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0" r:id="rId1"/>
  </p:sldMasterIdLst>
  <p:notesMasterIdLst>
    <p:notesMasterId r:id="rId35"/>
  </p:notesMasterIdLst>
  <p:handoutMasterIdLst>
    <p:handoutMasterId r:id="rId36"/>
  </p:handoutMasterIdLst>
  <p:sldIdLst>
    <p:sldId id="857" r:id="rId2"/>
    <p:sldId id="966" r:id="rId3"/>
    <p:sldId id="863" r:id="rId4"/>
    <p:sldId id="864" r:id="rId5"/>
    <p:sldId id="866" r:id="rId6"/>
    <p:sldId id="962" r:id="rId7"/>
    <p:sldId id="1034" r:id="rId8"/>
    <p:sldId id="1033" r:id="rId9"/>
    <p:sldId id="1008" r:id="rId10"/>
    <p:sldId id="1022" r:id="rId11"/>
    <p:sldId id="1009" r:id="rId12"/>
    <p:sldId id="1010" r:id="rId13"/>
    <p:sldId id="1013" r:id="rId14"/>
    <p:sldId id="992" r:id="rId15"/>
    <p:sldId id="1014" r:id="rId16"/>
    <p:sldId id="1016" r:id="rId17"/>
    <p:sldId id="1026" r:id="rId18"/>
    <p:sldId id="1017" r:id="rId19"/>
    <p:sldId id="1018" r:id="rId20"/>
    <p:sldId id="1024" r:id="rId21"/>
    <p:sldId id="1025" r:id="rId22"/>
    <p:sldId id="1027" r:id="rId23"/>
    <p:sldId id="927" r:id="rId24"/>
    <p:sldId id="996" r:id="rId25"/>
    <p:sldId id="1029" r:id="rId26"/>
    <p:sldId id="1028" r:id="rId27"/>
    <p:sldId id="914" r:id="rId28"/>
    <p:sldId id="1030" r:id="rId29"/>
    <p:sldId id="1004" r:id="rId30"/>
    <p:sldId id="1032" r:id="rId31"/>
    <p:sldId id="1031" r:id="rId32"/>
    <p:sldId id="941" r:id="rId33"/>
    <p:sldId id="334" r:id="rId34"/>
  </p:sldIdLst>
  <p:sldSz cx="10080625" cy="6858000"/>
  <p:notesSz cx="8991600" cy="7102475"/>
  <p:custDataLst>
    <p:tags r:id="rId37"/>
  </p:custDataLst>
  <p:defaultTextStyle>
    <a:defPPr algn="ctr" rtl="0" eaLnBrk="1" hangingPunct="1">
      <a:defRPr kumimoji="0" lang="en-US" altLang="en-US" sz="2200">
        <a:solidFill>
          <a:schemeClr val="tx2"/>
        </a:solidFill>
        <a:latin typeface="宋体" pitchFamily="2" charset="-122"/>
        <a:ea typeface="宋体" pitchFamily="2" charset="-122"/>
      </a:defRPr>
    </a:defPPr>
    <a:lvl1pPr marL="0" indent="0" algn="l" defTabSz="914400" rtl="0" eaLnBrk="0" fontAlgn="base" hangingPunct="0">
      <a:lnSpc>
        <a:spcPct val="100000"/>
      </a:lnSpc>
      <a:spcBef>
        <a:spcPct val="0"/>
      </a:spcBef>
      <a:spcAft>
        <a:spcPct val="0"/>
      </a:spcAft>
      <a:buClrTx/>
      <a:buSzTx/>
      <a:buFontTx/>
      <a:buNone/>
      <a:defRPr kumimoji="0"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sz="2400" b="0" i="0" u="none">
        <a:solidFill>
          <a:schemeClr val="tx1"/>
        </a:solidFill>
        <a:latin typeface="Times New Roman" pitchFamily="18" charset="0"/>
        <a:ea typeface="楷体_GB2312" pitchFamily="49" charset="-122"/>
      </a:defRPr>
    </a:lvl5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2" y="96"/>
      </p:cViewPr>
      <p:guideLst/>
    </p:cSldViewPr>
  </p:slideViewPr>
  <p:notesTextViewPr>
    <p:cViewPr>
      <p:scale>
        <a:sx n="1" d="1"/>
        <a:sy n="1" d="1"/>
      </p:scale>
      <p:origin x="0" y="0"/>
    </p:cViewPr>
  </p:notesTextViewPr>
  <p:notesViewPr>
    <p:cSldViewPr>
      <p:cViewPr>
        <p:scale>
          <a:sx n="100" d="100"/>
          <a:sy n="100"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幻灯片图像占位符 2049"/>
          <p:cNvSpPr>
            <a:spLocks noGrp="1" noRot="1" noChangeAspect="1"/>
          </p:cNvSpPr>
          <p:nvPr>
            <p:ph type="sldImg" idx="2"/>
          </p:nvPr>
        </p:nvSpPr>
        <p:spPr>
          <a:xfrm>
            <a:off x="2540000" y="542925"/>
            <a:ext cx="3913188" cy="2663825"/>
          </a:xfrm>
          <a:prstGeom prst="rect">
            <a:avLst/>
          </a:prstGeom>
          <a:solidFill>
            <a:srgbClr val="FFFFFF"/>
          </a:solidFill>
          <a:ln w="12699">
            <a:solidFill>
              <a:prstClr val="black"/>
            </a:solidFill>
            <a:miter lim="800000"/>
          </a:ln>
        </p:spPr>
      </p:sp>
      <p:sp>
        <p:nvSpPr>
          <p:cNvPr id="2051" name="备注占位符 2050"/>
          <p:cNvSpPr>
            <a:spLocks noGrp="1"/>
          </p:cNvSpPr>
          <p:nvPr>
            <p:ph type="body" sz="quarter" idx="3"/>
          </p:nvPr>
        </p:nvSpPr>
        <p:spPr>
          <a:xfrm>
            <a:off x="1185862" y="3378200"/>
            <a:ext cx="6619875" cy="3181350"/>
          </a:xfrm>
          <a:prstGeom prst="rect">
            <a:avLst/>
          </a:prstGeom>
          <a:noFill/>
          <a:ln w="12699">
            <a:noFill/>
            <a:miter lim="800000"/>
          </a:ln>
        </p:spPr>
        <p:txBody>
          <a:bodyPr lIns="96627" tIns="45093" rIns="96627" bIns="45093">
            <a:noAutofit/>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pPr lvl="0"/>
            <a:r>
              <a:t>Click to edit Master text styles</a:t>
            </a:r>
          </a:p>
          <a:p>
            <a:pPr lvl="1"/>
            <a:r>
              <a:t>Second level</a:t>
            </a:r>
          </a:p>
          <a:p>
            <a:pPr lvl="2"/>
            <a:r>
              <a:t>Third level</a:t>
            </a:r>
          </a:p>
          <a:p>
            <a:pPr lvl="3"/>
            <a:r>
              <a:t>Fourth level</a:t>
            </a:r>
          </a:p>
          <a:p>
            <a:pPr lvl="4"/>
            <a:r>
              <a:t>Fifth level</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1570" name="幻灯片图像占位符 7661569"/>
          <p:cNvSpPr>
            <a:spLocks noGrp="1" noRot="1" noChangeAspect="1"/>
          </p:cNvSpPr>
          <p:nvPr>
            <p:ph type="sldImg"/>
          </p:nvPr>
        </p:nvSpPr>
        <p:spPr>
          <a:xfrm>
            <a:off x="2540000" y="542925"/>
            <a:ext cx="3913188" cy="2663825"/>
          </a:xfrm>
          <a:prstGeom prst="rect">
            <a:avLst/>
          </a:prstGeom>
          <a:noFill/>
          <a:ln w="12699">
            <a:miter lim="800000"/>
          </a:ln>
        </p:spPr>
      </p:sp>
      <p:sp>
        <p:nvSpPr>
          <p:cNvPr id="7661571" name="备注占位符 7661570"/>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0114" name="幻灯片图像占位符 7770113"/>
          <p:cNvSpPr>
            <a:spLocks noGrp="1" noRot="1" noChangeAspect="1"/>
          </p:cNvSpPr>
          <p:nvPr>
            <p:ph type="sldImg"/>
          </p:nvPr>
        </p:nvSpPr>
        <p:spPr>
          <a:xfrm>
            <a:off x="2540000" y="542925"/>
            <a:ext cx="3913188" cy="2663825"/>
          </a:xfrm>
          <a:prstGeom prst="rect">
            <a:avLst/>
          </a:prstGeom>
          <a:noFill/>
          <a:ln w="12699">
            <a:miter lim="800000"/>
          </a:ln>
        </p:spPr>
      </p:sp>
      <p:sp>
        <p:nvSpPr>
          <p:cNvPr id="7770115" name="备注占位符 7770114"/>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7890" name="幻灯片图像占位符 7717889"/>
          <p:cNvSpPr>
            <a:spLocks noGrp="1" noRot="1" noChangeAspect="1"/>
          </p:cNvSpPr>
          <p:nvPr>
            <p:ph type="sldImg"/>
          </p:nvPr>
        </p:nvSpPr>
        <p:spPr>
          <a:xfrm>
            <a:off x="2543175" y="542925"/>
            <a:ext cx="3913188" cy="2663825"/>
          </a:xfrm>
          <a:prstGeom prst="rect">
            <a:avLst/>
          </a:prstGeom>
          <a:noFill/>
          <a:ln w="12699">
            <a:miter lim="800000"/>
          </a:ln>
        </p:spPr>
      </p:sp>
      <p:sp>
        <p:nvSpPr>
          <p:cNvPr id="7717891" name="备注占位符 7717890"/>
          <p:cNvSpPr>
            <a:spLocks noGrp="1"/>
          </p:cNvSpPr>
          <p:nvPr>
            <p:ph type="body" idx="1"/>
          </p:nvPr>
        </p:nvSpPr>
        <p:spPr>
          <a:xfrm>
            <a:off x="1189038" y="3378200"/>
            <a:ext cx="661352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62" name="幻灯片图像占位符 7772161"/>
          <p:cNvSpPr>
            <a:spLocks noGrp="1" noRot="1" noChangeAspect="1"/>
          </p:cNvSpPr>
          <p:nvPr>
            <p:ph type="sldImg"/>
          </p:nvPr>
        </p:nvSpPr>
        <p:spPr>
          <a:xfrm>
            <a:off x="2540000" y="542925"/>
            <a:ext cx="3913188" cy="2663825"/>
          </a:xfrm>
          <a:prstGeom prst="rect">
            <a:avLst/>
          </a:prstGeom>
          <a:noFill/>
          <a:ln w="12699">
            <a:miter lim="800000"/>
          </a:ln>
        </p:spPr>
      </p:sp>
      <p:sp>
        <p:nvSpPr>
          <p:cNvPr id="7772163" name="备注占位符 7772162"/>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6258" name="幻灯片图像占位符 7776257"/>
          <p:cNvSpPr>
            <a:spLocks noGrp="1" noRot="1" noChangeAspect="1"/>
          </p:cNvSpPr>
          <p:nvPr>
            <p:ph type="sldImg"/>
          </p:nvPr>
        </p:nvSpPr>
        <p:spPr>
          <a:xfrm>
            <a:off x="2540000" y="542925"/>
            <a:ext cx="3913188" cy="2663825"/>
          </a:xfrm>
          <a:prstGeom prst="rect">
            <a:avLst/>
          </a:prstGeom>
          <a:noFill/>
          <a:ln w="12699">
            <a:miter lim="800000"/>
          </a:ln>
        </p:spPr>
      </p:sp>
      <p:sp>
        <p:nvSpPr>
          <p:cNvPr id="7776259" name="备注占位符 7776258"/>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4690" name="幻灯片图像占位符 7794689"/>
          <p:cNvSpPr>
            <a:spLocks noGrp="1" noRot="1" noChangeAspect="1"/>
          </p:cNvSpPr>
          <p:nvPr>
            <p:ph type="sldImg"/>
          </p:nvPr>
        </p:nvSpPr>
        <p:spPr>
          <a:xfrm>
            <a:off x="2543175" y="542925"/>
            <a:ext cx="3913188" cy="2663825"/>
          </a:xfrm>
          <a:prstGeom prst="rect">
            <a:avLst/>
          </a:prstGeom>
          <a:noFill/>
          <a:ln w="12699">
            <a:miter lim="800000"/>
          </a:ln>
        </p:spPr>
      </p:sp>
      <p:sp>
        <p:nvSpPr>
          <p:cNvPr id="7794691" name="备注占位符 7794690"/>
          <p:cNvSpPr>
            <a:spLocks noGrp="1"/>
          </p:cNvSpPr>
          <p:nvPr>
            <p:ph type="body" idx="1"/>
          </p:nvPr>
        </p:nvSpPr>
        <p:spPr>
          <a:xfrm>
            <a:off x="1189038" y="3378200"/>
            <a:ext cx="661352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8306" name="幻灯片图像占位符 7778305"/>
          <p:cNvSpPr>
            <a:spLocks noGrp="1" noRot="1" noChangeAspect="1"/>
          </p:cNvSpPr>
          <p:nvPr>
            <p:ph type="sldImg"/>
          </p:nvPr>
        </p:nvSpPr>
        <p:spPr>
          <a:xfrm>
            <a:off x="2540000" y="542925"/>
            <a:ext cx="3913188" cy="2663825"/>
          </a:xfrm>
          <a:prstGeom prst="rect">
            <a:avLst/>
          </a:prstGeom>
          <a:noFill/>
          <a:ln w="12699">
            <a:miter lim="800000"/>
          </a:ln>
        </p:spPr>
      </p:sp>
      <p:sp>
        <p:nvSpPr>
          <p:cNvPr id="7778307" name="备注占位符 7778306"/>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0354" name="幻灯片图像占位符 7780353"/>
          <p:cNvSpPr>
            <a:spLocks noGrp="1" noRot="1" noChangeAspect="1"/>
          </p:cNvSpPr>
          <p:nvPr>
            <p:ph type="sldImg"/>
          </p:nvPr>
        </p:nvSpPr>
        <p:spPr>
          <a:xfrm>
            <a:off x="2540000" y="542925"/>
            <a:ext cx="3913188" cy="2663825"/>
          </a:xfrm>
          <a:prstGeom prst="rect">
            <a:avLst/>
          </a:prstGeom>
          <a:noFill/>
          <a:ln w="12699">
            <a:miter lim="800000"/>
          </a:ln>
        </p:spPr>
      </p:sp>
      <p:sp>
        <p:nvSpPr>
          <p:cNvPr id="7780355" name="备注占位符 7780354"/>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42" name="幻灯片图像占位符 7792641"/>
          <p:cNvSpPr>
            <a:spLocks noGrp="1" noRot="1" noChangeAspect="1"/>
          </p:cNvSpPr>
          <p:nvPr>
            <p:ph type="sldImg"/>
          </p:nvPr>
        </p:nvSpPr>
        <p:spPr>
          <a:xfrm>
            <a:off x="2540000" y="542925"/>
            <a:ext cx="3913188" cy="2663825"/>
          </a:xfrm>
          <a:prstGeom prst="rect">
            <a:avLst/>
          </a:prstGeom>
          <a:noFill/>
          <a:ln w="12699">
            <a:miter lim="800000"/>
          </a:ln>
        </p:spPr>
      </p:sp>
      <p:sp>
        <p:nvSpPr>
          <p:cNvPr id="7792643" name="备注占位符 7792642"/>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6738" name="幻灯片图像占位符 7796737"/>
          <p:cNvSpPr>
            <a:spLocks noGrp="1" noRot="1" noChangeAspect="1"/>
          </p:cNvSpPr>
          <p:nvPr>
            <p:ph type="sldImg"/>
          </p:nvPr>
        </p:nvSpPr>
        <p:spPr>
          <a:xfrm>
            <a:off x="2540000" y="542925"/>
            <a:ext cx="3913188" cy="2663825"/>
          </a:xfrm>
          <a:prstGeom prst="rect">
            <a:avLst/>
          </a:prstGeom>
          <a:noFill/>
          <a:ln w="12699">
            <a:miter lim="800000"/>
          </a:ln>
        </p:spPr>
      </p:sp>
      <p:sp>
        <p:nvSpPr>
          <p:cNvPr id="7796739" name="备注占位符 7796738"/>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pPr lvl="0"/>
            <a:r>
              <a:rPr lang="zh-CN" altLang="en-US" b="1">
                <a:solidFill>
                  <a:srgbClr val="CC0000"/>
                </a:solidFill>
              </a:rPr>
              <a:t>问题</a:t>
            </a:r>
            <a:r>
              <a:rPr lang="en-US" altLang="zh-CN" b="1">
                <a:solidFill>
                  <a:srgbClr val="CC0000"/>
                </a:solidFill>
              </a:rPr>
              <a:t>1</a:t>
            </a:r>
            <a:r>
              <a:rPr lang="zh-CN" altLang="en-US" b="1">
                <a:solidFill>
                  <a:srgbClr val="CC0000"/>
                </a:solidFill>
              </a:rPr>
              <a:t>：</a:t>
            </a:r>
            <a:r>
              <a:rPr lang="zh-CN" altLang="en-US">
                <a:solidFill>
                  <a:schemeClr val="tx2"/>
                </a:solidFill>
              </a:rPr>
              <a:t>如何与其他部门的</a:t>
            </a:r>
            <a:r>
              <a:rPr lang="en-US" altLang="zh-CN">
                <a:solidFill>
                  <a:schemeClr val="tx2"/>
                </a:solidFill>
              </a:rPr>
              <a:t>"</a:t>
            </a:r>
            <a:r>
              <a:rPr lang="zh-CN" altLang="en-US">
                <a:solidFill>
                  <a:schemeClr val="tx2"/>
                </a:solidFill>
              </a:rPr>
              <a:t>年青同志</a:t>
            </a:r>
            <a:r>
              <a:rPr lang="en-US" altLang="zh-CN">
                <a:solidFill>
                  <a:schemeClr val="tx2"/>
                </a:solidFill>
              </a:rPr>
              <a:t>"</a:t>
            </a:r>
            <a:r>
              <a:rPr lang="zh-CN" altLang="en-US">
                <a:solidFill>
                  <a:schemeClr val="tx2"/>
                </a:solidFill>
              </a:rPr>
              <a:t>协调</a:t>
            </a:r>
            <a:r>
              <a:rPr lang="en-US" altLang="zh-CN">
                <a:solidFill>
                  <a:schemeClr val="tx2"/>
                </a:solidFill>
              </a:rPr>
              <a:t>?</a:t>
            </a:r>
          </a:p>
          <a:p>
            <a:pPr lvl="0"/>
            <a:r>
              <a:rPr lang="zh-CN" altLang="en-US" b="1">
                <a:solidFill>
                  <a:srgbClr val="CC0000"/>
                </a:solidFill>
              </a:rPr>
              <a:t>问题</a:t>
            </a:r>
            <a:r>
              <a:rPr lang="en-US" altLang="zh-CN" b="1">
                <a:solidFill>
                  <a:srgbClr val="CC0000"/>
                </a:solidFill>
              </a:rPr>
              <a:t>2</a:t>
            </a:r>
            <a:r>
              <a:rPr lang="zh-CN" altLang="en-US" b="1">
                <a:solidFill>
                  <a:srgbClr val="CC0000"/>
                </a:solidFill>
              </a:rPr>
              <a:t>：</a:t>
            </a:r>
            <a:r>
              <a:rPr lang="zh-CN" altLang="en-US">
                <a:solidFill>
                  <a:schemeClr val="tx2"/>
                </a:solidFill>
              </a:rPr>
              <a:t>如何与其他部门的</a:t>
            </a:r>
            <a:r>
              <a:rPr lang="en-US" altLang="zh-CN">
                <a:solidFill>
                  <a:schemeClr val="tx2"/>
                </a:solidFill>
              </a:rPr>
              <a:t>"</a:t>
            </a:r>
            <a:r>
              <a:rPr lang="zh-CN" altLang="en-US">
                <a:solidFill>
                  <a:schemeClr val="tx2"/>
                </a:solidFill>
              </a:rPr>
              <a:t>老同志</a:t>
            </a:r>
            <a:r>
              <a:rPr lang="en-US" altLang="zh-CN">
                <a:solidFill>
                  <a:schemeClr val="tx2"/>
                </a:solidFill>
              </a:rPr>
              <a:t>"</a:t>
            </a:r>
            <a:r>
              <a:rPr lang="zh-CN" altLang="en-US">
                <a:solidFill>
                  <a:schemeClr val="tx2"/>
                </a:solidFill>
              </a:rPr>
              <a:t>协调</a:t>
            </a:r>
            <a:r>
              <a:rPr lang="en-US" altLang="zh-CN">
                <a:solidFill>
                  <a:schemeClr val="tx2"/>
                </a:solidFill>
              </a:rPr>
              <a:t>? </a:t>
            </a:r>
          </a:p>
          <a:p>
            <a:pPr lvl="0"/>
            <a:r>
              <a:rPr lang="zh-CN" altLang="en-US" b="1">
                <a:solidFill>
                  <a:srgbClr val="CC0000"/>
                </a:solidFill>
              </a:rPr>
              <a:t>问题</a:t>
            </a:r>
            <a:r>
              <a:rPr lang="en-US" altLang="zh-CN" b="1">
                <a:solidFill>
                  <a:srgbClr val="CC0000"/>
                </a:solidFill>
              </a:rPr>
              <a:t>3</a:t>
            </a:r>
            <a:r>
              <a:rPr lang="zh-CN" altLang="en-US" b="1">
                <a:solidFill>
                  <a:srgbClr val="CC0000"/>
                </a:solidFill>
              </a:rPr>
              <a:t>：</a:t>
            </a:r>
            <a:r>
              <a:rPr lang="zh-CN" altLang="en-US">
                <a:solidFill>
                  <a:schemeClr val="tx2"/>
                </a:solidFill>
              </a:rPr>
              <a:t>同其他部门之间协调问题直接被除拒绝怎么办</a:t>
            </a:r>
            <a:r>
              <a:rPr lang="en-US" altLang="zh-CN">
                <a:solidFill>
                  <a:schemeClr val="tx2"/>
                </a:solidFill>
              </a:rPr>
              <a:t>? (</a:t>
            </a:r>
            <a:r>
              <a:rPr lang="zh-CN" altLang="en-US">
                <a:solidFill>
                  <a:schemeClr val="tx2"/>
                </a:solidFill>
              </a:rPr>
              <a:t>如上级要求填报数据需要其他部门配合</a:t>
            </a:r>
            <a:r>
              <a:rPr lang="en-US" altLang="zh-CN">
                <a:solidFill>
                  <a:schemeClr val="tx2"/>
                </a:solidFill>
              </a:rPr>
              <a:t>)</a:t>
            </a:r>
          </a:p>
          <a:p>
            <a:pPr lvl="0"/>
            <a:r>
              <a:rPr lang="zh-CN" altLang="en-US" b="1">
                <a:solidFill>
                  <a:srgbClr val="CC0000"/>
                </a:solidFill>
              </a:rPr>
              <a:t>问题</a:t>
            </a:r>
            <a:r>
              <a:rPr lang="en-US" altLang="zh-CN" b="1">
                <a:solidFill>
                  <a:srgbClr val="CC0000"/>
                </a:solidFill>
              </a:rPr>
              <a:t>4</a:t>
            </a:r>
            <a:r>
              <a:rPr lang="zh-CN" altLang="en-US" b="1">
                <a:solidFill>
                  <a:srgbClr val="CC0000"/>
                </a:solidFill>
              </a:rPr>
              <a:t>：</a:t>
            </a:r>
            <a:r>
              <a:rPr lang="zh-CN" altLang="en-US">
                <a:solidFill>
                  <a:schemeClr val="tx2"/>
                </a:solidFill>
              </a:rPr>
              <a:t>如何能使被沟通部门愉悦的接受你的沟通，并尽快付诸实施</a:t>
            </a:r>
          </a:p>
          <a:p>
            <a:pPr lvl="0"/>
            <a:r>
              <a:rPr lang="zh-CN" altLang="en-US">
                <a:solidFill>
                  <a:schemeClr val="tx2"/>
                </a:solidFill>
              </a:rPr>
              <a:t>如何让其它部门的同事将某项任务传递给其所在部门的同事并确保沟通效果</a:t>
            </a:r>
            <a:r>
              <a:rPr lang="en-US" altLang="zh-CN">
                <a:solidFill>
                  <a:schemeClr val="tx2"/>
                </a:solidFill>
              </a:rPr>
              <a:t>?</a:t>
            </a:r>
            <a:endParaRPr lang="zh-CN" altLang="en-US">
              <a:solidFill>
                <a:schemeClr val="tx2"/>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5794" name="幻灯片图像占位符 7585793"/>
          <p:cNvSpPr>
            <a:spLocks noGrp="1" noRot="1" noChangeAspect="1"/>
          </p:cNvSpPr>
          <p:nvPr>
            <p:ph type="sldImg"/>
          </p:nvPr>
        </p:nvSpPr>
        <p:spPr>
          <a:xfrm>
            <a:off x="2540000" y="542925"/>
            <a:ext cx="3913188" cy="2663825"/>
          </a:xfrm>
          <a:prstGeom prst="rect">
            <a:avLst/>
          </a:prstGeom>
          <a:noFill/>
          <a:ln w="12699">
            <a:miter lim="800000"/>
          </a:ln>
        </p:spPr>
      </p:sp>
      <p:sp>
        <p:nvSpPr>
          <p:cNvPr id="7585795" name="备注占位符 7585794"/>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9842" name="幻灯片图像占位符 7459841"/>
          <p:cNvSpPr>
            <a:spLocks noGrp="1" noRot="1" noChangeAspect="1"/>
          </p:cNvSpPr>
          <p:nvPr>
            <p:ph type="sldImg"/>
          </p:nvPr>
        </p:nvSpPr>
        <p:spPr>
          <a:xfrm>
            <a:off x="2543175" y="542925"/>
            <a:ext cx="3913188" cy="2663825"/>
          </a:xfrm>
          <a:prstGeom prst="rect">
            <a:avLst/>
          </a:prstGeom>
          <a:noFill/>
          <a:ln w="12699">
            <a:miter lim="800000"/>
          </a:ln>
        </p:spPr>
      </p:sp>
      <p:sp>
        <p:nvSpPr>
          <p:cNvPr id="7459843" name="备注占位符 7459842"/>
          <p:cNvSpPr>
            <a:spLocks noGrp="1"/>
          </p:cNvSpPr>
          <p:nvPr>
            <p:ph type="body" idx="1"/>
          </p:nvPr>
        </p:nvSpPr>
        <p:spPr>
          <a:xfrm>
            <a:off x="1189038" y="3378200"/>
            <a:ext cx="661352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0834" name="幻灯片图像占位符 7800833"/>
          <p:cNvSpPr>
            <a:spLocks noGrp="1" noRot="1" noChangeAspect="1"/>
          </p:cNvSpPr>
          <p:nvPr>
            <p:ph type="sldImg"/>
          </p:nvPr>
        </p:nvSpPr>
        <p:spPr>
          <a:xfrm>
            <a:off x="2540000" y="533400"/>
            <a:ext cx="3911600" cy="2662238"/>
          </a:xfrm>
          <a:prstGeom prst="rect">
            <a:avLst/>
          </a:prstGeom>
          <a:noFill/>
          <a:ln w="12699">
            <a:miter lim="800000"/>
          </a:ln>
        </p:spPr>
      </p:sp>
      <p:sp>
        <p:nvSpPr>
          <p:cNvPr id="7800835" name="备注占位符 7800834"/>
          <p:cNvSpPr>
            <a:spLocks noGrp="1"/>
          </p:cNvSpPr>
          <p:nvPr>
            <p:ph type="body" idx="1"/>
          </p:nvPr>
        </p:nvSpPr>
        <p:spPr>
          <a:xfrm>
            <a:off x="1198562" y="3373438"/>
            <a:ext cx="6594475" cy="3195638"/>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8786" name="幻灯片图像占位符 7798785"/>
          <p:cNvSpPr>
            <a:spLocks noGrp="1" noRot="1" noChangeAspect="1"/>
          </p:cNvSpPr>
          <p:nvPr>
            <p:ph type="sldImg"/>
          </p:nvPr>
        </p:nvSpPr>
        <p:spPr>
          <a:xfrm>
            <a:off x="2540000" y="542925"/>
            <a:ext cx="3913188" cy="2663825"/>
          </a:xfrm>
          <a:prstGeom prst="rect">
            <a:avLst/>
          </a:prstGeom>
          <a:noFill/>
          <a:ln w="12699">
            <a:miter lim="800000"/>
          </a:ln>
        </p:spPr>
      </p:sp>
      <p:sp>
        <p:nvSpPr>
          <p:cNvPr id="7798787" name="备注占位符 7798786"/>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1218" name="幻灯片图像占位符 7561217"/>
          <p:cNvSpPr>
            <a:spLocks noGrp="1" noRot="1" noChangeAspect="1"/>
          </p:cNvSpPr>
          <p:nvPr>
            <p:ph type="sldImg"/>
          </p:nvPr>
        </p:nvSpPr>
        <p:spPr>
          <a:xfrm>
            <a:off x="2540000" y="542925"/>
            <a:ext cx="3913188" cy="2663825"/>
          </a:xfrm>
          <a:prstGeom prst="rect">
            <a:avLst/>
          </a:prstGeom>
          <a:noFill/>
          <a:ln w="12699">
            <a:miter lim="800000"/>
          </a:ln>
        </p:spPr>
      </p:sp>
      <p:sp>
        <p:nvSpPr>
          <p:cNvPr id="7561219" name="备注占位符 7561218"/>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882" name="幻灯片图像占位符 7802881"/>
          <p:cNvSpPr>
            <a:spLocks noGrp="1" noRot="1" noChangeAspect="1"/>
          </p:cNvSpPr>
          <p:nvPr>
            <p:ph type="sldImg"/>
          </p:nvPr>
        </p:nvSpPr>
        <p:spPr>
          <a:xfrm>
            <a:off x="2540000" y="542925"/>
            <a:ext cx="3913188" cy="2663825"/>
          </a:xfrm>
          <a:prstGeom prst="rect">
            <a:avLst/>
          </a:prstGeom>
          <a:noFill/>
          <a:ln w="12699">
            <a:miter lim="800000"/>
          </a:ln>
        </p:spPr>
      </p:sp>
      <p:sp>
        <p:nvSpPr>
          <p:cNvPr id="7802883" name="备注占位符 7802882"/>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2706" name="幻灯片图像占位符 7752705"/>
          <p:cNvSpPr>
            <a:spLocks noGrp="1" noRot="1" noChangeAspect="1"/>
          </p:cNvSpPr>
          <p:nvPr>
            <p:ph type="sldImg"/>
          </p:nvPr>
        </p:nvSpPr>
        <p:spPr>
          <a:xfrm>
            <a:off x="2540000" y="542925"/>
            <a:ext cx="3913188" cy="2663825"/>
          </a:xfrm>
          <a:prstGeom prst="rect">
            <a:avLst/>
          </a:prstGeom>
          <a:noFill/>
          <a:ln w="12699">
            <a:miter lim="800000"/>
          </a:ln>
        </p:spPr>
      </p:sp>
      <p:sp>
        <p:nvSpPr>
          <p:cNvPr id="7752707" name="备注占位符 7752706"/>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6978" name="幻灯片图像占位符 7806977"/>
          <p:cNvSpPr>
            <a:spLocks noGrp="1" noRot="1" noChangeAspect="1"/>
          </p:cNvSpPr>
          <p:nvPr>
            <p:ph type="sldImg"/>
          </p:nvPr>
        </p:nvSpPr>
        <p:spPr>
          <a:xfrm>
            <a:off x="2540000" y="533400"/>
            <a:ext cx="3911600" cy="2662238"/>
          </a:xfrm>
          <a:prstGeom prst="rect">
            <a:avLst/>
          </a:prstGeom>
          <a:noFill/>
          <a:ln w="12699">
            <a:miter lim="800000"/>
          </a:ln>
        </p:spPr>
      </p:sp>
      <p:sp>
        <p:nvSpPr>
          <p:cNvPr id="7806979" name="备注占位符 7806978"/>
          <p:cNvSpPr>
            <a:spLocks noGrp="1"/>
          </p:cNvSpPr>
          <p:nvPr>
            <p:ph type="body" idx="1"/>
          </p:nvPr>
        </p:nvSpPr>
        <p:spPr>
          <a:xfrm>
            <a:off x="898525" y="3373438"/>
            <a:ext cx="7194550" cy="3195638"/>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4930" name="幻灯片图像占位符 7804929"/>
          <p:cNvSpPr>
            <a:spLocks noGrp="1" noRot="1" noChangeAspect="1"/>
          </p:cNvSpPr>
          <p:nvPr>
            <p:ph type="sldImg"/>
          </p:nvPr>
        </p:nvSpPr>
        <p:spPr>
          <a:xfrm>
            <a:off x="2540000" y="542925"/>
            <a:ext cx="3913188" cy="2663825"/>
          </a:xfrm>
          <a:prstGeom prst="rect">
            <a:avLst/>
          </a:prstGeom>
          <a:noFill/>
          <a:ln w="12699">
            <a:miter lim="800000"/>
          </a:ln>
        </p:spPr>
      </p:sp>
      <p:sp>
        <p:nvSpPr>
          <p:cNvPr id="7804931" name="备注占位符 7804930"/>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4466" name="幻灯片图像占位符 7614465"/>
          <p:cNvSpPr>
            <a:spLocks noGrp="1" noRot="1" noChangeAspect="1"/>
          </p:cNvSpPr>
          <p:nvPr>
            <p:ph type="sldImg"/>
          </p:nvPr>
        </p:nvSpPr>
        <p:spPr>
          <a:xfrm>
            <a:off x="2540000" y="542925"/>
            <a:ext cx="3913188" cy="2663825"/>
          </a:xfrm>
          <a:prstGeom prst="rect">
            <a:avLst/>
          </a:prstGeom>
          <a:noFill/>
          <a:ln w="12699">
            <a:miter lim="800000"/>
          </a:ln>
        </p:spPr>
      </p:sp>
      <p:sp>
        <p:nvSpPr>
          <p:cNvPr id="7614467" name="备注占位符 7614466"/>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1890" name="幻灯片图像占位符 7461889"/>
          <p:cNvSpPr>
            <a:spLocks noGrp="1" noRot="1" noChangeAspect="1"/>
          </p:cNvSpPr>
          <p:nvPr>
            <p:ph type="sldImg"/>
          </p:nvPr>
        </p:nvSpPr>
        <p:spPr>
          <a:xfrm>
            <a:off x="2543175" y="542925"/>
            <a:ext cx="3913188" cy="2663825"/>
          </a:xfrm>
          <a:prstGeom prst="rect">
            <a:avLst/>
          </a:prstGeom>
          <a:noFill/>
          <a:ln w="12699">
            <a:miter lim="800000"/>
          </a:ln>
        </p:spPr>
      </p:sp>
      <p:sp>
        <p:nvSpPr>
          <p:cNvPr id="7461891" name="备注占位符 7461890"/>
          <p:cNvSpPr>
            <a:spLocks noGrp="1"/>
          </p:cNvSpPr>
          <p:nvPr>
            <p:ph type="body" idx="1"/>
          </p:nvPr>
        </p:nvSpPr>
        <p:spPr>
          <a:xfrm>
            <a:off x="1189038" y="3378200"/>
            <a:ext cx="661352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5986" name="幻灯片图像占位符 7465985"/>
          <p:cNvSpPr>
            <a:spLocks noGrp="1" noRot="1" noChangeAspect="1"/>
          </p:cNvSpPr>
          <p:nvPr>
            <p:ph type="sldImg"/>
          </p:nvPr>
        </p:nvSpPr>
        <p:spPr>
          <a:xfrm>
            <a:off x="2540000" y="542925"/>
            <a:ext cx="3913188" cy="2663825"/>
          </a:xfrm>
          <a:prstGeom prst="rect">
            <a:avLst/>
          </a:prstGeom>
          <a:noFill/>
          <a:ln w="12699">
            <a:miter lim="800000"/>
          </a:ln>
        </p:spPr>
      </p:sp>
      <p:sp>
        <p:nvSpPr>
          <p:cNvPr id="7465987" name="备注占位符 7465986"/>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3378" name="幻灯片图像占位符 7653377"/>
          <p:cNvSpPr>
            <a:spLocks noGrp="1" noRot="1" noChangeAspect="1"/>
          </p:cNvSpPr>
          <p:nvPr>
            <p:ph type="sldImg"/>
          </p:nvPr>
        </p:nvSpPr>
        <p:spPr>
          <a:xfrm>
            <a:off x="2540000" y="542925"/>
            <a:ext cx="3913188" cy="2663825"/>
          </a:xfrm>
          <a:prstGeom prst="rect">
            <a:avLst/>
          </a:prstGeom>
          <a:noFill/>
          <a:ln w="12699">
            <a:miter lim="800000"/>
          </a:ln>
        </p:spPr>
      </p:sp>
      <p:sp>
        <p:nvSpPr>
          <p:cNvPr id="7653379" name="备注占位符 7653378"/>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0898" name="幻灯片图像占位符 7760897"/>
          <p:cNvSpPr>
            <a:spLocks noGrp="1" noRot="1" noChangeAspect="1"/>
          </p:cNvSpPr>
          <p:nvPr>
            <p:ph type="sldImg"/>
          </p:nvPr>
        </p:nvSpPr>
        <p:spPr>
          <a:xfrm>
            <a:off x="2540000" y="542925"/>
            <a:ext cx="3913188" cy="2663825"/>
          </a:xfrm>
          <a:prstGeom prst="rect">
            <a:avLst/>
          </a:prstGeom>
          <a:noFill/>
          <a:ln w="12699">
            <a:miter lim="800000"/>
          </a:ln>
        </p:spPr>
      </p:sp>
      <p:sp>
        <p:nvSpPr>
          <p:cNvPr id="7760899" name="备注占位符 7760898"/>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7522" name="幻灯片图像占位符 7787521"/>
          <p:cNvSpPr>
            <a:spLocks noGrp="1" noRot="1" noChangeAspect="1"/>
          </p:cNvSpPr>
          <p:nvPr>
            <p:ph type="sldImg"/>
          </p:nvPr>
        </p:nvSpPr>
        <p:spPr>
          <a:xfrm>
            <a:off x="2540000" y="542925"/>
            <a:ext cx="3913188" cy="2663825"/>
          </a:xfrm>
          <a:prstGeom prst="rect">
            <a:avLst/>
          </a:prstGeom>
          <a:noFill/>
          <a:ln w="12699">
            <a:miter lim="800000"/>
          </a:ln>
        </p:spPr>
      </p:sp>
      <p:sp>
        <p:nvSpPr>
          <p:cNvPr id="7787523" name="备注占位符 7787522"/>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2946" name="幻灯片图像占位符 7762945"/>
          <p:cNvSpPr>
            <a:spLocks noGrp="1" noRot="1" noChangeAspect="1"/>
          </p:cNvSpPr>
          <p:nvPr>
            <p:ph type="sldImg"/>
          </p:nvPr>
        </p:nvSpPr>
        <p:spPr>
          <a:xfrm>
            <a:off x="2673350" y="622300"/>
            <a:ext cx="3648075" cy="2482850"/>
          </a:xfrm>
          <a:prstGeom prst="rect">
            <a:avLst/>
          </a:prstGeom>
          <a:noFill/>
          <a:ln w="12700" cap="flat" cmpd="sng">
            <a:solidFill>
              <a:schemeClr val="tx1"/>
            </a:solidFill>
            <a:prstDash val="solid"/>
            <a:miter lim="800000"/>
          </a:ln>
        </p:spPr>
      </p:sp>
      <p:sp>
        <p:nvSpPr>
          <p:cNvPr id="7762947" name="备注占位符 7762946"/>
          <p:cNvSpPr>
            <a:spLocks noGrp="1"/>
          </p:cNvSpPr>
          <p:nvPr>
            <p:ph type="body" idx="1"/>
          </p:nvPr>
        </p:nvSpPr>
        <p:spPr>
          <a:xfrm>
            <a:off x="1198562" y="3376612"/>
            <a:ext cx="6594475" cy="2989262"/>
          </a:xfrm>
          <a:prstGeom prst="rect">
            <a:avLst/>
          </a:prstGeom>
          <a:noFill/>
          <a:ln w="12699">
            <a:noFill/>
            <a:miter lim="800000"/>
          </a:ln>
        </p:spPr>
        <p:txBody>
          <a:bodyPr vert="horz" wrap="square" lIns="92075" tIns="46038" rIns="92075" bIns="46038" anchor="t" anchorCtr="0">
            <a:noAutofit/>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4994" name="幻灯片图像占位符 7764993"/>
          <p:cNvSpPr>
            <a:spLocks noGrp="1" noRot="1" noChangeAspect="1"/>
          </p:cNvSpPr>
          <p:nvPr>
            <p:ph type="sldImg"/>
          </p:nvPr>
        </p:nvSpPr>
        <p:spPr>
          <a:xfrm>
            <a:off x="2540000" y="542925"/>
            <a:ext cx="3913188" cy="2663825"/>
          </a:xfrm>
          <a:prstGeom prst="rect">
            <a:avLst/>
          </a:prstGeom>
          <a:noFill/>
          <a:ln w="12699">
            <a:miter lim="800000"/>
          </a:ln>
        </p:spPr>
      </p:sp>
      <p:sp>
        <p:nvSpPr>
          <p:cNvPr id="7764995" name="备注占位符 7764994"/>
          <p:cNvSpPr>
            <a:spLocks noGrp="1"/>
          </p:cNvSpPr>
          <p:nvPr>
            <p:ph type="body" idx="1"/>
          </p:nvPr>
        </p:nvSpPr>
        <p:spPr>
          <a:xfrm>
            <a:off x="1185862" y="3378200"/>
            <a:ext cx="6619875" cy="3181350"/>
          </a:xfrm>
          <a:prstGeom prst="rect">
            <a:avLst/>
          </a:prstGeom>
          <a:noFill/>
          <a:ln w="12699">
            <a:miter lim="800000"/>
          </a:ln>
        </p:spPr>
        <p:txBody>
          <a:bodyPr/>
          <a:lstStyle>
            <a:lvl1pPr marL="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1pPr>
            <a:lvl2pPr marL="4572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2pPr>
            <a:lvl3pPr marL="9144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3pPr>
            <a:lvl4pPr marL="13716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4pPr>
            <a:lvl5pPr marL="1828800" indent="0" algn="l" defTabSz="914400" rtl="0" eaLnBrk="1" fontAlgn="base" hangingPunct="1">
              <a:lnSpc>
                <a:spcPct val="100000"/>
              </a:lnSpc>
              <a:spcBef>
                <a:spcPct val="100000"/>
              </a:spcBef>
              <a:spcAft>
                <a:spcPct val="0"/>
              </a:spcAft>
              <a:buClrTx/>
              <a:buSzTx/>
              <a:buFontTx/>
              <a:buNone/>
              <a:defRPr kumimoji="0" lang="en-US" altLang="en-US" sz="1200" b="0" i="0" u="none">
                <a:solidFill>
                  <a:schemeClr val="tx1"/>
                </a:solidFill>
                <a:latin typeface="Times New Roman" pitchFamily="18" charset="0"/>
                <a:ea typeface="宋体" pitchFamily="2" charset="-122"/>
              </a:defRPr>
            </a:lvl5p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41851" name="矩形 841850"/>
          <p:cNvSpPr/>
          <p:nvPr/>
        </p:nvSpPr>
        <p:spPr>
          <a:xfrm flipV="1">
            <a:off x="2522538" y="1524000"/>
            <a:ext cx="7013575" cy="19050"/>
          </a:xfrm>
          <a:prstGeom prst="rect">
            <a:avLst/>
          </a:prstGeom>
          <a:solidFill>
            <a:srgbClr val="C0C0C0"/>
          </a:solidFill>
          <a:ln>
            <a:noFill/>
            <a:miter lim="800000"/>
          </a:ln>
        </p:spPr>
      </p:sp>
      <p:sp>
        <p:nvSpPr>
          <p:cNvPr id="841852" name="矩形 841851"/>
          <p:cNvSpPr/>
          <p:nvPr/>
        </p:nvSpPr>
        <p:spPr>
          <a:xfrm>
            <a:off x="0" y="0"/>
            <a:ext cx="2559050" cy="6872288"/>
          </a:xfrm>
          <a:prstGeom prst="rect">
            <a:avLst/>
          </a:prstGeom>
          <a:gradFill rotWithShape="0">
            <a:gsLst>
              <a:gs pos="0">
                <a:srgbClr val="000047"/>
              </a:gs>
              <a:gs pos="50000">
                <a:schemeClr val="bg1"/>
              </a:gs>
              <a:gs pos="100000">
                <a:srgbClr val="000047"/>
              </a:gs>
            </a:gsLst>
            <a:lin ang="5400000" scaled="1"/>
          </a:gradFill>
          <a:ln>
            <a:noFill/>
            <a:miter lim="800000"/>
          </a:ln>
        </p:spPr>
      </p:sp>
      <p:pic>
        <p:nvPicPr>
          <p:cNvPr id="841853" name="图片 841852"/>
          <p:cNvPicPr/>
          <p:nvPr/>
        </p:nvPicPr>
        <p:blipFill>
          <a:blip r:embed="rId3"/>
          <a:stretch>
            <a:fillRect/>
          </a:stretch>
        </p:blipFill>
        <p:spPr>
          <a:xfrm>
            <a:off x="0" y="2271712"/>
            <a:ext cx="2559050" cy="1385888"/>
          </a:xfrm>
          <a:prstGeom prst="rect">
            <a:avLst/>
          </a:prstGeom>
          <a:noFill/>
          <a:ln>
            <a:miter lim="800000"/>
          </a:ln>
        </p:spPr>
      </p:pic>
      <p:sp>
        <p:nvSpPr>
          <p:cNvPr id="841854" name="矩形 841853"/>
          <p:cNvSpPr/>
          <p:nvPr/>
        </p:nvSpPr>
        <p:spPr>
          <a:xfrm flipV="1">
            <a:off x="2562225" y="6248400"/>
            <a:ext cx="7015162" cy="19050"/>
          </a:xfrm>
          <a:prstGeom prst="rect">
            <a:avLst/>
          </a:prstGeom>
          <a:solidFill>
            <a:srgbClr val="C0C0C0"/>
          </a:solidFill>
          <a:ln>
            <a:noFill/>
            <a:miter lim="800000"/>
          </a:ln>
        </p:spPr>
      </p:sp>
    </p:spTree>
  </p:cSld>
  <p:clrMapOvr>
    <a:masterClrMapping/>
  </p:clrMapOvr>
  <mc:AlternateContent xmlns:mc="http://schemas.openxmlformats.org/markup-compatibility/2006" xmlns:p14="http://schemas.microsoft.com/office/powerpoint/2010/main">
    <mc:Choice Requires="p14">
      <p:transition p14:dur="100">
        <p:cut/>
      </p:transition>
    </mc:Choice>
    <mc:Fallback xmlns="" xmlns:p15="http://schemas.microsoft.com/office/powerpoint/2012/main">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031" y="1600200"/>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4318" y="1600200"/>
            <a:ext cx="44522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40764" name="直接连接符 840763"/>
          <p:cNvCxnSpPr/>
          <p:nvPr/>
        </p:nvCxnSpPr>
        <p:spPr bwMode="white">
          <a:xfrm>
            <a:off x="0" y="1219200"/>
            <a:ext cx="10080625" cy="0"/>
          </a:xfrm>
          <a:prstGeom prst="line">
            <a:avLst/>
          </a:prstGeom>
          <a:noFill/>
          <a:ln w="12700">
            <a:solidFill>
              <a:schemeClr val="accent1"/>
            </a:solidFill>
            <a:miter lim="800000"/>
          </a:ln>
        </p:spPr>
      </p:cxnSp>
    </p:spTree>
  </p:cSld>
  <p:clrMap bg1="lt1" tx1="dk1" bg2="lt2" tx2="dk2" accent1="accent1" accent2="accent2" accent3="accent3" accent4="accent4" accent5="accent5" accent6="accent6" hlink="hlink" folHlink="folHlink"/>
  <p:sldLayoutIdLst>
    <p:sldLayoutId id="2147483681"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Lst>
  <mc:AlternateContent xmlns:mc="http://schemas.openxmlformats.org/markup-compatibility/2006" xmlns:p14="http://schemas.microsoft.com/office/powerpoint/2010/main">
    <mc:Choice Requires="p14">
      <p:transition p14:dur="100">
        <p:cut/>
      </p:transition>
    </mc:Choice>
    <mc:Fallback xmlns="" xmlns:p15="http://schemas.microsoft.com/office/powerpoint/2012/main">
      <p:transition>
        <p:cut/>
      </p:transition>
    </mc:Fallback>
  </mc:AlternateContent>
  <p:hf hdr="0" dt="0"/>
  <p:txStyles>
    <p:titleStyle>
      <a:lvl1pPr marL="0" indent="0" algn="l" defTabSz="914400" rtl="0" eaLnBrk="0" fontAlgn="base" hangingPunct="0">
        <a:lnSpc>
          <a:spcPct val="100000"/>
        </a:lnSpc>
        <a:spcBef>
          <a:spcPct val="0"/>
        </a:spcBef>
        <a:spcAft>
          <a:spcPct val="0"/>
        </a:spcAft>
        <a:buClrTx/>
        <a:buSzTx/>
        <a:buFontTx/>
        <a:buNone/>
        <a:defRPr kumimoji="0" sz="2800" b="1" i="0" u="none">
          <a:solidFill>
            <a:schemeClr val="tx1"/>
          </a:solidFill>
          <a:latin typeface="黑体" pitchFamily="2" charset="-122"/>
          <a:ea typeface="黑体" pitchFamily="2" charset="-122"/>
        </a:defRPr>
      </a:lvl1pPr>
    </p:titleStyle>
    <p:body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sz="28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sz="28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sz="28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sz="24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sz="2400" b="0" i="0" u="none">
          <a:solidFill>
            <a:schemeClr val="tx1"/>
          </a:solidFill>
          <a:latin typeface="Arial"/>
          <a:ea typeface="楷体_GB2312" pitchFamily="49" charset="-122"/>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32852;&#24819;&#20844;&#21496;&#30340;&#25991;&#21270;.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28608;&#24773;&#29123;&#28903;&#30340;&#23681;&#26376;&#29255;&#27573;.r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C4%DA%B2%BF%B5%C4%BF%CD%BB%A7&amp;in=32319&amp;cl=2&amp;cm=1&amp;sc=0&amp;lm=-1&amp;pn=48&amp;rn=1&amp;di=2618199960&amp;ln=634&amp;f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hyperlink" Target="&#38382;&#39064;&#65306;&#27809;&#26377;&#20849;&#21516;&#30340;&#30446;&#26631;&#24590;&#20040;&#21150;&#65311;.ppt"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09&#24037;&#31243;&#37096;&#37096;&#38376;&#32844;&#33021;.doc"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27807;&#36890;&#21046;&#24230;&#19982;&#34920;&#21333;/&#20449;&#24687;&#31649;&#29702;&#21046;&#24230;.doc"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baidu.com/i?ct=503316480&amp;z=0&amp;tn=baiduimagedetail&amp;word=%BB%A8&amp;in=29198&amp;cl=2&amp;cm=1&amp;sc=0&amp;lm=-1&amp;pn=17&amp;rn=1&amp;di=1151041008&amp;ln=2000&amp;f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22240;&#20154;&#32780;&#24322;&#30340;&#27807;&#36890;.ppt"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B9%B5%CD%A8&amp;in=8161&amp;cl=2&amp;cm=1&amp;sc=0&amp;lm=-1&amp;pn=12&amp;rn=1&amp;di=1118557300&amp;ln=2000"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C3%F1%BC%E4%CD%C1%B7%BD&amp;in=28177&amp;cl=2&amp;cm=1&amp;sc=0&amp;lm=-1&amp;pn=23&amp;rn=1&amp;di=76793145&amp;ln=117&amp;fr="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CE%CA%BA%C5&amp;in=3&amp;cl=2&amp;cm=1&amp;sc=0&amp;lm=-1&amp;pn=2&amp;rn=1"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BB%A8&amp;in=28121&amp;cl=2&amp;cm=1&amp;sc=0&amp;lm=-1&amp;pn=2&amp;rn=1&amp;di=1242947880&amp;ln=2000&amp;fr="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http://images.asp/?url=http://py.sucaiw.com/&#32032;&#26448;&#31867;/&#21830;&#21153;&#20154;&#29289;//&amp;pic=pic&amp;num=286&amp;ext=.jpg&amp;picall=298" TargetMode="External"/><Relationship Id="rId5" Type="http://schemas.openxmlformats.org/officeDocument/2006/relationships/hyperlink" Target="http://images.asp/?url=http://py.sucaiw.com/&#32032;&#26448;&#31867;/&#21830;&#21153;&#20107;&#29289;//&amp;pic=pic&amp;num=063&amp;ext=.jpg&amp;picall=67" TargetMode="External"/><Relationship Id="rId4" Type="http://schemas.openxmlformats.org/officeDocument/2006/relationships/hyperlink" Target="http://ad.doubleclick.net/jump/minisite.sina.com.cn/sports;sz=1x1;num=47171127022120536?"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baidu.com/i?ct=503316480&amp;z=0&amp;tn=baiduimagedetail&amp;word=%C2%B7&amp;in=9735&amp;cl=2&amp;lm=-1&amp;pn=34&amp;rn=1&amp;di=3307258353&amp;ln=1&amp;fr=&amp;ic=0&amp;s=0&amp;se=1&amp;sme=0&amp;tab="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8786" name="矩形 4598785"/>
          <p:cNvSpPr/>
          <p:nvPr/>
        </p:nvSpPr>
        <p:spPr>
          <a:xfrm>
            <a:off x="2525712" y="1524000"/>
            <a:ext cx="7554912" cy="19494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45000"/>
              </a:lnSpc>
            </a:pPr>
            <a:r>
              <a:rPr kumimoji="1" lang="zh-CN" altLang="en-US" sz="3800" b="1">
                <a:solidFill>
                  <a:srgbClr val="800000"/>
                </a:solidFill>
                <a:effectLst>
                  <a:outerShdw blurRad="38100" dist="38100" dir="2700000" algn="tl">
                    <a:schemeClr val="bg2"/>
                  </a:outerShdw>
                </a:effectLst>
                <a:latin typeface="楷体_GB2312" pitchFamily="49" charset="-122"/>
                <a:ea typeface="华文细黑" pitchFamily="2" charset="-122"/>
              </a:rPr>
              <a:t>“推倒部门墙”</a:t>
            </a:r>
          </a:p>
          <a:p>
            <a:pPr lvl="0" algn="ctr" eaLnBrk="1" hangingPunct="1">
              <a:lnSpc>
                <a:spcPct val="145000"/>
              </a:lnSpc>
            </a:pPr>
            <a:r>
              <a:rPr kumimoji="1" lang="en-US" altLang="zh-CN" sz="4600" b="1">
                <a:solidFill>
                  <a:srgbClr val="800000"/>
                </a:solidFill>
                <a:effectLst>
                  <a:outerShdw blurRad="38100" dist="38100" dir="2700000" algn="tl">
                    <a:schemeClr val="bg2"/>
                  </a:outerShdw>
                </a:effectLst>
                <a:latin typeface="楷体_GB2312" pitchFamily="49" charset="-122"/>
                <a:ea typeface="华文细黑" pitchFamily="2" charset="-122"/>
              </a:rPr>
              <a:t>—</a:t>
            </a:r>
            <a:r>
              <a:rPr kumimoji="1" lang="zh-CN" altLang="en-US" sz="4600" b="1">
                <a:solidFill>
                  <a:srgbClr val="800000"/>
                </a:solidFill>
                <a:effectLst>
                  <a:outerShdw blurRad="38100" dist="38100" dir="2700000" algn="tl">
                    <a:schemeClr val="bg2"/>
                  </a:outerShdw>
                </a:effectLst>
                <a:latin typeface="楷体_GB2312" pitchFamily="49" charset="-122"/>
                <a:ea typeface="华文细黑" pitchFamily="2" charset="-122"/>
              </a:rPr>
              <a:t>跨部门沟通与协作</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6498" name="矩形 7786497"/>
          <p:cNvSpPr/>
          <p:nvPr/>
        </p:nvSpPr>
        <p:spPr>
          <a:xfrm>
            <a:off x="0" y="477838"/>
            <a:ext cx="10080625" cy="609600"/>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400" b="1">
                <a:solidFill>
                  <a:srgbClr val="A50021"/>
                </a:solidFill>
                <a:latin typeface="华文细黑" pitchFamily="2" charset="-122"/>
                <a:ea typeface="华文细黑" pitchFamily="2" charset="-122"/>
              </a:rPr>
              <a:t>实战案例</a:t>
            </a:r>
          </a:p>
        </p:txBody>
      </p:sp>
      <p:sp>
        <p:nvSpPr>
          <p:cNvPr id="7786499" name="矩形 7786498"/>
          <p:cNvSpPr/>
          <p:nvPr/>
        </p:nvSpPr>
        <p:spPr bwMode="white">
          <a:xfrm>
            <a:off x="1839912" y="1524000"/>
            <a:ext cx="6553200" cy="4722812"/>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70000"/>
              </a:lnSpc>
            </a:pPr>
            <a:r>
              <a:rPr lang="zh-CN" altLang="en-US" sz="2600" dirty="0">
                <a:latin typeface="宋体" pitchFamily="2" charset="-122"/>
                <a:ea typeface="宋体" pitchFamily="2" charset="-122"/>
              </a:rPr>
              <a:t>公司拟开展某项活动，要求在</a:t>
            </a:r>
            <a:r>
              <a:rPr lang="en-US" altLang="zh-CN" sz="2600" dirty="0">
                <a:latin typeface="宋体" pitchFamily="2" charset="-122"/>
                <a:ea typeface="宋体" pitchFamily="2" charset="-122"/>
              </a:rPr>
              <a:t>3</a:t>
            </a:r>
            <a:r>
              <a:rPr lang="zh-CN" altLang="en-US" sz="2600" dirty="0">
                <a:latin typeface="宋体" pitchFamily="2" charset="-122"/>
                <a:ea typeface="宋体" pitchFamily="2" charset="-122"/>
              </a:rPr>
              <a:t>天内出结果，但</a:t>
            </a:r>
            <a:r>
              <a:rPr lang="en-US" altLang="zh-CN" sz="2600" dirty="0">
                <a:latin typeface="宋体" pitchFamily="2" charset="-122"/>
                <a:ea typeface="宋体" pitchFamily="2" charset="-122"/>
              </a:rPr>
              <a:t>A</a:t>
            </a:r>
            <a:r>
              <a:rPr lang="zh-CN" altLang="en-US" sz="2600" dirty="0">
                <a:latin typeface="宋体" pitchFamily="2" charset="-122"/>
                <a:ea typeface="宋体" pitchFamily="2" charset="-122"/>
              </a:rPr>
              <a:t>管理者听到</a:t>
            </a:r>
            <a:r>
              <a:rPr lang="zh-CN" altLang="en-US" sz="2600" b="1" dirty="0">
                <a:solidFill>
                  <a:srgbClr val="CC3300"/>
                </a:solidFill>
                <a:latin typeface="宋体" pitchFamily="2" charset="-122"/>
                <a:ea typeface="宋体" pitchFamily="2" charset="-122"/>
              </a:rPr>
              <a:t>来自不同方面的消息</a:t>
            </a:r>
            <a:r>
              <a:rPr lang="zh-CN" altLang="en-US" sz="2600" dirty="0">
                <a:latin typeface="宋体" pitchFamily="2" charset="-122"/>
                <a:ea typeface="宋体" pitchFamily="2" charset="-122"/>
              </a:rPr>
              <a:t>，心里有困惑。特别是在执行中，他发现，下属反馈的相关的</a:t>
            </a:r>
            <a:r>
              <a:rPr lang="zh-CN" altLang="en-US" sz="2600" b="1" dirty="0">
                <a:solidFill>
                  <a:srgbClr val="CC3300"/>
                </a:solidFill>
                <a:latin typeface="宋体" pitchFamily="2" charset="-122"/>
                <a:ea typeface="宋体" pitchFamily="2" charset="-122"/>
              </a:rPr>
              <a:t>信息有失真的地方</a:t>
            </a:r>
            <a:r>
              <a:rPr lang="zh-CN" altLang="en-US" sz="2600" dirty="0">
                <a:latin typeface="宋体" pitchFamily="2" charset="-122"/>
                <a:ea typeface="宋体" pitchFamily="2" charset="-122"/>
              </a:rPr>
              <a:t>，不能作为主要依据，向领导汇报的时间在即，如何与领导沟通，</a:t>
            </a:r>
            <a:r>
              <a:rPr lang="en-US" altLang="zh-CN" sz="2600" dirty="0">
                <a:latin typeface="宋体" pitchFamily="2" charset="-122"/>
                <a:ea typeface="宋体" pitchFamily="2" charset="-122"/>
              </a:rPr>
              <a:t>A</a:t>
            </a:r>
            <a:r>
              <a:rPr lang="zh-CN" altLang="en-US" sz="2600" dirty="0">
                <a:latin typeface="宋体" pitchFamily="2" charset="-122"/>
                <a:ea typeface="宋体" pitchFamily="2" charset="-122"/>
              </a:rPr>
              <a:t>管理者一筹莫展。</a:t>
            </a:r>
            <a:r>
              <a:rPr lang="zh-CN" altLang="en-US" sz="2600" b="1" dirty="0">
                <a:latin typeface="宋体" pitchFamily="2" charset="-122"/>
                <a:ea typeface="宋体" pitchFamily="2" charset="-122"/>
              </a:rPr>
              <a:t>互动：</a:t>
            </a:r>
            <a:r>
              <a:rPr lang="zh-CN" altLang="en-US" sz="2600" dirty="0">
                <a:latin typeface="宋体" pitchFamily="2" charset="-122"/>
                <a:ea typeface="宋体" pitchFamily="2" charset="-122"/>
              </a:rPr>
              <a:t>如果你是</a:t>
            </a:r>
            <a:r>
              <a:rPr lang="en-US" altLang="zh-CN" sz="2600" dirty="0">
                <a:latin typeface="宋体" pitchFamily="2" charset="-122"/>
                <a:ea typeface="宋体" pitchFamily="2" charset="-122"/>
              </a:rPr>
              <a:t>A</a:t>
            </a:r>
            <a:r>
              <a:rPr lang="zh-CN" altLang="en-US" sz="2600" dirty="0">
                <a:latin typeface="宋体" pitchFamily="2" charset="-122"/>
                <a:ea typeface="宋体" pitchFamily="2" charset="-122"/>
              </a:rPr>
              <a:t>管理者，和领导你要怎么说？</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22" name="矩形 7761921"/>
          <p:cNvSpPr/>
          <p:nvPr/>
        </p:nvSpPr>
        <p:spPr bwMode="white">
          <a:xfrm>
            <a:off x="0" y="533400"/>
            <a:ext cx="10080625" cy="579438"/>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第二招：</a:t>
            </a:r>
            <a:r>
              <a:rPr kumimoji="1" lang="zh-CN" altLang="en-US" sz="3800" b="1">
                <a:solidFill>
                  <a:srgbClr val="A50021"/>
                </a:solidFill>
                <a:latin typeface="华文细黑" pitchFamily="2" charset="-122"/>
                <a:ea typeface="华文细黑" pitchFamily="2" charset="-122"/>
                <a:hlinkClick r:id="rId3"/>
              </a:rPr>
              <a:t>倡导“小”文化</a:t>
            </a:r>
            <a:endParaRPr kumimoji="1" lang="zh-CN" altLang="en-US" sz="3800" b="1">
              <a:solidFill>
                <a:srgbClr val="A50021"/>
              </a:solidFill>
              <a:latin typeface="华文细黑" pitchFamily="2" charset="-122"/>
              <a:ea typeface="华文细黑" pitchFamily="2" charset="-122"/>
            </a:endParaRPr>
          </a:p>
        </p:txBody>
      </p:sp>
      <p:cxnSp>
        <p:nvCxnSpPr>
          <p:cNvPr id="7761923" name="直接连接符 7761922"/>
          <p:cNvCxnSpPr/>
          <p:nvPr/>
        </p:nvCxnSpPr>
        <p:spPr>
          <a:xfrm flipH="1">
            <a:off x="5067300" y="2582862"/>
            <a:ext cx="0" cy="2589212"/>
          </a:xfrm>
          <a:prstGeom prst="line">
            <a:avLst/>
          </a:prstGeom>
          <a:noFill/>
          <a:ln>
            <a:solidFill>
              <a:schemeClr val="tx1"/>
            </a:solidFill>
            <a:miter lim="800000"/>
          </a:ln>
        </p:spPr>
      </p:cxnSp>
      <p:cxnSp>
        <p:nvCxnSpPr>
          <p:cNvPr id="7761924" name="直接连接符 7761923"/>
          <p:cNvCxnSpPr/>
          <p:nvPr/>
        </p:nvCxnSpPr>
        <p:spPr>
          <a:xfrm>
            <a:off x="3521075" y="3830638"/>
            <a:ext cx="3211512" cy="0"/>
          </a:xfrm>
          <a:prstGeom prst="line">
            <a:avLst/>
          </a:prstGeom>
          <a:noFill/>
          <a:ln>
            <a:solidFill>
              <a:schemeClr val="tx1"/>
            </a:solidFill>
            <a:miter lim="800000"/>
          </a:ln>
        </p:spPr>
      </p:cxnSp>
      <p:cxnSp>
        <p:nvCxnSpPr>
          <p:cNvPr id="7761925" name="直接连接符 7761924"/>
          <p:cNvCxnSpPr/>
          <p:nvPr/>
        </p:nvCxnSpPr>
        <p:spPr>
          <a:xfrm flipV="1">
            <a:off x="3995738" y="2774950"/>
            <a:ext cx="2498725" cy="1822450"/>
          </a:xfrm>
          <a:prstGeom prst="line">
            <a:avLst/>
          </a:prstGeom>
          <a:noFill/>
          <a:ln>
            <a:solidFill>
              <a:schemeClr val="tx1"/>
            </a:solidFill>
            <a:miter lim="800000"/>
          </a:ln>
        </p:spPr>
      </p:cxnSp>
      <p:cxnSp>
        <p:nvCxnSpPr>
          <p:cNvPr id="7761926" name="直接连接符 7761925"/>
          <p:cNvCxnSpPr/>
          <p:nvPr/>
        </p:nvCxnSpPr>
        <p:spPr>
          <a:xfrm>
            <a:off x="3878262" y="2871788"/>
            <a:ext cx="2497138" cy="1917700"/>
          </a:xfrm>
          <a:prstGeom prst="line">
            <a:avLst/>
          </a:prstGeom>
          <a:noFill/>
          <a:ln>
            <a:solidFill>
              <a:schemeClr val="tx1"/>
            </a:solidFill>
            <a:miter lim="800000"/>
          </a:ln>
        </p:spPr>
      </p:cxnSp>
      <p:sp>
        <p:nvSpPr>
          <p:cNvPr id="7761927" name="椭圆 7761926"/>
          <p:cNvSpPr/>
          <p:nvPr/>
        </p:nvSpPr>
        <p:spPr>
          <a:xfrm>
            <a:off x="3043238" y="1911350"/>
            <a:ext cx="4403725" cy="3644900"/>
          </a:xfrm>
          <a:prstGeom prst="ellipse">
            <a:avLst/>
          </a:prstGeom>
          <a:noFill/>
          <a:ln>
            <a:solidFill>
              <a:schemeClr val="tx1"/>
            </a:solidFill>
            <a:miter lim="800000"/>
          </a:ln>
        </p:spPr>
      </p:sp>
      <p:sp>
        <p:nvSpPr>
          <p:cNvPr id="7761928" name="椭圆 7761927"/>
          <p:cNvSpPr/>
          <p:nvPr/>
        </p:nvSpPr>
        <p:spPr>
          <a:xfrm>
            <a:off x="4338638" y="3209925"/>
            <a:ext cx="1535112" cy="1236662"/>
          </a:xfrm>
          <a:prstGeom prst="ellipse">
            <a:avLst/>
          </a:prstGeom>
          <a:gradFill rotWithShape="0">
            <a:gsLst>
              <a:gs pos="0">
                <a:srgbClr val="FFFFFF"/>
              </a:gs>
              <a:gs pos="100000">
                <a:srgbClr val="66CCFF"/>
              </a:gs>
            </a:gsLst>
            <a:path path="shape">
              <a:fillToRect l="50000" t="50000" r="50000" b="50000"/>
            </a:path>
          </a:gradFill>
          <a:ln>
            <a:noFill/>
            <a:miter lim="800000"/>
          </a:ln>
          <a:effectLst>
            <a:outerShdw dist="53882" dir="2700000"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hlinkClick r:id="rId4"/>
              </a:rPr>
              <a:t>搞定文化</a:t>
            </a:r>
            <a:endParaRPr kumimoji="1" lang="zh-CN" altLang="en-US" sz="1600" b="1">
              <a:solidFill>
                <a:srgbClr val="800000"/>
              </a:solidFill>
              <a:ea typeface="华文细黑" pitchFamily="2" charset="-122"/>
            </a:endParaRPr>
          </a:p>
        </p:txBody>
      </p:sp>
      <p:sp>
        <p:nvSpPr>
          <p:cNvPr id="7761929" name="椭圆 7761928"/>
          <p:cNvSpPr/>
          <p:nvPr/>
        </p:nvSpPr>
        <p:spPr>
          <a:xfrm>
            <a:off x="4476750" y="1524000"/>
            <a:ext cx="1254125" cy="1011238"/>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承担的文化</a:t>
            </a:r>
          </a:p>
        </p:txBody>
      </p:sp>
      <p:sp>
        <p:nvSpPr>
          <p:cNvPr id="7761930" name="椭圆 7761929"/>
          <p:cNvSpPr/>
          <p:nvPr/>
        </p:nvSpPr>
        <p:spPr>
          <a:xfrm>
            <a:off x="4476750" y="5121275"/>
            <a:ext cx="1254125" cy="1011238"/>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顾问文化</a:t>
            </a:r>
          </a:p>
        </p:txBody>
      </p:sp>
      <p:sp>
        <p:nvSpPr>
          <p:cNvPr id="7761931" name="椭圆 7761930"/>
          <p:cNvSpPr/>
          <p:nvPr/>
        </p:nvSpPr>
        <p:spPr>
          <a:xfrm rot="21420000">
            <a:off x="2312988" y="3257550"/>
            <a:ext cx="1116012" cy="1139825"/>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老师文化</a:t>
            </a:r>
          </a:p>
        </p:txBody>
      </p:sp>
      <p:sp>
        <p:nvSpPr>
          <p:cNvPr id="7761932" name="椭圆 7761931"/>
          <p:cNvSpPr/>
          <p:nvPr/>
        </p:nvSpPr>
        <p:spPr>
          <a:xfrm>
            <a:off x="6357938" y="1911350"/>
            <a:ext cx="1114425" cy="1136650"/>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开放的文化</a:t>
            </a:r>
          </a:p>
        </p:txBody>
      </p:sp>
      <p:sp>
        <p:nvSpPr>
          <p:cNvPr id="7761933" name="椭圆 7761932"/>
          <p:cNvSpPr/>
          <p:nvPr/>
        </p:nvSpPr>
        <p:spPr>
          <a:xfrm>
            <a:off x="2943225" y="4446588"/>
            <a:ext cx="1255712" cy="1012825"/>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教练文化</a:t>
            </a:r>
          </a:p>
        </p:txBody>
      </p:sp>
      <p:sp>
        <p:nvSpPr>
          <p:cNvPr id="7761934" name="椭圆 7761933"/>
          <p:cNvSpPr/>
          <p:nvPr/>
        </p:nvSpPr>
        <p:spPr>
          <a:xfrm>
            <a:off x="2874962" y="2022475"/>
            <a:ext cx="1117600" cy="1136650"/>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学习文化</a:t>
            </a:r>
          </a:p>
        </p:txBody>
      </p:sp>
      <p:sp>
        <p:nvSpPr>
          <p:cNvPr id="7761935" name="椭圆 7761934"/>
          <p:cNvSpPr/>
          <p:nvPr/>
        </p:nvSpPr>
        <p:spPr>
          <a:xfrm rot="21300000">
            <a:off x="6357938" y="4497388"/>
            <a:ext cx="1116012" cy="1136650"/>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亲情文化</a:t>
            </a:r>
          </a:p>
        </p:txBody>
      </p:sp>
      <p:sp>
        <p:nvSpPr>
          <p:cNvPr id="7761936" name="椭圆 7761935"/>
          <p:cNvSpPr/>
          <p:nvPr/>
        </p:nvSpPr>
        <p:spPr>
          <a:xfrm>
            <a:off x="6745288" y="3194050"/>
            <a:ext cx="1114425" cy="1138238"/>
          </a:xfrm>
          <a:prstGeom prst="ellipse">
            <a:avLst/>
          </a:prstGeom>
          <a:gradFill rotWithShape="0">
            <a:gsLst>
              <a:gs pos="0">
                <a:schemeClr val="accent1"/>
              </a:gs>
              <a:gs pos="100000">
                <a:srgbClr val="FF3399"/>
              </a:gs>
            </a:gsLst>
            <a:path path="shape">
              <a:fillToRect l="50000" t="50000" r="50000" b="50000"/>
            </a:path>
          </a:gradFill>
          <a:ln>
            <a:noFill/>
            <a:miter lim="800000"/>
          </a:ln>
          <a:effectLst>
            <a:outerShdw dist="45791" dir="3378596"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1600" b="1">
                <a:solidFill>
                  <a:srgbClr val="800000"/>
                </a:solidFill>
                <a:ea typeface="华文细黑" pitchFamily="2" charset="-122"/>
              </a:rPr>
              <a:t>执行文化</a:t>
            </a:r>
          </a:p>
        </p:txBody>
      </p:sp>
      <p:sp>
        <p:nvSpPr>
          <p:cNvPr id="7761937" name="矩形 7761936"/>
          <p:cNvSpPr/>
          <p:nvPr/>
        </p:nvSpPr>
        <p:spPr bwMode="white">
          <a:xfrm>
            <a:off x="2678112" y="6172200"/>
            <a:ext cx="5313362" cy="334962"/>
          </a:xfrm>
          <a:prstGeom prst="rect">
            <a:avLst/>
          </a:prstGeom>
          <a:noFill/>
          <a:ln w="12700">
            <a:noFill/>
            <a:miter lim="800000"/>
          </a:ln>
        </p:spPr>
        <p:txBody>
          <a:bodyPr wrap="none" lIns="0" tIns="0" rIns="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2200" b="1">
                <a:solidFill>
                  <a:srgbClr val="800000"/>
                </a:solidFill>
                <a:latin typeface="宋体" pitchFamily="2" charset="-122"/>
                <a:ea typeface="宋体" pitchFamily="2" charset="-122"/>
              </a:rPr>
              <a:t>问题：</a:t>
            </a:r>
            <a:r>
              <a:rPr lang="en-US" altLang="zh-CN" sz="2200">
                <a:solidFill>
                  <a:schemeClr val="tx2"/>
                </a:solidFill>
                <a:latin typeface="宋体" pitchFamily="2" charset="-122"/>
                <a:ea typeface="宋体" pitchFamily="2" charset="-122"/>
              </a:rPr>
              <a:t>A</a:t>
            </a:r>
            <a:r>
              <a:rPr lang="zh-CN" altLang="en-US" sz="2200">
                <a:solidFill>
                  <a:schemeClr val="tx2"/>
                </a:solidFill>
                <a:latin typeface="宋体" pitchFamily="2" charset="-122"/>
                <a:ea typeface="宋体" pitchFamily="2" charset="-122"/>
              </a:rPr>
              <a:t>部门告</a:t>
            </a:r>
            <a:r>
              <a:rPr lang="en-US" altLang="zh-CN" sz="2200">
                <a:solidFill>
                  <a:schemeClr val="tx2"/>
                </a:solidFill>
                <a:latin typeface="宋体" pitchFamily="2" charset="-122"/>
                <a:ea typeface="宋体" pitchFamily="2" charset="-122"/>
              </a:rPr>
              <a:t>B</a:t>
            </a:r>
            <a:r>
              <a:rPr lang="zh-CN" altLang="en-US" sz="2200">
                <a:solidFill>
                  <a:schemeClr val="tx2"/>
                </a:solidFill>
                <a:latin typeface="宋体" pitchFamily="2" charset="-122"/>
                <a:ea typeface="宋体" pitchFamily="2" charset="-122"/>
              </a:rPr>
              <a:t>部门的状，你会如何处理？</a:t>
            </a:r>
          </a:p>
        </p:txBody>
      </p:sp>
    </p:spTree>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3970" name="矩形 7763969"/>
          <p:cNvSpPr/>
          <p:nvPr/>
        </p:nvSpPr>
        <p:spPr bwMode="white">
          <a:xfrm>
            <a:off x="0" y="533400"/>
            <a:ext cx="10080625" cy="579438"/>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第三招：提升各级管理人员的内部服务意识？</a:t>
            </a:r>
            <a:endParaRPr kumimoji="1" lang="zh-CN" altLang="zh-CN" sz="3800" b="1">
              <a:solidFill>
                <a:srgbClr val="A50021"/>
              </a:solidFill>
              <a:latin typeface="华文细黑" pitchFamily="2" charset="-122"/>
              <a:ea typeface="华文细黑" pitchFamily="2" charset="-122"/>
            </a:endParaRPr>
          </a:p>
        </p:txBody>
      </p:sp>
      <p:sp>
        <p:nvSpPr>
          <p:cNvPr id="7763971" name="矩形 7763970"/>
          <p:cNvSpPr/>
          <p:nvPr/>
        </p:nvSpPr>
        <p:spPr bwMode="white">
          <a:xfrm>
            <a:off x="3516312" y="1600200"/>
            <a:ext cx="5954712" cy="4410075"/>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85000"/>
              </a:lnSpc>
              <a:buFont typeface="Wingdings" pitchFamily="2" charset="2"/>
              <a:buChar char="Ø"/>
            </a:pPr>
            <a:r>
              <a:rPr lang="en-US" altLang="zh-CN" sz="2600">
                <a:solidFill>
                  <a:schemeClr val="tx2"/>
                </a:solidFill>
                <a:latin typeface="华文细黑" pitchFamily="2" charset="-122"/>
                <a:ea typeface="华文细黑" pitchFamily="2" charset="-122"/>
              </a:rPr>
              <a:t>8-1=0</a:t>
            </a:r>
          </a:p>
          <a:p>
            <a:pPr lvl="0" eaLnBrk="1" hangingPunct="1">
              <a:lnSpc>
                <a:spcPct val="185000"/>
              </a:lnSpc>
              <a:buFont typeface="Wingdings" pitchFamily="2" charset="2"/>
              <a:buChar char="Ø"/>
            </a:pPr>
            <a:r>
              <a:rPr lang="zh-CN" altLang="en-US" sz="2600">
                <a:solidFill>
                  <a:schemeClr val="tx2"/>
                </a:solidFill>
                <a:latin typeface="华文细黑" pitchFamily="2" charset="-122"/>
                <a:ea typeface="华文细黑" pitchFamily="2" charset="-122"/>
              </a:rPr>
              <a:t>内部也是服务</a:t>
            </a:r>
          </a:p>
          <a:p>
            <a:pPr lvl="0" eaLnBrk="1" hangingPunct="1">
              <a:lnSpc>
                <a:spcPct val="185000"/>
              </a:lnSpc>
              <a:buFont typeface="Wingdings" pitchFamily="2" charset="2"/>
              <a:buChar char="Ø"/>
            </a:pPr>
            <a:r>
              <a:rPr lang="zh-CN" altLang="en-US" sz="2600">
                <a:solidFill>
                  <a:schemeClr val="tx2"/>
                </a:solidFill>
                <a:latin typeface="华文细黑" pitchFamily="2" charset="-122"/>
                <a:ea typeface="华文细黑" pitchFamily="2" charset="-122"/>
              </a:rPr>
              <a:t>谁也不想耽误自己</a:t>
            </a:r>
          </a:p>
          <a:p>
            <a:pPr lvl="0" eaLnBrk="1" hangingPunct="1">
              <a:lnSpc>
                <a:spcPct val="185000"/>
              </a:lnSpc>
              <a:buFont typeface="Wingdings" pitchFamily="2" charset="2"/>
              <a:buChar char="Ø"/>
            </a:pPr>
            <a:r>
              <a:rPr lang="zh-CN" altLang="en-US" sz="2600">
                <a:solidFill>
                  <a:schemeClr val="tx2"/>
                </a:solidFill>
                <a:latin typeface="华文细黑" pitchFamily="2" charset="-122"/>
                <a:ea typeface="华文细黑" pitchFamily="2" charset="-122"/>
              </a:rPr>
              <a:t>客户眼中看的是“你们公司”</a:t>
            </a:r>
          </a:p>
          <a:p>
            <a:pPr lvl="0" eaLnBrk="1" hangingPunct="1">
              <a:lnSpc>
                <a:spcPct val="185000"/>
              </a:lnSpc>
              <a:buFont typeface="Wingdings" pitchFamily="2" charset="2"/>
              <a:buChar char="Ø"/>
            </a:pPr>
            <a:r>
              <a:rPr lang="zh-CN" altLang="en-US" sz="2600">
                <a:solidFill>
                  <a:schemeClr val="tx2"/>
                </a:solidFill>
                <a:latin typeface="华文细黑" pitchFamily="2" charset="-122"/>
                <a:ea typeface="华文细黑" pitchFamily="2" charset="-122"/>
              </a:rPr>
              <a:t>深深的理解帮他人就是帮自己</a:t>
            </a:r>
          </a:p>
          <a:p>
            <a:pPr lvl="0" eaLnBrk="1" hangingPunct="1">
              <a:lnSpc>
                <a:spcPct val="185000"/>
              </a:lnSpc>
              <a:buFont typeface="Wingdings" pitchFamily="2" charset="2"/>
              <a:buChar char="Ø"/>
            </a:pPr>
            <a:r>
              <a:rPr lang="zh-CN" altLang="en-US" sz="2600">
                <a:solidFill>
                  <a:schemeClr val="tx2"/>
                </a:solidFill>
                <a:latin typeface="华文细黑" pitchFamily="2" charset="-122"/>
                <a:ea typeface="华文细黑" pitchFamily="2" charset="-122"/>
              </a:rPr>
              <a:t>能在一个企业工作一生是一种幸福</a:t>
            </a:r>
          </a:p>
        </p:txBody>
      </p:sp>
      <p:pic>
        <p:nvPicPr>
          <p:cNvPr id="7763972" name="图片 7763971">
            <a:hlinkClick r:id="rId3"/>
          </p:cNvPr>
          <p:cNvPicPr/>
          <p:nvPr/>
        </p:nvPicPr>
        <p:blipFill>
          <a:blip r:embed="rId4"/>
          <a:stretch>
            <a:fillRect/>
          </a:stretch>
        </p:blipFill>
        <p:spPr>
          <a:xfrm>
            <a:off x="1763712" y="1828800"/>
            <a:ext cx="1601788" cy="4191000"/>
          </a:xfrm>
          <a:prstGeom prst="rect">
            <a:avLst/>
          </a:prstGeom>
          <a:noFill/>
          <a:ln>
            <a:miter lim="800000"/>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9090" name="矩形 7769089"/>
          <p:cNvSpPr/>
          <p:nvPr/>
        </p:nvSpPr>
        <p:spPr bwMode="white">
          <a:xfrm>
            <a:off x="0" y="457200"/>
            <a:ext cx="10080625" cy="579438"/>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zh-CN" sz="3800" b="1">
                <a:solidFill>
                  <a:srgbClr val="A50021"/>
                </a:solidFill>
                <a:latin typeface="华文细黑" pitchFamily="2" charset="-122"/>
                <a:ea typeface="华文细黑" pitchFamily="2" charset="-122"/>
              </a:rPr>
              <a:t>讨论</a:t>
            </a:r>
            <a:r>
              <a:rPr kumimoji="1" lang="zh-CN" altLang="en-US" sz="3800" b="1">
                <a:solidFill>
                  <a:srgbClr val="A50021"/>
                </a:solidFill>
                <a:latin typeface="华文细黑" pitchFamily="2" charset="-122"/>
                <a:ea typeface="华文细黑" pitchFamily="2" charset="-122"/>
              </a:rPr>
              <a:t>：</a:t>
            </a:r>
            <a:r>
              <a:rPr kumimoji="1" lang="zh-CN" altLang="zh-CN" sz="3800" b="1">
                <a:solidFill>
                  <a:srgbClr val="A50021"/>
                </a:solidFill>
                <a:latin typeface="华文细黑" pitchFamily="2" charset="-122"/>
                <a:ea typeface="华文细黑" pitchFamily="2" charset="-122"/>
              </a:rPr>
              <a:t>如何提升各级管理者的内部服务意识?</a:t>
            </a:r>
          </a:p>
        </p:txBody>
      </p:sp>
      <p:grpSp>
        <p:nvGrpSpPr>
          <p:cNvPr id="7769091" name="组合 7769090"/>
          <p:cNvGrpSpPr/>
          <p:nvPr/>
        </p:nvGrpSpPr>
        <p:grpSpPr>
          <a:xfrm>
            <a:off x="5192712" y="2097088"/>
            <a:ext cx="2681288" cy="3038475"/>
            <a:chOff x="2695" y="1485"/>
            <a:chExt cx="2297" cy="2115"/>
          </a:xfrm>
        </p:grpSpPr>
        <p:pic>
          <p:nvPicPr>
            <p:cNvPr id="7769092" name="图片 7769091"/>
            <p:cNvPicPr/>
            <p:nvPr/>
          </p:nvPicPr>
          <p:blipFill>
            <a:blip r:embed="rId3">
              <a:lum bright="48000" contrast="-48000"/>
            </a:blip>
            <a:stretch>
              <a:fillRect/>
            </a:stretch>
          </p:blipFill>
          <p:spPr>
            <a:xfrm>
              <a:off x="2832" y="1488"/>
              <a:ext cx="2160" cy="2112"/>
            </a:xfrm>
            <a:prstGeom prst="rect">
              <a:avLst/>
            </a:prstGeom>
            <a:noFill/>
            <a:ln>
              <a:miter lim="800000"/>
            </a:ln>
          </p:spPr>
        </p:pic>
        <p:sp>
          <p:nvSpPr>
            <p:cNvPr id="7769093" name="矩形 7769092"/>
            <p:cNvSpPr/>
            <p:nvPr/>
          </p:nvSpPr>
          <p:spPr>
            <a:xfrm>
              <a:off x="3438" y="1485"/>
              <a:ext cx="700" cy="361"/>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b="1">
                  <a:solidFill>
                    <a:srgbClr val="DC0000"/>
                  </a:solidFill>
                  <a:effectLst>
                    <a:outerShdw blurRad="38100" dist="38100" dir="2700000" algn="tl">
                      <a:schemeClr val="bg2"/>
                    </a:outerShdw>
                  </a:effectLst>
                  <a:ea typeface="宋体" pitchFamily="2" charset="-122"/>
                </a:rPr>
                <a:t>who</a:t>
              </a:r>
            </a:p>
          </p:txBody>
        </p:sp>
        <p:sp>
          <p:nvSpPr>
            <p:cNvPr id="7769094" name="矩形 7769093"/>
            <p:cNvSpPr/>
            <p:nvPr/>
          </p:nvSpPr>
          <p:spPr>
            <a:xfrm>
              <a:off x="4040" y="2360"/>
              <a:ext cx="952" cy="36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b="1">
                  <a:solidFill>
                    <a:srgbClr val="DC0000"/>
                  </a:solidFill>
                  <a:effectLst>
                    <a:outerShdw blurRad="38100" dist="38100" dir="2700000" algn="tl">
                      <a:schemeClr val="bg2"/>
                    </a:outerShdw>
                  </a:effectLst>
                  <a:ea typeface="宋体" pitchFamily="2" charset="-122"/>
                </a:rPr>
                <a:t>where</a:t>
              </a:r>
            </a:p>
          </p:txBody>
        </p:sp>
        <p:sp>
          <p:nvSpPr>
            <p:cNvPr id="7769095" name="矩形 7769094"/>
            <p:cNvSpPr/>
            <p:nvPr/>
          </p:nvSpPr>
          <p:spPr>
            <a:xfrm>
              <a:off x="3389" y="3178"/>
              <a:ext cx="802" cy="361"/>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b="1">
                  <a:solidFill>
                    <a:srgbClr val="DC0000"/>
                  </a:solidFill>
                  <a:effectLst>
                    <a:outerShdw blurRad="38100" dist="38100" dir="2700000" algn="tl">
                      <a:schemeClr val="bg2"/>
                    </a:outerShdw>
                  </a:effectLst>
                  <a:ea typeface="宋体" pitchFamily="2" charset="-122"/>
                </a:rPr>
                <a:t>what</a:t>
              </a:r>
            </a:p>
          </p:txBody>
        </p:sp>
        <p:sp>
          <p:nvSpPr>
            <p:cNvPr id="7769096" name="矩形 7769095"/>
            <p:cNvSpPr/>
            <p:nvPr/>
          </p:nvSpPr>
          <p:spPr>
            <a:xfrm>
              <a:off x="2695" y="2352"/>
              <a:ext cx="701" cy="36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b="1">
                  <a:solidFill>
                    <a:srgbClr val="DC0000"/>
                  </a:solidFill>
                  <a:effectLst>
                    <a:outerShdw blurRad="38100" dist="38100" dir="2700000" algn="tl">
                      <a:schemeClr val="bg2"/>
                    </a:outerShdw>
                  </a:effectLst>
                  <a:ea typeface="宋体" pitchFamily="2" charset="-122"/>
                </a:rPr>
                <a:t>how</a:t>
              </a:r>
            </a:p>
          </p:txBody>
        </p:sp>
        <p:sp>
          <p:nvSpPr>
            <p:cNvPr id="7769097" name="矩形 7769096"/>
            <p:cNvSpPr/>
            <p:nvPr/>
          </p:nvSpPr>
          <p:spPr>
            <a:xfrm>
              <a:off x="2856" y="2321"/>
              <a:ext cx="1415" cy="404"/>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3200" b="1">
                  <a:solidFill>
                    <a:srgbClr val="FF3300"/>
                  </a:solidFill>
                  <a:effectLst>
                    <a:outerShdw blurRad="38100" dist="38100" dir="2700000" algn="tl">
                      <a:schemeClr val="bg2"/>
                    </a:outerShdw>
                  </a:effectLst>
                  <a:ea typeface="宋体" pitchFamily="2" charset="-122"/>
                </a:rPr>
                <a:t>worth</a:t>
              </a:r>
            </a:p>
          </p:txBody>
        </p:sp>
      </p:grpSp>
      <p:pic>
        <p:nvPicPr>
          <p:cNvPr id="7769098" name="图片 7769097"/>
          <p:cNvPicPr/>
          <p:nvPr/>
        </p:nvPicPr>
        <p:blipFill>
          <a:blip r:embed="rId4"/>
          <a:stretch>
            <a:fillRect/>
          </a:stretch>
        </p:blipFill>
        <p:spPr>
          <a:xfrm>
            <a:off x="3287712" y="1774825"/>
            <a:ext cx="1687512" cy="2720975"/>
          </a:xfrm>
          <a:prstGeom prst="rect">
            <a:avLst/>
          </a:prstGeom>
          <a:noFill/>
          <a:ln>
            <a:miter lim="800000"/>
          </a:ln>
        </p:spPr>
      </p:pic>
      <p:sp>
        <p:nvSpPr>
          <p:cNvPr id="7769099" name="箭头: 右 7769098"/>
          <p:cNvSpPr/>
          <p:nvPr/>
        </p:nvSpPr>
        <p:spPr>
          <a:xfrm>
            <a:off x="3363912" y="4267200"/>
            <a:ext cx="2133600" cy="1812925"/>
          </a:xfrm>
          <a:prstGeom prst="rightArrow">
            <a:avLst>
              <a:gd name="adj1" fmla="val 54046"/>
              <a:gd name="adj2" fmla="val 25259"/>
            </a:avLst>
          </a:prstGeom>
          <a:noFill/>
          <a:ln w="28575">
            <a:solidFill>
              <a:srgbClr val="C0C0C0"/>
            </a:solidFill>
            <a:prstDash val="sysDot"/>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25000"/>
              </a:lnSpc>
            </a:pPr>
            <a:r>
              <a:rPr kumimoji="1" lang="zh-CN" altLang="en-US" b="1">
                <a:solidFill>
                  <a:schemeClr val="tx2"/>
                </a:solidFill>
                <a:latin typeface="创艺简中圆" pitchFamily="2" charset="-122"/>
                <a:ea typeface="华文细黑" pitchFamily="2" charset="-122"/>
              </a:rPr>
              <a:t>讨论：</a:t>
            </a:r>
            <a:r>
              <a:rPr kumimoji="1" lang="zh-CN" altLang="en-US">
                <a:solidFill>
                  <a:schemeClr val="tx2"/>
                </a:solidFill>
                <a:latin typeface="创艺简中圆" pitchFamily="2" charset="-122"/>
                <a:ea typeface="华文细黑" pitchFamily="2" charset="-122"/>
              </a:rPr>
              <a:t>轮到你发言了</a:t>
            </a:r>
            <a:endParaRPr kumimoji="1" lang="zh-CN" altLang="en-US" sz="1600">
              <a:solidFill>
                <a:srgbClr val="080808"/>
              </a:solidFill>
              <a:latin typeface="黑体" pitchFamily="2" charset="-122"/>
              <a:ea typeface="华文细黑"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6866" name="矩形 7716865"/>
          <p:cNvSpPr/>
          <p:nvPr/>
        </p:nvSpPr>
        <p:spPr>
          <a:xfrm>
            <a:off x="0" y="381000"/>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第四招：</a:t>
            </a:r>
            <a:r>
              <a:rPr kumimoji="1" lang="zh-CN" altLang="en-US" sz="3800" b="1">
                <a:solidFill>
                  <a:srgbClr val="A50021"/>
                </a:solidFill>
                <a:latin typeface="华文细黑" pitchFamily="2" charset="-122"/>
                <a:ea typeface="华文细黑" pitchFamily="2" charset="-122"/>
                <a:hlinkClick r:id="rId3"/>
              </a:rPr>
              <a:t>树立共同的目标</a:t>
            </a:r>
            <a:endParaRPr kumimoji="1" lang="zh-CN" altLang="en-US" sz="3800" b="1">
              <a:solidFill>
                <a:srgbClr val="A50021"/>
              </a:solidFill>
              <a:latin typeface="华文细黑" pitchFamily="2" charset="-122"/>
              <a:ea typeface="华文细黑" pitchFamily="2" charset="-122"/>
            </a:endParaRPr>
          </a:p>
        </p:txBody>
      </p:sp>
      <p:sp>
        <p:nvSpPr>
          <p:cNvPr id="7716867" name="椭圆 7716866"/>
          <p:cNvSpPr/>
          <p:nvPr/>
        </p:nvSpPr>
        <p:spPr bwMode="ltGray">
          <a:xfrm>
            <a:off x="1487488" y="3803650"/>
            <a:ext cx="4362450" cy="1265238"/>
          </a:xfrm>
          <a:prstGeom prst="ellipse">
            <a:avLst/>
          </a:prstGeom>
          <a:solidFill>
            <a:srgbClr val="DDDDDD">
              <a:alpha val="50000"/>
            </a:srgbClr>
          </a:solidFill>
          <a:ln>
            <a:noFill/>
            <a:miter lim="800000"/>
          </a:ln>
        </p:spPr>
      </p:sp>
      <p:sp>
        <p:nvSpPr>
          <p:cNvPr id="7716868" name="任意多边形: 形状 7716867"/>
          <p:cNvSpPr/>
          <p:nvPr/>
        </p:nvSpPr>
        <p:spPr bwMode="gray">
          <a:xfrm rot="16200000">
            <a:off x="3109912" y="1844675"/>
            <a:ext cx="1536700" cy="4057650"/>
          </a:xfrm>
          <a:custGeom>
            <a:avLst>
              <a:gd name="adj0" fmla="val 17279417"/>
              <a:gd name="adj1" fmla="val 11766616"/>
            </a:avLst>
            <a:gdLst>
              <a:gd name="GT10" fmla="*/ adj0 21600 100000"/>
              <a:gd name="GT11" fmla="*/ adj1 21600 100000"/>
              <a:gd name="GT12" fmla="*/ 21600 w 43200"/>
              <a:gd name="GT13" fmla="+- l GT12 0"/>
              <a:gd name="GT14" fmla="*/ 21600 h 43200"/>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33380" y="39705"/>
              </a:cxn>
              <a:cxn ang="0">
                <a:pos x="38438" y="35129"/>
              </a:cxn>
              <a:cxn ang="0">
                <a:pos x="21600" y="21600"/>
              </a:cxn>
            </a:cxnLst>
            <a:rect l="l" t="t" r="GT13" b="GT15"/>
            <a:pathLst>
              <a:path w="43200" h="43200" fill="none">
                <a:moveTo>
                  <a:pt x="33380" y="39705"/>
                </a:moveTo>
                <a:arcTo wR="21600" hR="21600" stAng="3417000" swAng="20509871"/>
              </a:path>
              <a:path w="43200" h="43200" stroke="0">
                <a:moveTo>
                  <a:pt x="33380" y="39705"/>
                </a:moveTo>
                <a:arcTo wR="21600" hR="21600" stAng="3417000" swAng="20509871"/>
                <a:lnTo>
                  <a:pt x="21600" y="21600"/>
                </a:lnTo>
                <a:close/>
              </a:path>
            </a:pathLst>
          </a:custGeom>
          <a:solidFill>
            <a:schemeClr val="tx2"/>
          </a:solidFill>
          <a:ln w="38100">
            <a:noFill/>
            <a:miter lim="800000"/>
            <a:tailEnd type="arrow"/>
          </a:ln>
        </p:spPr>
      </p:sp>
      <p:sp>
        <p:nvSpPr>
          <p:cNvPr id="7716869" name="任意多边形: 形状 7716868"/>
          <p:cNvSpPr/>
          <p:nvPr/>
        </p:nvSpPr>
        <p:spPr bwMode="gray">
          <a:xfrm rot="16200000">
            <a:off x="3246438" y="1743075"/>
            <a:ext cx="1379538" cy="3903662"/>
          </a:xfrm>
          <a:custGeom>
            <a:avLst>
              <a:gd name="adj0" fmla="val 21490824"/>
              <a:gd name="adj1" fmla="val 19039106"/>
            </a:avLst>
            <a:gdLst>
              <a:gd name="GT10" fmla="*/ adj0 21600 100000"/>
              <a:gd name="GT11" fmla="*/ adj1 21600 100000"/>
              <a:gd name="GT12" fmla="*/ 21600 w 43200"/>
              <a:gd name="GT13" fmla="+- l GT12 0"/>
              <a:gd name="GT14" fmla="*/ 21600 h 43200"/>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28692" y="42002"/>
              </a:cxn>
              <a:cxn ang="0">
                <a:pos x="31490" y="40803"/>
              </a:cxn>
              <a:cxn ang="0">
                <a:pos x="21600" y="21600"/>
              </a:cxn>
            </a:cxnLst>
            <a:rect l="l" t="t" r="GT13" b="GT15"/>
            <a:pathLst>
              <a:path w="43200" h="43200" fill="none">
                <a:moveTo>
                  <a:pt x="28692" y="42002"/>
                </a:moveTo>
                <a:arcTo wR="21600" hR="21600" stAng="4249913" swAng="21115115"/>
              </a:path>
              <a:path w="43200" h="43200" stroke="0">
                <a:moveTo>
                  <a:pt x="28692" y="42002"/>
                </a:moveTo>
                <a:arcTo wR="21600" hR="21600" stAng="4249913" swAng="21115115"/>
                <a:lnTo>
                  <a:pt x="21600" y="21600"/>
                </a:lnTo>
                <a:close/>
              </a:path>
            </a:pathLst>
          </a:custGeom>
          <a:gradFill rotWithShape="1">
            <a:gsLst>
              <a:gs pos="0">
                <a:schemeClr val="hlink"/>
              </a:gs>
              <a:gs pos="100000">
                <a:schemeClr val="hlink">
                  <a:gamma/>
                  <a:tint val="42353"/>
                  <a:invGamma/>
                </a:schemeClr>
              </a:gs>
            </a:gsLst>
            <a:lin ang="2700000" scaled="1"/>
          </a:gradFill>
          <a:ln w="38100">
            <a:noFill/>
            <a:miter lim="800000"/>
            <a:tailEnd type="arrow"/>
          </a:ln>
        </p:spPr>
      </p:sp>
      <p:sp>
        <p:nvSpPr>
          <p:cNvPr id="7716870" name="任意多边形: 形状 7716869"/>
          <p:cNvSpPr/>
          <p:nvPr/>
        </p:nvSpPr>
        <p:spPr bwMode="ltGray">
          <a:xfrm rot="16200000">
            <a:off x="3138488" y="1889125"/>
            <a:ext cx="1379538" cy="3763962"/>
          </a:xfrm>
          <a:custGeom>
            <a:avLst>
              <a:gd name="adj0" fmla="val 32682241"/>
              <a:gd name="adj1" fmla="val 19039106"/>
            </a:avLst>
            <a:gdLst>
              <a:gd name="GT10" fmla="*/ adj0 21600 100000"/>
              <a:gd name="GT11" fmla="*/ adj1 21600 100000"/>
              <a:gd name="GT12" fmla="*/ 21600 w 43200"/>
              <a:gd name="GT13" fmla="+- l GT12 0"/>
              <a:gd name="GT14" fmla="*/ 21600 h 42175"/>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15027" y="42175"/>
              </a:cxn>
              <a:cxn ang="0">
                <a:pos x="31490" y="40803"/>
              </a:cxn>
              <a:cxn ang="0">
                <a:pos x="21600" y="21600"/>
              </a:cxn>
            </a:cxnLst>
            <a:rect l="l" t="t" r="GT13" b="GT15"/>
            <a:pathLst>
              <a:path w="43200" h="42175" fill="none">
                <a:moveTo>
                  <a:pt x="15027" y="42175"/>
                </a:moveTo>
                <a:arcTo wR="21600" hR="21600" stAng="6463013" swAng="18902015"/>
              </a:path>
              <a:path w="43200" h="42175" stroke="0">
                <a:moveTo>
                  <a:pt x="15027" y="42175"/>
                </a:moveTo>
                <a:arcTo wR="21600" hR="21600" stAng="6463013" swAng="18902015"/>
                <a:lnTo>
                  <a:pt x="21600" y="21600"/>
                </a:lnTo>
                <a:close/>
              </a:path>
            </a:pathLst>
          </a:custGeom>
          <a:gradFill rotWithShape="1">
            <a:gsLst>
              <a:gs pos="0">
                <a:schemeClr val="folHlink">
                  <a:gamma/>
                  <a:tint val="48627"/>
                  <a:invGamma/>
                </a:schemeClr>
              </a:gs>
              <a:gs pos="100000">
                <a:schemeClr val="folHlink"/>
              </a:gs>
            </a:gsLst>
            <a:lin ang="18900000" scaled="1"/>
          </a:gradFill>
          <a:ln w="38100">
            <a:noFill/>
            <a:miter lim="800000"/>
            <a:tailEnd type="arrow"/>
          </a:ln>
        </p:spPr>
      </p:sp>
      <p:sp>
        <p:nvSpPr>
          <p:cNvPr id="7716871" name="任意多边形: 形状 7716870"/>
          <p:cNvSpPr/>
          <p:nvPr/>
        </p:nvSpPr>
        <p:spPr bwMode="gray">
          <a:xfrm rot="16200000">
            <a:off x="3069431" y="1939131"/>
            <a:ext cx="1414462" cy="3635375"/>
          </a:xfrm>
          <a:custGeom>
            <a:avLst>
              <a:gd name="adj0" fmla="val 40272083"/>
              <a:gd name="adj1" fmla="val 19039106"/>
            </a:avLst>
            <a:gdLst>
              <a:gd name="GT10" fmla="*/ adj0 21600 100000"/>
              <a:gd name="GT11" fmla="*/ adj1 21600 100000"/>
              <a:gd name="GT12" fmla="*/ 21600 w 43200"/>
              <a:gd name="GT13" fmla="+- l GT12 0"/>
              <a:gd name="GT14" fmla="*/ 21600 h 40803"/>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6943" y="37466"/>
              </a:cxn>
              <a:cxn ang="0">
                <a:pos x="31490" y="40803"/>
              </a:cxn>
              <a:cxn ang="0">
                <a:pos x="21600" y="21600"/>
              </a:cxn>
            </a:cxnLst>
            <a:rect l="l" t="t" r="GT13" b="GT15"/>
            <a:pathLst>
              <a:path w="43200" h="40803" fill="none">
                <a:moveTo>
                  <a:pt x="6943" y="37466"/>
                </a:moveTo>
                <a:arcTo wR="21600" hR="21600" stAng="7963904" swAng="17401124"/>
              </a:path>
              <a:path w="43200" h="40803" stroke="0">
                <a:moveTo>
                  <a:pt x="6943" y="37466"/>
                </a:moveTo>
                <a:arcTo wR="21600" hR="21600" stAng="7963904" swAng="17401124"/>
                <a:lnTo>
                  <a:pt x="21600" y="21600"/>
                </a:lnTo>
                <a:close/>
              </a:path>
            </a:pathLst>
          </a:custGeom>
          <a:gradFill rotWithShape="1">
            <a:gsLst>
              <a:gs pos="0">
                <a:schemeClr val="accent2"/>
              </a:gs>
              <a:gs pos="100000">
                <a:schemeClr val="accent2">
                  <a:gamma/>
                  <a:tint val="40392"/>
                  <a:invGamma/>
                </a:schemeClr>
              </a:gs>
            </a:gsLst>
            <a:lin ang="0" scaled="1"/>
          </a:gradFill>
          <a:ln w="38100">
            <a:noFill/>
            <a:miter lim="800000"/>
            <a:tailEnd type="arrow"/>
          </a:ln>
        </p:spPr>
      </p:sp>
      <p:sp>
        <p:nvSpPr>
          <p:cNvPr id="7716872" name="矩形 7716871"/>
          <p:cNvSpPr/>
          <p:nvPr/>
        </p:nvSpPr>
        <p:spPr>
          <a:xfrm>
            <a:off x="4787900" y="3851275"/>
            <a:ext cx="614362" cy="3048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spcBef>
                <a:spcPct val="50000"/>
              </a:spcBef>
            </a:pPr>
            <a:r>
              <a:rPr lang="en-US" altLang="zh-CN" sz="1400" b="1">
                <a:solidFill>
                  <a:srgbClr val="1C1C1C"/>
                </a:solidFill>
                <a:latin typeface="华文细黑" pitchFamily="2" charset="-122"/>
                <a:ea typeface="华文细黑" pitchFamily="2" charset="-122"/>
              </a:rPr>
              <a:t>10%</a:t>
            </a:r>
          </a:p>
        </p:txBody>
      </p:sp>
      <p:sp>
        <p:nvSpPr>
          <p:cNvPr id="7716873" name="矩形 7716872"/>
          <p:cNvSpPr/>
          <p:nvPr/>
        </p:nvSpPr>
        <p:spPr>
          <a:xfrm>
            <a:off x="5289550" y="3544888"/>
            <a:ext cx="534988" cy="3048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spcBef>
                <a:spcPct val="50000"/>
              </a:spcBef>
            </a:pPr>
            <a:r>
              <a:rPr lang="en-US" altLang="zh-CN" sz="1400" b="1">
                <a:solidFill>
                  <a:srgbClr val="1C1C1C"/>
                </a:solidFill>
                <a:latin typeface="华文细黑" pitchFamily="2" charset="-122"/>
                <a:ea typeface="华文细黑" pitchFamily="2" charset="-122"/>
              </a:rPr>
              <a:t>5%</a:t>
            </a:r>
          </a:p>
        </p:txBody>
      </p:sp>
      <p:cxnSp>
        <p:nvCxnSpPr>
          <p:cNvPr id="7716874" name="直接连接符 7716873"/>
          <p:cNvCxnSpPr/>
          <p:nvPr/>
        </p:nvCxnSpPr>
        <p:spPr>
          <a:xfrm flipH="1">
            <a:off x="5707062" y="3984625"/>
            <a:ext cx="0" cy="115888"/>
          </a:xfrm>
          <a:prstGeom prst="line">
            <a:avLst/>
          </a:prstGeom>
          <a:noFill/>
          <a:ln>
            <a:solidFill>
              <a:srgbClr val="1C1C1C">
                <a:alpha val="39999"/>
              </a:srgbClr>
            </a:solidFill>
            <a:miter lim="800000"/>
          </a:ln>
        </p:spPr>
      </p:cxnSp>
      <p:cxnSp>
        <p:nvCxnSpPr>
          <p:cNvPr id="7716875" name="直接连接符 7716874"/>
          <p:cNvCxnSpPr/>
          <p:nvPr/>
        </p:nvCxnSpPr>
        <p:spPr>
          <a:xfrm flipH="1">
            <a:off x="5292725" y="4243388"/>
            <a:ext cx="0" cy="69850"/>
          </a:xfrm>
          <a:prstGeom prst="line">
            <a:avLst/>
          </a:prstGeom>
          <a:noFill/>
          <a:ln>
            <a:solidFill>
              <a:srgbClr val="1C1C1C">
                <a:alpha val="39999"/>
              </a:srgbClr>
            </a:solidFill>
            <a:miter lim="800000"/>
          </a:ln>
        </p:spPr>
      </p:cxnSp>
      <p:cxnSp>
        <p:nvCxnSpPr>
          <p:cNvPr id="7716876" name="直接连接符 7716875"/>
          <p:cNvCxnSpPr/>
          <p:nvPr/>
        </p:nvCxnSpPr>
        <p:spPr bwMode="gray">
          <a:xfrm flipH="1">
            <a:off x="3051175" y="3735388"/>
            <a:ext cx="1012825" cy="830262"/>
          </a:xfrm>
          <a:prstGeom prst="line">
            <a:avLst/>
          </a:prstGeom>
          <a:noFill/>
          <a:ln w="12700">
            <a:solidFill>
              <a:schemeClr val="tx1"/>
            </a:solidFill>
            <a:miter lim="800000"/>
          </a:ln>
        </p:spPr>
      </p:cxnSp>
      <p:sp>
        <p:nvSpPr>
          <p:cNvPr id="7716877" name="任意多边形: 形状 7716876"/>
          <p:cNvSpPr/>
          <p:nvPr/>
        </p:nvSpPr>
        <p:spPr bwMode="gray">
          <a:xfrm rot="16200000">
            <a:off x="3090069" y="1512094"/>
            <a:ext cx="1768475" cy="4532312"/>
          </a:xfrm>
          <a:custGeom>
            <a:avLst>
              <a:gd name="adj0" fmla="val -47489472"/>
              <a:gd name="adj1" fmla="val 20517042"/>
            </a:avLst>
            <a:gdLst>
              <a:gd name="GT10" fmla="*/ adj0 21600 100000"/>
              <a:gd name="GT11" fmla="*/ adj1 21600 100000"/>
              <a:gd name="GT12" fmla="*/ 21600 w 41412"/>
              <a:gd name="GT13" fmla="+- l GT12 0"/>
              <a:gd name="GT14" fmla="*/ 21600 h 41573"/>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0" y="12994"/>
              </a:cxn>
              <a:cxn ang="0">
                <a:pos x="28035" y="41573"/>
              </a:cxn>
              <a:cxn ang="0">
                <a:pos x="19812" y="21600"/>
              </a:cxn>
            </a:cxnLst>
            <a:rect l="l" t="t" r="GT13" b="GT15"/>
            <a:pathLst>
              <a:path w="41412" h="41573" fill="none">
                <a:moveTo>
                  <a:pt x="0" y="12994"/>
                </a:moveTo>
                <a:arcTo wR="21600" hR="21600" stAng="-9391241" swAng="13448606"/>
              </a:path>
              <a:path w="41412" h="41573" stroke="0">
                <a:moveTo>
                  <a:pt x="0" y="12994"/>
                </a:moveTo>
                <a:arcTo wR="21600" hR="21600" stAng="-9391241" swAng="13448606"/>
                <a:lnTo>
                  <a:pt x="19812" y="21600"/>
                </a:lnTo>
                <a:close/>
              </a:path>
            </a:pathLst>
          </a:custGeom>
          <a:gradFill rotWithShape="1">
            <a:gsLst>
              <a:gs pos="0">
                <a:schemeClr val="accent1">
                  <a:gamma/>
                  <a:shade val="51373"/>
                  <a:invGamma/>
                </a:schemeClr>
              </a:gs>
              <a:gs pos="100000">
                <a:schemeClr val="accent1"/>
              </a:gs>
            </a:gsLst>
            <a:lin ang="5400000" scaled="1"/>
          </a:gradFill>
          <a:ln w="38100">
            <a:noFill/>
            <a:miter lim="800000"/>
            <a:tailEnd type="arrow"/>
          </a:ln>
        </p:spPr>
      </p:sp>
      <p:sp>
        <p:nvSpPr>
          <p:cNvPr id="7716878" name="任意多边形: 形状 7716877"/>
          <p:cNvSpPr/>
          <p:nvPr/>
        </p:nvSpPr>
        <p:spPr bwMode="gray">
          <a:xfrm>
            <a:off x="6059488" y="3194050"/>
            <a:ext cx="223838" cy="295275"/>
          </a:xfrm>
          <a:custGeom>
            <a:avLst/>
            <a:gdLst/>
            <a:ahLst/>
            <a:cxnLst/>
            <a:rect l="0" t="0" r="0" b="0"/>
            <a:pathLst>
              <a:path w="141" h="186">
                <a:moveTo>
                  <a:pt x="133" y="72"/>
                </a:moveTo>
                <a:lnTo>
                  <a:pt x="141" y="161"/>
                </a:lnTo>
                <a:lnTo>
                  <a:pt x="15" y="186"/>
                </a:lnTo>
                <a:lnTo>
                  <a:pt x="0" y="0"/>
                </a:lnTo>
                <a:lnTo>
                  <a:pt x="133" y="72"/>
                </a:lnTo>
                <a:close/>
              </a:path>
            </a:pathLst>
          </a:custGeom>
          <a:solidFill>
            <a:schemeClr val="accent1"/>
          </a:solidFill>
          <a:ln w="9525" cap="flat" cmpd="sng">
            <a:noFill/>
            <a:prstDash val="solid"/>
            <a:miter lim="800000"/>
          </a:ln>
        </p:spPr>
      </p:sp>
      <p:sp>
        <p:nvSpPr>
          <p:cNvPr id="7716879" name="任意多边形: 形状 7716878"/>
          <p:cNvSpPr/>
          <p:nvPr/>
        </p:nvSpPr>
        <p:spPr bwMode="gray">
          <a:xfrm rot="16200000">
            <a:off x="3105944" y="1342231"/>
            <a:ext cx="1757362" cy="4537075"/>
          </a:xfrm>
          <a:custGeom>
            <a:avLst>
              <a:gd name="adj0" fmla="val -46948231"/>
              <a:gd name="adj1" fmla="val 20517042"/>
            </a:avLst>
            <a:gdLst>
              <a:gd name="GT10" fmla="*/ adj0 21600 100000"/>
              <a:gd name="GT11" fmla="*/ adj1 21600 100000"/>
              <a:gd name="GT12" fmla="*/ 21600 w 41134"/>
              <a:gd name="GT13" fmla="+- l GT12 0"/>
              <a:gd name="GT14" fmla="*/ 21600 h 41573"/>
              <a:gd name="GT15" fmla="+- t GT14 0"/>
              <a:gd name="GT8" fmla="*/ GT10 60000 65536"/>
              <a:gd name="GT9" fmla="*/ GT11 60000 65536"/>
              <a:gd name="G4" fmla="cos 10800 GT8"/>
              <a:gd name="G5" fmla="sin 10800 GT8"/>
              <a:gd name="G6" fmla="cos 10800 GT9"/>
              <a:gd name="G7" fmla="sin 10800 GT9"/>
              <a:gd name="G0" fmla="+- 10800 G4 0"/>
              <a:gd name="G1" fmla="+- 10800 G5 0"/>
              <a:gd name="G2" fmla="+- 10800 G6 0"/>
              <a:gd name="G3" fmla="+- 10800 G7 0"/>
            </a:gdLst>
            <a:ahLst/>
            <a:cxnLst>
              <a:cxn ang="0">
                <a:pos x="0" y="12382"/>
              </a:cxn>
              <a:cxn ang="0">
                <a:pos x="27757" y="41573"/>
              </a:cxn>
              <a:cxn ang="0">
                <a:pos x="19534" y="21600"/>
              </a:cxn>
            </a:cxnLst>
            <a:rect l="l" t="t" r="GT13" b="GT15"/>
            <a:pathLst>
              <a:path w="41134" h="41573" fill="none">
                <a:moveTo>
                  <a:pt x="0" y="12382"/>
                </a:moveTo>
                <a:arcTo wR="21600" hR="21600" stAng="-9284256" swAng="13341621"/>
              </a:path>
              <a:path w="41134" h="41573" stroke="0">
                <a:moveTo>
                  <a:pt x="0" y="12382"/>
                </a:moveTo>
                <a:arcTo wR="21600" hR="21600" stAng="-9284256" swAng="13341621"/>
                <a:lnTo>
                  <a:pt x="19534" y="21600"/>
                </a:lnTo>
                <a:close/>
              </a:path>
            </a:pathLst>
          </a:custGeom>
          <a:gradFill rotWithShape="1">
            <a:gsLst>
              <a:gs pos="0">
                <a:schemeClr val="accent1"/>
              </a:gs>
              <a:gs pos="100000">
                <a:schemeClr val="accent1">
                  <a:gamma/>
                  <a:tint val="40000"/>
                  <a:invGamma/>
                </a:schemeClr>
              </a:gs>
            </a:gsLst>
            <a:lin ang="5400000" scaled="1"/>
          </a:gradFill>
          <a:ln w="19050">
            <a:noFill/>
            <a:miter lim="800000"/>
            <a:headEnd type="triangle"/>
          </a:ln>
        </p:spPr>
      </p:sp>
      <p:cxnSp>
        <p:nvCxnSpPr>
          <p:cNvPr id="7716880" name="连接符: 肘形 7716879"/>
          <p:cNvCxnSpPr/>
          <p:nvPr/>
        </p:nvCxnSpPr>
        <p:spPr>
          <a:xfrm rot="10800000" flipV="1">
            <a:off x="4481512" y="2279650"/>
            <a:ext cx="2416175" cy="884238"/>
          </a:xfrm>
          <a:prstGeom prst="bentConnector3">
            <a:avLst/>
          </a:prstGeom>
          <a:noFill/>
          <a:ln>
            <a:solidFill>
              <a:prstClr val="black"/>
            </a:solidFill>
            <a:miter lim="800000"/>
            <a:tailEnd type="triangle"/>
          </a:ln>
        </p:spPr>
      </p:cxnSp>
      <p:cxnSp>
        <p:nvCxnSpPr>
          <p:cNvPr id="7716881" name="连接符: 肘形 7716880"/>
          <p:cNvCxnSpPr/>
          <p:nvPr/>
        </p:nvCxnSpPr>
        <p:spPr>
          <a:xfrm rot="10800000">
            <a:off x="5283200" y="3697288"/>
            <a:ext cx="1225550" cy="182562"/>
          </a:xfrm>
          <a:prstGeom prst="bentConnector3">
            <a:avLst/>
          </a:prstGeom>
          <a:noFill/>
          <a:ln>
            <a:solidFill>
              <a:prstClr val="black"/>
            </a:solidFill>
            <a:miter lim="800000"/>
            <a:tailEnd type="triangle"/>
          </a:ln>
        </p:spPr>
      </p:cxnSp>
      <p:sp>
        <p:nvSpPr>
          <p:cNvPr id="7716882" name="矩形 7716881"/>
          <p:cNvSpPr/>
          <p:nvPr/>
        </p:nvSpPr>
        <p:spPr>
          <a:xfrm>
            <a:off x="3856038" y="3965575"/>
            <a:ext cx="661988" cy="3048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spcBef>
                <a:spcPct val="50000"/>
              </a:spcBef>
            </a:pPr>
            <a:r>
              <a:rPr lang="en-US" altLang="zh-CN" sz="1400" b="1">
                <a:solidFill>
                  <a:srgbClr val="1C1C1C"/>
                </a:solidFill>
                <a:latin typeface="华文细黑" pitchFamily="2" charset="-122"/>
                <a:ea typeface="华文细黑" pitchFamily="2" charset="-122"/>
              </a:rPr>
              <a:t>25%</a:t>
            </a:r>
          </a:p>
        </p:txBody>
      </p:sp>
      <p:grpSp>
        <p:nvGrpSpPr>
          <p:cNvPr id="7716883" name="组合 7716882"/>
          <p:cNvGrpSpPr/>
          <p:nvPr/>
        </p:nvGrpSpPr>
        <p:grpSpPr>
          <a:xfrm>
            <a:off x="6897688" y="2097088"/>
            <a:ext cx="2028825" cy="482600"/>
            <a:chOff x="816" y="2304"/>
            <a:chExt cx="1440" cy="448"/>
          </a:xfrm>
        </p:grpSpPr>
        <p:sp>
          <p:nvSpPr>
            <p:cNvPr id="7716884" name="任意多边形: 形状 7716883"/>
            <p:cNvSpPr/>
            <p:nvPr/>
          </p:nvSpPr>
          <p:spPr bwMode="gray">
            <a:xfrm>
              <a:off x="901" y="2562"/>
              <a:ext cx="1270" cy="190"/>
            </a:xfrm>
            <a:custGeom>
              <a:avLst/>
              <a:gdLst/>
              <a:ahLst/>
              <a:cxnLst/>
              <a:rect l="0" t="0" r="0" b="0"/>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gradFill rotWithShape="1">
              <a:gsLst>
                <a:gs pos="0">
                  <a:srgbClr val="000000"/>
                </a:gs>
                <a:gs pos="100000">
                  <a:srgbClr val="000000">
                    <a:gamma/>
                    <a:shade val="78824"/>
                    <a:invGamma/>
                  </a:srgbClr>
                </a:gs>
              </a:gsLst>
              <a:lin ang="2700000" scaled="1"/>
            </a:gradFill>
            <a:ln w="0">
              <a:noFill/>
              <a:prstDash val="solid"/>
              <a:miter lim="800000"/>
            </a:ln>
          </p:spPr>
        </p:sp>
        <p:sp>
          <p:nvSpPr>
            <p:cNvPr id="7716885" name="矩形 7716884"/>
            <p:cNvSpPr/>
            <p:nvPr/>
          </p:nvSpPr>
          <p:spPr bwMode="gray">
            <a:xfrm>
              <a:off x="816" y="2304"/>
              <a:ext cx="1440" cy="393"/>
            </a:xfrm>
            <a:prstGeom prst="rect">
              <a:avLst/>
            </a:prstGeom>
            <a:gradFill rotWithShape="1">
              <a:gsLst>
                <a:gs pos="0">
                  <a:schemeClr val="accent1"/>
                </a:gs>
                <a:gs pos="100000">
                  <a:schemeClr val="accent1">
                    <a:gamma/>
                    <a:shade val="78824"/>
                    <a:invGamma/>
                  </a:schemeClr>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800" b="1">
                  <a:solidFill>
                    <a:srgbClr val="800000"/>
                  </a:solidFill>
                  <a:latin typeface="华文细黑" pitchFamily="2" charset="-122"/>
                  <a:ea typeface="华文细黑" pitchFamily="2" charset="-122"/>
                </a:rPr>
                <a:t>战略目标</a:t>
              </a:r>
            </a:p>
          </p:txBody>
        </p:sp>
      </p:grpSp>
      <p:grpSp>
        <p:nvGrpSpPr>
          <p:cNvPr id="7716886" name="组合 7716885"/>
          <p:cNvGrpSpPr/>
          <p:nvPr/>
        </p:nvGrpSpPr>
        <p:grpSpPr>
          <a:xfrm>
            <a:off x="6897688" y="3651250"/>
            <a:ext cx="2028825" cy="482600"/>
            <a:chOff x="816" y="2304"/>
            <a:chExt cx="1440" cy="448"/>
          </a:xfrm>
        </p:grpSpPr>
        <p:sp>
          <p:nvSpPr>
            <p:cNvPr id="7716887" name="任意多边形: 形状 7716886"/>
            <p:cNvSpPr/>
            <p:nvPr/>
          </p:nvSpPr>
          <p:spPr bwMode="gray">
            <a:xfrm>
              <a:off x="901" y="2562"/>
              <a:ext cx="1270" cy="190"/>
            </a:xfrm>
            <a:custGeom>
              <a:avLst/>
              <a:gdLst/>
              <a:ahLst/>
              <a:cxnLst/>
              <a:rect l="0" t="0" r="0" b="0"/>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gradFill rotWithShape="1">
              <a:gsLst>
                <a:gs pos="0">
                  <a:srgbClr val="000000"/>
                </a:gs>
                <a:gs pos="100000">
                  <a:srgbClr val="000000">
                    <a:gamma/>
                    <a:shade val="78824"/>
                    <a:invGamma/>
                  </a:srgbClr>
                </a:gs>
              </a:gsLst>
              <a:lin ang="2700000" scaled="1"/>
            </a:gradFill>
            <a:ln w="0">
              <a:noFill/>
              <a:prstDash val="solid"/>
              <a:miter lim="800000"/>
            </a:ln>
          </p:spPr>
        </p:sp>
        <p:sp>
          <p:nvSpPr>
            <p:cNvPr id="7716888" name="矩形 7716887"/>
            <p:cNvSpPr/>
            <p:nvPr/>
          </p:nvSpPr>
          <p:spPr bwMode="gray">
            <a:xfrm>
              <a:off x="816" y="2304"/>
              <a:ext cx="1440" cy="393"/>
            </a:xfrm>
            <a:prstGeom prst="rect">
              <a:avLst/>
            </a:prstGeom>
            <a:gradFill rotWithShape="1">
              <a:gsLst>
                <a:gs pos="0">
                  <a:schemeClr val="hlink"/>
                </a:gs>
                <a:gs pos="100000">
                  <a:schemeClr val="hlink">
                    <a:gamma/>
                    <a:shade val="78824"/>
                    <a:invGamma/>
                  </a:schemeClr>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800" b="1">
                  <a:solidFill>
                    <a:schemeClr val="bg1"/>
                  </a:solidFill>
                  <a:latin typeface="华文细黑" pitchFamily="2" charset="-122"/>
                  <a:ea typeface="华文细黑" pitchFamily="2" charset="-122"/>
                </a:rPr>
                <a:t>部门目标</a:t>
              </a:r>
            </a:p>
          </p:txBody>
        </p:sp>
      </p:grpSp>
      <p:grpSp>
        <p:nvGrpSpPr>
          <p:cNvPr id="7716889" name="组合 7716888"/>
          <p:cNvGrpSpPr/>
          <p:nvPr/>
        </p:nvGrpSpPr>
        <p:grpSpPr>
          <a:xfrm>
            <a:off x="1716088" y="5251450"/>
            <a:ext cx="2028825" cy="482600"/>
            <a:chOff x="816" y="2304"/>
            <a:chExt cx="1440" cy="448"/>
          </a:xfrm>
        </p:grpSpPr>
        <p:sp>
          <p:nvSpPr>
            <p:cNvPr id="7716890" name="任意多边形: 形状 7716889"/>
            <p:cNvSpPr/>
            <p:nvPr/>
          </p:nvSpPr>
          <p:spPr bwMode="gray">
            <a:xfrm>
              <a:off x="901" y="2562"/>
              <a:ext cx="1270" cy="190"/>
            </a:xfrm>
            <a:custGeom>
              <a:avLst/>
              <a:gdLst/>
              <a:ahLst/>
              <a:cxnLst/>
              <a:rect l="0" t="0" r="0" b="0"/>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gradFill rotWithShape="1">
              <a:gsLst>
                <a:gs pos="0">
                  <a:srgbClr val="000000"/>
                </a:gs>
                <a:gs pos="100000">
                  <a:srgbClr val="000000">
                    <a:gamma/>
                    <a:shade val="78824"/>
                    <a:invGamma/>
                  </a:srgbClr>
                </a:gs>
              </a:gsLst>
              <a:lin ang="2700000" scaled="1"/>
            </a:gradFill>
            <a:ln w="0">
              <a:noFill/>
              <a:prstDash val="solid"/>
              <a:miter lim="800000"/>
            </a:ln>
          </p:spPr>
        </p:sp>
        <p:sp>
          <p:nvSpPr>
            <p:cNvPr id="7716891" name="矩形 7716890"/>
            <p:cNvSpPr/>
            <p:nvPr/>
          </p:nvSpPr>
          <p:spPr bwMode="gray">
            <a:xfrm>
              <a:off x="816" y="2304"/>
              <a:ext cx="1440" cy="393"/>
            </a:xfrm>
            <a:prstGeom prst="rect">
              <a:avLst/>
            </a:prstGeom>
            <a:gradFill rotWithShape="1">
              <a:gsLst>
                <a:gs pos="0">
                  <a:schemeClr val="accent2"/>
                </a:gs>
                <a:gs pos="100000">
                  <a:schemeClr val="accent2">
                    <a:gamma/>
                    <a:shade val="78824"/>
                    <a:invGamma/>
                  </a:schemeClr>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800" b="1">
                  <a:solidFill>
                    <a:srgbClr val="800000"/>
                  </a:solidFill>
                  <a:latin typeface="华文细黑" pitchFamily="2" charset="-122"/>
                  <a:ea typeface="华文细黑" pitchFamily="2" charset="-122"/>
                </a:rPr>
                <a:t>个人目标</a:t>
              </a:r>
            </a:p>
          </p:txBody>
        </p:sp>
      </p:grpSp>
      <p:cxnSp>
        <p:nvCxnSpPr>
          <p:cNvPr id="7716892" name="连接符: 肘形 7716891"/>
          <p:cNvCxnSpPr/>
          <p:nvPr/>
        </p:nvCxnSpPr>
        <p:spPr>
          <a:xfrm rot="10800000">
            <a:off x="5373688" y="4032250"/>
            <a:ext cx="1524000" cy="1219200"/>
          </a:xfrm>
          <a:prstGeom prst="bentConnector3">
            <a:avLst/>
          </a:prstGeom>
          <a:noFill/>
          <a:ln>
            <a:solidFill>
              <a:prstClr val="black"/>
            </a:solidFill>
            <a:miter lim="800000"/>
            <a:tailEnd type="triangle"/>
          </a:ln>
        </p:spPr>
      </p:cxnSp>
      <p:cxnSp>
        <p:nvCxnSpPr>
          <p:cNvPr id="7716893" name="连接符: 肘形 7716892"/>
          <p:cNvCxnSpPr/>
          <p:nvPr/>
        </p:nvCxnSpPr>
        <p:spPr>
          <a:xfrm flipV="1">
            <a:off x="3397250" y="4260850"/>
            <a:ext cx="604838" cy="1203325"/>
          </a:xfrm>
          <a:prstGeom prst="bentConnector2">
            <a:avLst/>
          </a:prstGeom>
          <a:noFill/>
          <a:ln>
            <a:solidFill>
              <a:prstClr val="black"/>
            </a:solidFill>
            <a:miter lim="800000"/>
            <a:tailEnd type="triangle"/>
          </a:ln>
        </p:spPr>
      </p:cxnSp>
      <p:grpSp>
        <p:nvGrpSpPr>
          <p:cNvPr id="7716894" name="组合 7716893"/>
          <p:cNvGrpSpPr/>
          <p:nvPr/>
        </p:nvGrpSpPr>
        <p:grpSpPr>
          <a:xfrm>
            <a:off x="2555875" y="2249488"/>
            <a:ext cx="1065212" cy="1295400"/>
            <a:chOff x="1008" y="1296"/>
            <a:chExt cx="891" cy="983"/>
          </a:xfrm>
        </p:grpSpPr>
        <p:grpSp>
          <p:nvGrpSpPr>
            <p:cNvPr id="7716895" name="组合 7716894"/>
            <p:cNvGrpSpPr/>
            <p:nvPr/>
          </p:nvGrpSpPr>
          <p:grpSpPr>
            <a:xfrm>
              <a:off x="1067" y="1298"/>
              <a:ext cx="828" cy="981"/>
              <a:chOff x="1175" y="3418"/>
              <a:chExt cx="381" cy="436"/>
            </a:xfrm>
          </p:grpSpPr>
          <p:sp>
            <p:nvSpPr>
              <p:cNvPr id="7716896" name="任意多边形: 形状 7716895"/>
              <p:cNvSpPr/>
              <p:nvPr/>
            </p:nvSpPr>
            <p:spPr bwMode="gray">
              <a:xfrm>
                <a:off x="1175" y="3589"/>
                <a:ext cx="381" cy="265"/>
              </a:xfrm>
              <a:custGeom>
                <a:avLst/>
                <a:gdLst/>
                <a:ahLst/>
                <a:cxnLst/>
                <a:rect l="0" t="0" r="0" b="0"/>
                <a:pathLst>
                  <a:path w="630" h="439">
                    <a:moveTo>
                      <a:pt x="327" y="12"/>
                    </a:moveTo>
                    <a:cubicBezTo>
                      <a:pt x="57" y="0"/>
                      <a:pt x="0" y="366"/>
                      <a:pt x="52" y="439"/>
                    </a:cubicBezTo>
                    <a:lnTo>
                      <a:pt x="584" y="439"/>
                    </a:lnTo>
                    <a:cubicBezTo>
                      <a:pt x="630" y="368"/>
                      <a:pt x="597" y="24"/>
                      <a:pt x="327" y="12"/>
                    </a:cubicBezTo>
                    <a:close/>
                  </a:path>
                </a:pathLst>
              </a:custGeom>
              <a:gradFill rotWithShape="1">
                <a:gsLst>
                  <a:gs pos="0">
                    <a:srgbClr val="993300"/>
                  </a:gs>
                  <a:gs pos="100000">
                    <a:srgbClr val="993300">
                      <a:gamma/>
                      <a:shade val="46275"/>
                      <a:invGamma/>
                    </a:srgbClr>
                  </a:gs>
                </a:gsLst>
                <a:lin ang="5400000" scaled="1"/>
              </a:gradFill>
              <a:ln w="9525" cap="flat" cmpd="sng">
                <a:noFill/>
                <a:prstDash val="solid"/>
                <a:miter lim="800000"/>
              </a:ln>
              <a:scene3d>
                <a:camera prst="legacyPerspectiveTopRight">
                  <a:rot lat="0" lon="0" rev="0"/>
                </a:camera>
                <a:lightRig rig="legacyFlat2" dir="b"/>
              </a:scene3d>
              <a:sp3d extrusionH="227000" prstMaterial="legacyMatte">
                <a:bevelT w="13500" h="13500" prst="angle"/>
                <a:bevelB w="13500" h="13500" prst="angle"/>
                <a:extrusionClr>
                  <a:srgbClr val="077F07"/>
                </a:extrusionClr>
              </a:sp3d>
            </p:spPr>
          </p:sp>
          <p:sp>
            <p:nvSpPr>
              <p:cNvPr id="7716897" name="椭圆 7716896"/>
              <p:cNvSpPr/>
              <p:nvPr/>
            </p:nvSpPr>
            <p:spPr bwMode="gray">
              <a:xfrm>
                <a:off x="1278" y="3418"/>
                <a:ext cx="185" cy="195"/>
              </a:xfrm>
              <a:prstGeom prst="ellipse">
                <a:avLst/>
              </a:prstGeom>
              <a:gradFill rotWithShape="1">
                <a:gsLst>
                  <a:gs pos="0">
                    <a:srgbClr val="993300"/>
                  </a:gs>
                  <a:gs pos="100000">
                    <a:srgbClr val="993300">
                      <a:gamma/>
                      <a:shade val="46275"/>
                      <a:invGamma/>
                    </a:srgbClr>
                  </a:gs>
                </a:gsLst>
                <a:lin ang="5400000" scaled="1"/>
              </a:gradFill>
              <a:ln>
                <a:noFill/>
                <a:miter lim="800000"/>
              </a:ln>
              <a:scene3d>
                <a:camera prst="legacyPerspectiveTopRight">
                  <a:rot lat="0" lon="0" rev="0"/>
                </a:camera>
                <a:lightRig rig="legacyFlat2" dir="b"/>
              </a:scene3d>
              <a:sp3d extrusionH="227000" prstMaterial="legacyMatte">
                <a:bevelT w="13500" h="13500" prst="angle"/>
                <a:bevelB w="13500" h="13500" prst="angle"/>
                <a:extrusionClr>
                  <a:srgbClr val="077F07"/>
                </a:extrusionClr>
              </a:sp3d>
            </p:spPr>
          </p:sp>
        </p:grpSp>
        <p:sp>
          <p:nvSpPr>
            <p:cNvPr id="7716898" name="任意多边形: 形状 7716897"/>
            <p:cNvSpPr/>
            <p:nvPr/>
          </p:nvSpPr>
          <p:spPr bwMode="gray">
            <a:xfrm>
              <a:off x="1072" y="1679"/>
              <a:ext cx="827" cy="598"/>
            </a:xfrm>
            <a:custGeom>
              <a:avLst/>
              <a:gdLst/>
              <a:ahLst/>
              <a:cxnLst/>
              <a:rect l="0" t="0" r="0" b="0"/>
              <a:pathLst>
                <a:path w="630" h="439">
                  <a:moveTo>
                    <a:pt x="327" y="12"/>
                  </a:moveTo>
                  <a:cubicBezTo>
                    <a:pt x="57" y="0"/>
                    <a:pt x="0" y="366"/>
                    <a:pt x="52" y="439"/>
                  </a:cubicBezTo>
                  <a:lnTo>
                    <a:pt x="584" y="439"/>
                  </a:lnTo>
                  <a:cubicBezTo>
                    <a:pt x="630" y="368"/>
                    <a:pt x="597" y="24"/>
                    <a:pt x="327" y="12"/>
                  </a:cubicBezTo>
                  <a:close/>
                </a:path>
              </a:pathLst>
            </a:custGeom>
            <a:gradFill rotWithShape="1">
              <a:gsLst>
                <a:gs pos="0">
                  <a:srgbClr val="00ABB4">
                    <a:gamma/>
                    <a:shade val="26275"/>
                    <a:invGamma/>
                  </a:srgbClr>
                </a:gs>
                <a:gs pos="100000">
                  <a:srgbClr val="00ABB4"/>
                </a:gs>
              </a:gsLst>
              <a:lin ang="2700000" scaled="1"/>
            </a:gradFill>
            <a:ln w="9525" cap="flat" cmpd="sng">
              <a:noFill/>
              <a:prstDash val="solid"/>
              <a:miter lim="800000"/>
            </a:ln>
          </p:spPr>
        </p:sp>
        <p:sp>
          <p:nvSpPr>
            <p:cNvPr id="7716899" name="任意多边形: 形状 7716898"/>
            <p:cNvSpPr/>
            <p:nvPr/>
          </p:nvSpPr>
          <p:spPr bwMode="gray">
            <a:xfrm>
              <a:off x="1234" y="1717"/>
              <a:ext cx="510" cy="190"/>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50000"/>
                  </a:srgbClr>
                </a:gs>
                <a:gs pos="100000">
                  <a:srgbClr val="009CA4">
                    <a:alpha val="17999"/>
                  </a:srgbClr>
                </a:gs>
              </a:gsLst>
              <a:lin ang="5400000" scaled="1"/>
            </a:gradFill>
            <a:ln w="0">
              <a:noFill/>
              <a:prstDash val="solid"/>
              <a:miter lim="800000"/>
            </a:ln>
          </p:spPr>
        </p:sp>
        <p:sp>
          <p:nvSpPr>
            <p:cNvPr id="7716900" name="椭圆 7716899"/>
            <p:cNvSpPr/>
            <p:nvPr/>
          </p:nvSpPr>
          <p:spPr bwMode="gray">
            <a:xfrm>
              <a:off x="1295" y="1296"/>
              <a:ext cx="403" cy="440"/>
            </a:xfrm>
            <a:prstGeom prst="ellipse">
              <a:avLst/>
            </a:prstGeom>
            <a:gradFill rotWithShape="1">
              <a:gsLst>
                <a:gs pos="0">
                  <a:srgbClr val="00A4AC">
                    <a:gamma/>
                    <a:shade val="56078"/>
                    <a:invGamma/>
                  </a:srgbClr>
                </a:gs>
                <a:gs pos="50000">
                  <a:srgbClr val="00A4AC"/>
                </a:gs>
                <a:gs pos="100000">
                  <a:srgbClr val="00A4AC">
                    <a:gamma/>
                    <a:shade val="56078"/>
                    <a:invGamma/>
                  </a:srgbClr>
                </a:gs>
              </a:gsLst>
              <a:lin ang="5400000" scaled="1"/>
            </a:gradFill>
            <a:ln>
              <a:noFill/>
              <a:miter lim="800000"/>
            </a:ln>
          </p:spPr>
        </p:sp>
        <p:sp>
          <p:nvSpPr>
            <p:cNvPr id="7716901" name="任意多边形: 形状 7716900"/>
            <p:cNvSpPr/>
            <p:nvPr/>
          </p:nvSpPr>
          <p:spPr bwMode="gray">
            <a:xfrm>
              <a:off x="1336" y="1303"/>
              <a:ext cx="319" cy="145"/>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50000"/>
                  </a:srgbClr>
                </a:gs>
                <a:gs pos="100000">
                  <a:srgbClr val="59D3D9">
                    <a:alpha val="17999"/>
                  </a:srgbClr>
                </a:gs>
              </a:gsLst>
              <a:lin ang="5400000" scaled="1"/>
            </a:gradFill>
            <a:ln w="0">
              <a:noFill/>
              <a:prstDash val="solid"/>
              <a:miter lim="800000"/>
            </a:ln>
          </p:spPr>
        </p:sp>
        <p:grpSp>
          <p:nvGrpSpPr>
            <p:cNvPr id="7716902" name="组合 7716901"/>
            <p:cNvGrpSpPr/>
            <p:nvPr/>
          </p:nvGrpSpPr>
          <p:grpSpPr>
            <a:xfrm rot="20340000" flipH="1">
              <a:off x="1225" y="1357"/>
              <a:ext cx="349" cy="119"/>
              <a:chOff x="2532" y="1051"/>
              <a:chExt cx="893" cy="246"/>
            </a:xfrm>
          </p:grpSpPr>
          <p:grpSp>
            <p:nvGrpSpPr>
              <p:cNvPr id="7716903" name="组合 7716902"/>
              <p:cNvGrpSpPr/>
              <p:nvPr/>
            </p:nvGrpSpPr>
            <p:grpSpPr>
              <a:xfrm>
                <a:off x="2532" y="1051"/>
                <a:ext cx="743" cy="185"/>
                <a:chOff x="1565" y="2568"/>
                <a:chExt cx="1118" cy="279"/>
              </a:xfrm>
            </p:grpSpPr>
            <p:sp>
              <p:nvSpPr>
                <p:cNvPr id="7716904" name="新月形 7716903"/>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05" name="新月形 7716904"/>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06" name="新月形 7716905"/>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07" name="新月形 7716906"/>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nvGrpSpPr>
              <p:cNvPr id="7716908" name="组合 7716907"/>
              <p:cNvGrpSpPr/>
              <p:nvPr/>
            </p:nvGrpSpPr>
            <p:grpSpPr>
              <a:xfrm rot="1320000">
                <a:off x="2682" y="1111"/>
                <a:ext cx="743" cy="186"/>
                <a:chOff x="1565" y="2568"/>
                <a:chExt cx="1118" cy="279"/>
              </a:xfrm>
            </p:grpSpPr>
            <p:sp>
              <p:nvSpPr>
                <p:cNvPr id="7716909" name="新月形 7716908"/>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10" name="新月形 7716909"/>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11" name="新月形 7716910"/>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12" name="新月形 7716911"/>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grpSp>
          <p:nvGrpSpPr>
            <p:cNvPr id="7716913" name="组合 7716912"/>
            <p:cNvGrpSpPr/>
            <p:nvPr/>
          </p:nvGrpSpPr>
          <p:grpSpPr>
            <a:xfrm rot="19740000" flipH="1">
              <a:off x="1008" y="1816"/>
              <a:ext cx="508" cy="120"/>
              <a:chOff x="2532" y="1051"/>
              <a:chExt cx="893" cy="246"/>
            </a:xfrm>
          </p:grpSpPr>
          <p:grpSp>
            <p:nvGrpSpPr>
              <p:cNvPr id="7716914" name="组合 7716913"/>
              <p:cNvGrpSpPr/>
              <p:nvPr/>
            </p:nvGrpSpPr>
            <p:grpSpPr>
              <a:xfrm>
                <a:off x="2532" y="1051"/>
                <a:ext cx="743" cy="185"/>
                <a:chOff x="1565" y="2568"/>
                <a:chExt cx="1118" cy="279"/>
              </a:xfrm>
            </p:grpSpPr>
            <p:sp>
              <p:nvSpPr>
                <p:cNvPr id="7716915" name="新月形 7716914"/>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16" name="新月形 7716915"/>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17" name="新月形 7716916"/>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18" name="新月形 7716917"/>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nvGrpSpPr>
              <p:cNvPr id="7716919" name="组合 7716918"/>
              <p:cNvGrpSpPr/>
              <p:nvPr/>
            </p:nvGrpSpPr>
            <p:grpSpPr>
              <a:xfrm rot="1320000">
                <a:off x="2682" y="1111"/>
                <a:ext cx="743" cy="186"/>
                <a:chOff x="1565" y="2568"/>
                <a:chExt cx="1118" cy="279"/>
              </a:xfrm>
            </p:grpSpPr>
            <p:sp>
              <p:nvSpPr>
                <p:cNvPr id="7716920" name="新月形 7716919"/>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21" name="新月形 7716920"/>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22" name="新月形 7716921"/>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23" name="新月形 7716922"/>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grpSp>
      <p:grpSp>
        <p:nvGrpSpPr>
          <p:cNvPr id="7716924" name="组合 7716923"/>
          <p:cNvGrpSpPr/>
          <p:nvPr/>
        </p:nvGrpSpPr>
        <p:grpSpPr>
          <a:xfrm>
            <a:off x="2020888" y="2249488"/>
            <a:ext cx="1066800" cy="1295400"/>
            <a:chOff x="1008" y="1296"/>
            <a:chExt cx="891" cy="983"/>
          </a:xfrm>
        </p:grpSpPr>
        <p:grpSp>
          <p:nvGrpSpPr>
            <p:cNvPr id="7716925" name="组合 7716924"/>
            <p:cNvGrpSpPr/>
            <p:nvPr/>
          </p:nvGrpSpPr>
          <p:grpSpPr>
            <a:xfrm>
              <a:off x="1067" y="1298"/>
              <a:ext cx="828" cy="981"/>
              <a:chOff x="1175" y="3418"/>
              <a:chExt cx="381" cy="436"/>
            </a:xfrm>
          </p:grpSpPr>
          <p:sp>
            <p:nvSpPr>
              <p:cNvPr id="7716926" name="任意多边形: 形状 7716925"/>
              <p:cNvSpPr/>
              <p:nvPr/>
            </p:nvSpPr>
            <p:spPr bwMode="gray">
              <a:xfrm>
                <a:off x="1175" y="3589"/>
                <a:ext cx="381" cy="265"/>
              </a:xfrm>
              <a:custGeom>
                <a:avLst/>
                <a:gdLst/>
                <a:ahLst/>
                <a:cxnLst/>
                <a:rect l="0" t="0" r="0" b="0"/>
                <a:pathLst>
                  <a:path w="630" h="439">
                    <a:moveTo>
                      <a:pt x="327" y="12"/>
                    </a:moveTo>
                    <a:cubicBezTo>
                      <a:pt x="57" y="0"/>
                      <a:pt x="0" y="366"/>
                      <a:pt x="52" y="439"/>
                    </a:cubicBezTo>
                    <a:lnTo>
                      <a:pt x="584" y="439"/>
                    </a:lnTo>
                    <a:cubicBezTo>
                      <a:pt x="630" y="368"/>
                      <a:pt x="597" y="24"/>
                      <a:pt x="327" y="12"/>
                    </a:cubicBezTo>
                    <a:close/>
                  </a:path>
                </a:pathLst>
              </a:custGeom>
              <a:gradFill rotWithShape="1">
                <a:gsLst>
                  <a:gs pos="0">
                    <a:srgbClr val="993300"/>
                  </a:gs>
                  <a:gs pos="100000">
                    <a:srgbClr val="993300">
                      <a:gamma/>
                      <a:shade val="46275"/>
                      <a:invGamma/>
                    </a:srgbClr>
                  </a:gs>
                </a:gsLst>
                <a:lin ang="5400000" scaled="1"/>
              </a:gradFill>
              <a:ln w="9525" cap="flat" cmpd="sng">
                <a:noFill/>
                <a:prstDash val="solid"/>
                <a:miter lim="800000"/>
              </a:ln>
              <a:scene3d>
                <a:camera prst="legacyPerspectiveTopRight">
                  <a:rot lat="0" lon="0" rev="0"/>
                </a:camera>
                <a:lightRig rig="legacyFlat2" dir="b"/>
              </a:scene3d>
              <a:sp3d extrusionH="227000" prstMaterial="legacyMatte">
                <a:bevelT w="13500" h="13500" prst="angle"/>
                <a:bevelB w="13500" h="13500" prst="angle"/>
                <a:extrusionClr>
                  <a:srgbClr val="077F07"/>
                </a:extrusionClr>
              </a:sp3d>
            </p:spPr>
          </p:sp>
          <p:sp>
            <p:nvSpPr>
              <p:cNvPr id="7716927" name="椭圆 7716926"/>
              <p:cNvSpPr/>
              <p:nvPr/>
            </p:nvSpPr>
            <p:spPr bwMode="gray">
              <a:xfrm>
                <a:off x="1278" y="3418"/>
                <a:ext cx="185" cy="195"/>
              </a:xfrm>
              <a:prstGeom prst="ellipse">
                <a:avLst/>
              </a:prstGeom>
              <a:gradFill rotWithShape="1">
                <a:gsLst>
                  <a:gs pos="0">
                    <a:srgbClr val="993300"/>
                  </a:gs>
                  <a:gs pos="100000">
                    <a:srgbClr val="993300">
                      <a:gamma/>
                      <a:shade val="46275"/>
                      <a:invGamma/>
                    </a:srgbClr>
                  </a:gs>
                </a:gsLst>
                <a:lin ang="5400000" scaled="1"/>
              </a:gradFill>
              <a:ln>
                <a:noFill/>
                <a:miter lim="800000"/>
              </a:ln>
              <a:scene3d>
                <a:camera prst="legacyPerspectiveTopRight">
                  <a:rot lat="0" lon="0" rev="0"/>
                </a:camera>
                <a:lightRig rig="legacyFlat2" dir="b"/>
              </a:scene3d>
              <a:sp3d extrusionH="227000" prstMaterial="legacyMatte">
                <a:bevelT w="13500" h="13500" prst="angle"/>
                <a:bevelB w="13500" h="13500" prst="angle"/>
                <a:extrusionClr>
                  <a:srgbClr val="077F07"/>
                </a:extrusionClr>
              </a:sp3d>
            </p:spPr>
          </p:sp>
        </p:grpSp>
        <p:sp>
          <p:nvSpPr>
            <p:cNvPr id="7716928" name="任意多边形: 形状 7716927"/>
            <p:cNvSpPr/>
            <p:nvPr/>
          </p:nvSpPr>
          <p:spPr bwMode="gray">
            <a:xfrm>
              <a:off x="1072" y="1679"/>
              <a:ext cx="827" cy="598"/>
            </a:xfrm>
            <a:custGeom>
              <a:avLst/>
              <a:gdLst/>
              <a:ahLst/>
              <a:cxnLst/>
              <a:rect l="0" t="0" r="0" b="0"/>
              <a:pathLst>
                <a:path w="630" h="439">
                  <a:moveTo>
                    <a:pt x="327" y="12"/>
                  </a:moveTo>
                  <a:cubicBezTo>
                    <a:pt x="57" y="0"/>
                    <a:pt x="0" y="366"/>
                    <a:pt x="52" y="439"/>
                  </a:cubicBezTo>
                  <a:lnTo>
                    <a:pt x="584" y="439"/>
                  </a:lnTo>
                  <a:cubicBezTo>
                    <a:pt x="630" y="368"/>
                    <a:pt x="597" y="24"/>
                    <a:pt x="327" y="12"/>
                  </a:cubicBezTo>
                  <a:close/>
                </a:path>
              </a:pathLst>
            </a:custGeom>
            <a:gradFill rotWithShape="1">
              <a:gsLst>
                <a:gs pos="0">
                  <a:schemeClr val="accent2">
                    <a:gamma/>
                    <a:shade val="26275"/>
                    <a:invGamma/>
                  </a:schemeClr>
                </a:gs>
                <a:gs pos="100000">
                  <a:schemeClr val="accent2"/>
                </a:gs>
              </a:gsLst>
              <a:lin ang="2700000" scaled="1"/>
            </a:gradFill>
            <a:ln w="9525" cap="flat" cmpd="sng">
              <a:noFill/>
              <a:prstDash val="solid"/>
              <a:miter lim="800000"/>
            </a:ln>
          </p:spPr>
        </p:sp>
        <p:sp>
          <p:nvSpPr>
            <p:cNvPr id="7716929" name="任意多边形: 形状 7716928"/>
            <p:cNvSpPr/>
            <p:nvPr/>
          </p:nvSpPr>
          <p:spPr bwMode="gray">
            <a:xfrm>
              <a:off x="1234" y="1717"/>
              <a:ext cx="510" cy="190"/>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50000"/>
                  </a:srgbClr>
                </a:gs>
                <a:gs pos="100000">
                  <a:schemeClr val="accent2">
                    <a:alpha val="17999"/>
                  </a:schemeClr>
                </a:gs>
              </a:gsLst>
              <a:lin ang="5400000" scaled="1"/>
            </a:gradFill>
            <a:ln w="0">
              <a:noFill/>
              <a:prstDash val="solid"/>
              <a:miter lim="800000"/>
            </a:ln>
          </p:spPr>
        </p:sp>
        <p:sp>
          <p:nvSpPr>
            <p:cNvPr id="7716930" name="椭圆 7716929"/>
            <p:cNvSpPr/>
            <p:nvPr/>
          </p:nvSpPr>
          <p:spPr bwMode="gray">
            <a:xfrm>
              <a:off x="1295" y="1296"/>
              <a:ext cx="403" cy="440"/>
            </a:xfrm>
            <a:prstGeom prst="ellipse">
              <a:avLst/>
            </a:prstGeom>
            <a:gradFill rotWithShape="1">
              <a:gsLst>
                <a:gs pos="0">
                  <a:schemeClr val="accent2">
                    <a:gamma/>
                    <a:shade val="56078"/>
                    <a:invGamma/>
                  </a:schemeClr>
                </a:gs>
                <a:gs pos="50000">
                  <a:schemeClr val="accent2"/>
                </a:gs>
                <a:gs pos="100000">
                  <a:schemeClr val="accent2">
                    <a:gamma/>
                    <a:shade val="56078"/>
                    <a:invGamma/>
                  </a:schemeClr>
                </a:gs>
              </a:gsLst>
              <a:lin ang="5400000" scaled="1"/>
            </a:gradFill>
            <a:ln>
              <a:noFill/>
              <a:miter lim="800000"/>
            </a:ln>
          </p:spPr>
        </p:sp>
        <p:sp>
          <p:nvSpPr>
            <p:cNvPr id="7716931" name="任意多边形: 形状 7716930"/>
            <p:cNvSpPr/>
            <p:nvPr/>
          </p:nvSpPr>
          <p:spPr bwMode="gray">
            <a:xfrm>
              <a:off x="1336" y="1303"/>
              <a:ext cx="319" cy="145"/>
            </a:xfrm>
            <a:custGeom>
              <a:avLst/>
              <a:gdLst/>
              <a:ahLst/>
              <a:cxnLst/>
              <a:rect l="0" t="0" r="0" b="0"/>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rgbClr val="FFFFFF">
                    <a:alpha val="50000"/>
                  </a:srgbClr>
                </a:gs>
                <a:gs pos="100000">
                  <a:schemeClr val="accent2">
                    <a:alpha val="17999"/>
                  </a:schemeClr>
                </a:gs>
              </a:gsLst>
              <a:lin ang="5400000" scaled="1"/>
            </a:gradFill>
            <a:ln w="0">
              <a:noFill/>
              <a:prstDash val="solid"/>
              <a:miter lim="800000"/>
            </a:ln>
          </p:spPr>
        </p:sp>
        <p:grpSp>
          <p:nvGrpSpPr>
            <p:cNvPr id="7716932" name="组合 7716931"/>
            <p:cNvGrpSpPr/>
            <p:nvPr/>
          </p:nvGrpSpPr>
          <p:grpSpPr>
            <a:xfrm rot="20340000" flipH="1">
              <a:off x="1225" y="1357"/>
              <a:ext cx="349" cy="119"/>
              <a:chOff x="2532" y="1051"/>
              <a:chExt cx="893" cy="246"/>
            </a:xfrm>
          </p:grpSpPr>
          <p:grpSp>
            <p:nvGrpSpPr>
              <p:cNvPr id="7716933" name="组合 7716932"/>
              <p:cNvGrpSpPr/>
              <p:nvPr/>
            </p:nvGrpSpPr>
            <p:grpSpPr>
              <a:xfrm>
                <a:off x="2532" y="1051"/>
                <a:ext cx="743" cy="185"/>
                <a:chOff x="1565" y="2568"/>
                <a:chExt cx="1118" cy="279"/>
              </a:xfrm>
            </p:grpSpPr>
            <p:sp>
              <p:nvSpPr>
                <p:cNvPr id="7716934" name="新月形 7716933"/>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35" name="新月形 7716934"/>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36" name="新月形 7716935"/>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37" name="新月形 7716936"/>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nvGrpSpPr>
              <p:cNvPr id="7716938" name="组合 7716937"/>
              <p:cNvGrpSpPr/>
              <p:nvPr/>
            </p:nvGrpSpPr>
            <p:grpSpPr>
              <a:xfrm rot="1320000">
                <a:off x="2682" y="1111"/>
                <a:ext cx="743" cy="186"/>
                <a:chOff x="1565" y="2568"/>
                <a:chExt cx="1118" cy="279"/>
              </a:xfrm>
            </p:grpSpPr>
            <p:sp>
              <p:nvSpPr>
                <p:cNvPr id="7716939" name="新月形 7716938"/>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40" name="新月形 7716939"/>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41" name="新月形 7716940"/>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42" name="新月形 7716941"/>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grpSp>
          <p:nvGrpSpPr>
            <p:cNvPr id="7716943" name="组合 7716942"/>
            <p:cNvGrpSpPr/>
            <p:nvPr/>
          </p:nvGrpSpPr>
          <p:grpSpPr>
            <a:xfrm rot="19740000" flipH="1">
              <a:off x="1008" y="1816"/>
              <a:ext cx="508" cy="120"/>
              <a:chOff x="2532" y="1051"/>
              <a:chExt cx="893" cy="246"/>
            </a:xfrm>
          </p:grpSpPr>
          <p:grpSp>
            <p:nvGrpSpPr>
              <p:cNvPr id="7716944" name="组合 7716943"/>
              <p:cNvGrpSpPr/>
              <p:nvPr/>
            </p:nvGrpSpPr>
            <p:grpSpPr>
              <a:xfrm>
                <a:off x="2532" y="1051"/>
                <a:ext cx="743" cy="185"/>
                <a:chOff x="1565" y="2568"/>
                <a:chExt cx="1118" cy="279"/>
              </a:xfrm>
            </p:grpSpPr>
            <p:sp>
              <p:nvSpPr>
                <p:cNvPr id="7716945" name="新月形 7716944"/>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46" name="新月形 7716945"/>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47" name="新月形 7716946"/>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48" name="新月形 7716947"/>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nvGrpSpPr>
              <p:cNvPr id="7716949" name="组合 7716948"/>
              <p:cNvGrpSpPr/>
              <p:nvPr/>
            </p:nvGrpSpPr>
            <p:grpSpPr>
              <a:xfrm rot="1320000">
                <a:off x="2682" y="1111"/>
                <a:ext cx="743" cy="186"/>
                <a:chOff x="1565" y="2568"/>
                <a:chExt cx="1118" cy="279"/>
              </a:xfrm>
            </p:grpSpPr>
            <p:sp>
              <p:nvSpPr>
                <p:cNvPr id="7716950" name="新月形 7716949"/>
                <p:cNvSpPr/>
                <p:nvPr/>
              </p:nvSpPr>
              <p:spPr bwMode="gray">
                <a:xfrm rot="5220000">
                  <a:off x="1859" y="2273"/>
                  <a:ext cx="227" cy="816"/>
                </a:xfrm>
                <a:prstGeom prst="moon">
                  <a:avLst>
                    <a:gd name="adj" fmla="val 49773"/>
                  </a:avLst>
                </a:prstGeom>
                <a:solidFill>
                  <a:srgbClr val="FFFFFF">
                    <a:alpha val="5000"/>
                  </a:srgbClr>
                </a:solidFill>
                <a:ln>
                  <a:noFill/>
                  <a:miter lim="800000"/>
                </a:ln>
              </p:spPr>
            </p:sp>
            <p:sp>
              <p:nvSpPr>
                <p:cNvPr id="7716951" name="新月形 7716950"/>
                <p:cNvSpPr/>
                <p:nvPr/>
              </p:nvSpPr>
              <p:spPr bwMode="gray">
                <a:xfrm rot="6060000">
                  <a:off x="1995" y="2273"/>
                  <a:ext cx="227" cy="816"/>
                </a:xfrm>
                <a:prstGeom prst="moon">
                  <a:avLst>
                    <a:gd name="adj" fmla="val 49773"/>
                  </a:avLst>
                </a:prstGeom>
                <a:solidFill>
                  <a:srgbClr val="FFFFFF">
                    <a:alpha val="5000"/>
                  </a:srgbClr>
                </a:solidFill>
                <a:ln>
                  <a:noFill/>
                  <a:miter lim="800000"/>
                </a:ln>
              </p:spPr>
            </p:sp>
            <p:sp>
              <p:nvSpPr>
                <p:cNvPr id="7716952" name="新月形 7716951"/>
                <p:cNvSpPr/>
                <p:nvPr/>
              </p:nvSpPr>
              <p:spPr bwMode="gray">
                <a:xfrm rot="6360000">
                  <a:off x="2072" y="2295"/>
                  <a:ext cx="227" cy="816"/>
                </a:xfrm>
                <a:prstGeom prst="moon">
                  <a:avLst>
                    <a:gd name="adj" fmla="val 49773"/>
                  </a:avLst>
                </a:prstGeom>
                <a:solidFill>
                  <a:srgbClr val="FFFFFF">
                    <a:alpha val="5000"/>
                  </a:srgbClr>
                </a:solidFill>
                <a:ln>
                  <a:noFill/>
                  <a:miter lim="800000"/>
                </a:ln>
              </p:spPr>
            </p:sp>
            <p:sp>
              <p:nvSpPr>
                <p:cNvPr id="7716953" name="新月形 7716952"/>
                <p:cNvSpPr/>
                <p:nvPr/>
              </p:nvSpPr>
              <p:spPr bwMode="gray">
                <a:xfrm rot="6900000">
                  <a:off x="2161" y="2326"/>
                  <a:ext cx="227" cy="816"/>
                </a:xfrm>
                <a:prstGeom prst="moon">
                  <a:avLst>
                    <a:gd name="adj" fmla="val 49773"/>
                  </a:avLst>
                </a:prstGeom>
                <a:solidFill>
                  <a:srgbClr val="FFFFFF">
                    <a:alpha val="5000"/>
                  </a:srgbClr>
                </a:solidFill>
                <a:ln>
                  <a:noFill/>
                  <a:miter lim="800000"/>
                </a:ln>
              </p:spPr>
            </p:sp>
          </p:grpSp>
        </p:grpSp>
      </p:grpSp>
      <p:grpSp>
        <p:nvGrpSpPr>
          <p:cNvPr id="7716954" name="组合 7716953"/>
          <p:cNvGrpSpPr/>
          <p:nvPr/>
        </p:nvGrpSpPr>
        <p:grpSpPr>
          <a:xfrm>
            <a:off x="6897688" y="5022850"/>
            <a:ext cx="2028825" cy="482600"/>
            <a:chOff x="816" y="2304"/>
            <a:chExt cx="1440" cy="448"/>
          </a:xfrm>
        </p:grpSpPr>
        <p:sp>
          <p:nvSpPr>
            <p:cNvPr id="7716955" name="任意多边形: 形状 7716954"/>
            <p:cNvSpPr/>
            <p:nvPr/>
          </p:nvSpPr>
          <p:spPr bwMode="gray">
            <a:xfrm>
              <a:off x="901" y="2562"/>
              <a:ext cx="1270" cy="190"/>
            </a:xfrm>
            <a:custGeom>
              <a:avLst/>
              <a:gdLst/>
              <a:ahLst/>
              <a:cxnLst/>
              <a:rect l="0" t="0" r="0" b="0"/>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lnTo>
                    <a:pt x="1120" y="252"/>
                  </a:lnTo>
                  <a:close/>
                </a:path>
              </a:pathLst>
            </a:custGeom>
            <a:gradFill rotWithShape="1">
              <a:gsLst>
                <a:gs pos="0">
                  <a:srgbClr val="000000"/>
                </a:gs>
                <a:gs pos="100000">
                  <a:srgbClr val="000000">
                    <a:gamma/>
                    <a:shade val="78824"/>
                    <a:invGamma/>
                  </a:srgbClr>
                </a:gs>
              </a:gsLst>
              <a:lin ang="2700000" scaled="1"/>
            </a:gradFill>
            <a:ln w="0">
              <a:noFill/>
              <a:prstDash val="solid"/>
              <a:miter lim="800000"/>
            </a:ln>
          </p:spPr>
        </p:sp>
        <p:sp>
          <p:nvSpPr>
            <p:cNvPr id="7716956" name="矩形 7716955"/>
            <p:cNvSpPr/>
            <p:nvPr/>
          </p:nvSpPr>
          <p:spPr bwMode="gray">
            <a:xfrm>
              <a:off x="816" y="2304"/>
              <a:ext cx="1440" cy="393"/>
            </a:xfrm>
            <a:prstGeom prst="rect">
              <a:avLst/>
            </a:prstGeom>
            <a:gradFill rotWithShape="1">
              <a:gsLst>
                <a:gs pos="0">
                  <a:schemeClr val="folHlink"/>
                </a:gs>
                <a:gs pos="100000">
                  <a:schemeClr val="folHlink">
                    <a:gamma/>
                    <a:shade val="78824"/>
                    <a:invGamma/>
                  </a:schemeClr>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800" b="1">
                  <a:solidFill>
                    <a:srgbClr val="800000"/>
                  </a:solidFill>
                  <a:latin typeface="华文细黑" pitchFamily="2" charset="-122"/>
                  <a:ea typeface="华文细黑" pitchFamily="2" charset="-122"/>
                </a:rPr>
                <a:t>项目目标</a:t>
              </a:r>
            </a:p>
          </p:txBody>
        </p: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1138" name="矩形 7771137"/>
          <p:cNvSpPr/>
          <p:nvPr/>
        </p:nvSpPr>
        <p:spPr>
          <a:xfrm>
            <a:off x="0" y="4111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第五招：</a:t>
            </a:r>
            <a:r>
              <a:rPr kumimoji="1" lang="zh-CN" altLang="en-US" sz="3800" b="1">
                <a:solidFill>
                  <a:srgbClr val="A50021"/>
                </a:solidFill>
                <a:latin typeface="华文细黑" pitchFamily="2" charset="-122"/>
                <a:ea typeface="华文细黑" pitchFamily="2" charset="-122"/>
                <a:hlinkClick r:id="rId3"/>
              </a:rPr>
              <a:t>梳理模糊地带</a:t>
            </a:r>
            <a:endParaRPr kumimoji="1" lang="zh-CN" altLang="en-US" sz="3800" b="1">
              <a:solidFill>
                <a:srgbClr val="A50021"/>
              </a:solidFill>
              <a:latin typeface="华文细黑" pitchFamily="2" charset="-122"/>
              <a:ea typeface="华文细黑" pitchFamily="2" charset="-122"/>
            </a:endParaRPr>
          </a:p>
        </p:txBody>
      </p:sp>
      <p:graphicFrame>
        <p:nvGraphicFramePr>
          <p:cNvPr id="7771139" name="内容占位符 7771138"/>
          <p:cNvGraphicFramePr>
            <a:graphicFrameLocks noGrp="1"/>
          </p:cNvGraphicFramePr>
          <p:nvPr>
            <p:ph/>
          </p:nvPr>
        </p:nvGraphicFramePr>
        <p:xfrm>
          <a:off x="1879600" y="1752600"/>
          <a:ext cx="6589712" cy="4267201"/>
        </p:xfrm>
        <a:graphic>
          <a:graphicData uri="http://schemas.openxmlformats.org/drawingml/2006/table">
            <a:tbl>
              <a:tblPr/>
              <a:tblGrid>
                <a:gridCol w="603250">
                  <a:extLst>
                    <a:ext uri="{9D8B030D-6E8A-4147-A177-3AD203B41FA5}">
                      <a16:colId xmlns:a16="http://schemas.microsoft.com/office/drawing/2014/main" val="20000"/>
                    </a:ext>
                  </a:extLst>
                </a:gridCol>
                <a:gridCol w="1941512">
                  <a:extLst>
                    <a:ext uri="{9D8B030D-6E8A-4147-A177-3AD203B41FA5}">
                      <a16:colId xmlns:a16="http://schemas.microsoft.com/office/drawing/2014/main" val="20001"/>
                    </a:ext>
                  </a:extLst>
                </a:gridCol>
                <a:gridCol w="1941512">
                  <a:extLst>
                    <a:ext uri="{9D8B030D-6E8A-4147-A177-3AD203B41FA5}">
                      <a16:colId xmlns:a16="http://schemas.microsoft.com/office/drawing/2014/main" val="20002"/>
                    </a:ext>
                  </a:extLst>
                </a:gridCol>
                <a:gridCol w="2103438">
                  <a:extLst>
                    <a:ext uri="{9D8B030D-6E8A-4147-A177-3AD203B41FA5}">
                      <a16:colId xmlns:a16="http://schemas.microsoft.com/office/drawing/2014/main" val="20003"/>
                    </a:ext>
                  </a:extLst>
                </a:gridCol>
              </a:tblGrid>
              <a:tr h="779462">
                <a:tc rowSpan="5">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r>
                        <a:rPr lang="zh-CN" altLang="en-US" sz="1600" b="1">
                          <a:latin typeface="华文细黑" pitchFamily="2" charset="-122"/>
                          <a:ea typeface="华文细黑" pitchFamily="2" charset="-122"/>
                        </a:rPr>
                        <a:t>部</a:t>
                      </a:r>
                    </a:p>
                    <a:p>
                      <a:pPr lvl="0" algn="ctr">
                        <a:spcBef>
                          <a:spcPct val="0"/>
                        </a:spcBef>
                        <a:buNone/>
                      </a:pPr>
                      <a:r>
                        <a:rPr lang="zh-CN" altLang="en-US" sz="1600" b="1">
                          <a:latin typeface="华文细黑" pitchFamily="2" charset="-122"/>
                          <a:ea typeface="华文细黑" pitchFamily="2" charset="-122"/>
                        </a:rPr>
                        <a:t>门</a:t>
                      </a:r>
                    </a:p>
                    <a:p>
                      <a:pPr lvl="0" algn="ctr">
                        <a:spcBef>
                          <a:spcPct val="0"/>
                        </a:spcBef>
                        <a:buNone/>
                      </a:pPr>
                      <a:r>
                        <a:rPr lang="zh-CN" altLang="en-US" sz="1600" b="1">
                          <a:latin typeface="华文细黑" pitchFamily="2" charset="-122"/>
                          <a:ea typeface="华文细黑" pitchFamily="2" charset="-122"/>
                        </a:rPr>
                        <a:t>职</a:t>
                      </a:r>
                    </a:p>
                    <a:p>
                      <a:pPr lvl="0" algn="ctr">
                        <a:spcBef>
                          <a:spcPct val="0"/>
                        </a:spcBef>
                        <a:buNone/>
                      </a:pPr>
                      <a:r>
                        <a:rPr lang="zh-CN" altLang="en-US" sz="1600" b="1">
                          <a:latin typeface="华文细黑" pitchFamily="2" charset="-122"/>
                          <a:ea typeface="华文细黑" pitchFamily="2" charset="-122"/>
                        </a:rPr>
                        <a:t>能</a:t>
                      </a:r>
                      <a:endParaRPr lang="zh-CN" altLang="en-US" sz="28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r>
                        <a:rPr lang="zh-CN" altLang="en-US" sz="1800" b="1">
                          <a:latin typeface="华文细黑" pitchFamily="2" charset="-122"/>
                          <a:ea typeface="华文细黑" pitchFamily="2" charset="-122"/>
                        </a:rPr>
                        <a:t>职能要项</a:t>
                      </a:r>
                      <a:endParaRPr lang="zh-CN" altLang="en-US" sz="40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r>
                        <a:rPr lang="zh-CN" altLang="en-US" sz="1800" b="1">
                          <a:latin typeface="华文细黑" pitchFamily="2" charset="-122"/>
                          <a:ea typeface="华文细黑" pitchFamily="2" charset="-122"/>
                        </a:rPr>
                        <a:t>职能描述</a:t>
                      </a:r>
                      <a:endParaRPr lang="zh-CN" altLang="en-US" sz="40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r>
                        <a:rPr lang="zh-CN" altLang="en-US" sz="1800" b="1">
                          <a:latin typeface="华文细黑" pitchFamily="2" charset="-122"/>
                          <a:ea typeface="华文细黑" pitchFamily="2" charset="-122"/>
                        </a:rPr>
                        <a:t>模糊部分重点说明</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0"/>
                  </a:ext>
                </a:extLst>
              </a:tr>
              <a:tr h="871538">
                <a:tc vMerge="1">
                  <a:txBody>
                    <a:bodyPr/>
                    <a:lstStyle/>
                    <a:p>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6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6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sz="16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1"/>
                  </a:ext>
                </a:extLst>
              </a:tr>
              <a:tr h="871538">
                <a:tc vMerge="1">
                  <a:txBody>
                    <a:bodyPr/>
                    <a:lstStyle/>
                    <a:p>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2"/>
                  </a:ext>
                </a:extLst>
              </a:tr>
              <a:tr h="873125">
                <a:tc vMerge="1">
                  <a:txBody>
                    <a:bodyPr/>
                    <a:lstStyle/>
                    <a:p>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3"/>
                  </a:ext>
                </a:extLst>
              </a:tr>
              <a:tr h="871538">
                <a:tc vMerge="1">
                  <a:txBody>
                    <a:bodyPr/>
                    <a:lstStyle/>
                    <a:p>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B w="12700" cap="rnd">
                      <a:miter lim="800000"/>
                    </a:lnB>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lgn="ctr">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lvl="0">
                        <a:spcBef>
                          <a:spcPct val="0"/>
                        </a:spcBef>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sz="1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771167" name="矩形 7771166"/>
          <p:cNvSpPr/>
          <p:nvPr/>
        </p:nvSpPr>
        <p:spPr bwMode="white">
          <a:xfrm>
            <a:off x="1763712" y="6126162"/>
            <a:ext cx="6743700" cy="274638"/>
          </a:xfrm>
          <a:prstGeom prst="rect">
            <a:avLst/>
          </a:prstGeom>
          <a:noFill/>
          <a:ln w="12700">
            <a:noFill/>
            <a:miter lim="800000"/>
          </a:ln>
        </p:spPr>
        <p:txBody>
          <a:bodyPr wrap="none" lIns="0" tIns="0" rIns="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800" b="1" i="1">
                <a:solidFill>
                  <a:srgbClr val="A50021"/>
                </a:solidFill>
                <a:latin typeface="华文细黑" pitchFamily="2" charset="-122"/>
                <a:ea typeface="华文细黑" pitchFamily="2" charset="-122"/>
              </a:rPr>
              <a:t>示例：</a:t>
            </a:r>
            <a:r>
              <a:rPr lang="zh-CN" altLang="en-US" sz="1800">
                <a:solidFill>
                  <a:schemeClr val="tx2"/>
                </a:solidFill>
                <a:latin typeface="华文细黑" pitchFamily="2" charset="-122"/>
                <a:ea typeface="华文细黑" pitchFamily="2" charset="-122"/>
              </a:rPr>
              <a:t>人力与非人 </a:t>
            </a:r>
            <a:r>
              <a:rPr lang="zh-CN" altLang="en-US" sz="1800" b="1" i="1">
                <a:solidFill>
                  <a:srgbClr val="A50021"/>
                </a:solidFill>
                <a:latin typeface="华文细黑" pitchFamily="2" charset="-122"/>
                <a:ea typeface="华文细黑" pitchFamily="2" charset="-122"/>
              </a:rPr>
              <a:t>分享：</a:t>
            </a:r>
            <a:r>
              <a:rPr lang="zh-CN" altLang="en-US" sz="1800">
                <a:solidFill>
                  <a:schemeClr val="tx2"/>
                </a:solidFill>
                <a:latin typeface="华文细黑" pitchFamily="2" charset="-122"/>
                <a:ea typeface="华文细黑" pitchFamily="2" charset="-122"/>
              </a:rPr>
              <a:t>两个人都管，集体免责 </a:t>
            </a:r>
            <a:r>
              <a:rPr lang="zh-CN" altLang="en-US" sz="1800" b="1" i="1">
                <a:solidFill>
                  <a:srgbClr val="A50021"/>
                </a:solidFill>
                <a:latin typeface="华文细黑" pitchFamily="2" charset="-122"/>
                <a:ea typeface="华文细黑" pitchFamily="2" charset="-122"/>
              </a:rPr>
              <a:t>分享：</a:t>
            </a:r>
            <a:r>
              <a:rPr lang="zh-CN" altLang="en-US" sz="1800">
                <a:solidFill>
                  <a:schemeClr val="tx2"/>
                </a:solidFill>
                <a:latin typeface="华文细黑" pitchFamily="2" charset="-122"/>
                <a:ea typeface="华文细黑" pitchFamily="2" charset="-122"/>
              </a:rPr>
              <a:t>三不管地带</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5234" name="矩形 7775233"/>
          <p:cNvSpPr/>
          <p:nvPr/>
        </p:nvSpPr>
        <p:spPr>
          <a:xfrm>
            <a:off x="0" y="319088"/>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第六招：</a:t>
            </a:r>
            <a:r>
              <a:rPr kumimoji="1" lang="zh-CN" altLang="zh-CN" sz="3800" b="1">
                <a:solidFill>
                  <a:srgbClr val="A50021"/>
                </a:solidFill>
                <a:latin typeface="华文细黑" pitchFamily="2" charset="-122"/>
                <a:ea typeface="华文细黑" pitchFamily="2" charset="-122"/>
              </a:rPr>
              <a:t>开</a:t>
            </a:r>
            <a:r>
              <a:rPr kumimoji="1" lang="zh-CN" altLang="en-US" sz="3800" b="1">
                <a:solidFill>
                  <a:srgbClr val="A50021"/>
                </a:solidFill>
                <a:latin typeface="华文细黑" pitchFamily="2" charset="-122"/>
                <a:ea typeface="华文细黑" pitchFamily="2" charset="-122"/>
              </a:rPr>
              <a:t>好跨部门高效</a:t>
            </a:r>
            <a:r>
              <a:rPr kumimoji="1" lang="zh-CN" altLang="zh-CN" sz="3800" b="1">
                <a:solidFill>
                  <a:srgbClr val="A50021"/>
                </a:solidFill>
                <a:latin typeface="华文细黑" pitchFamily="2" charset="-122"/>
                <a:ea typeface="华文细黑" pitchFamily="2" charset="-122"/>
              </a:rPr>
              <a:t>会议</a:t>
            </a:r>
            <a:endParaRPr kumimoji="1" lang="zh-CN" altLang="en-US" sz="3800" b="1">
              <a:solidFill>
                <a:srgbClr val="A50021"/>
              </a:solidFill>
              <a:latin typeface="华文细黑" pitchFamily="2" charset="-122"/>
              <a:ea typeface="华文细黑" pitchFamily="2" charset="-122"/>
            </a:endParaRPr>
          </a:p>
        </p:txBody>
      </p:sp>
      <p:graphicFrame>
        <p:nvGraphicFramePr>
          <p:cNvPr id="7775235" name="内容占位符 7775234"/>
          <p:cNvGraphicFramePr>
            <a:graphicFrameLocks noGrp="1"/>
          </p:cNvGraphicFramePr>
          <p:nvPr>
            <p:ph/>
          </p:nvPr>
        </p:nvGraphicFramePr>
        <p:xfrm>
          <a:off x="1704975" y="1371600"/>
          <a:ext cx="7065962" cy="5200651"/>
        </p:xfrm>
        <a:graphic>
          <a:graphicData uri="http://schemas.openxmlformats.org/drawingml/2006/table">
            <a:tbl>
              <a:tblPr/>
              <a:tblGrid>
                <a:gridCol w="1524000">
                  <a:extLst>
                    <a:ext uri="{9D8B030D-6E8A-4147-A177-3AD203B41FA5}">
                      <a16:colId xmlns:a16="http://schemas.microsoft.com/office/drawing/2014/main" val="20000"/>
                    </a:ext>
                  </a:extLst>
                </a:gridCol>
                <a:gridCol w="5541962">
                  <a:extLst>
                    <a:ext uri="{9D8B030D-6E8A-4147-A177-3AD203B41FA5}">
                      <a16:colId xmlns:a16="http://schemas.microsoft.com/office/drawing/2014/main" val="20001"/>
                    </a:ext>
                  </a:extLst>
                </a:gridCol>
              </a:tblGrid>
              <a:tr h="796925">
                <a:tc gridSpan="2">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nSpc>
                          <a:spcPct val="105000"/>
                        </a:lnSpc>
                        <a:spcBef>
                          <a:spcPct val="0"/>
                        </a:spcBef>
                        <a:buNone/>
                      </a:pPr>
                      <a:r>
                        <a:rPr lang="zh-CN" altLang="en-US" sz="2000">
                          <a:latin typeface="华文细黑" pitchFamily="2" charset="-122"/>
                          <a:ea typeface="华文细黑" pitchFamily="2" charset="-122"/>
                        </a:rPr>
                        <a:t>今年是公司的管理创新年，公司相关领导召开主题研讨会议，请各相关人员发言：</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a:p>
                  </a:txBody>
                  <a:tcPr>
                    <a:lnR w="28575" cap="sq">
                      <a:miter lim="800000"/>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79488">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A</a:t>
                      </a:r>
                      <a:r>
                        <a:rPr lang="zh-CN" altLang="en-US" sz="1800">
                          <a:latin typeface="华文细黑" pitchFamily="2" charset="-122"/>
                          <a:ea typeface="华文细黑" pitchFamily="2" charset="-122"/>
                        </a:rPr>
                        <a:t>部门代表</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r>
                        <a:rPr lang="zh-CN" altLang="en-US" sz="1800">
                          <a:latin typeface="华文细黑" pitchFamily="2" charset="-122"/>
                          <a:ea typeface="华文细黑" pitchFamily="2" charset="-122"/>
                        </a:rPr>
                        <a:t> 我觉得非常好，赞同公司管理创新的决策。（主持人问到具体措施，表示要回去请示部门经理）</a:t>
                      </a:r>
                      <a:r>
                        <a:rPr lang="en-US" altLang="zh-CN" sz="1800">
                          <a:latin typeface="华文细黑" pitchFamily="2" charset="-122"/>
                          <a:ea typeface="华文细黑" pitchFamily="2" charset="-122"/>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715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B</a:t>
                      </a:r>
                      <a:r>
                        <a:rPr lang="zh-CN" altLang="en-US" sz="1800">
                          <a:latin typeface="华文细黑" pitchFamily="2" charset="-122"/>
                          <a:ea typeface="华文细黑" pitchFamily="2" charset="-122"/>
                        </a:rPr>
                        <a:t>部门经理</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r>
                        <a:rPr lang="zh-CN" altLang="en-US" sz="1800">
                          <a:latin typeface="华文细黑" pitchFamily="2" charset="-122"/>
                          <a:ea typeface="华文细黑" pitchFamily="2" charset="-122"/>
                        </a:rPr>
                        <a:t> 表示创新要首先创新思维与机制</a:t>
                      </a:r>
                      <a:r>
                        <a:rPr lang="en-US" altLang="zh-CN" sz="1800">
                          <a:latin typeface="华文细黑" pitchFamily="2" charset="-122"/>
                          <a:ea typeface="华文细黑" pitchFamily="2" charset="-122"/>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5338">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C</a:t>
                      </a:r>
                      <a:r>
                        <a:rPr lang="zh-CN" altLang="en-US" sz="1800">
                          <a:latin typeface="华文细黑" pitchFamily="2" charset="-122"/>
                          <a:ea typeface="华文细黑" pitchFamily="2" charset="-122"/>
                        </a:rPr>
                        <a:t>部门经理</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r>
                        <a:rPr lang="zh-CN" altLang="en-US" sz="1800">
                          <a:latin typeface="华文细黑" pitchFamily="2" charset="-122"/>
                          <a:ea typeface="华文细黑" pitchFamily="2" charset="-122"/>
                        </a:rPr>
                        <a:t> 人比较直率，没等</a:t>
                      </a:r>
                      <a:r>
                        <a:rPr lang="en-US" altLang="zh-CN" sz="1800">
                          <a:latin typeface="华文细黑" pitchFamily="2" charset="-122"/>
                          <a:ea typeface="华文细黑" pitchFamily="2" charset="-122"/>
                        </a:rPr>
                        <a:t>B</a:t>
                      </a:r>
                      <a:r>
                        <a:rPr lang="zh-CN" altLang="en-US" sz="1800">
                          <a:latin typeface="华文细黑" pitchFamily="2" charset="-122"/>
                          <a:ea typeface="华文细黑" pitchFamily="2" charset="-122"/>
                        </a:rPr>
                        <a:t>部门经理说完，即坦言我们原有的</a:t>
                      </a:r>
                    </a:p>
                    <a:p>
                      <a:pPr marL="0" lvl="0" indent="0">
                        <a:buNone/>
                      </a:pPr>
                      <a:r>
                        <a:rPr lang="zh-CN" altLang="en-US" sz="1800">
                          <a:latin typeface="华文细黑" pitchFamily="2" charset="-122"/>
                          <a:ea typeface="华文细黑" pitchFamily="2" charset="-122"/>
                        </a:rPr>
                        <a:t> 公司也有开展过相关的研讨，介绍原有公司具体做法</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9938">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D</a:t>
                      </a:r>
                      <a:r>
                        <a:rPr lang="zh-CN" altLang="en-US" sz="1800">
                          <a:latin typeface="华文细黑" pitchFamily="2" charset="-122"/>
                          <a:ea typeface="华文细黑" pitchFamily="2" charset="-122"/>
                        </a:rPr>
                        <a:t>部门经理</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r>
                        <a:rPr lang="zh-CN" altLang="en-US" sz="1800">
                          <a:latin typeface="华文细黑" pitchFamily="2" charset="-122"/>
                          <a:ea typeface="华文细黑" pitchFamily="2" charset="-122"/>
                        </a:rPr>
                        <a:t> 听后，提出了</a:t>
                      </a:r>
                      <a:r>
                        <a:rPr lang="en-US" altLang="zh-CN" sz="1800">
                          <a:latin typeface="华文细黑" pitchFamily="2" charset="-122"/>
                          <a:ea typeface="华文细黑" pitchFamily="2" charset="-122"/>
                        </a:rPr>
                        <a:t>3</a:t>
                      </a:r>
                      <a:r>
                        <a:rPr lang="zh-CN" altLang="en-US" sz="1800">
                          <a:latin typeface="华文细黑" pitchFamily="2" charset="-122"/>
                          <a:ea typeface="华文细黑" pitchFamily="2" charset="-122"/>
                        </a:rPr>
                        <a:t>个问题（主要是疑问），表示创新方向 </a:t>
                      </a:r>
                    </a:p>
                    <a:p>
                      <a:pPr marL="0" lvl="0" indent="0">
                        <a:buNone/>
                      </a:pPr>
                      <a:r>
                        <a:rPr lang="zh-CN" altLang="en-US" sz="1800">
                          <a:latin typeface="华文细黑" pitchFamily="2" charset="-122"/>
                          <a:ea typeface="华文细黑" pitchFamily="2" charset="-122"/>
                        </a:rPr>
                        <a:t> 是对的，但如何创新，怎么创新要有具体的计划</a:t>
                      </a:r>
                      <a:r>
                        <a:rPr lang="en-US" altLang="zh-CN" sz="1800">
                          <a:latin typeface="华文细黑" pitchFamily="2" charset="-122"/>
                          <a:ea typeface="华文细黑" pitchFamily="2" charset="-122"/>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715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E</a:t>
                      </a:r>
                      <a:r>
                        <a:rPr lang="zh-CN" altLang="en-US" sz="1800">
                          <a:latin typeface="华文细黑" pitchFamily="2" charset="-122"/>
                          <a:ea typeface="华文细黑" pitchFamily="2" charset="-122"/>
                        </a:rPr>
                        <a:t>部门经理</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r>
                        <a:rPr lang="zh-CN" altLang="en-US" sz="1800">
                          <a:latin typeface="华文细黑" pitchFamily="2" charset="-122"/>
                          <a:ea typeface="华文细黑" pitchFamily="2" charset="-122"/>
                        </a:rPr>
                        <a:t> 把目光投向相关领导，看到眉头紧锁</a:t>
                      </a:r>
                      <a:r>
                        <a:rPr lang="en-US" altLang="zh-CN" sz="1800">
                          <a:latin typeface="华文细黑" pitchFamily="2" charset="-122"/>
                          <a:ea typeface="华文细黑" pitchFamily="2" charset="-122"/>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15938">
                <a:tc gridSpan="2">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zh-CN" altLang="en-US" sz="2000" b="1" i="1">
                          <a:latin typeface="华文细黑" pitchFamily="2" charset="-122"/>
                          <a:ea typeface="华文细黑" pitchFamily="2" charset="-122"/>
                        </a:rPr>
                        <a:t>问题：</a:t>
                      </a:r>
                      <a:r>
                        <a:rPr lang="zh-CN" altLang="en-US" sz="2000">
                          <a:latin typeface="华文细黑" pitchFamily="2" charset="-122"/>
                          <a:ea typeface="华文细黑" pitchFamily="2" charset="-122"/>
                        </a:rPr>
                        <a:t>该公司跨部门沟通会议问题在哪里，应该怎样开？</a:t>
                      </a: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a:p>
                  </a:txBody>
                  <a:tcPr>
                    <a:lnR w="28575" cap="sq">
                      <a:miter lim="800000"/>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3666" name="矩形 7793665"/>
          <p:cNvSpPr/>
          <p:nvPr/>
        </p:nvSpPr>
        <p:spPr>
          <a:xfrm>
            <a:off x="0" y="381000"/>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难点问题：你会怎么办？</a:t>
            </a:r>
          </a:p>
        </p:txBody>
      </p:sp>
      <p:sp>
        <p:nvSpPr>
          <p:cNvPr id="7793667" name="空心弧 7793666"/>
          <p:cNvSpPr/>
          <p:nvPr/>
        </p:nvSpPr>
        <p:spPr bwMode="ltGray">
          <a:xfrm rot="5400000">
            <a:off x="158750" y="1927225"/>
            <a:ext cx="3505200" cy="3590925"/>
          </a:xfrm>
          <a:prstGeom prst="blockArc">
            <a:avLst>
              <a:gd name="adj1" fmla="val 10800000"/>
              <a:gd name="adj2" fmla="val 0"/>
              <a:gd name="adj3" fmla="val 296"/>
            </a:avLst>
          </a:prstGeom>
          <a:gradFill rotWithShape="1">
            <a:gsLst>
              <a:gs pos="0">
                <a:schemeClr val="accent1"/>
              </a:gs>
              <a:gs pos="100000">
                <a:schemeClr val="accent1">
                  <a:gamma/>
                  <a:tint val="45490"/>
                  <a:invGamma/>
                </a:schemeClr>
              </a:gs>
            </a:gsLst>
            <a:lin ang="5400000" scaled="1"/>
          </a:gradFill>
          <a:ln>
            <a:noFill/>
            <a:miter lim="800000"/>
          </a:ln>
        </p:spPr>
      </p:sp>
      <p:sp>
        <p:nvSpPr>
          <p:cNvPr id="7793668" name="空心弧 7793667"/>
          <p:cNvSpPr/>
          <p:nvPr/>
        </p:nvSpPr>
        <p:spPr bwMode="gray">
          <a:xfrm rot="5400000">
            <a:off x="-217488" y="1512888"/>
            <a:ext cx="4430712" cy="4430712"/>
          </a:xfrm>
          <a:prstGeom prst="blockArc">
            <a:avLst>
              <a:gd name="adj1" fmla="val 10860000"/>
              <a:gd name="adj2" fmla="val 21540000"/>
              <a:gd name="adj3" fmla="val 48509"/>
            </a:avLst>
          </a:prstGeom>
          <a:gradFill rotWithShape="1">
            <a:gsLst>
              <a:gs pos="0">
                <a:srgbClr val="00CCFF"/>
              </a:gs>
              <a:gs pos="50000">
                <a:schemeClr val="bg1">
                  <a:alpha val="0"/>
                </a:schemeClr>
              </a:gs>
              <a:gs pos="100000">
                <a:srgbClr val="00CCFF"/>
              </a:gs>
            </a:gsLst>
            <a:lin ang="5400000" scaled="1"/>
          </a:gradFill>
          <a:ln>
            <a:noFill/>
            <a:miter lim="800000"/>
          </a:ln>
        </p:spPr>
      </p:sp>
      <p:sp>
        <p:nvSpPr>
          <p:cNvPr id="7793669" name="矩形: 圆角 7793668"/>
          <p:cNvSpPr/>
          <p:nvPr/>
        </p:nvSpPr>
        <p:spPr bwMode="ltGray">
          <a:xfrm>
            <a:off x="4252912" y="3497262"/>
            <a:ext cx="4826000" cy="528638"/>
          </a:xfrm>
          <a:prstGeom prst="roundRect">
            <a:avLst>
              <a:gd name="adj" fmla="val 50000"/>
            </a:avLst>
          </a:prstGeom>
          <a:gradFill rotWithShape="1">
            <a:gsLst>
              <a:gs pos="0">
                <a:schemeClr val="accent1"/>
              </a:gs>
              <a:gs pos="100000">
                <a:schemeClr val="bg1">
                  <a:alpha val="0"/>
                </a:schemeClr>
              </a:gs>
            </a:gsLst>
            <a:lin ang="0" scaled="1"/>
          </a:gradFill>
          <a:ln>
            <a:noFill/>
            <a:miter lim="800000"/>
          </a:ln>
        </p:spPr>
      </p:sp>
      <p:grpSp>
        <p:nvGrpSpPr>
          <p:cNvPr id="7793670" name="组合 7793669"/>
          <p:cNvGrpSpPr/>
          <p:nvPr/>
        </p:nvGrpSpPr>
        <p:grpSpPr>
          <a:xfrm>
            <a:off x="3881438" y="3513138"/>
            <a:ext cx="501650" cy="501650"/>
            <a:chOff x="1583" y="1494"/>
            <a:chExt cx="526" cy="526"/>
          </a:xfrm>
        </p:grpSpPr>
        <p:sp>
          <p:nvSpPr>
            <p:cNvPr id="7793671" name="椭圆 7793670"/>
            <p:cNvSpPr/>
            <p:nvPr/>
          </p:nvSpPr>
          <p:spPr bwMode="gray">
            <a:xfrm>
              <a:off x="1583" y="1494"/>
              <a:ext cx="526" cy="526"/>
            </a:xfrm>
            <a:prstGeom prst="ellipse">
              <a:avLst/>
            </a:prstGeom>
            <a:solidFill>
              <a:schemeClr val="accent1"/>
            </a:solidFill>
            <a:ln>
              <a:noFill/>
              <a:miter lim="800000"/>
            </a:ln>
          </p:spPr>
        </p:sp>
        <p:sp>
          <p:nvSpPr>
            <p:cNvPr id="7793672" name="椭圆 7793671"/>
            <p:cNvSpPr/>
            <p:nvPr/>
          </p:nvSpPr>
          <p:spPr bwMode="gray">
            <a:xfrm>
              <a:off x="1634" y="1547"/>
              <a:ext cx="425" cy="425"/>
            </a:xfrm>
            <a:prstGeom prst="ellipse">
              <a:avLst/>
            </a:prstGeom>
            <a:gradFill rotWithShape="1">
              <a:gsLst>
                <a:gs pos="0">
                  <a:srgbClr val="10E470"/>
                </a:gs>
                <a:gs pos="100000">
                  <a:srgbClr val="10E470">
                    <a:gamma/>
                    <a:shade val="57255"/>
                    <a:invGamma/>
                  </a:srgbClr>
                </a:gs>
              </a:gsLst>
              <a:path path="rect">
                <a:fillToRect l="100000" t="100000"/>
              </a:path>
            </a:gradFill>
            <a:ln>
              <a:noFill/>
              <a:miter lim="800000"/>
            </a:ln>
          </p:spPr>
        </p:sp>
        <p:sp>
          <p:nvSpPr>
            <p:cNvPr id="7793673" name="椭圆 7793672"/>
            <p:cNvSpPr/>
            <p:nvPr/>
          </p:nvSpPr>
          <p:spPr bwMode="gray">
            <a:xfrm>
              <a:off x="1642" y="1557"/>
              <a:ext cx="406" cy="406"/>
            </a:xfrm>
            <a:prstGeom prst="ellipse">
              <a:avLst/>
            </a:prstGeom>
            <a:gradFill rotWithShape="1">
              <a:gsLst>
                <a:gs pos="0">
                  <a:srgbClr val="FFFF00">
                    <a:alpha val="85001"/>
                  </a:srgbClr>
                </a:gs>
                <a:gs pos="100000">
                  <a:srgbClr val="FFFF00">
                    <a:gamma/>
                    <a:shade val="63529"/>
                    <a:invGamma/>
                  </a:srgbClr>
                </a:gs>
              </a:gsLst>
              <a:lin ang="2700000" scaled="1"/>
            </a:gradFill>
            <a:ln>
              <a:noFill/>
              <a:miter lim="800000"/>
            </a:ln>
          </p:spPr>
        </p:sp>
        <p:sp>
          <p:nvSpPr>
            <p:cNvPr id="7793674" name="椭圆 7793673"/>
            <p:cNvSpPr/>
            <p:nvPr/>
          </p:nvSpPr>
          <p:spPr bwMode="gray">
            <a:xfrm>
              <a:off x="1652" y="1582"/>
              <a:ext cx="265" cy="266"/>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miter lim="800000"/>
            </a:ln>
          </p:spPr>
        </p:sp>
        <p:sp>
          <p:nvSpPr>
            <p:cNvPr id="7793675" name="椭圆 7793674"/>
            <p:cNvSpPr/>
            <p:nvPr/>
          </p:nvSpPr>
          <p:spPr bwMode="gray">
            <a:xfrm>
              <a:off x="1659" y="1571"/>
              <a:ext cx="366" cy="366"/>
            </a:xfrm>
            <a:prstGeom prst="ellipse">
              <a:avLst/>
            </a:prstGeom>
            <a:gradFill rotWithShape="1">
              <a:gsLst>
                <a:gs pos="0">
                  <a:srgbClr val="FFFF00">
                    <a:alpha val="0"/>
                  </a:srgbClr>
                </a:gs>
                <a:gs pos="100000">
                  <a:srgbClr val="FFFF00">
                    <a:gamma/>
                    <a:shade val="76078"/>
                    <a:invGamma/>
                  </a:srgbClr>
                </a:gs>
              </a:gsLst>
              <a:lin ang="2700000" scaled="1"/>
            </a:gradFill>
            <a:ln>
              <a:noFill/>
              <a:miter lim="800000"/>
            </a:ln>
          </p:spPr>
        </p:sp>
      </p:grpSp>
      <p:sp>
        <p:nvSpPr>
          <p:cNvPr id="7793676" name="矩形: 圆角 7793675"/>
          <p:cNvSpPr/>
          <p:nvPr/>
        </p:nvSpPr>
        <p:spPr bwMode="ltGray">
          <a:xfrm>
            <a:off x="4165600" y="2770188"/>
            <a:ext cx="4827588" cy="528638"/>
          </a:xfrm>
          <a:prstGeom prst="roundRect">
            <a:avLst>
              <a:gd name="adj" fmla="val 50000"/>
            </a:avLst>
          </a:prstGeom>
          <a:gradFill rotWithShape="1">
            <a:gsLst>
              <a:gs pos="0">
                <a:schemeClr val="accent1"/>
              </a:gs>
              <a:gs pos="100000">
                <a:schemeClr val="bg1">
                  <a:alpha val="0"/>
                </a:schemeClr>
              </a:gs>
            </a:gsLst>
            <a:lin ang="0" scaled="1"/>
          </a:gradFill>
          <a:ln>
            <a:noFill/>
            <a:miter lim="800000"/>
          </a:ln>
        </p:spPr>
      </p:sp>
      <p:grpSp>
        <p:nvGrpSpPr>
          <p:cNvPr id="7793677" name="组合 7793676"/>
          <p:cNvGrpSpPr/>
          <p:nvPr/>
        </p:nvGrpSpPr>
        <p:grpSpPr>
          <a:xfrm>
            <a:off x="3795712" y="2786062"/>
            <a:ext cx="501650" cy="501650"/>
            <a:chOff x="1583" y="1494"/>
            <a:chExt cx="526" cy="526"/>
          </a:xfrm>
        </p:grpSpPr>
        <p:sp>
          <p:nvSpPr>
            <p:cNvPr id="7793678" name="椭圆 7793677"/>
            <p:cNvSpPr/>
            <p:nvPr/>
          </p:nvSpPr>
          <p:spPr bwMode="gray">
            <a:xfrm>
              <a:off x="1583" y="1494"/>
              <a:ext cx="526" cy="526"/>
            </a:xfrm>
            <a:prstGeom prst="ellipse">
              <a:avLst/>
            </a:prstGeom>
            <a:solidFill>
              <a:schemeClr val="accent1"/>
            </a:solidFill>
            <a:ln>
              <a:noFill/>
              <a:miter lim="800000"/>
            </a:ln>
          </p:spPr>
        </p:sp>
        <p:sp>
          <p:nvSpPr>
            <p:cNvPr id="7793679" name="椭圆 7793678"/>
            <p:cNvSpPr/>
            <p:nvPr/>
          </p:nvSpPr>
          <p:spPr bwMode="gray">
            <a:xfrm>
              <a:off x="1634" y="1547"/>
              <a:ext cx="425" cy="425"/>
            </a:xfrm>
            <a:prstGeom prst="ellipse">
              <a:avLst/>
            </a:prstGeom>
            <a:gradFill rotWithShape="1">
              <a:gsLst>
                <a:gs pos="0">
                  <a:srgbClr val="10E470"/>
                </a:gs>
                <a:gs pos="100000">
                  <a:srgbClr val="10E470">
                    <a:gamma/>
                    <a:shade val="57255"/>
                    <a:invGamma/>
                  </a:srgbClr>
                </a:gs>
              </a:gsLst>
              <a:path path="rect">
                <a:fillToRect l="100000" t="100000"/>
              </a:path>
            </a:gradFill>
            <a:ln>
              <a:noFill/>
              <a:miter lim="800000"/>
            </a:ln>
          </p:spPr>
        </p:sp>
        <p:sp>
          <p:nvSpPr>
            <p:cNvPr id="7793680" name="椭圆 7793679"/>
            <p:cNvSpPr/>
            <p:nvPr/>
          </p:nvSpPr>
          <p:spPr bwMode="gray">
            <a:xfrm>
              <a:off x="1642" y="1557"/>
              <a:ext cx="406" cy="406"/>
            </a:xfrm>
            <a:prstGeom prst="ellipse">
              <a:avLst/>
            </a:prstGeom>
            <a:gradFill rotWithShape="1">
              <a:gsLst>
                <a:gs pos="0">
                  <a:srgbClr val="FFFF00">
                    <a:alpha val="85001"/>
                  </a:srgbClr>
                </a:gs>
                <a:gs pos="100000">
                  <a:srgbClr val="FFFF00">
                    <a:gamma/>
                    <a:shade val="63529"/>
                    <a:invGamma/>
                  </a:srgbClr>
                </a:gs>
              </a:gsLst>
              <a:lin ang="2700000" scaled="1"/>
            </a:gradFill>
            <a:ln>
              <a:noFill/>
              <a:miter lim="800000"/>
            </a:ln>
          </p:spPr>
        </p:sp>
        <p:sp>
          <p:nvSpPr>
            <p:cNvPr id="7793681" name="椭圆 7793680"/>
            <p:cNvSpPr/>
            <p:nvPr/>
          </p:nvSpPr>
          <p:spPr bwMode="gray">
            <a:xfrm>
              <a:off x="1652" y="1582"/>
              <a:ext cx="265" cy="266"/>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miter lim="800000"/>
            </a:ln>
          </p:spPr>
        </p:sp>
        <p:sp>
          <p:nvSpPr>
            <p:cNvPr id="7793682" name="椭圆 7793681"/>
            <p:cNvSpPr/>
            <p:nvPr/>
          </p:nvSpPr>
          <p:spPr bwMode="gray">
            <a:xfrm>
              <a:off x="1659" y="1571"/>
              <a:ext cx="366" cy="366"/>
            </a:xfrm>
            <a:prstGeom prst="ellipse">
              <a:avLst/>
            </a:prstGeom>
            <a:gradFill rotWithShape="1">
              <a:gsLst>
                <a:gs pos="0">
                  <a:srgbClr val="FFFF00">
                    <a:alpha val="0"/>
                  </a:srgbClr>
                </a:gs>
                <a:gs pos="100000">
                  <a:srgbClr val="FFFF00">
                    <a:gamma/>
                    <a:shade val="76078"/>
                    <a:invGamma/>
                  </a:srgbClr>
                </a:gs>
              </a:gsLst>
              <a:lin ang="2700000" scaled="1"/>
            </a:gradFill>
            <a:ln>
              <a:noFill/>
              <a:miter lim="800000"/>
            </a:ln>
          </p:spPr>
        </p:sp>
      </p:grpSp>
      <p:sp>
        <p:nvSpPr>
          <p:cNvPr id="7793683" name="矩形: 圆角 7793682"/>
          <p:cNvSpPr/>
          <p:nvPr/>
        </p:nvSpPr>
        <p:spPr bwMode="ltGray">
          <a:xfrm>
            <a:off x="3762375" y="2041525"/>
            <a:ext cx="4826000" cy="530225"/>
          </a:xfrm>
          <a:prstGeom prst="roundRect">
            <a:avLst>
              <a:gd name="adj" fmla="val 50000"/>
            </a:avLst>
          </a:prstGeom>
          <a:gradFill rotWithShape="1">
            <a:gsLst>
              <a:gs pos="0">
                <a:schemeClr val="accent1"/>
              </a:gs>
              <a:gs pos="100000">
                <a:schemeClr val="bg1">
                  <a:alpha val="0"/>
                </a:schemeClr>
              </a:gs>
            </a:gsLst>
            <a:lin ang="0" scaled="1"/>
          </a:gradFill>
          <a:ln>
            <a:noFill/>
            <a:miter lim="800000"/>
          </a:ln>
        </p:spPr>
      </p:sp>
      <p:grpSp>
        <p:nvGrpSpPr>
          <p:cNvPr id="7793684" name="组合 7793683"/>
          <p:cNvGrpSpPr/>
          <p:nvPr/>
        </p:nvGrpSpPr>
        <p:grpSpPr>
          <a:xfrm>
            <a:off x="3392488" y="2057400"/>
            <a:ext cx="501650" cy="501650"/>
            <a:chOff x="1583" y="1494"/>
            <a:chExt cx="526" cy="526"/>
          </a:xfrm>
        </p:grpSpPr>
        <p:sp>
          <p:nvSpPr>
            <p:cNvPr id="7793685" name="椭圆 7793684"/>
            <p:cNvSpPr/>
            <p:nvPr/>
          </p:nvSpPr>
          <p:spPr bwMode="gray">
            <a:xfrm>
              <a:off x="1583" y="1494"/>
              <a:ext cx="526" cy="526"/>
            </a:xfrm>
            <a:prstGeom prst="ellipse">
              <a:avLst/>
            </a:prstGeom>
            <a:solidFill>
              <a:schemeClr val="accent1"/>
            </a:solidFill>
            <a:ln>
              <a:noFill/>
              <a:miter lim="800000"/>
            </a:ln>
          </p:spPr>
        </p:sp>
        <p:sp>
          <p:nvSpPr>
            <p:cNvPr id="7793686" name="椭圆 7793685"/>
            <p:cNvSpPr/>
            <p:nvPr/>
          </p:nvSpPr>
          <p:spPr bwMode="gray">
            <a:xfrm>
              <a:off x="1634" y="1547"/>
              <a:ext cx="425" cy="425"/>
            </a:xfrm>
            <a:prstGeom prst="ellipse">
              <a:avLst/>
            </a:prstGeom>
            <a:gradFill rotWithShape="1">
              <a:gsLst>
                <a:gs pos="0">
                  <a:srgbClr val="10E470"/>
                </a:gs>
                <a:gs pos="100000">
                  <a:srgbClr val="10E470">
                    <a:gamma/>
                    <a:shade val="57255"/>
                    <a:invGamma/>
                  </a:srgbClr>
                </a:gs>
              </a:gsLst>
              <a:path path="rect">
                <a:fillToRect l="100000" t="100000"/>
              </a:path>
            </a:gradFill>
            <a:ln>
              <a:noFill/>
              <a:miter lim="800000"/>
            </a:ln>
          </p:spPr>
        </p:sp>
        <p:sp>
          <p:nvSpPr>
            <p:cNvPr id="7793687" name="椭圆 7793686"/>
            <p:cNvSpPr/>
            <p:nvPr/>
          </p:nvSpPr>
          <p:spPr bwMode="gray">
            <a:xfrm>
              <a:off x="1642" y="1557"/>
              <a:ext cx="406" cy="406"/>
            </a:xfrm>
            <a:prstGeom prst="ellipse">
              <a:avLst/>
            </a:prstGeom>
            <a:gradFill rotWithShape="1">
              <a:gsLst>
                <a:gs pos="0">
                  <a:srgbClr val="FFFF00">
                    <a:alpha val="85001"/>
                  </a:srgbClr>
                </a:gs>
                <a:gs pos="100000">
                  <a:srgbClr val="FFFF00">
                    <a:gamma/>
                    <a:shade val="63529"/>
                    <a:invGamma/>
                  </a:srgbClr>
                </a:gs>
              </a:gsLst>
              <a:lin ang="2700000" scaled="1"/>
            </a:gradFill>
            <a:ln>
              <a:noFill/>
              <a:miter lim="800000"/>
            </a:ln>
          </p:spPr>
        </p:sp>
        <p:sp>
          <p:nvSpPr>
            <p:cNvPr id="7793688" name="椭圆 7793687"/>
            <p:cNvSpPr/>
            <p:nvPr/>
          </p:nvSpPr>
          <p:spPr bwMode="gray">
            <a:xfrm>
              <a:off x="1652" y="1582"/>
              <a:ext cx="265" cy="266"/>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miter lim="800000"/>
            </a:ln>
          </p:spPr>
        </p:sp>
        <p:sp>
          <p:nvSpPr>
            <p:cNvPr id="7793689" name="椭圆 7793688"/>
            <p:cNvSpPr/>
            <p:nvPr/>
          </p:nvSpPr>
          <p:spPr bwMode="gray">
            <a:xfrm>
              <a:off x="1659" y="1571"/>
              <a:ext cx="366" cy="366"/>
            </a:xfrm>
            <a:prstGeom prst="ellipse">
              <a:avLst/>
            </a:prstGeom>
            <a:gradFill rotWithShape="1">
              <a:gsLst>
                <a:gs pos="0">
                  <a:srgbClr val="FFFF00">
                    <a:alpha val="0"/>
                  </a:srgbClr>
                </a:gs>
                <a:gs pos="100000">
                  <a:srgbClr val="FFFF00">
                    <a:gamma/>
                    <a:shade val="76078"/>
                    <a:invGamma/>
                  </a:srgbClr>
                </a:gs>
              </a:gsLst>
              <a:lin ang="2700000" scaled="1"/>
            </a:gradFill>
            <a:ln>
              <a:noFill/>
              <a:miter lim="800000"/>
            </a:ln>
          </p:spPr>
        </p:sp>
      </p:grpSp>
      <p:sp>
        <p:nvSpPr>
          <p:cNvPr id="7793690" name="矩形: 圆角 7793689"/>
          <p:cNvSpPr/>
          <p:nvPr/>
        </p:nvSpPr>
        <p:spPr bwMode="ltGray">
          <a:xfrm>
            <a:off x="4165600" y="4224338"/>
            <a:ext cx="4827588" cy="530225"/>
          </a:xfrm>
          <a:prstGeom prst="roundRect">
            <a:avLst>
              <a:gd name="adj" fmla="val 50000"/>
            </a:avLst>
          </a:prstGeom>
          <a:gradFill rotWithShape="1">
            <a:gsLst>
              <a:gs pos="0">
                <a:schemeClr val="accent1"/>
              </a:gs>
              <a:gs pos="100000">
                <a:schemeClr val="bg1">
                  <a:alpha val="0"/>
                </a:schemeClr>
              </a:gs>
            </a:gsLst>
            <a:lin ang="0" scaled="1"/>
          </a:gradFill>
          <a:ln>
            <a:noFill/>
            <a:miter lim="800000"/>
          </a:ln>
        </p:spPr>
      </p:sp>
      <p:grpSp>
        <p:nvGrpSpPr>
          <p:cNvPr id="7793691" name="组合 7793690"/>
          <p:cNvGrpSpPr/>
          <p:nvPr/>
        </p:nvGrpSpPr>
        <p:grpSpPr>
          <a:xfrm>
            <a:off x="3795712" y="4240212"/>
            <a:ext cx="501650" cy="501650"/>
            <a:chOff x="1583" y="1494"/>
            <a:chExt cx="526" cy="526"/>
          </a:xfrm>
        </p:grpSpPr>
        <p:sp>
          <p:nvSpPr>
            <p:cNvPr id="7793692" name="椭圆 7793691"/>
            <p:cNvSpPr/>
            <p:nvPr/>
          </p:nvSpPr>
          <p:spPr bwMode="gray">
            <a:xfrm>
              <a:off x="1583" y="1494"/>
              <a:ext cx="526" cy="526"/>
            </a:xfrm>
            <a:prstGeom prst="ellipse">
              <a:avLst/>
            </a:prstGeom>
            <a:solidFill>
              <a:schemeClr val="accent1"/>
            </a:solidFill>
            <a:ln>
              <a:noFill/>
              <a:miter lim="800000"/>
            </a:ln>
          </p:spPr>
        </p:sp>
        <p:sp>
          <p:nvSpPr>
            <p:cNvPr id="7793693" name="椭圆 7793692"/>
            <p:cNvSpPr/>
            <p:nvPr/>
          </p:nvSpPr>
          <p:spPr bwMode="gray">
            <a:xfrm>
              <a:off x="1634" y="1547"/>
              <a:ext cx="425" cy="425"/>
            </a:xfrm>
            <a:prstGeom prst="ellipse">
              <a:avLst/>
            </a:prstGeom>
            <a:gradFill rotWithShape="1">
              <a:gsLst>
                <a:gs pos="0">
                  <a:srgbClr val="10E470"/>
                </a:gs>
                <a:gs pos="100000">
                  <a:srgbClr val="10E470">
                    <a:gamma/>
                    <a:shade val="57255"/>
                    <a:invGamma/>
                  </a:srgbClr>
                </a:gs>
              </a:gsLst>
              <a:path path="rect">
                <a:fillToRect l="100000" t="100000"/>
              </a:path>
            </a:gradFill>
            <a:ln>
              <a:noFill/>
              <a:miter lim="800000"/>
            </a:ln>
          </p:spPr>
        </p:sp>
        <p:sp>
          <p:nvSpPr>
            <p:cNvPr id="7793694" name="椭圆 7793693"/>
            <p:cNvSpPr/>
            <p:nvPr/>
          </p:nvSpPr>
          <p:spPr bwMode="gray">
            <a:xfrm>
              <a:off x="1642" y="1557"/>
              <a:ext cx="406" cy="406"/>
            </a:xfrm>
            <a:prstGeom prst="ellipse">
              <a:avLst/>
            </a:prstGeom>
            <a:gradFill rotWithShape="1">
              <a:gsLst>
                <a:gs pos="0">
                  <a:srgbClr val="FFFF00">
                    <a:alpha val="85001"/>
                  </a:srgbClr>
                </a:gs>
                <a:gs pos="100000">
                  <a:srgbClr val="FFFF00">
                    <a:gamma/>
                    <a:shade val="63529"/>
                    <a:invGamma/>
                  </a:srgbClr>
                </a:gs>
              </a:gsLst>
              <a:lin ang="2700000" scaled="1"/>
            </a:gradFill>
            <a:ln>
              <a:noFill/>
              <a:miter lim="800000"/>
            </a:ln>
          </p:spPr>
        </p:sp>
        <p:sp>
          <p:nvSpPr>
            <p:cNvPr id="7793695" name="椭圆 7793694"/>
            <p:cNvSpPr/>
            <p:nvPr/>
          </p:nvSpPr>
          <p:spPr bwMode="gray">
            <a:xfrm>
              <a:off x="1652" y="1582"/>
              <a:ext cx="265" cy="266"/>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miter lim="800000"/>
            </a:ln>
          </p:spPr>
        </p:sp>
        <p:sp>
          <p:nvSpPr>
            <p:cNvPr id="7793696" name="椭圆 7793695"/>
            <p:cNvSpPr/>
            <p:nvPr/>
          </p:nvSpPr>
          <p:spPr bwMode="gray">
            <a:xfrm>
              <a:off x="1659" y="1571"/>
              <a:ext cx="366" cy="366"/>
            </a:xfrm>
            <a:prstGeom prst="ellipse">
              <a:avLst/>
            </a:prstGeom>
            <a:gradFill rotWithShape="1">
              <a:gsLst>
                <a:gs pos="0">
                  <a:srgbClr val="FFFF00">
                    <a:alpha val="0"/>
                  </a:srgbClr>
                </a:gs>
                <a:gs pos="100000">
                  <a:srgbClr val="FFFF00">
                    <a:gamma/>
                    <a:shade val="76078"/>
                    <a:invGamma/>
                  </a:srgbClr>
                </a:gs>
              </a:gsLst>
              <a:lin ang="2700000" scaled="1"/>
            </a:gradFill>
            <a:ln>
              <a:noFill/>
              <a:miter lim="800000"/>
            </a:ln>
          </p:spPr>
        </p:sp>
      </p:grpSp>
      <p:sp>
        <p:nvSpPr>
          <p:cNvPr id="7793697" name="矩形: 圆角 7793696"/>
          <p:cNvSpPr/>
          <p:nvPr/>
        </p:nvSpPr>
        <p:spPr bwMode="ltGray">
          <a:xfrm>
            <a:off x="3716338" y="4951412"/>
            <a:ext cx="4827588" cy="530225"/>
          </a:xfrm>
          <a:prstGeom prst="roundRect">
            <a:avLst>
              <a:gd name="adj" fmla="val 50000"/>
            </a:avLst>
          </a:prstGeom>
          <a:gradFill rotWithShape="1">
            <a:gsLst>
              <a:gs pos="0">
                <a:schemeClr val="accent1"/>
              </a:gs>
              <a:gs pos="100000">
                <a:schemeClr val="bg1">
                  <a:alpha val="0"/>
                </a:schemeClr>
              </a:gs>
            </a:gsLst>
            <a:lin ang="0" scaled="1"/>
          </a:gradFill>
          <a:ln>
            <a:noFill/>
            <a:miter lim="800000"/>
          </a:ln>
        </p:spPr>
      </p:sp>
      <p:grpSp>
        <p:nvGrpSpPr>
          <p:cNvPr id="7793698" name="组合 7793697"/>
          <p:cNvGrpSpPr/>
          <p:nvPr/>
        </p:nvGrpSpPr>
        <p:grpSpPr>
          <a:xfrm>
            <a:off x="3346450" y="4968875"/>
            <a:ext cx="501650" cy="501650"/>
            <a:chOff x="1583" y="1494"/>
            <a:chExt cx="526" cy="526"/>
          </a:xfrm>
        </p:grpSpPr>
        <p:sp>
          <p:nvSpPr>
            <p:cNvPr id="7793699" name="椭圆 7793698"/>
            <p:cNvSpPr/>
            <p:nvPr/>
          </p:nvSpPr>
          <p:spPr bwMode="gray">
            <a:xfrm>
              <a:off x="1583" y="1494"/>
              <a:ext cx="526" cy="526"/>
            </a:xfrm>
            <a:prstGeom prst="ellipse">
              <a:avLst/>
            </a:prstGeom>
            <a:solidFill>
              <a:schemeClr val="accent1"/>
            </a:solidFill>
            <a:ln>
              <a:noFill/>
              <a:miter lim="800000"/>
            </a:ln>
          </p:spPr>
        </p:sp>
        <p:sp>
          <p:nvSpPr>
            <p:cNvPr id="7793700" name="椭圆 7793699"/>
            <p:cNvSpPr/>
            <p:nvPr/>
          </p:nvSpPr>
          <p:spPr bwMode="gray">
            <a:xfrm>
              <a:off x="1634" y="1547"/>
              <a:ext cx="425" cy="425"/>
            </a:xfrm>
            <a:prstGeom prst="ellipse">
              <a:avLst/>
            </a:prstGeom>
            <a:gradFill rotWithShape="1">
              <a:gsLst>
                <a:gs pos="0">
                  <a:srgbClr val="10E470"/>
                </a:gs>
                <a:gs pos="100000">
                  <a:srgbClr val="10E470">
                    <a:gamma/>
                    <a:shade val="57255"/>
                    <a:invGamma/>
                  </a:srgbClr>
                </a:gs>
              </a:gsLst>
              <a:path path="rect">
                <a:fillToRect l="100000" t="100000"/>
              </a:path>
            </a:gradFill>
            <a:ln>
              <a:noFill/>
              <a:miter lim="800000"/>
            </a:ln>
          </p:spPr>
        </p:sp>
        <p:sp>
          <p:nvSpPr>
            <p:cNvPr id="7793701" name="椭圆 7793700"/>
            <p:cNvSpPr/>
            <p:nvPr/>
          </p:nvSpPr>
          <p:spPr bwMode="gray">
            <a:xfrm>
              <a:off x="1642" y="1557"/>
              <a:ext cx="406" cy="406"/>
            </a:xfrm>
            <a:prstGeom prst="ellipse">
              <a:avLst/>
            </a:prstGeom>
            <a:gradFill rotWithShape="1">
              <a:gsLst>
                <a:gs pos="0">
                  <a:srgbClr val="FFFF00">
                    <a:alpha val="85001"/>
                  </a:srgbClr>
                </a:gs>
                <a:gs pos="100000">
                  <a:srgbClr val="FFFF00">
                    <a:gamma/>
                    <a:shade val="63529"/>
                    <a:invGamma/>
                  </a:srgbClr>
                </a:gs>
              </a:gsLst>
              <a:lin ang="2700000" scaled="1"/>
            </a:gradFill>
            <a:ln>
              <a:noFill/>
              <a:miter lim="800000"/>
            </a:ln>
          </p:spPr>
        </p:sp>
        <p:sp>
          <p:nvSpPr>
            <p:cNvPr id="7793702" name="椭圆 7793701"/>
            <p:cNvSpPr/>
            <p:nvPr/>
          </p:nvSpPr>
          <p:spPr bwMode="gray">
            <a:xfrm>
              <a:off x="1652" y="1582"/>
              <a:ext cx="265" cy="266"/>
            </a:xfrm>
            <a:prstGeom prst="ellipse">
              <a:avLst/>
            </a:prstGeom>
            <a:gradFill rotWithShape="1">
              <a:gsLst>
                <a:gs pos="0">
                  <a:srgbClr val="E9940B">
                    <a:gamma/>
                    <a:tint val="0"/>
                    <a:invGamma/>
                  </a:srgbClr>
                </a:gs>
                <a:gs pos="100000">
                  <a:srgbClr val="E9940B">
                    <a:alpha val="0"/>
                  </a:srgbClr>
                </a:gs>
              </a:gsLst>
              <a:path path="shape">
                <a:fillToRect l="50000" t="50000" r="50000" b="50000"/>
              </a:path>
            </a:gradFill>
            <a:ln>
              <a:noFill/>
              <a:miter lim="800000"/>
            </a:ln>
          </p:spPr>
        </p:sp>
        <p:sp>
          <p:nvSpPr>
            <p:cNvPr id="7793703" name="椭圆 7793702"/>
            <p:cNvSpPr/>
            <p:nvPr/>
          </p:nvSpPr>
          <p:spPr bwMode="gray">
            <a:xfrm>
              <a:off x="1659" y="1571"/>
              <a:ext cx="366" cy="366"/>
            </a:xfrm>
            <a:prstGeom prst="ellipse">
              <a:avLst/>
            </a:prstGeom>
            <a:gradFill rotWithShape="1">
              <a:gsLst>
                <a:gs pos="0">
                  <a:srgbClr val="FFFF00">
                    <a:alpha val="0"/>
                  </a:srgbClr>
                </a:gs>
                <a:gs pos="100000">
                  <a:srgbClr val="FFFF00">
                    <a:gamma/>
                    <a:shade val="76078"/>
                    <a:invGamma/>
                  </a:srgbClr>
                </a:gs>
              </a:gsLst>
              <a:lin ang="2700000" scaled="1"/>
            </a:gradFill>
            <a:ln>
              <a:noFill/>
              <a:miter lim="800000"/>
            </a:ln>
          </p:spPr>
        </p:sp>
      </p:grpSp>
      <p:sp>
        <p:nvSpPr>
          <p:cNvPr id="7793704" name="矩形 7793703"/>
          <p:cNvSpPr/>
          <p:nvPr/>
        </p:nvSpPr>
        <p:spPr>
          <a:xfrm>
            <a:off x="3471862" y="2111375"/>
            <a:ext cx="311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en-US" altLang="zh-CN" sz="1800" b="1">
                <a:solidFill>
                  <a:srgbClr val="000000"/>
                </a:solidFill>
                <a:latin typeface="Arial"/>
                <a:ea typeface="宋体" pitchFamily="2" charset="-122"/>
              </a:rPr>
              <a:t>1</a:t>
            </a:r>
          </a:p>
        </p:txBody>
      </p:sp>
      <p:sp>
        <p:nvSpPr>
          <p:cNvPr id="7793705" name="矩形 7793704"/>
          <p:cNvSpPr/>
          <p:nvPr/>
        </p:nvSpPr>
        <p:spPr>
          <a:xfrm>
            <a:off x="3887788" y="2855912"/>
            <a:ext cx="311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en-US" altLang="zh-CN" sz="1800" b="1">
                <a:solidFill>
                  <a:srgbClr val="000000"/>
                </a:solidFill>
                <a:latin typeface="Arial"/>
                <a:ea typeface="宋体" pitchFamily="2" charset="-122"/>
              </a:rPr>
              <a:t>2</a:t>
            </a:r>
          </a:p>
        </p:txBody>
      </p:sp>
      <p:sp>
        <p:nvSpPr>
          <p:cNvPr id="7793706" name="矩形 7793705"/>
          <p:cNvSpPr/>
          <p:nvPr/>
        </p:nvSpPr>
        <p:spPr>
          <a:xfrm>
            <a:off x="3973512" y="3581400"/>
            <a:ext cx="311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en-US" altLang="zh-CN" sz="1800" b="1">
                <a:solidFill>
                  <a:srgbClr val="000000"/>
                </a:solidFill>
                <a:latin typeface="Arial"/>
                <a:ea typeface="宋体" pitchFamily="2" charset="-122"/>
              </a:rPr>
              <a:t>3</a:t>
            </a:r>
          </a:p>
        </p:txBody>
      </p:sp>
      <p:sp>
        <p:nvSpPr>
          <p:cNvPr id="7793707" name="矩形 7793706"/>
          <p:cNvSpPr/>
          <p:nvPr/>
        </p:nvSpPr>
        <p:spPr>
          <a:xfrm>
            <a:off x="3887788" y="4310062"/>
            <a:ext cx="311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en-US" altLang="zh-CN" sz="1800" b="1">
                <a:solidFill>
                  <a:srgbClr val="000000"/>
                </a:solidFill>
                <a:latin typeface="Arial"/>
                <a:ea typeface="宋体" pitchFamily="2" charset="-122"/>
              </a:rPr>
              <a:t>4</a:t>
            </a:r>
          </a:p>
        </p:txBody>
      </p:sp>
      <p:sp>
        <p:nvSpPr>
          <p:cNvPr id="7793708" name="矩形 7793707"/>
          <p:cNvSpPr/>
          <p:nvPr/>
        </p:nvSpPr>
        <p:spPr>
          <a:xfrm>
            <a:off x="3430588" y="5040312"/>
            <a:ext cx="311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en-US" altLang="zh-CN" sz="1800" b="1">
                <a:solidFill>
                  <a:srgbClr val="000000"/>
                </a:solidFill>
                <a:latin typeface="Arial"/>
                <a:ea typeface="宋体" pitchFamily="2" charset="-122"/>
              </a:rPr>
              <a:t>5</a:t>
            </a:r>
          </a:p>
        </p:txBody>
      </p:sp>
      <p:sp>
        <p:nvSpPr>
          <p:cNvPr id="7793709" name="矩形 7793708"/>
          <p:cNvSpPr/>
          <p:nvPr/>
        </p:nvSpPr>
        <p:spPr bwMode="black">
          <a:xfrm>
            <a:off x="3973512" y="2127250"/>
            <a:ext cx="3733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r>
              <a:rPr lang="zh-CN" altLang="en-US" b="1">
                <a:latin typeface="Arial"/>
                <a:ea typeface="宋体" pitchFamily="2" charset="-122"/>
              </a:rPr>
              <a:t>生产有问题</a:t>
            </a:r>
          </a:p>
        </p:txBody>
      </p:sp>
      <p:sp>
        <p:nvSpPr>
          <p:cNvPr id="7793710" name="矩形 7793709"/>
          <p:cNvSpPr/>
          <p:nvPr/>
        </p:nvSpPr>
        <p:spPr bwMode="black">
          <a:xfrm>
            <a:off x="4354512" y="2855912"/>
            <a:ext cx="3733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r>
              <a:rPr lang="zh-CN" altLang="en-US" b="1">
                <a:latin typeface="Arial"/>
                <a:ea typeface="宋体" pitchFamily="2" charset="-122"/>
              </a:rPr>
              <a:t>价格太高</a:t>
            </a:r>
            <a:endParaRPr lang="en-US" altLang="zh-CN" b="1">
              <a:latin typeface="Arial"/>
              <a:ea typeface="宋体" pitchFamily="2" charset="-122"/>
            </a:endParaRPr>
          </a:p>
        </p:txBody>
      </p:sp>
      <p:sp>
        <p:nvSpPr>
          <p:cNvPr id="7793711" name="矩形 7793710"/>
          <p:cNvSpPr/>
          <p:nvPr/>
        </p:nvSpPr>
        <p:spPr bwMode="black">
          <a:xfrm>
            <a:off x="4430712" y="3595688"/>
            <a:ext cx="3733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r>
              <a:rPr lang="zh-CN" altLang="en-US" b="1">
                <a:latin typeface="Arial"/>
                <a:ea typeface="宋体" pitchFamily="2" charset="-122"/>
              </a:rPr>
              <a:t>品牌有问题</a:t>
            </a:r>
            <a:endParaRPr lang="en-US" altLang="zh-CN" b="1">
              <a:latin typeface="Arial"/>
              <a:ea typeface="宋体" pitchFamily="2" charset="-122"/>
            </a:endParaRPr>
          </a:p>
        </p:txBody>
      </p:sp>
      <p:sp>
        <p:nvSpPr>
          <p:cNvPr id="7793712" name="矩形 7793711"/>
          <p:cNvSpPr/>
          <p:nvPr/>
        </p:nvSpPr>
        <p:spPr bwMode="black">
          <a:xfrm>
            <a:off x="3897312" y="5043488"/>
            <a:ext cx="3733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r>
              <a:rPr lang="zh-CN" altLang="en-US" b="1">
                <a:latin typeface="Arial"/>
                <a:ea typeface="宋体" pitchFamily="2" charset="-122"/>
              </a:rPr>
              <a:t>别人为什么能够卖出去？</a:t>
            </a:r>
          </a:p>
        </p:txBody>
      </p:sp>
      <p:sp>
        <p:nvSpPr>
          <p:cNvPr id="7793713" name="矩形 7793712"/>
          <p:cNvSpPr/>
          <p:nvPr/>
        </p:nvSpPr>
        <p:spPr bwMode="black">
          <a:xfrm>
            <a:off x="4354512" y="4270375"/>
            <a:ext cx="3733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r>
              <a:rPr lang="zh-CN" altLang="en-US" b="1">
                <a:latin typeface="Arial"/>
                <a:ea typeface="宋体" pitchFamily="2" charset="-122"/>
              </a:rPr>
              <a:t>检测标准有问题</a:t>
            </a:r>
          </a:p>
        </p:txBody>
      </p:sp>
      <p:sp>
        <p:nvSpPr>
          <p:cNvPr id="7793714" name="矩形 7793713"/>
          <p:cNvSpPr/>
          <p:nvPr/>
        </p:nvSpPr>
        <p:spPr bwMode="white">
          <a:xfrm>
            <a:off x="2335212" y="2743200"/>
            <a:ext cx="571500" cy="1905000"/>
          </a:xfrm>
          <a:prstGeom prst="rect">
            <a:avLst/>
          </a:prstGeom>
          <a:noFill/>
          <a:ln w="12700">
            <a:noFill/>
            <a:miter lim="800000"/>
          </a:ln>
        </p:spPr>
        <p:txBody>
          <a:bodyPr vert="vert" wrap="none" lIns="0" tIns="0" rIns="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25000"/>
              </a:lnSpc>
            </a:pPr>
            <a:r>
              <a:rPr lang="zh-CN" altLang="en-US" sz="3000">
                <a:solidFill>
                  <a:schemeClr val="tx2"/>
                </a:solidFill>
                <a:latin typeface="宋体" pitchFamily="2" charset="-122"/>
                <a:ea typeface="宋体" pitchFamily="2" charset="-122"/>
              </a:rPr>
              <a:t>难道我错了</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7282" name="矩形 7777281"/>
          <p:cNvSpPr/>
          <p:nvPr/>
        </p:nvSpPr>
        <p:spPr>
          <a:xfrm>
            <a:off x="0" y="3349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zh-CN" sz="3800" b="1">
                <a:solidFill>
                  <a:srgbClr val="A50021"/>
                </a:solidFill>
                <a:latin typeface="华文细黑" pitchFamily="2" charset="-122"/>
                <a:ea typeface="华文细黑" pitchFamily="2" charset="-122"/>
              </a:rPr>
              <a:t>第</a:t>
            </a:r>
            <a:r>
              <a:rPr kumimoji="1" lang="zh-CN" altLang="en-US" sz="3800" b="1">
                <a:solidFill>
                  <a:srgbClr val="A50021"/>
                </a:solidFill>
                <a:latin typeface="华文细黑" pitchFamily="2" charset="-122"/>
                <a:ea typeface="华文细黑" pitchFamily="2" charset="-122"/>
              </a:rPr>
              <a:t>七</a:t>
            </a:r>
            <a:r>
              <a:rPr kumimoji="1" lang="zh-CN" altLang="zh-CN" sz="3800" b="1">
                <a:solidFill>
                  <a:srgbClr val="A50021"/>
                </a:solidFill>
                <a:latin typeface="华文细黑" pitchFamily="2" charset="-122"/>
                <a:ea typeface="华文细黑" pitchFamily="2" charset="-122"/>
              </a:rPr>
              <a:t>招：搭建跨部门沟通的桥梁</a:t>
            </a:r>
            <a:endParaRPr kumimoji="1" lang="zh-CN" altLang="en-US" sz="3800" b="1">
              <a:solidFill>
                <a:srgbClr val="A50021"/>
              </a:solidFill>
              <a:latin typeface="华文细黑" pitchFamily="2" charset="-122"/>
              <a:ea typeface="华文细黑" pitchFamily="2" charset="-122"/>
            </a:endParaRPr>
          </a:p>
        </p:txBody>
      </p:sp>
      <p:sp>
        <p:nvSpPr>
          <p:cNvPr id="7777283" name="矩形 7777282"/>
          <p:cNvSpPr/>
          <p:nvPr/>
        </p:nvSpPr>
        <p:spPr>
          <a:xfrm>
            <a:off x="2251075" y="1828800"/>
            <a:ext cx="2857500" cy="3759200"/>
          </a:xfrm>
          <a:prstGeom prst="rect">
            <a:avLst/>
          </a:prstGeom>
          <a:noFill/>
          <a:ln>
            <a:solidFill>
              <a:srgbClr val="00FFFF"/>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200000"/>
              </a:lnSpc>
            </a:pPr>
            <a:r>
              <a:rPr kumimoji="1" lang="zh-CN" altLang="en-US" sz="2000">
                <a:latin typeface="华文细黑" pitchFamily="2" charset="-122"/>
                <a:ea typeface="华文细黑" pitchFamily="2" charset="-122"/>
              </a:rPr>
              <a:t>表单</a:t>
            </a:r>
          </a:p>
          <a:p>
            <a:pPr lvl="0" algn="ctr" eaLnBrk="1" hangingPunct="1">
              <a:lnSpc>
                <a:spcPct val="200000"/>
              </a:lnSpc>
            </a:pPr>
            <a:r>
              <a:rPr kumimoji="1" lang="zh-CN" altLang="en-US" sz="2000">
                <a:latin typeface="华文细黑" pitchFamily="2" charset="-122"/>
                <a:ea typeface="华文细黑" pitchFamily="2" charset="-122"/>
              </a:rPr>
              <a:t>接口人</a:t>
            </a:r>
          </a:p>
          <a:p>
            <a:pPr lvl="0" algn="ctr" eaLnBrk="1" hangingPunct="1">
              <a:lnSpc>
                <a:spcPct val="200000"/>
              </a:lnSpc>
            </a:pPr>
            <a:r>
              <a:rPr kumimoji="1" lang="zh-CN" altLang="en-US" sz="2000">
                <a:latin typeface="华文细黑" pitchFamily="2" charset="-122"/>
                <a:ea typeface="华文细黑" pitchFamily="2" charset="-122"/>
              </a:rPr>
              <a:t>特别通道</a:t>
            </a:r>
          </a:p>
          <a:p>
            <a:pPr lvl="0" algn="ctr" eaLnBrk="1" hangingPunct="1">
              <a:lnSpc>
                <a:spcPct val="200000"/>
              </a:lnSpc>
            </a:pPr>
            <a:r>
              <a:rPr kumimoji="1" lang="zh-CN" altLang="en-US" sz="2000">
                <a:latin typeface="华文细黑" pitchFamily="2" charset="-122"/>
                <a:ea typeface="华文细黑" pitchFamily="2" charset="-122"/>
              </a:rPr>
              <a:t>申诉通道</a:t>
            </a:r>
          </a:p>
          <a:p>
            <a:pPr lvl="0" algn="ctr" eaLnBrk="1" hangingPunct="1">
              <a:lnSpc>
                <a:spcPct val="200000"/>
              </a:lnSpc>
            </a:pPr>
            <a:r>
              <a:rPr kumimoji="1" lang="zh-CN" altLang="en-US" sz="2000">
                <a:latin typeface="华文细黑" pitchFamily="2" charset="-122"/>
                <a:ea typeface="华文细黑" pitchFamily="2" charset="-122"/>
              </a:rPr>
              <a:t>沟通面对面</a:t>
            </a:r>
          </a:p>
          <a:p>
            <a:pPr lvl="0" algn="ctr" eaLnBrk="1" hangingPunct="1">
              <a:lnSpc>
                <a:spcPct val="200000"/>
              </a:lnSpc>
            </a:pPr>
            <a:r>
              <a:rPr kumimoji="1" lang="zh-CN" altLang="en-US" sz="2000">
                <a:latin typeface="华文细黑" pitchFamily="2" charset="-122"/>
                <a:ea typeface="华文细黑" pitchFamily="2" charset="-122"/>
              </a:rPr>
              <a:t>定期的会议</a:t>
            </a:r>
          </a:p>
        </p:txBody>
      </p:sp>
      <p:sp>
        <p:nvSpPr>
          <p:cNvPr id="7777284" name="矩形 7777283"/>
          <p:cNvSpPr/>
          <p:nvPr/>
        </p:nvSpPr>
        <p:spPr>
          <a:xfrm>
            <a:off x="5462588" y="1847850"/>
            <a:ext cx="2778125" cy="3759200"/>
          </a:xfrm>
          <a:prstGeom prst="rect">
            <a:avLst/>
          </a:prstGeom>
          <a:noFill/>
          <a:ln>
            <a:solidFill>
              <a:srgbClr val="00FFFF"/>
            </a:solid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200000"/>
              </a:lnSpc>
            </a:pPr>
            <a:r>
              <a:rPr kumimoji="1" lang="zh-CN" altLang="en-US" sz="2000">
                <a:latin typeface="华文细黑" pitchFamily="2" charset="-122"/>
                <a:ea typeface="华文细黑" pitchFamily="2" charset="-122"/>
              </a:rPr>
              <a:t>内网</a:t>
            </a:r>
          </a:p>
          <a:p>
            <a:pPr lvl="0" algn="ctr" eaLnBrk="1" hangingPunct="1">
              <a:lnSpc>
                <a:spcPct val="200000"/>
              </a:lnSpc>
            </a:pPr>
            <a:r>
              <a:rPr kumimoji="1" lang="zh-CN" altLang="en-US" sz="2000">
                <a:latin typeface="华文细黑" pitchFamily="2" charset="-122"/>
                <a:ea typeface="华文细黑" pitchFamily="2" charset="-122"/>
              </a:rPr>
              <a:t>联谊</a:t>
            </a:r>
          </a:p>
          <a:p>
            <a:pPr lvl="0" algn="ctr" eaLnBrk="1" hangingPunct="1">
              <a:lnSpc>
                <a:spcPct val="200000"/>
              </a:lnSpc>
            </a:pPr>
            <a:r>
              <a:rPr kumimoji="1" lang="zh-CN" altLang="en-US" sz="2000">
                <a:latin typeface="华文细黑" pitchFamily="2" charset="-122"/>
                <a:ea typeface="华文细黑" pitchFamily="2" charset="-122"/>
              </a:rPr>
              <a:t>监督者 </a:t>
            </a:r>
          </a:p>
          <a:p>
            <a:pPr lvl="0" algn="ctr" eaLnBrk="1" hangingPunct="1">
              <a:lnSpc>
                <a:spcPct val="200000"/>
              </a:lnSpc>
            </a:pPr>
            <a:r>
              <a:rPr kumimoji="1" lang="zh-CN" altLang="en-US" sz="2000">
                <a:latin typeface="华文细黑" pitchFamily="2" charset="-122"/>
                <a:ea typeface="华文细黑" pitchFamily="2" charset="-122"/>
              </a:rPr>
              <a:t>小轮岗</a:t>
            </a:r>
          </a:p>
          <a:p>
            <a:pPr lvl="0" algn="ctr" eaLnBrk="1" hangingPunct="1">
              <a:lnSpc>
                <a:spcPct val="200000"/>
              </a:lnSpc>
            </a:pPr>
            <a:r>
              <a:rPr kumimoji="1" lang="zh-CN" altLang="en-US" sz="2000">
                <a:latin typeface="华文细黑" pitchFamily="2" charset="-122"/>
                <a:ea typeface="华文细黑" pitchFamily="2" charset="-122"/>
              </a:rPr>
              <a:t>通讯设备</a:t>
            </a:r>
          </a:p>
          <a:p>
            <a:pPr lvl="0" algn="ctr" eaLnBrk="1" hangingPunct="1">
              <a:lnSpc>
                <a:spcPct val="200000"/>
              </a:lnSpc>
            </a:pPr>
            <a:r>
              <a:rPr kumimoji="1" lang="zh-CN" altLang="en-US" sz="2000">
                <a:latin typeface="华文细黑" pitchFamily="2" charset="-122"/>
                <a:ea typeface="华文细黑" pitchFamily="2" charset="-122"/>
              </a:rPr>
              <a:t>企业文化活动</a:t>
            </a:r>
          </a:p>
        </p:txBody>
      </p:sp>
      <p:sp>
        <p:nvSpPr>
          <p:cNvPr id="7777285" name="矩形 7777284"/>
          <p:cNvSpPr/>
          <p:nvPr/>
        </p:nvSpPr>
        <p:spPr bwMode="white">
          <a:xfrm>
            <a:off x="1611312" y="5791200"/>
            <a:ext cx="7721600" cy="280988"/>
          </a:xfrm>
          <a:prstGeom prst="rect">
            <a:avLst/>
          </a:prstGeom>
          <a:noFill/>
          <a:ln w="12700">
            <a:noFill/>
            <a:miter lim="800000"/>
          </a:ln>
        </p:spPr>
        <p:txBody>
          <a:bodyPr wrap="none" lIns="0" tIns="0" rIns="0" bIns="0"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nSpc>
                <a:spcPct val="115000"/>
              </a:lnSpc>
            </a:pPr>
            <a:r>
              <a:rPr lang="zh-CN" altLang="en-US" sz="1600" b="1">
                <a:solidFill>
                  <a:srgbClr val="A50021"/>
                </a:solidFill>
                <a:latin typeface="华文细黑" pitchFamily="2" charset="-122"/>
                <a:ea typeface="华文细黑" pitchFamily="2" charset="-122"/>
              </a:rPr>
              <a:t>我发现：</a:t>
            </a:r>
            <a:r>
              <a:rPr lang="zh-CN" altLang="en-US" sz="1600">
                <a:solidFill>
                  <a:schemeClr val="tx2"/>
                </a:solidFill>
                <a:latin typeface="华文细黑" pitchFamily="2" charset="-122"/>
                <a:ea typeface="华文细黑" pitchFamily="2" charset="-122"/>
              </a:rPr>
              <a:t>比较好的自下而上的沟通机制和渠道</a:t>
            </a:r>
            <a:r>
              <a:rPr lang="zh-CN" altLang="en-US" sz="1600" b="1">
                <a:solidFill>
                  <a:srgbClr val="A50021"/>
                </a:solidFill>
                <a:latin typeface="华文细黑" pitchFamily="2" charset="-122"/>
                <a:ea typeface="华文细黑" pitchFamily="2" charset="-122"/>
              </a:rPr>
              <a:t>思考：</a:t>
            </a:r>
            <a:r>
              <a:rPr lang="zh-CN" altLang="en-US" sz="1600">
                <a:solidFill>
                  <a:schemeClr val="tx2"/>
                </a:solidFill>
                <a:latin typeface="华文细黑" pitchFamily="2" charset="-122"/>
                <a:ea typeface="华文细黑" pitchFamily="2" charset="-122"/>
              </a:rPr>
              <a:t>我们应该建立什么样的沟通渠道。</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9330" name="矩形 7779329"/>
          <p:cNvSpPr/>
          <p:nvPr/>
        </p:nvSpPr>
        <p:spPr>
          <a:xfrm>
            <a:off x="0" y="4111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第八招：</a:t>
            </a:r>
            <a:r>
              <a:rPr kumimoji="1" lang="zh-CN" altLang="en-US" sz="3800" b="1">
                <a:solidFill>
                  <a:srgbClr val="A50021"/>
                </a:solidFill>
                <a:latin typeface="华文细黑" pitchFamily="2" charset="-122"/>
                <a:ea typeface="华文细黑" pitchFamily="2" charset="-122"/>
                <a:hlinkClick r:id="rId3"/>
              </a:rPr>
              <a:t>完善沟通</a:t>
            </a:r>
            <a:r>
              <a:rPr kumimoji="1" lang="zh-CN" altLang="zh-CN" sz="3800" b="1">
                <a:solidFill>
                  <a:srgbClr val="A50021"/>
                </a:solidFill>
                <a:latin typeface="华文细黑" pitchFamily="2" charset="-122"/>
                <a:ea typeface="华文细黑" pitchFamily="2" charset="-122"/>
                <a:hlinkClick r:id="rId3"/>
              </a:rPr>
              <a:t>制度</a:t>
            </a:r>
            <a:endParaRPr kumimoji="1" lang="zh-CN" altLang="en-US" sz="3800" b="1">
              <a:solidFill>
                <a:srgbClr val="A50021"/>
              </a:solidFill>
              <a:latin typeface="华文细黑" pitchFamily="2" charset="-122"/>
              <a:ea typeface="华文细黑" pitchFamily="2" charset="-122"/>
            </a:endParaRPr>
          </a:p>
        </p:txBody>
      </p:sp>
      <p:graphicFrame>
        <p:nvGraphicFramePr>
          <p:cNvPr id="7779331" name="内容占位符 7779330"/>
          <p:cNvGraphicFramePr>
            <a:graphicFrameLocks noGrp="1"/>
          </p:cNvGraphicFramePr>
          <p:nvPr>
            <p:ph/>
            <p:extLst>
              <p:ext uri="{D42A27DB-BD31-4B8C-83A1-F6EECF244321}">
                <p14:modId xmlns:p14="http://schemas.microsoft.com/office/powerpoint/2010/main" val="2471159760"/>
              </p:ext>
            </p:extLst>
          </p:nvPr>
        </p:nvGraphicFramePr>
        <p:xfrm>
          <a:off x="2449512" y="1676400"/>
          <a:ext cx="5056188" cy="4475162"/>
        </p:xfrm>
        <a:graphic>
          <a:graphicData uri="http://schemas.openxmlformats.org/drawingml/2006/table">
            <a:tbl>
              <a:tblPr/>
              <a:tblGrid>
                <a:gridCol w="3194050">
                  <a:extLst>
                    <a:ext uri="{9D8B030D-6E8A-4147-A177-3AD203B41FA5}">
                      <a16:colId xmlns:a16="http://schemas.microsoft.com/office/drawing/2014/main" val="20000"/>
                    </a:ext>
                  </a:extLst>
                </a:gridCol>
                <a:gridCol w="1862138">
                  <a:extLst>
                    <a:ext uri="{9D8B030D-6E8A-4147-A177-3AD203B41FA5}">
                      <a16:colId xmlns:a16="http://schemas.microsoft.com/office/drawing/2014/main" val="20001"/>
                    </a:ext>
                  </a:extLst>
                </a:gridCol>
              </a:tblGrid>
              <a:tr h="8382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1238250">
                        <a:spcBef>
                          <a:spcPct val="0"/>
                        </a:spcBef>
                        <a:buNone/>
                      </a:pPr>
                      <a:r>
                        <a:rPr lang="en-US" altLang="zh-CN" sz="1200" dirty="0">
                          <a:latin typeface="华文细黑" pitchFamily="2" charset="-122"/>
                          <a:ea typeface="华文细黑" pitchFamily="2" charset="-122"/>
                        </a:rPr>
                        <a:t>****</a:t>
                      </a:r>
                      <a:r>
                        <a:rPr lang="zh-CN" altLang="en-US" sz="1200" dirty="0">
                          <a:latin typeface="华文细黑" pitchFamily="2" charset="-122"/>
                          <a:ea typeface="华文细黑" pitchFamily="2" charset="-122"/>
                        </a:rPr>
                        <a:t>有 限 公 司</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1600">
                          <a:latin typeface="华文细黑" pitchFamily="2" charset="-122"/>
                          <a:ea typeface="华文细黑" pitchFamily="2" charset="-122"/>
                        </a:rPr>
                        <a:t> 编   号  </a:t>
                      </a:r>
                      <a:endParaRPr lang="zh-CN" altLang="en-US" sz="1400">
                        <a:latin typeface="华文细黑" pitchFamily="2" charset="-122"/>
                        <a:ea typeface="华文细黑" pitchFamily="2" charset="-122"/>
                      </a:endParaRPr>
                    </a:p>
                    <a:p>
                      <a:pPr marL="0" lvl="0" indent="0">
                        <a:spcBef>
                          <a:spcPct val="0"/>
                        </a:spcBef>
                        <a:buFontTx/>
                        <a:buNone/>
                      </a:pPr>
                      <a:r>
                        <a:rPr lang="zh-CN" altLang="en-US" sz="1600">
                          <a:latin typeface="华文细黑" pitchFamily="2" charset="-122"/>
                          <a:ea typeface="华文细黑" pitchFamily="2" charset="-122"/>
                        </a:rPr>
                        <a:t> 版   号  </a:t>
                      </a:r>
                      <a:r>
                        <a:rPr lang="en-US" altLang="zh-CN" sz="1600">
                          <a:latin typeface="华文细黑" pitchFamily="2" charset="-122"/>
                          <a:ea typeface="华文细黑" pitchFamily="2" charset="-122"/>
                        </a:rPr>
                        <a:t>A</a:t>
                      </a:r>
                      <a:endParaRPr lang="en-US" altLang="zh-CN"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0"/>
                  </a:ext>
                </a:extLst>
              </a:tr>
              <a:tr h="3636962">
                <a:tc gridSpan="2">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1828800">
                        <a:spcBef>
                          <a:spcPct val="0"/>
                        </a:spcBef>
                        <a:buNone/>
                      </a:pPr>
                      <a:r>
                        <a:rPr lang="zh-CN" altLang="en-US" sz="3000" dirty="0">
                          <a:latin typeface="华文细黑" pitchFamily="2" charset="-122"/>
                          <a:ea typeface="华文细黑" pitchFamily="2" charset="-122"/>
                        </a:rPr>
                        <a:t>沟 通 管 理 制 度</a:t>
                      </a:r>
                      <a:endParaRPr lang="zh-CN" altLang="en-US" sz="1400" dirty="0">
                        <a:latin typeface="华文细黑" pitchFamily="2" charset="-122"/>
                        <a:ea typeface="华文细黑" pitchFamily="2" charset="-122"/>
                      </a:endParaRPr>
                    </a:p>
                    <a:p>
                      <a:pPr marL="0" lvl="0" indent="1828800">
                        <a:spcBef>
                          <a:spcPct val="0"/>
                        </a:spcBef>
                        <a:buNone/>
                      </a:pPr>
                      <a:r>
                        <a:rPr lang="zh-CN" altLang="en-US" sz="1400" dirty="0">
                          <a:latin typeface="华文细黑" pitchFamily="2" charset="-122"/>
                          <a:ea typeface="华文细黑" pitchFamily="2" charset="-122"/>
                        </a:rPr>
                        <a:t>    </a:t>
                      </a:r>
                    </a:p>
                    <a:p>
                      <a:pPr marL="0" lvl="0" indent="1828800">
                        <a:spcBef>
                          <a:spcPct val="0"/>
                        </a:spcBef>
                        <a:buNone/>
                      </a:pPr>
                      <a:endParaRPr lang="zh-CN" altLang="en-US" sz="1400" dirty="0">
                        <a:latin typeface="华文细黑" pitchFamily="2" charset="-122"/>
                        <a:ea typeface="华文细黑" pitchFamily="2" charset="-122"/>
                      </a:endParaRPr>
                    </a:p>
                    <a:p>
                      <a:pPr marL="0" lvl="0" indent="1828800">
                        <a:spcBef>
                          <a:spcPct val="0"/>
                        </a:spcBef>
                        <a:buNone/>
                      </a:pPr>
                      <a:endParaRPr lang="zh-CN" altLang="en-US" sz="1400" dirty="0">
                        <a:latin typeface="华文细黑" pitchFamily="2" charset="-122"/>
                        <a:ea typeface="华文细黑" pitchFamily="2" charset="-122"/>
                      </a:endParaRPr>
                    </a:p>
                    <a:p>
                      <a:pPr marL="0" lvl="0" indent="1828800">
                        <a:spcBef>
                          <a:spcPct val="0"/>
                        </a:spcBef>
                        <a:buNone/>
                      </a:pPr>
                      <a:endParaRPr lang="zh-CN" altLang="en-US" sz="1400" dirty="0">
                        <a:latin typeface="华文细黑" pitchFamily="2" charset="-122"/>
                        <a:ea typeface="华文细黑" pitchFamily="2" charset="-122"/>
                      </a:endParaRPr>
                    </a:p>
                    <a:p>
                      <a:pPr marL="0" lvl="0" indent="1828800">
                        <a:spcBef>
                          <a:spcPct val="0"/>
                        </a:spcBef>
                        <a:buFontTx/>
                        <a:buNone/>
                      </a:pPr>
                      <a:r>
                        <a:rPr lang="zh-CN" altLang="en-US" sz="1600" dirty="0">
                          <a:latin typeface="华文细黑" pitchFamily="2" charset="-122"/>
                          <a:ea typeface="华文细黑" pitchFamily="2" charset="-122"/>
                        </a:rPr>
                        <a:t>                       </a:t>
                      </a:r>
                      <a:endParaRPr lang="zh-CN" altLang="en-US" sz="1400" dirty="0">
                        <a:latin typeface="华文细黑" pitchFamily="2" charset="-122"/>
                        <a:ea typeface="华文细黑" pitchFamily="2" charset="-122"/>
                      </a:endParaRPr>
                    </a:p>
                    <a:p>
                      <a:pPr marL="0" lvl="0" indent="1828800">
                        <a:spcBef>
                          <a:spcPct val="0"/>
                        </a:spcBef>
                        <a:buFontTx/>
                        <a:buNone/>
                      </a:pPr>
                      <a:r>
                        <a:rPr lang="zh-CN" altLang="en-US" sz="1600" dirty="0">
                          <a:latin typeface="华文细黑" pitchFamily="2" charset="-122"/>
                          <a:ea typeface="华文细黑" pitchFamily="2" charset="-122"/>
                        </a:rPr>
                        <a:t>                         编制：</a:t>
                      </a:r>
                    </a:p>
                    <a:p>
                      <a:pPr marL="0" lvl="0" indent="1828800">
                        <a:spcBef>
                          <a:spcPct val="0"/>
                        </a:spcBef>
                        <a:buFontTx/>
                        <a:buNone/>
                      </a:pPr>
                      <a:r>
                        <a:rPr lang="zh-CN" altLang="en-US" sz="1600" u="sng" dirty="0">
                          <a:latin typeface="华文细黑" pitchFamily="2" charset="-122"/>
                          <a:ea typeface="华文细黑" pitchFamily="2" charset="-122"/>
                        </a:rPr>
                        <a:t>                </a:t>
                      </a:r>
                      <a:endParaRPr lang="zh-CN" altLang="en-US" sz="1400" dirty="0">
                        <a:latin typeface="华文细黑" pitchFamily="2" charset="-122"/>
                        <a:ea typeface="华文细黑" pitchFamily="2" charset="-122"/>
                      </a:endParaRPr>
                    </a:p>
                    <a:p>
                      <a:pPr marL="0" lvl="0" indent="1828800">
                        <a:spcBef>
                          <a:spcPct val="0"/>
                        </a:spcBef>
                        <a:buFontTx/>
                        <a:buNone/>
                      </a:pPr>
                      <a:r>
                        <a:rPr lang="zh-CN" altLang="en-US" sz="1600" dirty="0">
                          <a:latin typeface="华文细黑" pitchFamily="2" charset="-122"/>
                          <a:ea typeface="华文细黑" pitchFamily="2" charset="-122"/>
                        </a:rPr>
                        <a:t>                        审核：</a:t>
                      </a:r>
                      <a:r>
                        <a:rPr lang="zh-CN" altLang="en-US" sz="1600" u="sng" dirty="0">
                          <a:latin typeface="华文细黑" pitchFamily="2" charset="-122"/>
                          <a:ea typeface="华文细黑" pitchFamily="2" charset="-122"/>
                        </a:rPr>
                        <a:t>      </a:t>
                      </a:r>
                    </a:p>
                    <a:p>
                      <a:pPr marL="0" lvl="0" indent="1828800">
                        <a:spcBef>
                          <a:spcPct val="0"/>
                        </a:spcBef>
                        <a:buFontTx/>
                        <a:buNone/>
                      </a:pPr>
                      <a:r>
                        <a:rPr lang="zh-CN" altLang="en-US" sz="1600" u="sng" dirty="0">
                          <a:latin typeface="华文细黑" pitchFamily="2" charset="-122"/>
                          <a:ea typeface="华文细黑" pitchFamily="2" charset="-122"/>
                        </a:rPr>
                        <a:t>          </a:t>
                      </a:r>
                      <a:endParaRPr lang="zh-CN" altLang="en-US" sz="1400" dirty="0">
                        <a:latin typeface="华文细黑" pitchFamily="2" charset="-122"/>
                        <a:ea typeface="华文细黑" pitchFamily="2" charset="-122"/>
                      </a:endParaRPr>
                    </a:p>
                    <a:p>
                      <a:pPr marL="0" lvl="0" indent="1828800">
                        <a:spcBef>
                          <a:spcPct val="0"/>
                        </a:spcBef>
                        <a:buFontTx/>
                        <a:buNone/>
                      </a:pPr>
                      <a:r>
                        <a:rPr lang="zh-CN" altLang="en-US" sz="1600" dirty="0">
                          <a:latin typeface="华文细黑" pitchFamily="2" charset="-122"/>
                          <a:ea typeface="华文细黑" pitchFamily="2" charset="-122"/>
                        </a:rPr>
                        <a:t>                        批准：</a:t>
                      </a:r>
                      <a:r>
                        <a:rPr lang="zh-CN" altLang="en-US" sz="1600" u="sng" dirty="0">
                          <a:latin typeface="华文细黑" pitchFamily="2" charset="-122"/>
                          <a:ea typeface="华文细黑" pitchFamily="2" charset="-122"/>
                        </a:rPr>
                        <a:t>            </a:t>
                      </a:r>
                    </a:p>
                    <a:p>
                      <a:pPr marL="0" lvl="0" indent="1828800">
                        <a:spcBef>
                          <a:spcPct val="0"/>
                        </a:spcBef>
                        <a:buFontTx/>
                        <a:buNone/>
                      </a:pPr>
                      <a:r>
                        <a:rPr lang="zh-CN" altLang="en-US" sz="1600" u="sng" dirty="0">
                          <a:latin typeface="华文细黑" pitchFamily="2" charset="-122"/>
                          <a:ea typeface="华文细黑" pitchFamily="2" charset="-122"/>
                        </a:rPr>
                        <a:t>    </a:t>
                      </a:r>
                      <a:endParaRPr lang="zh-CN" altLang="en-US" sz="1400" dirty="0">
                        <a:latin typeface="华文细黑" pitchFamily="2" charset="-122"/>
                        <a:ea typeface="华文细黑" pitchFamily="2" charset="-122"/>
                      </a:endParaRPr>
                    </a:p>
                    <a:p>
                      <a:pPr marL="0" lvl="0" indent="1828800">
                        <a:spcBef>
                          <a:spcPct val="0"/>
                        </a:spcBef>
                        <a:buFontTx/>
                        <a:buNone/>
                      </a:pPr>
                      <a:r>
                        <a:rPr lang="zh-CN" altLang="en-US" sz="1600" dirty="0">
                          <a:latin typeface="华文细黑" pitchFamily="2" charset="-122"/>
                          <a:ea typeface="华文细黑" pitchFamily="2" charset="-122"/>
                        </a:rPr>
                        <a:t>                        生效日期：</a:t>
                      </a:r>
                      <a:endParaRPr lang="en-US" altLang="zh-CN" sz="3200" dirty="0">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hMerge="1">
                  <a:txBody>
                    <a:bodyPr/>
                    <a:lstStyle/>
                    <a:p>
                      <a:endParaRPr/>
                    </a:p>
                  </a:txBody>
                  <a:tcPr>
                    <a:lnR w="12700" cap="rnd">
                      <a:miter lim="800000"/>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0546" name="矩形 7660545"/>
          <p:cNvSpPr/>
          <p:nvPr/>
        </p:nvSpPr>
        <p:spPr>
          <a:xfrm>
            <a:off x="2601912" y="1611312"/>
            <a:ext cx="5791200" cy="3635375"/>
          </a:xfrm>
          <a:prstGeom prst="rect">
            <a:avLst/>
          </a:prstGeom>
          <a:noFill/>
          <a:ln>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215000"/>
              </a:lnSpc>
              <a:buClr>
                <a:srgbClr val="FF3300"/>
              </a:buClr>
              <a:buFont typeface="Wingdings" pitchFamily="2" charset="2"/>
              <a:buChar char="p"/>
            </a:pPr>
            <a:r>
              <a:rPr kumimoji="1" lang="zh-CN" altLang="en-US" sz="3600">
                <a:latin typeface="华文细黑" pitchFamily="2" charset="-122"/>
                <a:ea typeface="华文细黑" pitchFamily="2" charset="-122"/>
              </a:rPr>
              <a:t> 什么是跨部门沟通</a:t>
            </a:r>
          </a:p>
          <a:p>
            <a:pPr lvl="0" eaLnBrk="1" hangingPunct="1">
              <a:lnSpc>
                <a:spcPct val="215000"/>
              </a:lnSpc>
              <a:buClr>
                <a:srgbClr val="FF3300"/>
              </a:buClr>
              <a:buFont typeface="Wingdings" pitchFamily="2" charset="2"/>
              <a:buChar char="p"/>
            </a:pPr>
            <a:r>
              <a:rPr kumimoji="1" lang="zh-CN" altLang="en-US" sz="3600">
                <a:latin typeface="华文细黑" pitchFamily="2" charset="-122"/>
                <a:ea typeface="华文细黑" pitchFamily="2" charset="-122"/>
              </a:rPr>
              <a:t> 为什么要学跨部门沟通</a:t>
            </a:r>
          </a:p>
          <a:p>
            <a:pPr lvl="0" eaLnBrk="1" hangingPunct="1">
              <a:lnSpc>
                <a:spcPct val="215000"/>
              </a:lnSpc>
              <a:buClr>
                <a:srgbClr val="FF3300"/>
              </a:buClr>
              <a:buFont typeface="Wingdings" pitchFamily="2" charset="2"/>
              <a:buChar char="p"/>
            </a:pPr>
            <a:r>
              <a:rPr kumimoji="1" lang="zh-CN" altLang="en-US" sz="3600">
                <a:latin typeface="华文细黑" pitchFamily="2" charset="-122"/>
                <a:ea typeface="华文细黑" pitchFamily="2" charset="-122"/>
              </a:rPr>
              <a:t> 我们需要解决哪些问题</a:t>
            </a:r>
          </a:p>
        </p:txBody>
      </p:sp>
      <p:sp>
        <p:nvSpPr>
          <p:cNvPr id="7660548" name="矩形 7660547"/>
          <p:cNvSpPr/>
          <p:nvPr/>
        </p:nvSpPr>
        <p:spPr>
          <a:xfrm>
            <a:off x="0" y="457200"/>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第一讲：用心理解跨部门沟通</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0594" name="矩形 7790593"/>
          <p:cNvSpPr/>
          <p:nvPr/>
        </p:nvSpPr>
        <p:spPr>
          <a:xfrm>
            <a:off x="0" y="457200"/>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第九招：让自己成为协调的高手</a:t>
            </a:r>
            <a:endParaRPr kumimoji="1" lang="zh-CN" altLang="zh-CN" sz="3800" b="1" dirty="0">
              <a:solidFill>
                <a:srgbClr val="A50021"/>
              </a:solidFill>
              <a:latin typeface="华文细黑" pitchFamily="2" charset="-122"/>
              <a:ea typeface="华文细黑" pitchFamily="2" charset="-122"/>
            </a:endParaRPr>
          </a:p>
        </p:txBody>
      </p:sp>
      <p:sp>
        <p:nvSpPr>
          <p:cNvPr id="7790595" name="矩形 7790594"/>
          <p:cNvSpPr/>
          <p:nvPr/>
        </p:nvSpPr>
        <p:spPr bwMode="white">
          <a:xfrm>
            <a:off x="3744912" y="1752600"/>
            <a:ext cx="2138362" cy="3873500"/>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55000"/>
              </a:lnSpc>
              <a:spcBef>
                <a:spcPct val="50000"/>
              </a:spcBef>
            </a:pPr>
            <a:r>
              <a:rPr lang="en-US" altLang="zh-CN" sz="2600">
                <a:solidFill>
                  <a:schemeClr val="tx2"/>
                </a:solidFill>
                <a:latin typeface="华文细黑" pitchFamily="2" charset="-122"/>
                <a:ea typeface="华文细黑" pitchFamily="2" charset="-122"/>
              </a:rPr>
              <a:t>1</a:t>
            </a:r>
            <a:r>
              <a:rPr lang="zh-CN" altLang="en-US" sz="2600">
                <a:solidFill>
                  <a:schemeClr val="tx2"/>
                </a:solidFill>
                <a:latin typeface="华文细黑" pitchFamily="2" charset="-122"/>
                <a:ea typeface="华文细黑" pitchFamily="2" charset="-122"/>
              </a:rPr>
              <a:t>、了解情况</a:t>
            </a:r>
          </a:p>
          <a:p>
            <a:pPr lvl="0" eaLnBrk="1" hangingPunct="1">
              <a:lnSpc>
                <a:spcPct val="155000"/>
              </a:lnSpc>
              <a:spcBef>
                <a:spcPct val="50000"/>
              </a:spcBef>
            </a:pPr>
            <a:r>
              <a:rPr lang="en-US" altLang="zh-CN" sz="2600">
                <a:solidFill>
                  <a:schemeClr val="tx2"/>
                </a:solidFill>
                <a:latin typeface="华文细黑" pitchFamily="2" charset="-122"/>
                <a:ea typeface="华文细黑" pitchFamily="2" charset="-122"/>
              </a:rPr>
              <a:t>2</a:t>
            </a:r>
            <a:r>
              <a:rPr lang="zh-CN" altLang="en-US" sz="2600">
                <a:solidFill>
                  <a:schemeClr val="tx2"/>
                </a:solidFill>
                <a:latin typeface="华文细黑" pitchFamily="2" charset="-122"/>
                <a:ea typeface="华文细黑" pitchFamily="2" charset="-122"/>
              </a:rPr>
              <a:t>、厘清异议</a:t>
            </a:r>
          </a:p>
          <a:p>
            <a:pPr lvl="0" eaLnBrk="1" hangingPunct="1">
              <a:lnSpc>
                <a:spcPct val="155000"/>
              </a:lnSpc>
              <a:spcBef>
                <a:spcPct val="50000"/>
              </a:spcBef>
            </a:pPr>
            <a:r>
              <a:rPr lang="en-US" altLang="zh-CN" sz="2600">
                <a:solidFill>
                  <a:schemeClr val="tx2"/>
                </a:solidFill>
                <a:latin typeface="华文细黑" pitchFamily="2" charset="-122"/>
                <a:ea typeface="华文细黑" pitchFamily="2" charset="-122"/>
              </a:rPr>
              <a:t>3</a:t>
            </a:r>
            <a:r>
              <a:rPr lang="zh-CN" altLang="en-US" sz="2600">
                <a:solidFill>
                  <a:schemeClr val="tx2"/>
                </a:solidFill>
                <a:latin typeface="华文细黑" pitchFamily="2" charset="-122"/>
                <a:ea typeface="华文细黑" pitchFamily="2" charset="-122"/>
              </a:rPr>
              <a:t>、提出建议</a:t>
            </a:r>
          </a:p>
          <a:p>
            <a:pPr lvl="0" eaLnBrk="1" hangingPunct="1">
              <a:lnSpc>
                <a:spcPct val="155000"/>
              </a:lnSpc>
              <a:spcBef>
                <a:spcPct val="50000"/>
              </a:spcBef>
            </a:pPr>
            <a:r>
              <a:rPr lang="en-US" altLang="zh-CN" sz="2600">
                <a:solidFill>
                  <a:schemeClr val="tx2"/>
                </a:solidFill>
                <a:latin typeface="华文细黑" pitchFamily="2" charset="-122"/>
                <a:ea typeface="华文细黑" pitchFamily="2" charset="-122"/>
              </a:rPr>
              <a:t>4</a:t>
            </a:r>
            <a:r>
              <a:rPr lang="zh-CN" altLang="en-US" sz="2600">
                <a:solidFill>
                  <a:schemeClr val="tx2"/>
                </a:solidFill>
                <a:latin typeface="华文细黑" pitchFamily="2" charset="-122"/>
                <a:ea typeface="华文细黑" pitchFamily="2" charset="-122"/>
              </a:rPr>
              <a:t>、亮出证据</a:t>
            </a:r>
          </a:p>
          <a:p>
            <a:pPr lvl="0" eaLnBrk="1" hangingPunct="1">
              <a:lnSpc>
                <a:spcPct val="155000"/>
              </a:lnSpc>
              <a:spcBef>
                <a:spcPct val="50000"/>
              </a:spcBef>
            </a:pPr>
            <a:r>
              <a:rPr lang="en-US" altLang="zh-CN" sz="2600">
                <a:solidFill>
                  <a:schemeClr val="tx2"/>
                </a:solidFill>
                <a:latin typeface="华文细黑" pitchFamily="2" charset="-122"/>
                <a:ea typeface="华文细黑" pitchFamily="2" charset="-122"/>
              </a:rPr>
              <a:t>5</a:t>
            </a:r>
            <a:r>
              <a:rPr lang="zh-CN" altLang="en-US" sz="2600">
                <a:solidFill>
                  <a:schemeClr val="tx2"/>
                </a:solidFill>
                <a:latin typeface="华文细黑" pitchFamily="2" charset="-122"/>
                <a:ea typeface="华文细黑" pitchFamily="2" charset="-122"/>
              </a:rPr>
              <a:t>、解决问题</a:t>
            </a:r>
          </a:p>
        </p:txBody>
      </p:sp>
      <p:pic>
        <p:nvPicPr>
          <p:cNvPr id="7790596" name="图片 7790595">
            <a:hlinkClick r:id="rId2"/>
          </p:cNvPr>
          <p:cNvPicPr/>
          <p:nvPr/>
        </p:nvPicPr>
        <p:blipFill>
          <a:blip r:embed="rId3"/>
          <a:stretch>
            <a:fillRect/>
          </a:stretch>
        </p:blipFill>
        <p:spPr>
          <a:xfrm>
            <a:off x="5726112" y="4343400"/>
            <a:ext cx="1600200" cy="1189038"/>
          </a:xfrm>
          <a:prstGeom prst="rect">
            <a:avLst/>
          </a:prstGeom>
          <a:noFill/>
          <a:ln>
            <a:miter lim="800000"/>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1618" name="矩形 7791617"/>
          <p:cNvSpPr/>
          <p:nvPr/>
        </p:nvSpPr>
        <p:spPr>
          <a:xfrm>
            <a:off x="0" y="4111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第十招：改善自己的沟通风格</a:t>
            </a:r>
          </a:p>
        </p:txBody>
      </p:sp>
      <p:sp>
        <p:nvSpPr>
          <p:cNvPr id="7791619" name="平行四边形 7791618"/>
          <p:cNvSpPr/>
          <p:nvPr/>
        </p:nvSpPr>
        <p:spPr>
          <a:xfrm>
            <a:off x="1847850" y="3059112"/>
            <a:ext cx="2774950" cy="1055688"/>
          </a:xfrm>
          <a:prstGeom prst="parallelogram">
            <a:avLst>
              <a:gd name="adj" fmla="val 15759"/>
            </a:avLst>
          </a:prstGeom>
          <a:pattFill prst="pct5">
            <a:fgClr>
              <a:schemeClr val="accent1"/>
            </a:fgClr>
            <a:bgClr>
              <a:schemeClr val="bg1"/>
            </a:bgClr>
          </a:pattFill>
          <a:ln w="38100">
            <a:solidFill>
              <a:schemeClr val="accent1"/>
            </a:solidFill>
            <a:miter lim="800000"/>
          </a:ln>
        </p:spPr>
      </p:sp>
      <p:sp>
        <p:nvSpPr>
          <p:cNvPr id="7791620" name="平行四边形 7791619"/>
          <p:cNvSpPr/>
          <p:nvPr/>
        </p:nvSpPr>
        <p:spPr>
          <a:xfrm>
            <a:off x="2016125" y="1981200"/>
            <a:ext cx="2606675" cy="1096962"/>
          </a:xfrm>
          <a:prstGeom prst="parallelogram">
            <a:avLst>
              <a:gd name="adj" fmla="val 14368"/>
            </a:avLst>
          </a:prstGeom>
          <a:pattFill prst="pct5">
            <a:fgClr>
              <a:schemeClr val="accent1"/>
            </a:fgClr>
            <a:bgClr>
              <a:schemeClr val="bg1"/>
            </a:bgClr>
          </a:pattFill>
          <a:ln w="38100">
            <a:solidFill>
              <a:schemeClr val="accent1"/>
            </a:solidFill>
            <a:miter lim="800000"/>
          </a:ln>
        </p:spPr>
      </p:sp>
      <p:sp>
        <p:nvSpPr>
          <p:cNvPr id="7791621" name="平行四边形 7791620"/>
          <p:cNvSpPr/>
          <p:nvPr/>
        </p:nvSpPr>
        <p:spPr>
          <a:xfrm>
            <a:off x="4116388" y="3059112"/>
            <a:ext cx="2184400" cy="1055688"/>
          </a:xfrm>
          <a:prstGeom prst="parallelogram">
            <a:avLst>
              <a:gd name="adj" fmla="val 12338"/>
            </a:avLst>
          </a:prstGeom>
          <a:pattFill prst="pct5">
            <a:fgClr>
              <a:schemeClr val="accent1"/>
            </a:fgClr>
            <a:bgClr>
              <a:schemeClr val="bg1"/>
            </a:bgClr>
          </a:pattFill>
          <a:ln w="38100">
            <a:solidFill>
              <a:schemeClr val="accent1"/>
            </a:solidFill>
            <a:miter lim="800000"/>
          </a:ln>
        </p:spPr>
      </p:sp>
      <p:sp>
        <p:nvSpPr>
          <p:cNvPr id="7791622" name="平行四边形 7791621"/>
          <p:cNvSpPr/>
          <p:nvPr/>
        </p:nvSpPr>
        <p:spPr>
          <a:xfrm>
            <a:off x="4284662" y="1981200"/>
            <a:ext cx="2184400" cy="1096962"/>
          </a:xfrm>
          <a:prstGeom prst="parallelogram">
            <a:avLst>
              <a:gd name="adj" fmla="val 12879"/>
            </a:avLst>
          </a:prstGeom>
          <a:pattFill prst="pct5">
            <a:fgClr>
              <a:schemeClr val="accent1"/>
            </a:fgClr>
            <a:bgClr>
              <a:schemeClr val="bg1"/>
            </a:bgClr>
          </a:pattFill>
          <a:ln w="38100">
            <a:solidFill>
              <a:schemeClr val="accent1"/>
            </a:solidFill>
            <a:miter lim="800000"/>
          </a:ln>
        </p:spPr>
      </p:sp>
      <p:sp>
        <p:nvSpPr>
          <p:cNvPr id="7791623" name="矩形 7791622"/>
          <p:cNvSpPr/>
          <p:nvPr/>
        </p:nvSpPr>
        <p:spPr>
          <a:xfrm>
            <a:off x="2017712" y="2286000"/>
            <a:ext cx="21844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zh-CN" i="1">
                <a:solidFill>
                  <a:schemeClr val="tx2"/>
                </a:solidFill>
                <a:effectLst>
                  <a:outerShdw blurRad="38100" dist="38100" dir="2700000" algn="tl">
                    <a:schemeClr val="bg2"/>
                  </a:outerShdw>
                </a:effectLst>
                <a:latin typeface="黑体" pitchFamily="2" charset="-122"/>
                <a:ea typeface="黑体" pitchFamily="2" charset="-122"/>
              </a:rPr>
              <a:t>独裁式</a:t>
            </a:r>
            <a:endParaRPr kumimoji="1" lang="zh-CN" altLang="en-US" i="1">
              <a:solidFill>
                <a:schemeClr val="tx2"/>
              </a:solidFill>
              <a:effectLst>
                <a:outerShdw blurRad="38100" dist="38100" dir="2700000" algn="tl">
                  <a:schemeClr val="bg2"/>
                </a:outerShdw>
              </a:effectLst>
              <a:latin typeface="黑体" pitchFamily="2" charset="-122"/>
              <a:ea typeface="黑体" pitchFamily="2" charset="-122"/>
            </a:endParaRPr>
          </a:p>
        </p:txBody>
      </p:sp>
      <p:sp>
        <p:nvSpPr>
          <p:cNvPr id="7791624" name="矩形 7791623"/>
          <p:cNvSpPr/>
          <p:nvPr/>
        </p:nvSpPr>
        <p:spPr>
          <a:xfrm>
            <a:off x="4244975" y="2286000"/>
            <a:ext cx="2224088"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b="1" i="1">
                <a:solidFill>
                  <a:srgbClr val="333399"/>
                </a:solidFill>
                <a:effectLst>
                  <a:outerShdw blurRad="38100" dist="38100" dir="2700000" algn="tl">
                    <a:schemeClr val="bg2"/>
                  </a:outerShdw>
                </a:effectLst>
                <a:latin typeface="黑体" pitchFamily="2" charset="-122"/>
                <a:ea typeface="黑体" pitchFamily="2" charset="-122"/>
              </a:rPr>
              <a:t>民主式</a:t>
            </a:r>
          </a:p>
        </p:txBody>
      </p:sp>
      <p:sp>
        <p:nvSpPr>
          <p:cNvPr id="7791625" name="矩形 7791624"/>
          <p:cNvSpPr/>
          <p:nvPr/>
        </p:nvSpPr>
        <p:spPr>
          <a:xfrm>
            <a:off x="2411412" y="3429000"/>
            <a:ext cx="1103312" cy="4572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b="1" i="1">
                <a:solidFill>
                  <a:srgbClr val="D60093"/>
                </a:solidFill>
                <a:effectLst>
                  <a:outerShdw blurRad="38100" dist="38100" dir="2700000" algn="tl">
                    <a:schemeClr val="bg2"/>
                  </a:outerShdw>
                </a:effectLst>
                <a:latin typeface="黑体" pitchFamily="2" charset="-122"/>
                <a:ea typeface="黑体" pitchFamily="2" charset="-122"/>
              </a:rPr>
              <a:t>参与式</a:t>
            </a:r>
          </a:p>
        </p:txBody>
      </p:sp>
      <p:sp>
        <p:nvSpPr>
          <p:cNvPr id="7791626" name="矩形 7791625"/>
          <p:cNvSpPr/>
          <p:nvPr/>
        </p:nvSpPr>
        <p:spPr>
          <a:xfrm>
            <a:off x="4032250" y="3352800"/>
            <a:ext cx="22098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i="1">
                <a:solidFill>
                  <a:srgbClr val="660000"/>
                </a:solidFill>
                <a:effectLst>
                  <a:outerShdw blurRad="38100" dist="38100" dir="2700000" algn="tl">
                    <a:schemeClr val="bg2"/>
                  </a:outerShdw>
                </a:effectLst>
                <a:latin typeface="黑体" pitchFamily="2" charset="-122"/>
                <a:ea typeface="黑体" pitchFamily="2" charset="-122"/>
              </a:rPr>
              <a:t>无为式</a:t>
            </a:r>
          </a:p>
        </p:txBody>
      </p:sp>
      <p:sp>
        <p:nvSpPr>
          <p:cNvPr id="7791627" name="椭圆 7791626"/>
          <p:cNvSpPr/>
          <p:nvPr/>
        </p:nvSpPr>
        <p:spPr>
          <a:xfrm>
            <a:off x="3695700" y="2620962"/>
            <a:ext cx="1092200" cy="838200"/>
          </a:xfrm>
          <a:prstGeom prst="ellipse">
            <a:avLst/>
          </a:prstGeom>
          <a:noFill/>
          <a:ln w="28575">
            <a:solidFill>
              <a:schemeClr val="accent1"/>
            </a:solidFill>
            <a:miter lim="800000"/>
          </a:ln>
        </p:spPr>
      </p:sp>
      <p:sp>
        <p:nvSpPr>
          <p:cNvPr id="7791628" name="矩形 7791627"/>
          <p:cNvSpPr/>
          <p:nvPr/>
        </p:nvSpPr>
        <p:spPr>
          <a:xfrm>
            <a:off x="3827462" y="2620962"/>
            <a:ext cx="460375" cy="5191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i="1">
                <a:solidFill>
                  <a:schemeClr val="tx2"/>
                </a:solidFill>
                <a:effectLst>
                  <a:outerShdw blurRad="38100" dist="38100" dir="2700000" algn="tl">
                    <a:schemeClr val="bg2"/>
                  </a:outerShdw>
                </a:effectLst>
                <a:latin typeface="Arial Black" pitchFamily="34" charset="0"/>
                <a:ea typeface="方正大黑简体" pitchFamily="65" charset="-122"/>
              </a:rPr>
              <a:t>B</a:t>
            </a:r>
          </a:p>
        </p:txBody>
      </p:sp>
      <p:sp>
        <p:nvSpPr>
          <p:cNvPr id="7791629" name="矩形 7791628"/>
          <p:cNvSpPr/>
          <p:nvPr/>
        </p:nvSpPr>
        <p:spPr>
          <a:xfrm>
            <a:off x="4200525" y="2620962"/>
            <a:ext cx="381000" cy="519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i="1">
                <a:solidFill>
                  <a:schemeClr val="tx2"/>
                </a:solidFill>
                <a:effectLst>
                  <a:outerShdw blurRad="38100" dist="38100" dir="2700000" algn="tl">
                    <a:schemeClr val="bg2"/>
                  </a:outerShdw>
                </a:effectLst>
                <a:latin typeface="Arial Black" pitchFamily="34" charset="0"/>
                <a:ea typeface="方正大黑简体" pitchFamily="65" charset="-122"/>
              </a:rPr>
              <a:t>A</a:t>
            </a:r>
          </a:p>
        </p:txBody>
      </p:sp>
      <p:sp>
        <p:nvSpPr>
          <p:cNvPr id="7791630" name="矩形 7791629"/>
          <p:cNvSpPr/>
          <p:nvPr/>
        </p:nvSpPr>
        <p:spPr>
          <a:xfrm>
            <a:off x="3743325" y="3001962"/>
            <a:ext cx="460375" cy="5191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i="1">
                <a:solidFill>
                  <a:schemeClr val="tx2"/>
                </a:solidFill>
                <a:effectLst>
                  <a:outerShdw blurRad="38100" dist="38100" dir="2700000" algn="tl">
                    <a:schemeClr val="bg2"/>
                  </a:outerShdw>
                </a:effectLst>
                <a:latin typeface="Arial Black" pitchFamily="34" charset="0"/>
                <a:ea typeface="方正大黑简体" pitchFamily="65" charset="-122"/>
              </a:rPr>
              <a:t>A</a:t>
            </a:r>
          </a:p>
        </p:txBody>
      </p:sp>
      <p:sp>
        <p:nvSpPr>
          <p:cNvPr id="7791631" name="矩形 7791630"/>
          <p:cNvSpPr/>
          <p:nvPr/>
        </p:nvSpPr>
        <p:spPr>
          <a:xfrm>
            <a:off x="4164012" y="3001962"/>
            <a:ext cx="460375" cy="5191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r>
              <a:rPr kumimoji="1" lang="en-US" altLang="zh-CN" sz="2800" i="1">
                <a:solidFill>
                  <a:schemeClr val="tx2"/>
                </a:solidFill>
                <a:effectLst>
                  <a:outerShdw blurRad="38100" dist="38100" dir="2700000" algn="tl">
                    <a:schemeClr val="bg2"/>
                  </a:outerShdw>
                </a:effectLst>
                <a:latin typeface="Arial Black" pitchFamily="34" charset="0"/>
                <a:ea typeface="方正大黑简体" pitchFamily="65" charset="-122"/>
              </a:rPr>
              <a:t>B</a:t>
            </a:r>
          </a:p>
        </p:txBody>
      </p:sp>
      <p:grpSp>
        <p:nvGrpSpPr>
          <p:cNvPr id="7791632" name="组合 7791631"/>
          <p:cNvGrpSpPr/>
          <p:nvPr/>
        </p:nvGrpSpPr>
        <p:grpSpPr>
          <a:xfrm>
            <a:off x="2687638" y="4267200"/>
            <a:ext cx="5881688" cy="1600200"/>
            <a:chOff x="1968" y="2640"/>
            <a:chExt cx="3360" cy="1008"/>
          </a:xfrm>
        </p:grpSpPr>
        <p:sp>
          <p:nvSpPr>
            <p:cNvPr id="7791633" name="平行四边形 7791632"/>
            <p:cNvSpPr/>
            <p:nvPr/>
          </p:nvSpPr>
          <p:spPr>
            <a:xfrm>
              <a:off x="3360" y="2688"/>
              <a:ext cx="1968" cy="960"/>
            </a:xfrm>
            <a:prstGeom prst="parallelogram">
              <a:avLst>
                <a:gd name="adj" fmla="val 12518"/>
              </a:avLst>
            </a:prstGeom>
            <a:gradFill rotWithShape="0">
              <a:gsLst>
                <a:gs pos="0">
                  <a:srgbClr val="FFFFFF"/>
                </a:gs>
                <a:gs pos="100000">
                  <a:srgbClr val="F3DBDB"/>
                </a:gs>
              </a:gsLst>
              <a:lin ang="5400000" scaled="1"/>
            </a:gradFill>
            <a:ln w="28575">
              <a:solidFill>
                <a:schemeClr val="accent1"/>
              </a:solidFill>
              <a:miter lim="800000"/>
            </a:ln>
          </p:spPr>
        </p:sp>
        <p:sp>
          <p:nvSpPr>
            <p:cNvPr id="7791634" name="矩形 7791633"/>
            <p:cNvSpPr/>
            <p:nvPr/>
          </p:nvSpPr>
          <p:spPr>
            <a:xfrm>
              <a:off x="3504" y="2736"/>
              <a:ext cx="1584" cy="86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en-US" altLang="zh-CN" sz="2800" i="1">
                  <a:solidFill>
                    <a:srgbClr val="660000"/>
                  </a:solidFill>
                  <a:effectLst>
                    <a:outerShdw blurRad="38100" dist="38100" dir="2700000" algn="tl">
                      <a:schemeClr val="bg2"/>
                    </a:outerShdw>
                  </a:effectLst>
                  <a:latin typeface="黑体" pitchFamily="2" charset="-122"/>
                  <a:ea typeface="黑体" pitchFamily="2" charset="-122"/>
                </a:rPr>
                <a:t>A</a:t>
              </a:r>
              <a:r>
                <a:rPr kumimoji="1" lang="en-GB" altLang="zh-CN" sz="2800" i="1">
                  <a:solidFill>
                    <a:srgbClr val="660000"/>
                  </a:solidFill>
                  <a:effectLst>
                    <a:outerShdw blurRad="38100" dist="38100" dir="2700000" algn="tl">
                      <a:schemeClr val="bg2"/>
                    </a:outerShdw>
                  </a:effectLst>
                  <a:latin typeface="黑体" pitchFamily="2" charset="-122"/>
                  <a:ea typeface="黑体" pitchFamily="2" charset="-122"/>
                </a:rPr>
                <a:t>&gt;B</a:t>
              </a:r>
              <a:endParaRPr kumimoji="1" lang="en-US" altLang="zh-CN" sz="2800" i="1">
                <a:solidFill>
                  <a:srgbClr val="660000"/>
                </a:solidFill>
                <a:effectLst>
                  <a:outerShdw blurRad="38100" dist="38100" dir="2700000" algn="tl">
                    <a:schemeClr val="bg2"/>
                  </a:outerShdw>
                </a:effectLst>
                <a:latin typeface="黑体" pitchFamily="2" charset="-122"/>
                <a:ea typeface="黑体" pitchFamily="2" charset="-122"/>
              </a:endParaRPr>
            </a:p>
            <a:p>
              <a:pPr lvl="0" algn="ctr" eaLnBrk="1" hangingPunct="1"/>
              <a:r>
                <a:rPr kumimoji="1" lang="en-US" altLang="zh-CN" sz="2800" i="1">
                  <a:solidFill>
                    <a:srgbClr val="660000"/>
                  </a:solidFill>
                  <a:effectLst>
                    <a:outerShdw blurRad="38100" dist="38100" dir="2700000" algn="tl">
                      <a:schemeClr val="bg2"/>
                    </a:outerShdw>
                  </a:effectLst>
                  <a:latin typeface="黑体" pitchFamily="2" charset="-122"/>
                  <a:ea typeface="黑体" pitchFamily="2" charset="-122"/>
                </a:rPr>
                <a:t>B&gt;A</a:t>
              </a:r>
            </a:p>
            <a:p>
              <a:pPr lvl="0" algn="ctr" eaLnBrk="1" hangingPunct="1"/>
              <a:r>
                <a:rPr kumimoji="1" lang="en-US" altLang="zh-CN" sz="2800" i="1">
                  <a:solidFill>
                    <a:srgbClr val="660000"/>
                  </a:solidFill>
                  <a:effectLst>
                    <a:outerShdw blurRad="38100" dist="38100" dir="2700000" algn="tl">
                      <a:schemeClr val="bg2"/>
                    </a:outerShdw>
                  </a:effectLst>
                  <a:latin typeface="黑体" pitchFamily="2" charset="-122"/>
                  <a:ea typeface="黑体" pitchFamily="2" charset="-122"/>
                </a:rPr>
                <a:t>A=B</a:t>
              </a:r>
            </a:p>
          </p:txBody>
        </p:sp>
        <p:cxnSp>
          <p:nvCxnSpPr>
            <p:cNvPr id="7791635" name="直接连接符 7791634"/>
            <p:cNvCxnSpPr/>
            <p:nvPr/>
          </p:nvCxnSpPr>
          <p:spPr>
            <a:xfrm flipH="1">
              <a:off x="2688" y="2928"/>
              <a:ext cx="48" cy="336"/>
            </a:xfrm>
            <a:prstGeom prst="line">
              <a:avLst/>
            </a:prstGeom>
            <a:noFill/>
            <a:ln w="28575">
              <a:solidFill>
                <a:schemeClr val="hlink"/>
              </a:solidFill>
              <a:miter lim="800000"/>
            </a:ln>
          </p:spPr>
        </p:cxnSp>
        <p:cxnSp>
          <p:nvCxnSpPr>
            <p:cNvPr id="7791636" name="直接连接符 7791635"/>
            <p:cNvCxnSpPr/>
            <p:nvPr/>
          </p:nvCxnSpPr>
          <p:spPr>
            <a:xfrm>
              <a:off x="2688" y="3264"/>
              <a:ext cx="672" cy="0"/>
            </a:xfrm>
            <a:prstGeom prst="line">
              <a:avLst/>
            </a:prstGeom>
            <a:noFill/>
            <a:ln w="28575">
              <a:solidFill>
                <a:schemeClr val="hlink"/>
              </a:solidFill>
              <a:miter lim="800000"/>
            </a:ln>
          </p:spPr>
        </p:cxnSp>
        <p:sp>
          <p:nvSpPr>
            <p:cNvPr id="7791637" name="矩形 7791636"/>
            <p:cNvSpPr/>
            <p:nvPr/>
          </p:nvSpPr>
          <p:spPr>
            <a:xfrm>
              <a:off x="1968" y="2640"/>
              <a:ext cx="1324" cy="288"/>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kumimoji="1" lang="zh-CN" altLang="en-US" i="1">
                  <a:solidFill>
                    <a:srgbClr val="660000"/>
                  </a:solidFill>
                  <a:effectLst>
                    <a:outerShdw blurRad="38100" dist="38100" dir="2700000" algn="tl">
                      <a:schemeClr val="bg2"/>
                    </a:outerShdw>
                  </a:effectLst>
                  <a:latin typeface="黑体" pitchFamily="2" charset="-122"/>
                  <a:ea typeface="黑体" pitchFamily="2" charset="-122"/>
                </a:rPr>
                <a:t>风格选型三要领</a:t>
              </a:r>
            </a:p>
          </p:txBody>
        </p:sp>
      </p:grpSp>
      <p:pic>
        <p:nvPicPr>
          <p:cNvPr id="7791638" name="图片 7791637"/>
          <p:cNvPicPr/>
          <p:nvPr/>
        </p:nvPicPr>
        <p:blipFill>
          <a:blip r:embed="rId3"/>
          <a:stretch>
            <a:fillRect/>
          </a:stretch>
        </p:blipFill>
        <p:spPr>
          <a:xfrm>
            <a:off x="6553200" y="2438400"/>
            <a:ext cx="1595438" cy="1676400"/>
          </a:xfrm>
          <a:prstGeom prst="rect">
            <a:avLst/>
          </a:prstGeom>
          <a:noFill/>
          <a:ln w="12700">
            <a:noFill/>
            <a:miter lim="800000"/>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5714" name="矩形 7795713"/>
          <p:cNvSpPr/>
          <p:nvPr/>
        </p:nvSpPr>
        <p:spPr>
          <a:xfrm>
            <a:off x="0" y="457200"/>
            <a:ext cx="10080625" cy="579438"/>
          </a:xfrm>
          <a:prstGeom prst="rect">
            <a:avLst/>
          </a:prstGeom>
          <a:noFill/>
          <a:ln w="635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第十一招：</a:t>
            </a:r>
            <a:r>
              <a:rPr kumimoji="1" lang="zh-CN" altLang="en-US" sz="3800" b="1">
                <a:solidFill>
                  <a:srgbClr val="A50021"/>
                </a:solidFill>
                <a:latin typeface="华文细黑" pitchFamily="2" charset="-122"/>
                <a:ea typeface="华文细黑" pitchFamily="2" charset="-122"/>
                <a:hlinkClick r:id="rId3"/>
              </a:rPr>
              <a:t>因人而异的沟通</a:t>
            </a:r>
            <a:endParaRPr kumimoji="1" lang="zh-CN" altLang="en-US" sz="3800" b="1">
              <a:solidFill>
                <a:srgbClr val="A50021"/>
              </a:solidFill>
              <a:latin typeface="华文细黑" pitchFamily="2" charset="-122"/>
              <a:ea typeface="华文细黑" pitchFamily="2" charset="-122"/>
            </a:endParaRPr>
          </a:p>
        </p:txBody>
      </p:sp>
      <p:grpSp>
        <p:nvGrpSpPr>
          <p:cNvPr id="7795715" name="组合 7795714"/>
          <p:cNvGrpSpPr/>
          <p:nvPr/>
        </p:nvGrpSpPr>
        <p:grpSpPr>
          <a:xfrm>
            <a:off x="2297112" y="1395412"/>
            <a:ext cx="5943600" cy="4929188"/>
            <a:chOff x="1587" y="960"/>
            <a:chExt cx="3604" cy="3105"/>
          </a:xfrm>
        </p:grpSpPr>
        <p:sp>
          <p:nvSpPr>
            <p:cNvPr id="7795716" name="任意多边形: 形状 7795715"/>
            <p:cNvSpPr/>
            <p:nvPr/>
          </p:nvSpPr>
          <p:spPr bwMode="blackWhite">
            <a:xfrm>
              <a:off x="3040" y="3049"/>
              <a:ext cx="1338" cy="1016"/>
            </a:xfrm>
            <a:custGeom>
              <a:avLst/>
              <a:gdLst/>
              <a:ahLst/>
              <a:cxnLst/>
              <a:rect l="0" t="0" r="0" b="0"/>
              <a:pathLst>
                <a:path w="1209" h="958">
                  <a:moveTo>
                    <a:pt x="378" y="138"/>
                  </a:moveTo>
                  <a:lnTo>
                    <a:pt x="413" y="144"/>
                  </a:lnTo>
                  <a:lnTo>
                    <a:pt x="450" y="149"/>
                  </a:lnTo>
                  <a:lnTo>
                    <a:pt x="486" y="152"/>
                  </a:lnTo>
                  <a:lnTo>
                    <a:pt x="522" y="153"/>
                  </a:lnTo>
                  <a:lnTo>
                    <a:pt x="558" y="153"/>
                  </a:lnTo>
                  <a:lnTo>
                    <a:pt x="594" y="150"/>
                  </a:lnTo>
                  <a:lnTo>
                    <a:pt x="629" y="145"/>
                  </a:lnTo>
                  <a:lnTo>
                    <a:pt x="665" y="138"/>
                  </a:lnTo>
                  <a:lnTo>
                    <a:pt x="699" y="130"/>
                  </a:lnTo>
                  <a:lnTo>
                    <a:pt x="734" y="120"/>
                  </a:lnTo>
                  <a:lnTo>
                    <a:pt x="762" y="111"/>
                  </a:lnTo>
                  <a:lnTo>
                    <a:pt x="806" y="535"/>
                  </a:lnTo>
                  <a:lnTo>
                    <a:pt x="1208" y="669"/>
                  </a:lnTo>
                  <a:lnTo>
                    <a:pt x="1144" y="702"/>
                  </a:lnTo>
                  <a:lnTo>
                    <a:pt x="1079" y="734"/>
                  </a:lnTo>
                  <a:lnTo>
                    <a:pt x="1013" y="760"/>
                  </a:lnTo>
                  <a:lnTo>
                    <a:pt x="944" y="784"/>
                  </a:lnTo>
                  <a:lnTo>
                    <a:pt x="876" y="804"/>
                  </a:lnTo>
                  <a:lnTo>
                    <a:pt x="806" y="820"/>
                  </a:lnTo>
                  <a:lnTo>
                    <a:pt x="736" y="832"/>
                  </a:lnTo>
                  <a:lnTo>
                    <a:pt x="664" y="842"/>
                  </a:lnTo>
                  <a:lnTo>
                    <a:pt x="594" y="847"/>
                  </a:lnTo>
                  <a:lnTo>
                    <a:pt x="522" y="849"/>
                  </a:lnTo>
                  <a:lnTo>
                    <a:pt x="450" y="847"/>
                  </a:lnTo>
                  <a:lnTo>
                    <a:pt x="377" y="841"/>
                  </a:lnTo>
                  <a:lnTo>
                    <a:pt x="305" y="832"/>
                  </a:lnTo>
                  <a:lnTo>
                    <a:pt x="234" y="818"/>
                  </a:lnTo>
                  <a:lnTo>
                    <a:pt x="204" y="957"/>
                  </a:lnTo>
                  <a:lnTo>
                    <a:pt x="0" y="404"/>
                  </a:lnTo>
                  <a:lnTo>
                    <a:pt x="407" y="0"/>
                  </a:lnTo>
                  <a:lnTo>
                    <a:pt x="378" y="138"/>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headEnd type="none" w="med" len="med"/>
              <a:tailEnd type="none" w="med" len="med"/>
            </a:ln>
          </p:spPr>
        </p:sp>
        <p:sp>
          <p:nvSpPr>
            <p:cNvPr id="7795717" name="任意多边形: 形状 7795716"/>
            <p:cNvSpPr/>
            <p:nvPr/>
          </p:nvSpPr>
          <p:spPr bwMode="blackWhite">
            <a:xfrm>
              <a:off x="3897" y="2791"/>
              <a:ext cx="1134" cy="1025"/>
            </a:xfrm>
            <a:custGeom>
              <a:avLst/>
              <a:gdLst/>
              <a:ahLst/>
              <a:cxnLst/>
              <a:rect l="0" t="0" r="0" b="0"/>
              <a:pathLst>
                <a:path w="1025" h="967">
                  <a:moveTo>
                    <a:pt x="89" y="315"/>
                  </a:moveTo>
                  <a:lnTo>
                    <a:pt x="116" y="292"/>
                  </a:lnTo>
                  <a:lnTo>
                    <a:pt x="143" y="266"/>
                  </a:lnTo>
                  <a:lnTo>
                    <a:pt x="168" y="241"/>
                  </a:lnTo>
                  <a:lnTo>
                    <a:pt x="192" y="213"/>
                  </a:lnTo>
                  <a:lnTo>
                    <a:pt x="214" y="185"/>
                  </a:lnTo>
                  <a:lnTo>
                    <a:pt x="234" y="155"/>
                  </a:lnTo>
                  <a:lnTo>
                    <a:pt x="253" y="125"/>
                  </a:lnTo>
                  <a:lnTo>
                    <a:pt x="270" y="93"/>
                  </a:lnTo>
                  <a:lnTo>
                    <a:pt x="285" y="61"/>
                  </a:lnTo>
                  <a:lnTo>
                    <a:pt x="299" y="28"/>
                  </a:lnTo>
                  <a:lnTo>
                    <a:pt x="310" y="0"/>
                  </a:lnTo>
                  <a:lnTo>
                    <a:pt x="667" y="233"/>
                  </a:lnTo>
                  <a:lnTo>
                    <a:pt x="1024" y="5"/>
                  </a:lnTo>
                  <a:lnTo>
                    <a:pt x="1010" y="75"/>
                  </a:lnTo>
                  <a:lnTo>
                    <a:pt x="993" y="146"/>
                  </a:lnTo>
                  <a:lnTo>
                    <a:pt x="972" y="214"/>
                  </a:lnTo>
                  <a:lnTo>
                    <a:pt x="947" y="282"/>
                  </a:lnTo>
                  <a:lnTo>
                    <a:pt x="920" y="348"/>
                  </a:lnTo>
                  <a:lnTo>
                    <a:pt x="888" y="412"/>
                  </a:lnTo>
                  <a:lnTo>
                    <a:pt x="854" y="474"/>
                  </a:lnTo>
                  <a:lnTo>
                    <a:pt x="816" y="536"/>
                  </a:lnTo>
                  <a:lnTo>
                    <a:pt x="776" y="594"/>
                  </a:lnTo>
                  <a:lnTo>
                    <a:pt x="732" y="651"/>
                  </a:lnTo>
                  <a:lnTo>
                    <a:pt x="685" y="706"/>
                  </a:lnTo>
                  <a:lnTo>
                    <a:pt x="635" y="759"/>
                  </a:lnTo>
                  <a:lnTo>
                    <a:pt x="583" y="809"/>
                  </a:lnTo>
                  <a:lnTo>
                    <a:pt x="527" y="856"/>
                  </a:lnTo>
                  <a:lnTo>
                    <a:pt x="616" y="966"/>
                  </a:lnTo>
                  <a:lnTo>
                    <a:pt x="58" y="777"/>
                  </a:lnTo>
                  <a:lnTo>
                    <a:pt x="0" y="206"/>
                  </a:lnTo>
                  <a:lnTo>
                    <a:pt x="89" y="315"/>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headEnd type="none" w="med" len="med"/>
              <a:tailEnd type="none" w="med" len="med"/>
            </a:ln>
          </p:spPr>
        </p:sp>
        <p:sp>
          <p:nvSpPr>
            <p:cNvPr id="7795718" name="任意多边形: 形状 7795717"/>
            <p:cNvSpPr/>
            <p:nvPr/>
          </p:nvSpPr>
          <p:spPr bwMode="blackWhite">
            <a:xfrm>
              <a:off x="2209" y="2727"/>
              <a:ext cx="1118" cy="1172"/>
            </a:xfrm>
            <a:custGeom>
              <a:avLst/>
              <a:gdLst/>
              <a:ahLst/>
              <a:cxnLst/>
              <a:rect l="0" t="0" r="0" b="0"/>
              <a:pathLst>
                <a:path w="1009" h="1106">
                  <a:moveTo>
                    <a:pt x="746" y="126"/>
                  </a:moveTo>
                  <a:lnTo>
                    <a:pt x="763" y="157"/>
                  </a:lnTo>
                  <a:lnTo>
                    <a:pt x="783" y="189"/>
                  </a:lnTo>
                  <a:lnTo>
                    <a:pt x="802" y="219"/>
                  </a:lnTo>
                  <a:lnTo>
                    <a:pt x="825" y="248"/>
                  </a:lnTo>
                  <a:lnTo>
                    <a:pt x="847" y="275"/>
                  </a:lnTo>
                  <a:lnTo>
                    <a:pt x="873" y="301"/>
                  </a:lnTo>
                  <a:lnTo>
                    <a:pt x="898" y="326"/>
                  </a:lnTo>
                  <a:lnTo>
                    <a:pt x="926" y="349"/>
                  </a:lnTo>
                  <a:lnTo>
                    <a:pt x="954" y="371"/>
                  </a:lnTo>
                  <a:lnTo>
                    <a:pt x="983" y="391"/>
                  </a:lnTo>
                  <a:lnTo>
                    <a:pt x="1008" y="408"/>
                  </a:lnTo>
                  <a:lnTo>
                    <a:pt x="706" y="709"/>
                  </a:lnTo>
                  <a:lnTo>
                    <a:pt x="855" y="1105"/>
                  </a:lnTo>
                  <a:lnTo>
                    <a:pt x="790" y="1077"/>
                  </a:lnTo>
                  <a:lnTo>
                    <a:pt x="724" y="1046"/>
                  </a:lnTo>
                  <a:lnTo>
                    <a:pt x="661" y="1011"/>
                  </a:lnTo>
                  <a:lnTo>
                    <a:pt x="600" y="972"/>
                  </a:lnTo>
                  <a:lnTo>
                    <a:pt x="541" y="932"/>
                  </a:lnTo>
                  <a:lnTo>
                    <a:pt x="485" y="888"/>
                  </a:lnTo>
                  <a:lnTo>
                    <a:pt x="432" y="841"/>
                  </a:lnTo>
                  <a:lnTo>
                    <a:pt x="379" y="791"/>
                  </a:lnTo>
                  <a:lnTo>
                    <a:pt x="331" y="740"/>
                  </a:lnTo>
                  <a:lnTo>
                    <a:pt x="284" y="685"/>
                  </a:lnTo>
                  <a:lnTo>
                    <a:pt x="240" y="628"/>
                  </a:lnTo>
                  <a:lnTo>
                    <a:pt x="198" y="568"/>
                  </a:lnTo>
                  <a:lnTo>
                    <a:pt x="160" y="507"/>
                  </a:lnTo>
                  <a:lnTo>
                    <a:pt x="126" y="442"/>
                  </a:lnTo>
                  <a:lnTo>
                    <a:pt x="0" y="506"/>
                  </a:lnTo>
                  <a:lnTo>
                    <a:pt x="301" y="0"/>
                  </a:lnTo>
                  <a:lnTo>
                    <a:pt x="871" y="62"/>
                  </a:lnTo>
                  <a:lnTo>
                    <a:pt x="746" y="126"/>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headEnd type="none" w="med" len="med"/>
              <a:tailEnd type="none" w="med" len="med"/>
            </a:ln>
          </p:spPr>
        </p:sp>
        <p:sp>
          <p:nvSpPr>
            <p:cNvPr id="7795719" name="任意多边形: 形状 7795718"/>
            <p:cNvSpPr/>
            <p:nvPr/>
          </p:nvSpPr>
          <p:spPr bwMode="blackWhite">
            <a:xfrm>
              <a:off x="2212" y="1892"/>
              <a:ext cx="988" cy="1185"/>
            </a:xfrm>
            <a:custGeom>
              <a:avLst/>
              <a:gdLst/>
              <a:ahLst/>
              <a:cxnLst/>
              <a:rect l="0" t="0" r="0" b="0"/>
              <a:pathLst>
                <a:path w="891" h="1118">
                  <a:moveTo>
                    <a:pt x="762" y="429"/>
                  </a:moveTo>
                  <a:lnTo>
                    <a:pt x="748" y="461"/>
                  </a:lnTo>
                  <a:lnTo>
                    <a:pt x="735" y="496"/>
                  </a:lnTo>
                  <a:lnTo>
                    <a:pt x="723" y="530"/>
                  </a:lnTo>
                  <a:lnTo>
                    <a:pt x="714" y="565"/>
                  </a:lnTo>
                  <a:lnTo>
                    <a:pt x="706" y="600"/>
                  </a:lnTo>
                  <a:lnTo>
                    <a:pt x="702" y="636"/>
                  </a:lnTo>
                  <a:lnTo>
                    <a:pt x="698" y="671"/>
                  </a:lnTo>
                  <a:lnTo>
                    <a:pt x="696" y="707"/>
                  </a:lnTo>
                  <a:lnTo>
                    <a:pt x="697" y="743"/>
                  </a:lnTo>
                  <a:lnTo>
                    <a:pt x="699" y="779"/>
                  </a:lnTo>
                  <a:lnTo>
                    <a:pt x="701" y="809"/>
                  </a:lnTo>
                  <a:lnTo>
                    <a:pt x="278" y="756"/>
                  </a:lnTo>
                  <a:lnTo>
                    <a:pt x="57" y="1117"/>
                  </a:lnTo>
                  <a:lnTo>
                    <a:pt x="39" y="1048"/>
                  </a:lnTo>
                  <a:lnTo>
                    <a:pt x="23" y="977"/>
                  </a:lnTo>
                  <a:lnTo>
                    <a:pt x="12" y="906"/>
                  </a:lnTo>
                  <a:lnTo>
                    <a:pt x="5" y="834"/>
                  </a:lnTo>
                  <a:lnTo>
                    <a:pt x="0" y="763"/>
                  </a:lnTo>
                  <a:lnTo>
                    <a:pt x="1" y="692"/>
                  </a:lnTo>
                  <a:lnTo>
                    <a:pt x="5" y="621"/>
                  </a:lnTo>
                  <a:lnTo>
                    <a:pt x="12" y="549"/>
                  </a:lnTo>
                  <a:lnTo>
                    <a:pt x="22" y="479"/>
                  </a:lnTo>
                  <a:lnTo>
                    <a:pt x="37" y="408"/>
                  </a:lnTo>
                  <a:lnTo>
                    <a:pt x="55" y="338"/>
                  </a:lnTo>
                  <a:lnTo>
                    <a:pt x="76" y="269"/>
                  </a:lnTo>
                  <a:lnTo>
                    <a:pt x="101" y="201"/>
                  </a:lnTo>
                  <a:lnTo>
                    <a:pt x="131" y="134"/>
                  </a:lnTo>
                  <a:lnTo>
                    <a:pt x="3" y="74"/>
                  </a:lnTo>
                  <a:lnTo>
                    <a:pt x="587" y="0"/>
                  </a:lnTo>
                  <a:lnTo>
                    <a:pt x="890" y="488"/>
                  </a:lnTo>
                  <a:lnTo>
                    <a:pt x="762" y="429"/>
                  </a:lnTo>
                </a:path>
              </a:pathLst>
            </a:custGeom>
            <a:gradFill rotWithShape="0">
              <a:gsLst>
                <a:gs pos="0">
                  <a:srgbClr val="CC66FF"/>
                </a:gs>
                <a:gs pos="100000">
                  <a:srgbClr val="CC66FF">
                    <a:gamma/>
                    <a:shade val="46275"/>
                    <a:invGamma/>
                  </a:srgbClr>
                </a:gs>
              </a:gsLst>
              <a:lin ang="0" scaled="1"/>
            </a:gradFill>
            <a:ln w="12700" cap="rnd" cmpd="sng">
              <a:solidFill>
                <a:schemeClr val="tx1"/>
              </a:solidFill>
              <a:prstDash val="solid"/>
              <a:miter lim="800000"/>
            </a:ln>
          </p:spPr>
        </p:sp>
        <p:sp>
          <p:nvSpPr>
            <p:cNvPr id="7795720" name="任意多边形: 形状 7795719"/>
            <p:cNvSpPr/>
            <p:nvPr/>
          </p:nvSpPr>
          <p:spPr bwMode="blackWhite">
            <a:xfrm rot="960000">
              <a:off x="1587" y="960"/>
              <a:ext cx="2184" cy="899"/>
            </a:xfrm>
            <a:custGeom>
              <a:avLst/>
              <a:gdLst/>
              <a:ahLst/>
              <a:cxnLst/>
              <a:rect l="0" t="0" r="0" b="0"/>
              <a:pathLst>
                <a:path w="1203" h="1006">
                  <a:moveTo>
                    <a:pt x="978" y="813"/>
                  </a:moveTo>
                  <a:lnTo>
                    <a:pt x="944" y="822"/>
                  </a:lnTo>
                  <a:lnTo>
                    <a:pt x="909" y="835"/>
                  </a:lnTo>
                  <a:lnTo>
                    <a:pt x="875" y="847"/>
                  </a:lnTo>
                  <a:lnTo>
                    <a:pt x="842" y="862"/>
                  </a:lnTo>
                  <a:lnTo>
                    <a:pt x="810" y="878"/>
                  </a:lnTo>
                  <a:lnTo>
                    <a:pt x="779" y="897"/>
                  </a:lnTo>
                  <a:lnTo>
                    <a:pt x="749" y="916"/>
                  </a:lnTo>
                  <a:lnTo>
                    <a:pt x="721" y="938"/>
                  </a:lnTo>
                  <a:lnTo>
                    <a:pt x="693" y="960"/>
                  </a:lnTo>
                  <a:lnTo>
                    <a:pt x="667" y="984"/>
                  </a:lnTo>
                  <a:lnTo>
                    <a:pt x="645" y="1005"/>
                  </a:lnTo>
                  <a:lnTo>
                    <a:pt x="420" y="643"/>
                  </a:lnTo>
                  <a:lnTo>
                    <a:pt x="0" y="699"/>
                  </a:lnTo>
                  <a:lnTo>
                    <a:pt x="42" y="641"/>
                  </a:lnTo>
                  <a:lnTo>
                    <a:pt x="88" y="584"/>
                  </a:lnTo>
                  <a:lnTo>
                    <a:pt x="135" y="531"/>
                  </a:lnTo>
                  <a:lnTo>
                    <a:pt x="187" y="480"/>
                  </a:lnTo>
                  <a:lnTo>
                    <a:pt x="239" y="432"/>
                  </a:lnTo>
                  <a:lnTo>
                    <a:pt x="295" y="387"/>
                  </a:lnTo>
                  <a:lnTo>
                    <a:pt x="352" y="346"/>
                  </a:lnTo>
                  <a:lnTo>
                    <a:pt x="413" y="305"/>
                  </a:lnTo>
                  <a:lnTo>
                    <a:pt x="474" y="270"/>
                  </a:lnTo>
                  <a:lnTo>
                    <a:pt x="538" y="237"/>
                  </a:lnTo>
                  <a:lnTo>
                    <a:pt x="603" y="207"/>
                  </a:lnTo>
                  <a:lnTo>
                    <a:pt x="671" y="180"/>
                  </a:lnTo>
                  <a:lnTo>
                    <a:pt x="739" y="157"/>
                  </a:lnTo>
                  <a:lnTo>
                    <a:pt x="810" y="138"/>
                  </a:lnTo>
                  <a:lnTo>
                    <a:pt x="776" y="0"/>
                  </a:lnTo>
                  <a:lnTo>
                    <a:pt x="1202" y="407"/>
                  </a:lnTo>
                  <a:lnTo>
                    <a:pt x="1013" y="949"/>
                  </a:lnTo>
                  <a:lnTo>
                    <a:pt x="978" y="813"/>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ln>
          </p:spPr>
        </p:sp>
        <p:sp>
          <p:nvSpPr>
            <p:cNvPr id="7795721" name="任意多边形: 形状 7795720"/>
            <p:cNvSpPr/>
            <p:nvPr/>
          </p:nvSpPr>
          <p:spPr bwMode="blackWhite">
            <a:xfrm>
              <a:off x="3466" y="1277"/>
              <a:ext cx="1140" cy="1011"/>
            </a:xfrm>
            <a:custGeom>
              <a:avLst/>
              <a:gdLst/>
              <a:ahLst/>
              <a:cxnLst/>
              <a:rect l="0" t="0" r="0" b="0"/>
              <a:pathLst>
                <a:path w="1029" h="955">
                  <a:moveTo>
                    <a:pt x="512" y="843"/>
                  </a:moveTo>
                  <a:lnTo>
                    <a:pt x="484" y="822"/>
                  </a:lnTo>
                  <a:lnTo>
                    <a:pt x="453" y="801"/>
                  </a:lnTo>
                  <a:lnTo>
                    <a:pt x="423" y="783"/>
                  </a:lnTo>
                  <a:lnTo>
                    <a:pt x="390" y="766"/>
                  </a:lnTo>
                  <a:lnTo>
                    <a:pt x="358" y="750"/>
                  </a:lnTo>
                  <a:lnTo>
                    <a:pt x="324" y="738"/>
                  </a:lnTo>
                  <a:lnTo>
                    <a:pt x="290" y="726"/>
                  </a:lnTo>
                  <a:lnTo>
                    <a:pt x="255" y="717"/>
                  </a:lnTo>
                  <a:lnTo>
                    <a:pt x="221" y="709"/>
                  </a:lnTo>
                  <a:lnTo>
                    <a:pt x="186" y="703"/>
                  </a:lnTo>
                  <a:lnTo>
                    <a:pt x="156" y="698"/>
                  </a:lnTo>
                  <a:lnTo>
                    <a:pt x="303" y="298"/>
                  </a:lnTo>
                  <a:lnTo>
                    <a:pt x="0" y="2"/>
                  </a:lnTo>
                  <a:lnTo>
                    <a:pt x="71" y="0"/>
                  </a:lnTo>
                  <a:lnTo>
                    <a:pt x="144" y="0"/>
                  </a:lnTo>
                  <a:lnTo>
                    <a:pt x="215" y="5"/>
                  </a:lnTo>
                  <a:lnTo>
                    <a:pt x="287" y="14"/>
                  </a:lnTo>
                  <a:lnTo>
                    <a:pt x="358" y="26"/>
                  </a:lnTo>
                  <a:lnTo>
                    <a:pt x="427" y="43"/>
                  </a:lnTo>
                  <a:lnTo>
                    <a:pt x="495" y="62"/>
                  </a:lnTo>
                  <a:lnTo>
                    <a:pt x="564" y="85"/>
                  </a:lnTo>
                  <a:lnTo>
                    <a:pt x="630" y="111"/>
                  </a:lnTo>
                  <a:lnTo>
                    <a:pt x="695" y="141"/>
                  </a:lnTo>
                  <a:lnTo>
                    <a:pt x="759" y="174"/>
                  </a:lnTo>
                  <a:lnTo>
                    <a:pt x="822" y="211"/>
                  </a:lnTo>
                  <a:lnTo>
                    <a:pt x="883" y="250"/>
                  </a:lnTo>
                  <a:lnTo>
                    <a:pt x="941" y="294"/>
                  </a:lnTo>
                  <a:lnTo>
                    <a:pt x="1028" y="183"/>
                  </a:lnTo>
                  <a:lnTo>
                    <a:pt x="970" y="769"/>
                  </a:lnTo>
                  <a:lnTo>
                    <a:pt x="426" y="954"/>
                  </a:lnTo>
                  <a:lnTo>
                    <a:pt x="512" y="843"/>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headEnd type="none" w="med" len="med"/>
              <a:tailEnd type="none" w="med" len="med"/>
            </a:ln>
          </p:spPr>
        </p:sp>
        <p:sp>
          <p:nvSpPr>
            <p:cNvPr id="7795722" name="任意多边形: 形状 7795721"/>
            <p:cNvSpPr/>
            <p:nvPr/>
          </p:nvSpPr>
          <p:spPr bwMode="blackWhite">
            <a:xfrm>
              <a:off x="4108" y="1680"/>
              <a:ext cx="1083" cy="1313"/>
            </a:xfrm>
            <a:custGeom>
              <a:avLst/>
              <a:gdLst/>
              <a:ahLst/>
              <a:cxnLst/>
              <a:rect l="0" t="0" r="0" b="0"/>
              <a:pathLst>
                <a:path w="979" h="1238">
                  <a:moveTo>
                    <a:pt x="140" y="928"/>
                  </a:moveTo>
                  <a:lnTo>
                    <a:pt x="139" y="892"/>
                  </a:lnTo>
                  <a:lnTo>
                    <a:pt x="135" y="855"/>
                  </a:lnTo>
                  <a:lnTo>
                    <a:pt x="131" y="820"/>
                  </a:lnTo>
                  <a:lnTo>
                    <a:pt x="123" y="784"/>
                  </a:lnTo>
                  <a:lnTo>
                    <a:pt x="115" y="749"/>
                  </a:lnTo>
                  <a:lnTo>
                    <a:pt x="103" y="715"/>
                  </a:lnTo>
                  <a:lnTo>
                    <a:pt x="91" y="682"/>
                  </a:lnTo>
                  <a:lnTo>
                    <a:pt x="77" y="649"/>
                  </a:lnTo>
                  <a:lnTo>
                    <a:pt x="61" y="617"/>
                  </a:lnTo>
                  <a:lnTo>
                    <a:pt x="43" y="586"/>
                  </a:lnTo>
                  <a:lnTo>
                    <a:pt x="28" y="560"/>
                  </a:lnTo>
                  <a:lnTo>
                    <a:pt x="431" y="422"/>
                  </a:lnTo>
                  <a:lnTo>
                    <a:pt x="472" y="0"/>
                  </a:lnTo>
                  <a:lnTo>
                    <a:pt x="518" y="54"/>
                  </a:lnTo>
                  <a:lnTo>
                    <a:pt x="564" y="111"/>
                  </a:lnTo>
                  <a:lnTo>
                    <a:pt x="604" y="170"/>
                  </a:lnTo>
                  <a:lnTo>
                    <a:pt x="642" y="231"/>
                  </a:lnTo>
                  <a:lnTo>
                    <a:pt x="678" y="293"/>
                  </a:lnTo>
                  <a:lnTo>
                    <a:pt x="709" y="358"/>
                  </a:lnTo>
                  <a:lnTo>
                    <a:pt x="736" y="423"/>
                  </a:lnTo>
                  <a:lnTo>
                    <a:pt x="762" y="491"/>
                  </a:lnTo>
                  <a:lnTo>
                    <a:pt x="783" y="558"/>
                  </a:lnTo>
                  <a:lnTo>
                    <a:pt x="801" y="628"/>
                  </a:lnTo>
                  <a:lnTo>
                    <a:pt x="815" y="699"/>
                  </a:lnTo>
                  <a:lnTo>
                    <a:pt x="826" y="771"/>
                  </a:lnTo>
                  <a:lnTo>
                    <a:pt x="834" y="843"/>
                  </a:lnTo>
                  <a:lnTo>
                    <a:pt x="836" y="916"/>
                  </a:lnTo>
                  <a:lnTo>
                    <a:pt x="978" y="913"/>
                  </a:lnTo>
                  <a:lnTo>
                    <a:pt x="485" y="1237"/>
                  </a:lnTo>
                  <a:lnTo>
                    <a:pt x="0" y="931"/>
                  </a:lnTo>
                  <a:lnTo>
                    <a:pt x="140" y="928"/>
                  </a:lnTo>
                </a:path>
              </a:pathLst>
            </a:custGeom>
            <a:gradFill rotWithShape="1">
              <a:gsLst>
                <a:gs pos="0">
                  <a:srgbClr val="FFCC99">
                    <a:gamma/>
                    <a:shade val="46275"/>
                    <a:invGamma/>
                  </a:srgbClr>
                </a:gs>
                <a:gs pos="100000">
                  <a:srgbClr val="FFCC99">
                    <a:alpha val="74001"/>
                  </a:srgbClr>
                </a:gs>
              </a:gsLst>
              <a:lin ang="5400000" scaled="1"/>
            </a:gradFill>
            <a:ln w="12700" cap="rnd" cmpd="sng">
              <a:solidFill>
                <a:schemeClr val="tx1"/>
              </a:solidFill>
              <a:prstDash val="solid"/>
              <a:miter lim="800000"/>
              <a:headEnd type="none" w="med" len="med"/>
              <a:tailEnd type="none" w="med" len="med"/>
            </a:ln>
          </p:spPr>
        </p:sp>
        <p:sp>
          <p:nvSpPr>
            <p:cNvPr id="7795723" name="矩形 7795722"/>
            <p:cNvSpPr/>
            <p:nvPr/>
          </p:nvSpPr>
          <p:spPr>
            <a:xfrm>
              <a:off x="2241" y="2266"/>
              <a:ext cx="834" cy="166"/>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600">
                  <a:effectLst>
                    <a:outerShdw blurRad="38100" dist="38100" dir="2700000" algn="tl">
                      <a:schemeClr val="bg2"/>
                    </a:outerShdw>
                  </a:effectLst>
                  <a:latin typeface="Verdana" pitchFamily="34" charset="0"/>
                  <a:ea typeface="华文细黑" pitchFamily="2" charset="-122"/>
                </a:rPr>
                <a:t>关系</a:t>
              </a:r>
            </a:p>
          </p:txBody>
        </p:sp>
        <p:sp>
          <p:nvSpPr>
            <p:cNvPr id="7795724" name="矩形 7795723"/>
            <p:cNvSpPr/>
            <p:nvPr/>
          </p:nvSpPr>
          <p:spPr>
            <a:xfrm>
              <a:off x="2591" y="1450"/>
              <a:ext cx="833" cy="179"/>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800">
                  <a:effectLst>
                    <a:outerShdw blurRad="38100" dist="38100" dir="2700000" algn="tl">
                      <a:schemeClr val="bg2"/>
                    </a:outerShdw>
                  </a:effectLst>
                  <a:latin typeface="Verdana" pitchFamily="34" charset="0"/>
                  <a:ea typeface="华文细黑" pitchFamily="2" charset="-122"/>
                </a:rPr>
                <a:t>年龄</a:t>
              </a:r>
            </a:p>
          </p:txBody>
        </p:sp>
        <p:sp>
          <p:nvSpPr>
            <p:cNvPr id="7795725" name="矩形 7795724"/>
            <p:cNvSpPr/>
            <p:nvPr/>
          </p:nvSpPr>
          <p:spPr>
            <a:xfrm>
              <a:off x="3974" y="3168"/>
              <a:ext cx="834" cy="179"/>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800">
                  <a:effectLst>
                    <a:outerShdw blurRad="38100" dist="38100" dir="2700000" algn="tl">
                      <a:schemeClr val="bg2"/>
                    </a:outerShdw>
                  </a:effectLst>
                  <a:latin typeface="Verdana" pitchFamily="34" charset="0"/>
                  <a:ea typeface="华文细黑" pitchFamily="2" charset="-122"/>
                </a:rPr>
                <a:t>兴趣</a:t>
              </a:r>
            </a:p>
          </p:txBody>
        </p:sp>
        <p:sp>
          <p:nvSpPr>
            <p:cNvPr id="7795726" name="矩形 7795725"/>
            <p:cNvSpPr/>
            <p:nvPr/>
          </p:nvSpPr>
          <p:spPr>
            <a:xfrm>
              <a:off x="2359" y="3072"/>
              <a:ext cx="922" cy="166"/>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600">
                  <a:effectLst>
                    <a:outerShdw blurRad="38100" dist="38100" dir="2700000" algn="tl">
                      <a:schemeClr val="bg2"/>
                    </a:outerShdw>
                  </a:effectLst>
                  <a:latin typeface="Verdana" pitchFamily="34" charset="0"/>
                  <a:ea typeface="华文细黑" pitchFamily="2" charset="-122"/>
                </a:rPr>
                <a:t>性格</a:t>
              </a:r>
            </a:p>
          </p:txBody>
        </p:sp>
        <p:sp>
          <p:nvSpPr>
            <p:cNvPr id="7795727" name="矩形 7795726"/>
            <p:cNvSpPr/>
            <p:nvPr/>
          </p:nvSpPr>
          <p:spPr>
            <a:xfrm>
              <a:off x="4239" y="2352"/>
              <a:ext cx="833" cy="179"/>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800">
                  <a:effectLst>
                    <a:outerShdw blurRad="38100" dist="38100" dir="2700000" algn="tl">
                      <a:schemeClr val="bg2"/>
                    </a:outerShdw>
                  </a:effectLst>
                  <a:latin typeface="Verdana" pitchFamily="34" charset="0"/>
                  <a:ea typeface="华文细黑" pitchFamily="2" charset="-122"/>
                </a:rPr>
                <a:t>脾气</a:t>
              </a:r>
            </a:p>
          </p:txBody>
        </p:sp>
        <p:sp>
          <p:nvSpPr>
            <p:cNvPr id="7795728" name="矩形 7795727"/>
            <p:cNvSpPr/>
            <p:nvPr/>
          </p:nvSpPr>
          <p:spPr>
            <a:xfrm>
              <a:off x="3742" y="1722"/>
              <a:ext cx="833" cy="179"/>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70000"/>
                </a:lnSpc>
                <a:spcBef>
                  <a:spcPct val="50000"/>
                </a:spcBef>
              </a:pPr>
              <a:r>
                <a:rPr kumimoji="1" lang="zh-CN" altLang="en-US" sz="1800">
                  <a:effectLst>
                    <a:outerShdw blurRad="38100" dist="38100" dir="2700000" algn="tl">
                      <a:schemeClr val="bg2"/>
                    </a:outerShdw>
                  </a:effectLst>
                  <a:latin typeface="Verdana" pitchFamily="34" charset="0"/>
                  <a:ea typeface="华文细黑" pitchFamily="2" charset="-122"/>
                </a:rPr>
                <a:t>性别</a:t>
              </a:r>
            </a:p>
          </p:txBody>
        </p:sp>
        <p:sp>
          <p:nvSpPr>
            <p:cNvPr id="7795729" name="矩形 7795728"/>
            <p:cNvSpPr/>
            <p:nvPr/>
          </p:nvSpPr>
          <p:spPr>
            <a:xfrm>
              <a:off x="3191" y="3446"/>
              <a:ext cx="789" cy="2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spcBef>
                  <a:spcPct val="50000"/>
                </a:spcBef>
              </a:pPr>
              <a:r>
                <a:rPr kumimoji="1" lang="zh-CN" altLang="en-US" sz="1600">
                  <a:effectLst>
                    <a:outerShdw blurRad="38100" dist="38100" dir="2700000" algn="tl">
                      <a:schemeClr val="bg2"/>
                    </a:outerShdw>
                  </a:effectLst>
                  <a:latin typeface="Verdana" pitchFamily="34" charset="0"/>
                  <a:ea typeface="华文细黑" pitchFamily="2" charset="-122"/>
                </a:rPr>
                <a:t>爱好</a:t>
              </a:r>
            </a:p>
          </p:txBody>
        </p:sp>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4770" name="矩形 7584769"/>
          <p:cNvSpPr/>
          <p:nvPr/>
        </p:nvSpPr>
        <p:spPr>
          <a:xfrm>
            <a:off x="0" y="4111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综合案例：与难沟通的人如何沟通</a:t>
            </a:r>
          </a:p>
        </p:txBody>
      </p:sp>
      <p:sp>
        <p:nvSpPr>
          <p:cNvPr id="7584771" name="矩形 7584770"/>
          <p:cNvSpPr/>
          <p:nvPr/>
        </p:nvSpPr>
        <p:spPr bwMode="white">
          <a:xfrm>
            <a:off x="3211512" y="1524000"/>
            <a:ext cx="5507038" cy="4529138"/>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65000"/>
              </a:lnSpc>
            </a:pPr>
            <a:r>
              <a:rPr lang="zh-CN" altLang="en-US" sz="2000" dirty="0">
                <a:solidFill>
                  <a:schemeClr val="tx2"/>
                </a:solidFill>
                <a:latin typeface="华文细黑" pitchFamily="2" charset="-122"/>
                <a:ea typeface="华文细黑" pitchFamily="2" charset="-122"/>
              </a:rPr>
              <a:t>**出身技术，近来对管理产生的浓厚的兴趣。在与**沟通时总是要么发信息不回，发邮件也不回，要么一直在开会，没有时间沟通。好不容易与**面对面沟通，他的思维又非常跳跃，经常接听电话，且又非常坚持他的观点，让你无法表达你要与他沟通的内容。在会议中他要么不发言，要么一言堂，讨论时经常发火，会议不欢而散；在重要文件签定后，有时过几天他又改变，提出新的想法。请问你应该如何与**沟通。</a:t>
            </a:r>
          </a:p>
        </p:txBody>
      </p:sp>
      <p:pic>
        <p:nvPicPr>
          <p:cNvPr id="7584772" name="图片 7584771">
            <a:hlinkClick r:id="rId3"/>
          </p:cNvPr>
          <p:cNvPicPr/>
          <p:nvPr/>
        </p:nvPicPr>
        <p:blipFill>
          <a:blip r:embed="rId4"/>
          <a:stretch>
            <a:fillRect/>
          </a:stretch>
        </p:blipFill>
        <p:spPr>
          <a:xfrm>
            <a:off x="1611312" y="1752600"/>
            <a:ext cx="1471612" cy="4419600"/>
          </a:xfrm>
          <a:prstGeom prst="rect">
            <a:avLst/>
          </a:prstGeom>
          <a:noFill/>
          <a:ln>
            <a:miter lim="800000"/>
          </a:ln>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4034" name="矩形 7724033"/>
          <p:cNvSpPr/>
          <p:nvPr/>
        </p:nvSpPr>
        <p:spPr>
          <a:xfrm>
            <a:off x="0" y="396875"/>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第十二招：</a:t>
            </a:r>
            <a:r>
              <a:rPr kumimoji="1" lang="zh-CN" altLang="zh-CN" sz="3800" b="1" dirty="0">
                <a:solidFill>
                  <a:srgbClr val="A50021"/>
                </a:solidFill>
                <a:latin typeface="华文细黑" pitchFamily="2" charset="-122"/>
                <a:ea typeface="华文细黑" pitchFamily="2" charset="-122"/>
              </a:rPr>
              <a:t>方法总比问题多</a:t>
            </a:r>
            <a:endParaRPr kumimoji="1" lang="zh-CN" altLang="en-US" sz="3800" b="1" dirty="0">
              <a:solidFill>
                <a:srgbClr val="A50021"/>
              </a:solidFill>
              <a:latin typeface="华文细黑" pitchFamily="2" charset="-122"/>
              <a:ea typeface="华文细黑" pitchFamily="2" charset="-122"/>
            </a:endParaRPr>
          </a:p>
        </p:txBody>
      </p:sp>
      <p:sp>
        <p:nvSpPr>
          <p:cNvPr id="7724053" name="椭圆 7724052"/>
          <p:cNvSpPr/>
          <p:nvPr/>
        </p:nvSpPr>
        <p:spPr>
          <a:xfrm>
            <a:off x="2751138" y="2286000"/>
            <a:ext cx="5095875" cy="2971800"/>
          </a:xfrm>
          <a:prstGeom prst="ellipse">
            <a:avLst/>
          </a:prstGeom>
          <a:noFill/>
          <a:ln>
            <a:solidFill>
              <a:schemeClr val="tx1"/>
            </a:solidFill>
            <a:miter lim="800000"/>
          </a:ln>
        </p:spPr>
      </p:sp>
      <p:sp>
        <p:nvSpPr>
          <p:cNvPr id="7724054" name="椭圆 7724053"/>
          <p:cNvSpPr/>
          <p:nvPr/>
        </p:nvSpPr>
        <p:spPr>
          <a:xfrm>
            <a:off x="4298950" y="4724400"/>
            <a:ext cx="1819275" cy="990600"/>
          </a:xfrm>
          <a:prstGeom prst="ellipse">
            <a:avLst/>
          </a:prstGeom>
          <a:solidFill>
            <a:srgbClr val="FFFFCC"/>
          </a:solidFill>
          <a:ln w="12700">
            <a:solidFill>
              <a:schemeClr val="tx1"/>
            </a:solidFill>
            <a:miter lim="800000"/>
          </a:ln>
        </p:spPr>
      </p:sp>
      <p:sp>
        <p:nvSpPr>
          <p:cNvPr id="7724055" name="椭圆 7724054"/>
          <p:cNvSpPr/>
          <p:nvPr/>
        </p:nvSpPr>
        <p:spPr>
          <a:xfrm>
            <a:off x="2022475" y="3200400"/>
            <a:ext cx="1820862" cy="990600"/>
          </a:xfrm>
          <a:prstGeom prst="ellipse">
            <a:avLst/>
          </a:prstGeom>
          <a:solidFill>
            <a:srgbClr val="FFFFCC"/>
          </a:solidFill>
          <a:ln w="12700">
            <a:solidFill>
              <a:schemeClr val="tx1"/>
            </a:solidFill>
            <a:miter lim="800000"/>
          </a:ln>
        </p:spPr>
      </p:sp>
      <p:sp>
        <p:nvSpPr>
          <p:cNvPr id="7724056" name="椭圆 7724055"/>
          <p:cNvSpPr/>
          <p:nvPr/>
        </p:nvSpPr>
        <p:spPr>
          <a:xfrm>
            <a:off x="4206875" y="1905000"/>
            <a:ext cx="1820862" cy="990600"/>
          </a:xfrm>
          <a:prstGeom prst="ellipse">
            <a:avLst/>
          </a:prstGeom>
          <a:solidFill>
            <a:srgbClr val="FFFFCC"/>
          </a:solidFill>
          <a:ln w="12700">
            <a:solidFill>
              <a:schemeClr val="tx1"/>
            </a:solidFill>
            <a:miter lim="800000"/>
          </a:ln>
        </p:spPr>
      </p:sp>
      <p:sp>
        <p:nvSpPr>
          <p:cNvPr id="7724057" name="椭圆 7724056"/>
          <p:cNvSpPr/>
          <p:nvPr/>
        </p:nvSpPr>
        <p:spPr>
          <a:xfrm>
            <a:off x="6754812" y="3200400"/>
            <a:ext cx="1820862" cy="990600"/>
          </a:xfrm>
          <a:prstGeom prst="ellipse">
            <a:avLst/>
          </a:prstGeom>
          <a:solidFill>
            <a:srgbClr val="FFFFCC"/>
          </a:solidFill>
          <a:ln w="12700">
            <a:solidFill>
              <a:schemeClr val="tx1"/>
            </a:solidFill>
            <a:miter lim="800000"/>
          </a:ln>
        </p:spPr>
      </p:sp>
      <p:sp>
        <p:nvSpPr>
          <p:cNvPr id="7724058" name="椭圆 7724057"/>
          <p:cNvSpPr/>
          <p:nvPr/>
        </p:nvSpPr>
        <p:spPr>
          <a:xfrm>
            <a:off x="4298950" y="3200400"/>
            <a:ext cx="1897062" cy="1162050"/>
          </a:xfrm>
          <a:prstGeom prst="ellipse">
            <a:avLst/>
          </a:prstGeom>
          <a:gradFill rotWithShape="1">
            <a:gsLst>
              <a:gs pos="0">
                <a:srgbClr val="FFFFFF"/>
              </a:gs>
              <a:gs pos="100000">
                <a:srgbClr val="99FF99"/>
              </a:gs>
            </a:gsLst>
            <a:path path="shape">
              <a:fillToRect l="50000" t="50000" r="50000" b="50000"/>
            </a:path>
          </a:gradFill>
          <a:ln w="28575">
            <a:solidFill>
              <a:schemeClr val="tx1"/>
            </a:solidFill>
            <a:miter lim="800000"/>
          </a:ln>
        </p:spPr>
      </p:sp>
      <p:sp>
        <p:nvSpPr>
          <p:cNvPr id="7724059" name="矩形 7724058"/>
          <p:cNvSpPr/>
          <p:nvPr/>
        </p:nvSpPr>
        <p:spPr>
          <a:xfrm>
            <a:off x="2449512" y="3505200"/>
            <a:ext cx="793750" cy="336550"/>
          </a:xfrm>
          <a:prstGeom prst="rect">
            <a:avLst/>
          </a:prstGeom>
          <a:noFill/>
          <a:ln w="12700">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buFont typeface="Wingdings" pitchFamily="2" charset="2"/>
            </a:pPr>
            <a:r>
              <a:rPr lang="zh-CN" altLang="en-US" sz="1600" b="1">
                <a:latin typeface="华文细黑" pitchFamily="2" charset="-122"/>
                <a:ea typeface="华文细黑" pitchFamily="2" charset="-122"/>
              </a:rPr>
              <a:t>小方法</a:t>
            </a:r>
          </a:p>
        </p:txBody>
      </p:sp>
      <p:sp>
        <p:nvSpPr>
          <p:cNvPr id="7724060" name="矩形 7724059"/>
          <p:cNvSpPr/>
          <p:nvPr/>
        </p:nvSpPr>
        <p:spPr>
          <a:xfrm>
            <a:off x="4291012" y="2209800"/>
            <a:ext cx="1809750" cy="336550"/>
          </a:xfrm>
          <a:prstGeom prst="rect">
            <a:avLst/>
          </a:prstGeom>
          <a:noFill/>
          <a:ln w="12700">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buFont typeface="Wingdings" pitchFamily="2" charset="2"/>
            </a:pPr>
            <a:r>
              <a:rPr lang="zh-CN" altLang="en-US" sz="1600" b="1">
                <a:latin typeface="华文细黑" pitchFamily="2" charset="-122"/>
                <a:ea typeface="华文细黑" pitchFamily="2" charset="-122"/>
              </a:rPr>
              <a:t>源头（组织改善）</a:t>
            </a:r>
          </a:p>
        </p:txBody>
      </p:sp>
      <p:sp>
        <p:nvSpPr>
          <p:cNvPr id="7724061" name="矩形 7724060"/>
          <p:cNvSpPr/>
          <p:nvPr/>
        </p:nvSpPr>
        <p:spPr>
          <a:xfrm>
            <a:off x="7097712" y="3546475"/>
            <a:ext cx="1403350" cy="336550"/>
          </a:xfrm>
          <a:prstGeom prst="rect">
            <a:avLst/>
          </a:prstGeom>
          <a:noFill/>
          <a:ln w="12700">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buFont typeface="Wingdings" pitchFamily="2" charset="2"/>
            </a:pPr>
            <a:r>
              <a:rPr lang="zh-CN" altLang="en-US" sz="1600" b="1">
                <a:latin typeface="华文细黑" pitchFamily="2" charset="-122"/>
                <a:ea typeface="华文细黑" pitchFamily="2" charset="-122"/>
              </a:rPr>
              <a:t>提高效率方法</a:t>
            </a:r>
          </a:p>
        </p:txBody>
      </p:sp>
      <p:sp>
        <p:nvSpPr>
          <p:cNvPr id="7724062" name="矩形 7724061"/>
          <p:cNvSpPr/>
          <p:nvPr/>
        </p:nvSpPr>
        <p:spPr>
          <a:xfrm>
            <a:off x="4754562" y="5113338"/>
            <a:ext cx="996950" cy="336550"/>
          </a:xfrm>
          <a:prstGeom prst="rect">
            <a:avLst/>
          </a:prstGeom>
          <a:noFill/>
          <a:ln w="12700">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buFont typeface="Wingdings" pitchFamily="2" charset="2"/>
            </a:pPr>
            <a:r>
              <a:rPr lang="zh-CN" altLang="en-US" sz="1600" b="1">
                <a:latin typeface="华文细黑" pitchFamily="2" charset="-122"/>
                <a:ea typeface="华文细黑" pitchFamily="2" charset="-122"/>
              </a:rPr>
              <a:t>民间土方</a:t>
            </a:r>
          </a:p>
        </p:txBody>
      </p:sp>
      <p:cxnSp>
        <p:nvCxnSpPr>
          <p:cNvPr id="7724063" name="直接连接符 7724062"/>
          <p:cNvCxnSpPr/>
          <p:nvPr/>
        </p:nvCxnSpPr>
        <p:spPr>
          <a:xfrm flipH="1">
            <a:off x="5180012" y="2909888"/>
            <a:ext cx="0" cy="304800"/>
          </a:xfrm>
          <a:prstGeom prst="line">
            <a:avLst/>
          </a:prstGeom>
          <a:noFill/>
          <a:ln w="12700">
            <a:solidFill>
              <a:schemeClr val="tx1"/>
            </a:solidFill>
            <a:miter lim="800000"/>
          </a:ln>
        </p:spPr>
      </p:cxnSp>
      <p:cxnSp>
        <p:nvCxnSpPr>
          <p:cNvPr id="7724064" name="直接连接符 7724063"/>
          <p:cNvCxnSpPr/>
          <p:nvPr/>
        </p:nvCxnSpPr>
        <p:spPr>
          <a:xfrm>
            <a:off x="3843338" y="3733800"/>
            <a:ext cx="455612" cy="0"/>
          </a:xfrm>
          <a:prstGeom prst="line">
            <a:avLst/>
          </a:prstGeom>
          <a:noFill/>
          <a:ln w="12700">
            <a:solidFill>
              <a:schemeClr val="tx1"/>
            </a:solidFill>
            <a:miter lim="800000"/>
          </a:ln>
        </p:spPr>
      </p:cxnSp>
      <p:cxnSp>
        <p:nvCxnSpPr>
          <p:cNvPr id="7724065" name="直接连接符 7724064"/>
          <p:cNvCxnSpPr/>
          <p:nvPr/>
        </p:nvCxnSpPr>
        <p:spPr>
          <a:xfrm>
            <a:off x="6208712" y="3776662"/>
            <a:ext cx="546100" cy="0"/>
          </a:xfrm>
          <a:prstGeom prst="line">
            <a:avLst/>
          </a:prstGeom>
          <a:noFill/>
          <a:ln w="12700">
            <a:solidFill>
              <a:schemeClr val="tx1"/>
            </a:solidFill>
            <a:miter lim="800000"/>
          </a:ln>
        </p:spPr>
      </p:cxnSp>
      <p:cxnSp>
        <p:nvCxnSpPr>
          <p:cNvPr id="7724066" name="直接连接符 7724065"/>
          <p:cNvCxnSpPr/>
          <p:nvPr/>
        </p:nvCxnSpPr>
        <p:spPr>
          <a:xfrm flipH="1">
            <a:off x="5208588" y="4343400"/>
            <a:ext cx="0" cy="381000"/>
          </a:xfrm>
          <a:prstGeom prst="line">
            <a:avLst/>
          </a:prstGeom>
          <a:noFill/>
          <a:ln w="12700">
            <a:solidFill>
              <a:schemeClr val="tx1"/>
            </a:solidFill>
            <a:miter lim="800000"/>
          </a:ln>
        </p:spPr>
      </p:cxnSp>
      <p:sp>
        <p:nvSpPr>
          <p:cNvPr id="7724067" name="矩形 7724066"/>
          <p:cNvSpPr/>
          <p:nvPr/>
        </p:nvSpPr>
        <p:spPr>
          <a:xfrm>
            <a:off x="4659312" y="3630612"/>
            <a:ext cx="1200150" cy="336550"/>
          </a:xfrm>
          <a:prstGeom prst="rect">
            <a:avLst/>
          </a:prstGeom>
          <a:noFill/>
          <a:ln w="12700">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buFont typeface="Wingdings" pitchFamily="2" charset="2"/>
            </a:pPr>
            <a:r>
              <a:rPr lang="zh-CN" altLang="en-US" sz="1600" b="1">
                <a:latin typeface="华文细黑" pitchFamily="2" charset="-122"/>
                <a:ea typeface="华文细黑" pitchFamily="2" charset="-122"/>
              </a:rPr>
              <a:t>各企业方法</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9810" name="矩形 7799809"/>
          <p:cNvSpPr/>
          <p:nvPr/>
        </p:nvSpPr>
        <p:spPr>
          <a:xfrm>
            <a:off x="0" y="411162"/>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最佳答案的方法</a:t>
            </a:r>
          </a:p>
        </p:txBody>
      </p:sp>
      <p:sp>
        <p:nvSpPr>
          <p:cNvPr id="7799811" name="矩形 7799810"/>
          <p:cNvSpPr/>
          <p:nvPr/>
        </p:nvSpPr>
        <p:spPr bwMode="gray">
          <a:xfrm rot="3360000">
            <a:off x="735806" y="3201194"/>
            <a:ext cx="923925" cy="1001712"/>
          </a:xfrm>
          <a:prstGeom prst="rect">
            <a:avLst/>
          </a:prstGeom>
          <a:gradFill rotWithShape="1">
            <a:gsLst>
              <a:gs pos="0">
                <a:srgbClr val="EB9D1F"/>
              </a:gs>
              <a:gs pos="100000">
                <a:srgbClr val="EB9D1F">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sp>
      <p:sp>
        <p:nvSpPr>
          <p:cNvPr id="7799812" name="矩形 7799811"/>
          <p:cNvSpPr/>
          <p:nvPr/>
        </p:nvSpPr>
        <p:spPr bwMode="gray">
          <a:xfrm>
            <a:off x="869950" y="3544888"/>
            <a:ext cx="709612"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800" b="1">
                <a:solidFill>
                  <a:schemeClr val="bg1"/>
                </a:solidFill>
                <a:latin typeface="Arial"/>
                <a:ea typeface="宋体" pitchFamily="2" charset="-122"/>
              </a:rPr>
              <a:t>问题</a:t>
            </a:r>
          </a:p>
        </p:txBody>
      </p:sp>
      <p:sp>
        <p:nvSpPr>
          <p:cNvPr id="7799813" name="矩形 7799812"/>
          <p:cNvSpPr/>
          <p:nvPr/>
        </p:nvSpPr>
        <p:spPr bwMode="gray">
          <a:xfrm rot="3360000">
            <a:off x="2628106" y="4658519"/>
            <a:ext cx="923925" cy="1004888"/>
          </a:xfrm>
          <a:prstGeom prst="rect">
            <a:avLst/>
          </a:prstGeom>
          <a:gradFill rotWithShape="1">
            <a:gsLst>
              <a:gs pos="0">
                <a:srgbClr val="92D365"/>
              </a:gs>
              <a:gs pos="100000">
                <a:srgbClr val="92D365">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sp>
      <p:sp>
        <p:nvSpPr>
          <p:cNvPr id="7799814" name="矩形 7799813"/>
          <p:cNvSpPr/>
          <p:nvPr/>
        </p:nvSpPr>
        <p:spPr bwMode="gray">
          <a:xfrm rot="3360000">
            <a:off x="2782094" y="2374106"/>
            <a:ext cx="923925" cy="1001712"/>
          </a:xfrm>
          <a:prstGeom prst="rect">
            <a:avLst/>
          </a:prstGeom>
          <a:gradFill rotWithShape="1">
            <a:gsLst>
              <a:gs pos="0">
                <a:srgbClr val="3279D8"/>
              </a:gs>
              <a:gs pos="100000">
                <a:srgbClr val="3279D8">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txBody>
          <a:bodyPr rot="16200000"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endParaRPr lang="zh-CN" altLang="en-US" sz="2200">
              <a:solidFill>
                <a:schemeClr val="tx2"/>
              </a:solidFill>
              <a:latin typeface="楷体_GB2312" pitchFamily="49" charset="-122"/>
            </a:endParaRPr>
          </a:p>
        </p:txBody>
      </p:sp>
      <p:sp>
        <p:nvSpPr>
          <p:cNvPr id="7799815" name="矩形 7799814"/>
          <p:cNvSpPr/>
          <p:nvPr/>
        </p:nvSpPr>
        <p:spPr bwMode="gray">
          <a:xfrm rot="3360000">
            <a:off x="5842000" y="2078038"/>
            <a:ext cx="923925" cy="100330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sp>
      <p:cxnSp>
        <p:nvCxnSpPr>
          <p:cNvPr id="7799816" name="直接连接符 7799815"/>
          <p:cNvCxnSpPr/>
          <p:nvPr/>
        </p:nvCxnSpPr>
        <p:spPr bwMode="gray">
          <a:xfrm>
            <a:off x="1522412" y="4089400"/>
            <a:ext cx="914400" cy="914400"/>
          </a:xfrm>
          <a:prstGeom prst="line">
            <a:avLst/>
          </a:prstGeom>
          <a:noFill/>
          <a:ln w="57150" cap="rnd">
            <a:solidFill>
              <a:schemeClr val="tx1"/>
            </a:solidFill>
            <a:prstDash val="sysDot"/>
            <a:miter lim="800000"/>
          </a:ln>
        </p:spPr>
      </p:cxnSp>
      <p:cxnSp>
        <p:nvCxnSpPr>
          <p:cNvPr id="7799817" name="直接连接符 7799816"/>
          <p:cNvCxnSpPr/>
          <p:nvPr/>
        </p:nvCxnSpPr>
        <p:spPr bwMode="gray">
          <a:xfrm flipV="1">
            <a:off x="1698625" y="2794000"/>
            <a:ext cx="889000" cy="652462"/>
          </a:xfrm>
          <a:prstGeom prst="line">
            <a:avLst/>
          </a:prstGeom>
          <a:noFill/>
          <a:ln w="57150" cap="rnd">
            <a:solidFill>
              <a:schemeClr val="tx1"/>
            </a:solidFill>
            <a:prstDash val="sysDot"/>
            <a:miter lim="800000"/>
          </a:ln>
        </p:spPr>
      </p:cxnSp>
      <p:cxnSp>
        <p:nvCxnSpPr>
          <p:cNvPr id="7799818" name="直接连接符 7799817"/>
          <p:cNvCxnSpPr/>
          <p:nvPr/>
        </p:nvCxnSpPr>
        <p:spPr bwMode="gray">
          <a:xfrm flipV="1">
            <a:off x="3897312" y="2498725"/>
            <a:ext cx="1752600" cy="533400"/>
          </a:xfrm>
          <a:prstGeom prst="line">
            <a:avLst/>
          </a:prstGeom>
          <a:noFill/>
          <a:ln w="57150" cap="rnd">
            <a:solidFill>
              <a:schemeClr val="tx1"/>
            </a:solidFill>
            <a:prstDash val="sysDot"/>
            <a:miter lim="800000"/>
          </a:ln>
        </p:spPr>
      </p:cxnSp>
      <p:cxnSp>
        <p:nvCxnSpPr>
          <p:cNvPr id="7799819" name="直接连接符 7799818"/>
          <p:cNvCxnSpPr/>
          <p:nvPr/>
        </p:nvCxnSpPr>
        <p:spPr bwMode="gray">
          <a:xfrm>
            <a:off x="3897312" y="3032125"/>
            <a:ext cx="1752600" cy="1066800"/>
          </a:xfrm>
          <a:prstGeom prst="line">
            <a:avLst/>
          </a:prstGeom>
          <a:noFill/>
          <a:ln w="57150" cap="rnd">
            <a:solidFill>
              <a:schemeClr val="tx1"/>
            </a:solidFill>
            <a:prstDash val="sysDot"/>
            <a:miter lim="800000"/>
          </a:ln>
        </p:spPr>
      </p:cxnSp>
      <p:cxnSp>
        <p:nvCxnSpPr>
          <p:cNvPr id="7799820" name="直接连接符 7799819"/>
          <p:cNvCxnSpPr/>
          <p:nvPr/>
        </p:nvCxnSpPr>
        <p:spPr bwMode="gray">
          <a:xfrm>
            <a:off x="3821112" y="3032125"/>
            <a:ext cx="1905000" cy="2590800"/>
          </a:xfrm>
          <a:prstGeom prst="line">
            <a:avLst/>
          </a:prstGeom>
          <a:noFill/>
          <a:ln w="57150" cap="rnd">
            <a:solidFill>
              <a:schemeClr val="tx1"/>
            </a:solidFill>
            <a:prstDash val="sysDot"/>
            <a:miter lim="800000"/>
          </a:ln>
        </p:spPr>
      </p:cxnSp>
      <p:sp>
        <p:nvSpPr>
          <p:cNvPr id="7799821" name="矩形 7799820"/>
          <p:cNvSpPr/>
          <p:nvPr/>
        </p:nvSpPr>
        <p:spPr bwMode="gray">
          <a:xfrm rot="3360000">
            <a:off x="5842000" y="3678238"/>
            <a:ext cx="923925" cy="100330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sp>
      <p:sp>
        <p:nvSpPr>
          <p:cNvPr id="7799822" name="矩形 7799821"/>
          <p:cNvSpPr/>
          <p:nvPr/>
        </p:nvSpPr>
        <p:spPr bwMode="gray">
          <a:xfrm rot="3360000">
            <a:off x="5918200" y="5202238"/>
            <a:ext cx="923925" cy="100330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sp>
      <p:sp>
        <p:nvSpPr>
          <p:cNvPr id="7799823" name="矩形 7799822"/>
          <p:cNvSpPr/>
          <p:nvPr/>
        </p:nvSpPr>
        <p:spPr bwMode="gray">
          <a:xfrm>
            <a:off x="2714625" y="2781300"/>
            <a:ext cx="1182688" cy="3048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400" b="1">
                <a:solidFill>
                  <a:schemeClr val="bg1"/>
                </a:solidFill>
                <a:latin typeface="Arial"/>
                <a:ea typeface="宋体" pitchFamily="2" charset="-122"/>
              </a:rPr>
              <a:t>判定切入点</a:t>
            </a:r>
          </a:p>
        </p:txBody>
      </p:sp>
      <p:sp>
        <p:nvSpPr>
          <p:cNvPr id="7799824" name="矩形 7799823"/>
          <p:cNvSpPr/>
          <p:nvPr/>
        </p:nvSpPr>
        <p:spPr bwMode="gray">
          <a:xfrm>
            <a:off x="2401888" y="5013325"/>
            <a:ext cx="1377950" cy="3048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400" b="1">
                <a:solidFill>
                  <a:schemeClr val="bg1"/>
                </a:solidFill>
                <a:latin typeface="Arial"/>
                <a:ea typeface="宋体" pitchFamily="2" charset="-122"/>
              </a:rPr>
              <a:t>判定解决方向</a:t>
            </a:r>
          </a:p>
        </p:txBody>
      </p:sp>
      <p:sp>
        <p:nvSpPr>
          <p:cNvPr id="7799825" name="矩形 7799824"/>
          <p:cNvSpPr/>
          <p:nvPr/>
        </p:nvSpPr>
        <p:spPr bwMode="gray">
          <a:xfrm>
            <a:off x="5649912" y="2422525"/>
            <a:ext cx="1377950" cy="3048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400" b="1">
                <a:solidFill>
                  <a:schemeClr val="bg1"/>
                </a:solidFill>
                <a:latin typeface="Arial"/>
                <a:ea typeface="宋体" pitchFamily="2" charset="-122"/>
              </a:rPr>
              <a:t>设计组合方案</a:t>
            </a:r>
          </a:p>
        </p:txBody>
      </p:sp>
      <p:sp>
        <p:nvSpPr>
          <p:cNvPr id="7799826" name="矩形 7799825"/>
          <p:cNvSpPr/>
          <p:nvPr/>
        </p:nvSpPr>
        <p:spPr bwMode="gray">
          <a:xfrm>
            <a:off x="5662612" y="4098925"/>
            <a:ext cx="1379538" cy="3048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400" b="1">
                <a:solidFill>
                  <a:schemeClr val="bg1"/>
                </a:solidFill>
                <a:latin typeface="Arial"/>
                <a:ea typeface="宋体" pitchFamily="2" charset="-122"/>
              </a:rPr>
              <a:t>设计组合方案</a:t>
            </a:r>
          </a:p>
        </p:txBody>
      </p:sp>
      <p:sp>
        <p:nvSpPr>
          <p:cNvPr id="7799827" name="矩形 7799826"/>
          <p:cNvSpPr/>
          <p:nvPr/>
        </p:nvSpPr>
        <p:spPr bwMode="gray">
          <a:xfrm>
            <a:off x="5738812" y="5622925"/>
            <a:ext cx="1379538" cy="3048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a:r>
              <a:rPr lang="zh-CN" altLang="en-US" sz="1400" b="1">
                <a:solidFill>
                  <a:schemeClr val="bg1"/>
                </a:solidFill>
                <a:latin typeface="Arial"/>
                <a:ea typeface="宋体" pitchFamily="2" charset="-122"/>
              </a:rPr>
              <a:t>设计组合方案</a:t>
            </a:r>
          </a:p>
        </p:txBody>
      </p:sp>
      <p:sp>
        <p:nvSpPr>
          <p:cNvPr id="7799828" name="矩形 7799827"/>
          <p:cNvSpPr/>
          <p:nvPr/>
        </p:nvSpPr>
        <p:spPr bwMode="gray">
          <a:xfrm>
            <a:off x="7308850" y="2127250"/>
            <a:ext cx="1846262" cy="417512"/>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2000">
                <a:solidFill>
                  <a:schemeClr val="tx2"/>
                </a:solidFill>
                <a:latin typeface="楷体_GB2312" pitchFamily="49" charset="-122"/>
              </a:rPr>
              <a:t>兼顾成本</a:t>
            </a:r>
          </a:p>
        </p:txBody>
      </p:sp>
      <p:sp>
        <p:nvSpPr>
          <p:cNvPr id="7799829" name="矩形 7799828"/>
          <p:cNvSpPr/>
          <p:nvPr/>
        </p:nvSpPr>
        <p:spPr bwMode="gray">
          <a:xfrm>
            <a:off x="7308850" y="3270250"/>
            <a:ext cx="1922462" cy="46355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2000">
                <a:solidFill>
                  <a:schemeClr val="tx2"/>
                </a:solidFill>
                <a:latin typeface="楷体_GB2312" pitchFamily="49" charset="-122"/>
              </a:rPr>
              <a:t>维护公司利益</a:t>
            </a:r>
          </a:p>
        </p:txBody>
      </p:sp>
      <p:sp>
        <p:nvSpPr>
          <p:cNvPr id="7799830" name="矩形 7799829"/>
          <p:cNvSpPr/>
          <p:nvPr/>
        </p:nvSpPr>
        <p:spPr bwMode="gray">
          <a:xfrm>
            <a:off x="7308850" y="4337050"/>
            <a:ext cx="1922462" cy="46355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2000">
                <a:solidFill>
                  <a:schemeClr val="tx2"/>
                </a:solidFill>
                <a:latin typeface="楷体_GB2312" pitchFamily="49" charset="-122"/>
              </a:rPr>
              <a:t>风险最小</a:t>
            </a:r>
          </a:p>
        </p:txBody>
      </p:sp>
      <p:sp>
        <p:nvSpPr>
          <p:cNvPr id="7799831" name="矩形 7799830"/>
          <p:cNvSpPr/>
          <p:nvPr/>
        </p:nvSpPr>
        <p:spPr bwMode="gray">
          <a:xfrm>
            <a:off x="7308850" y="5480050"/>
            <a:ext cx="1922462" cy="533400"/>
          </a:xfrm>
          <a:prstGeom prst="rect">
            <a:avLst/>
          </a:prstGeom>
          <a:gradFill rotWithShape="1">
            <a:gsLst>
              <a:gs pos="0">
                <a:srgbClr val="B67FF3"/>
              </a:gs>
              <a:gs pos="100000">
                <a:srgbClr val="B67FF3">
                  <a:gamma/>
                  <a:shade val="46275"/>
                  <a:invGamma/>
                </a:srgbClr>
              </a:gs>
            </a:gsLst>
            <a:lin ang="5400000" scaled="1"/>
          </a:gradFill>
          <a:ln w="38100">
            <a:solidFill>
              <a:srgbClr val="FFFFFF"/>
            </a:solidFill>
            <a:miter lim="800000"/>
          </a:ln>
          <a:effectLst>
            <a:outerShdw dist="179605" dir="487806" algn="ctr">
              <a:srgbClr val="000000">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2000">
                <a:solidFill>
                  <a:schemeClr val="tx2"/>
                </a:solidFill>
                <a:latin typeface="楷体_GB2312" pitchFamily="49" charset="-122"/>
              </a:rPr>
              <a:t>可行性</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7762" name="矩形 7797761"/>
          <p:cNvSpPr/>
          <p:nvPr/>
        </p:nvSpPr>
        <p:spPr>
          <a:xfrm>
            <a:off x="0" y="395288"/>
            <a:ext cx="10080625" cy="6715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民间土方的方法</a:t>
            </a:r>
          </a:p>
        </p:txBody>
      </p:sp>
      <p:sp>
        <p:nvSpPr>
          <p:cNvPr id="7797763" name="矩形 7797762"/>
          <p:cNvSpPr/>
          <p:nvPr/>
        </p:nvSpPr>
        <p:spPr bwMode="white">
          <a:xfrm>
            <a:off x="4506912" y="1828800"/>
            <a:ext cx="2641600" cy="3968750"/>
          </a:xfrm>
          <a:prstGeom prst="rect">
            <a:avLst/>
          </a:prstGeom>
          <a:noFill/>
          <a:ln w="12700">
            <a:noFill/>
            <a:miter lim="800000"/>
          </a:ln>
        </p:spPr>
        <p:txBody>
          <a:bodyPr wrap="none" lIns="0" tIns="0" rIns="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200000"/>
              </a:lnSpc>
            </a:pPr>
            <a:r>
              <a:rPr lang="zh-CN" altLang="en-US" sz="2600">
                <a:solidFill>
                  <a:schemeClr val="tx2"/>
                </a:solidFill>
                <a:latin typeface="华文细黑" pitchFamily="2" charset="-122"/>
                <a:ea typeface="华文细黑" pitchFamily="2" charset="-122"/>
              </a:rPr>
              <a:t>纸手铐</a:t>
            </a:r>
          </a:p>
          <a:p>
            <a:pPr lvl="0" eaLnBrk="1" hangingPunct="1">
              <a:lnSpc>
                <a:spcPct val="200000"/>
              </a:lnSpc>
            </a:pPr>
            <a:r>
              <a:rPr lang="en-US" altLang="zh-CN" sz="2600">
                <a:solidFill>
                  <a:schemeClr val="tx2"/>
                </a:solidFill>
                <a:latin typeface="华文细黑" pitchFamily="2" charset="-122"/>
                <a:ea typeface="华文细黑" pitchFamily="2" charset="-122"/>
              </a:rPr>
              <a:t>36</a:t>
            </a:r>
            <a:r>
              <a:rPr lang="zh-CN" altLang="en-US" sz="2600">
                <a:solidFill>
                  <a:schemeClr val="tx2"/>
                </a:solidFill>
                <a:latin typeface="华文细黑" pitchFamily="2" charset="-122"/>
                <a:ea typeface="华文细黑" pitchFamily="2" charset="-122"/>
              </a:rPr>
              <a:t>个信箱</a:t>
            </a:r>
          </a:p>
          <a:p>
            <a:pPr lvl="0" eaLnBrk="1" hangingPunct="1">
              <a:lnSpc>
                <a:spcPct val="200000"/>
              </a:lnSpc>
            </a:pPr>
            <a:r>
              <a:rPr lang="zh-CN" altLang="en-US" sz="2600">
                <a:solidFill>
                  <a:schemeClr val="tx2"/>
                </a:solidFill>
                <a:latin typeface="华文细黑" pitchFamily="2" charset="-122"/>
                <a:ea typeface="华文细黑" pitchFamily="2" charset="-122"/>
              </a:rPr>
              <a:t>总经理右上座</a:t>
            </a:r>
          </a:p>
          <a:p>
            <a:pPr lvl="0" eaLnBrk="1" hangingPunct="1">
              <a:lnSpc>
                <a:spcPct val="200000"/>
              </a:lnSpc>
            </a:pPr>
            <a:r>
              <a:rPr lang="zh-CN" altLang="en-US" sz="2600">
                <a:solidFill>
                  <a:schemeClr val="tx2"/>
                </a:solidFill>
                <a:latin typeface="华文细黑" pitchFamily="2" charset="-122"/>
                <a:ea typeface="华文细黑" pitchFamily="2" charset="-122"/>
              </a:rPr>
              <a:t>沟通“三人行”</a:t>
            </a:r>
          </a:p>
          <a:p>
            <a:pPr lvl="0" eaLnBrk="1" hangingPunct="1">
              <a:lnSpc>
                <a:spcPct val="200000"/>
              </a:lnSpc>
            </a:pPr>
            <a:r>
              <a:rPr lang="zh-CN" altLang="en-US" sz="2600">
                <a:solidFill>
                  <a:schemeClr val="tx2"/>
                </a:solidFill>
                <a:latin typeface="华文细黑" pitchFamily="2" charset="-122"/>
                <a:ea typeface="华文细黑" pitchFamily="2" charset="-122"/>
              </a:rPr>
              <a:t>“</a:t>
            </a:r>
            <a:r>
              <a:rPr lang="en-US" altLang="zh-CN" sz="2600">
                <a:solidFill>
                  <a:schemeClr val="tx2"/>
                </a:solidFill>
                <a:latin typeface="华文细黑" pitchFamily="2" charset="-122"/>
                <a:ea typeface="华文细黑" pitchFamily="2" charset="-122"/>
              </a:rPr>
              <a:t>morning call”</a:t>
            </a:r>
          </a:p>
        </p:txBody>
      </p:sp>
      <p:pic>
        <p:nvPicPr>
          <p:cNvPr id="7797764" name="图片 7797763">
            <a:hlinkClick r:id="rId3"/>
          </p:cNvPr>
          <p:cNvPicPr/>
          <p:nvPr/>
        </p:nvPicPr>
        <p:blipFill>
          <a:blip r:embed="rId4"/>
          <a:stretch>
            <a:fillRect/>
          </a:stretch>
        </p:blipFill>
        <p:spPr>
          <a:xfrm>
            <a:off x="2678112" y="1828800"/>
            <a:ext cx="1641475" cy="4114800"/>
          </a:xfrm>
          <a:prstGeom prst="rect">
            <a:avLst/>
          </a:prstGeom>
          <a:noFill/>
          <a:ln>
            <a:miter lim="800000"/>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0194" name="矩形 7560193"/>
          <p:cNvSpPr/>
          <p:nvPr/>
        </p:nvSpPr>
        <p:spPr>
          <a:xfrm>
            <a:off x="0" y="381000"/>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收式：清单上的内容解决了吗？</a:t>
            </a:r>
          </a:p>
        </p:txBody>
      </p:sp>
      <p:graphicFrame>
        <p:nvGraphicFramePr>
          <p:cNvPr id="7560195" name="内容占位符 7560194"/>
          <p:cNvGraphicFramePr>
            <a:graphicFrameLocks noGrp="1"/>
          </p:cNvGraphicFramePr>
          <p:nvPr>
            <p:ph/>
          </p:nvPr>
        </p:nvGraphicFramePr>
        <p:xfrm>
          <a:off x="2200275" y="1676400"/>
          <a:ext cx="5045074" cy="4317997"/>
        </p:xfrm>
        <a:graphic>
          <a:graphicData uri="http://schemas.openxmlformats.org/drawingml/2006/table">
            <a:tbl>
              <a:tblPr/>
              <a:tblGrid>
                <a:gridCol w="760412">
                  <a:extLst>
                    <a:ext uri="{9D8B030D-6E8A-4147-A177-3AD203B41FA5}">
                      <a16:colId xmlns:a16="http://schemas.microsoft.com/office/drawing/2014/main" val="20000"/>
                    </a:ext>
                  </a:extLst>
                </a:gridCol>
                <a:gridCol w="3594100">
                  <a:extLst>
                    <a:ext uri="{9D8B030D-6E8A-4147-A177-3AD203B41FA5}">
                      <a16:colId xmlns:a16="http://schemas.microsoft.com/office/drawing/2014/main" val="20001"/>
                    </a:ext>
                  </a:extLst>
                </a:gridCol>
                <a:gridCol w="690562">
                  <a:extLst>
                    <a:ext uri="{9D8B030D-6E8A-4147-A177-3AD203B41FA5}">
                      <a16:colId xmlns:a16="http://schemas.microsoft.com/office/drawing/2014/main" val="20002"/>
                    </a:ext>
                  </a:extLst>
                </a:gridCol>
              </a:tblGrid>
              <a:tr h="669925">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spcBef>
                          <a:spcPct val="0"/>
                        </a:spcBef>
                        <a:buNone/>
                      </a:pPr>
                      <a:r>
                        <a:rPr lang="zh-CN" altLang="en-US" sz="1800" b="1">
                          <a:latin typeface="华文细黑" pitchFamily="2" charset="-122"/>
                          <a:ea typeface="华文细黑" pitchFamily="2" charset="-122"/>
                        </a:rPr>
                        <a:t>序号</a:t>
                      </a:r>
                      <a:endParaRPr lang="zh-CN" altLang="en-US" sz="40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spcBef>
                          <a:spcPct val="0"/>
                        </a:spcBef>
                        <a:buNone/>
                      </a:pPr>
                      <a:r>
                        <a:rPr lang="zh-CN" altLang="en-US" sz="1800" b="1">
                          <a:latin typeface="华文细黑" pitchFamily="2" charset="-122"/>
                          <a:ea typeface="华文细黑" pitchFamily="2" charset="-122"/>
                        </a:rPr>
                        <a:t>常见问题</a:t>
                      </a:r>
                      <a:endParaRPr lang="zh-CN" altLang="en-US" sz="40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spcBef>
                          <a:spcPct val="0"/>
                        </a:spcBef>
                        <a:buNone/>
                      </a:pPr>
                      <a:r>
                        <a:rPr lang="zh-CN" altLang="en-US" sz="1800" b="1">
                          <a:latin typeface="华文细黑" pitchFamily="2" charset="-122"/>
                          <a:ea typeface="华文细黑" pitchFamily="2" charset="-122"/>
                        </a:rPr>
                        <a:t>选择</a:t>
                      </a:r>
                      <a:endParaRPr lang="zh-CN" altLang="en-US" sz="40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0"/>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1</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b="1">
                          <a:latin typeface="华文细黑" pitchFamily="2" charset="-122"/>
                          <a:ea typeface="华文细黑" pitchFamily="2" charset="-122"/>
                        </a:rPr>
                        <a:t>绩效考核</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1"/>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2</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endParaRPr lang="zh-CN" altLang="en-US"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2"/>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3</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endParaRPr lang="zh-CN" altLang="en-US"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3"/>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4</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endParaRPr lang="zh-CN" altLang="en-US"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4"/>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5</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endParaRPr lang="zh-CN" altLang="en-US"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5"/>
                  </a:ext>
                </a:extLst>
              </a:tr>
              <a:tr h="608012">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a:buNone/>
                      </a:pPr>
                      <a:r>
                        <a:rPr lang="en-US" altLang="zh-CN" sz="1800">
                          <a:latin typeface="华文细黑" pitchFamily="2" charset="-122"/>
                          <a:ea typeface="华文细黑" pitchFamily="2" charset="-122"/>
                        </a:rPr>
                        <a:t>6</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endParaRPr lang="zh-CN" altLang="en-US" sz="32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1858" name="矩形 7801857"/>
          <p:cNvSpPr/>
          <p:nvPr/>
        </p:nvSpPr>
        <p:spPr>
          <a:xfrm>
            <a:off x="0" y="471488"/>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实战问题：如何与其他部门的领导沟通？</a:t>
            </a:r>
          </a:p>
        </p:txBody>
      </p:sp>
      <p:sp>
        <p:nvSpPr>
          <p:cNvPr id="7801859" name="矩形 7801858"/>
          <p:cNvSpPr/>
          <p:nvPr/>
        </p:nvSpPr>
        <p:spPr>
          <a:xfrm>
            <a:off x="5040312" y="1524000"/>
            <a:ext cx="2662238" cy="46164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搜集信息</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先说结果</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考虑成本</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呈现简单</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注重时效</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分忧解难</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出选择题</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指出关键点</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约定回复时间</a:t>
            </a:r>
          </a:p>
          <a:p>
            <a:pPr lvl="0" eaLnBrk="1" hangingPunct="1">
              <a:lnSpc>
                <a:spcPct val="165000"/>
              </a:lnSpc>
              <a:buFont typeface="Wingdings" pitchFamily="2" charset="2"/>
              <a:buChar char="Ø"/>
            </a:pPr>
            <a:r>
              <a:rPr kumimoji="1" lang="zh-CN" altLang="en-US" sz="1800">
                <a:latin typeface="华文细黑" pitchFamily="2" charset="-122"/>
                <a:ea typeface="华文细黑" pitchFamily="2" charset="-122"/>
              </a:rPr>
              <a:t>口头</a:t>
            </a:r>
            <a:r>
              <a:rPr kumimoji="1" lang="en-US" altLang="zh-CN" sz="1800">
                <a:latin typeface="华文细黑" pitchFamily="2" charset="-122"/>
                <a:ea typeface="华文细黑" pitchFamily="2" charset="-122"/>
              </a:rPr>
              <a:t>+</a:t>
            </a:r>
            <a:r>
              <a:rPr kumimoji="1" lang="zh-CN" altLang="en-US" sz="1800">
                <a:latin typeface="华文细黑" pitchFamily="2" charset="-122"/>
                <a:ea typeface="华文细黑" pitchFamily="2" charset="-122"/>
              </a:rPr>
              <a:t>书面沟通</a:t>
            </a:r>
          </a:p>
        </p:txBody>
      </p:sp>
      <p:pic>
        <p:nvPicPr>
          <p:cNvPr id="7801860" name="图片 7801859"/>
          <p:cNvPicPr/>
          <p:nvPr/>
        </p:nvPicPr>
        <p:blipFill>
          <a:blip r:embed="rId3">
            <a:lum contrast="12000"/>
          </a:blip>
          <a:stretch>
            <a:fillRect/>
          </a:stretch>
        </p:blipFill>
        <p:spPr>
          <a:xfrm>
            <a:off x="2830512" y="1905000"/>
            <a:ext cx="1903412" cy="4114800"/>
          </a:xfrm>
          <a:prstGeom prst="rect">
            <a:avLst/>
          </a:prstGeom>
          <a:noFill/>
          <a:ln>
            <a:miter lim="800000"/>
          </a:ln>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682" name="矩形 7751681"/>
          <p:cNvSpPr/>
          <p:nvPr/>
        </p:nvSpPr>
        <p:spPr>
          <a:xfrm>
            <a:off x="0" y="457200"/>
            <a:ext cx="10080625" cy="579438"/>
          </a:xfrm>
          <a:prstGeom prst="rect">
            <a:avLst/>
          </a:prstGeom>
          <a:noFill/>
          <a:ln w="635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常见的实战问题</a:t>
            </a:r>
          </a:p>
        </p:txBody>
      </p:sp>
      <p:sp>
        <p:nvSpPr>
          <p:cNvPr id="7751683" name="矩形 7751682"/>
          <p:cNvSpPr/>
          <p:nvPr/>
        </p:nvSpPr>
        <p:spPr>
          <a:xfrm>
            <a:off x="2982912" y="1447800"/>
            <a:ext cx="6534150" cy="4600575"/>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85000"/>
              </a:lnSpc>
            </a:pPr>
            <a:r>
              <a:rPr kumimoji="1" lang="zh-CN" altLang="en-US" sz="2000" dirty="0">
                <a:ea typeface="华文细黑" pitchFamily="2" charset="-122"/>
              </a:rPr>
              <a:t>大家都是平级，如何沟通？</a:t>
            </a:r>
          </a:p>
          <a:p>
            <a:pPr lvl="0" eaLnBrk="1" hangingPunct="1">
              <a:lnSpc>
                <a:spcPct val="185000"/>
              </a:lnSpc>
            </a:pPr>
            <a:r>
              <a:rPr kumimoji="1" lang="zh-CN" altLang="en-US" sz="2000" dirty="0">
                <a:ea typeface="华文细黑" pitchFamily="2" charset="-122"/>
              </a:rPr>
              <a:t>如果问题反复发生怎么办？</a:t>
            </a:r>
          </a:p>
          <a:p>
            <a:pPr lvl="0" eaLnBrk="1" hangingPunct="1">
              <a:lnSpc>
                <a:spcPct val="185000"/>
              </a:lnSpc>
            </a:pPr>
            <a:r>
              <a:rPr kumimoji="1" lang="zh-CN" altLang="en-US" sz="2000" dirty="0">
                <a:ea typeface="华文细黑" pitchFamily="2" charset="-122"/>
              </a:rPr>
              <a:t>我怎么说，他也不明白，怎么办？</a:t>
            </a:r>
          </a:p>
          <a:p>
            <a:pPr lvl="0" eaLnBrk="1" hangingPunct="1">
              <a:lnSpc>
                <a:spcPct val="185000"/>
              </a:lnSpc>
            </a:pPr>
            <a:r>
              <a:rPr kumimoji="1" lang="zh-CN" altLang="en-US" sz="2000" dirty="0">
                <a:ea typeface="华文细黑" pitchFamily="2" charset="-122"/>
              </a:rPr>
              <a:t>我们是国企，如何做好跨部门沟通？</a:t>
            </a:r>
          </a:p>
          <a:p>
            <a:pPr lvl="0" eaLnBrk="1" hangingPunct="1">
              <a:lnSpc>
                <a:spcPct val="185000"/>
              </a:lnSpc>
            </a:pPr>
            <a:r>
              <a:rPr kumimoji="1" lang="zh-CN" altLang="en-US" sz="2000" dirty="0">
                <a:ea typeface="华文细黑" pitchFamily="2" charset="-122"/>
              </a:rPr>
              <a:t>其他部门领导沟通时态度傲慢，怎么办？</a:t>
            </a:r>
          </a:p>
          <a:p>
            <a:pPr lvl="0" eaLnBrk="1" hangingPunct="1">
              <a:lnSpc>
                <a:spcPct val="185000"/>
              </a:lnSpc>
            </a:pPr>
            <a:r>
              <a:rPr kumimoji="1" lang="zh-CN" altLang="en-US" sz="2000" dirty="0">
                <a:ea typeface="华文细黑" pitchFamily="2" charset="-122"/>
              </a:rPr>
              <a:t>一个人要与多个领导沟通，感到力不从心，怎么办？</a:t>
            </a:r>
          </a:p>
          <a:p>
            <a:pPr lvl="0" eaLnBrk="1" hangingPunct="1">
              <a:lnSpc>
                <a:spcPct val="185000"/>
              </a:lnSpc>
            </a:pPr>
            <a:r>
              <a:rPr kumimoji="1" lang="zh-CN" altLang="en-US" sz="2000" dirty="0">
                <a:ea typeface="华文细黑" pitchFamily="2" charset="-122"/>
              </a:rPr>
              <a:t>中高层管理者流动量大，如何保障跨部门沟通顺畅？</a:t>
            </a:r>
          </a:p>
          <a:p>
            <a:pPr lvl="0" eaLnBrk="1" hangingPunct="1">
              <a:lnSpc>
                <a:spcPct val="185000"/>
              </a:lnSpc>
            </a:pPr>
            <a:r>
              <a:rPr kumimoji="1" lang="zh-CN" altLang="en-US" sz="2000" dirty="0">
                <a:ea typeface="华文细黑" pitchFamily="2" charset="-122"/>
              </a:rPr>
              <a:t>我们已经有了很深的积怨，以后如何更好的跨部门沟通？</a:t>
            </a:r>
          </a:p>
        </p:txBody>
      </p:sp>
      <p:pic>
        <p:nvPicPr>
          <p:cNvPr id="7751684" name="图片 7751683">
            <a:hlinkClick r:id="rId3"/>
          </p:cNvPr>
          <p:cNvPicPr/>
          <p:nvPr/>
        </p:nvPicPr>
        <p:blipFill>
          <a:blip r:embed="rId4"/>
          <a:stretch>
            <a:fillRect/>
          </a:stretch>
        </p:blipFill>
        <p:spPr>
          <a:xfrm>
            <a:off x="1458912" y="1752600"/>
            <a:ext cx="1512888" cy="4191000"/>
          </a:xfrm>
          <a:prstGeom prst="rect">
            <a:avLst/>
          </a:prstGeom>
          <a:noFill/>
          <a:ln>
            <a:miter lim="800000"/>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8818" name="矩形 7458817"/>
          <p:cNvSpPr/>
          <p:nvPr/>
        </p:nvSpPr>
        <p:spPr>
          <a:xfrm>
            <a:off x="0" y="395288"/>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什么是跨部门沟通</a:t>
            </a:r>
          </a:p>
        </p:txBody>
      </p:sp>
      <p:sp>
        <p:nvSpPr>
          <p:cNvPr id="7458819" name="矩形 7458818"/>
          <p:cNvSpPr/>
          <p:nvPr/>
        </p:nvSpPr>
        <p:spPr>
          <a:xfrm>
            <a:off x="0" y="1828800"/>
            <a:ext cx="10080625" cy="657225"/>
          </a:xfrm>
          <a:prstGeom prst="rect">
            <a:avLst/>
          </a:prstGeom>
          <a:noFill/>
          <a:ln w="6350">
            <a:noFill/>
            <a:miter lim="800000"/>
          </a:ln>
        </p:spPr>
        <p:txBody>
          <a:bodyPr lIns="0" tIns="0" rIns="0" bIns="0"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35000"/>
              </a:lnSpc>
            </a:pPr>
            <a:r>
              <a:rPr kumimoji="1" lang="zh-CN" altLang="en-US" sz="2800">
                <a:latin typeface="华文细黑" pitchFamily="2" charset="-122"/>
                <a:ea typeface="华文细黑" pitchFamily="2" charset="-122"/>
              </a:rPr>
              <a:t>指在同一组织内</a:t>
            </a:r>
            <a:r>
              <a:rPr kumimoji="1" lang="zh-CN" altLang="en-US" sz="2800" u="sng">
                <a:solidFill>
                  <a:srgbClr val="800000"/>
                </a:solidFill>
                <a:latin typeface="华文细黑" pitchFamily="2" charset="-122"/>
                <a:ea typeface="华文细黑" pitchFamily="2" charset="-122"/>
              </a:rPr>
              <a:t>不同</a:t>
            </a:r>
            <a:r>
              <a:rPr kumimoji="1" lang="zh-CN" altLang="en-US" sz="2800">
                <a:latin typeface="华文细黑" pitchFamily="2" charset="-122"/>
                <a:ea typeface="华文细黑" pitchFamily="2" charset="-122"/>
              </a:rPr>
              <a:t>的</a:t>
            </a:r>
            <a:r>
              <a:rPr kumimoji="1" lang="zh-CN" altLang="en-US" sz="2800" u="sng">
                <a:solidFill>
                  <a:srgbClr val="800000"/>
                </a:solidFill>
                <a:latin typeface="华文细黑" pitchFamily="2" charset="-122"/>
                <a:ea typeface="华文细黑" pitchFamily="2" charset="-122"/>
              </a:rPr>
              <a:t>部门与部门</a:t>
            </a:r>
            <a:r>
              <a:rPr kumimoji="1" lang="zh-CN" altLang="en-US" sz="2800">
                <a:latin typeface="华文细黑" pitchFamily="2" charset="-122"/>
                <a:ea typeface="华文细黑" pitchFamily="2" charset="-122"/>
              </a:rPr>
              <a:t>之间的沟通。</a:t>
            </a:r>
            <a:r>
              <a:rPr kumimoji="1" lang="zh-CN" altLang="en-US" sz="3200">
                <a:latin typeface="华文细黑" pitchFamily="2" charset="-122"/>
                <a:ea typeface="华文细黑" pitchFamily="2" charset="-122"/>
              </a:rPr>
              <a:t> </a:t>
            </a:r>
          </a:p>
        </p:txBody>
      </p:sp>
      <p:sp>
        <p:nvSpPr>
          <p:cNvPr id="7458820" name="矩形: 圆角 7458819"/>
          <p:cNvSpPr/>
          <p:nvPr/>
        </p:nvSpPr>
        <p:spPr>
          <a:xfrm>
            <a:off x="6932612" y="2895600"/>
            <a:ext cx="1536700" cy="2514600"/>
          </a:xfrm>
          <a:prstGeom prst="roundRect">
            <a:avLst>
              <a:gd name="adj" fmla="val 13745"/>
            </a:avLst>
          </a:prstGeom>
          <a:noFill/>
          <a:ln w="38100">
            <a:solidFill>
              <a:schemeClr val="folHlink"/>
            </a:solidFill>
            <a:miter lim="800000"/>
          </a:ln>
        </p:spPr>
      </p:sp>
      <p:sp>
        <p:nvSpPr>
          <p:cNvPr id="7458821" name="矩形: 圆角 7458820"/>
          <p:cNvSpPr/>
          <p:nvPr/>
        </p:nvSpPr>
        <p:spPr>
          <a:xfrm>
            <a:off x="5180012" y="2895600"/>
            <a:ext cx="1527175" cy="2514600"/>
          </a:xfrm>
          <a:prstGeom prst="roundRect">
            <a:avLst>
              <a:gd name="adj" fmla="val 13745"/>
            </a:avLst>
          </a:prstGeom>
          <a:noFill/>
          <a:ln w="38100">
            <a:solidFill>
              <a:schemeClr val="folHlink"/>
            </a:solidFill>
            <a:miter lim="800000"/>
          </a:ln>
        </p:spPr>
      </p:sp>
      <p:sp>
        <p:nvSpPr>
          <p:cNvPr id="7458822" name="矩形: 圆角 7458821"/>
          <p:cNvSpPr/>
          <p:nvPr/>
        </p:nvSpPr>
        <p:spPr>
          <a:xfrm>
            <a:off x="3440112" y="2895600"/>
            <a:ext cx="1481138" cy="2514600"/>
          </a:xfrm>
          <a:prstGeom prst="roundRect">
            <a:avLst>
              <a:gd name="adj" fmla="val 13745"/>
            </a:avLst>
          </a:prstGeom>
          <a:noFill/>
          <a:ln w="38100">
            <a:solidFill>
              <a:schemeClr val="folHlink"/>
            </a:solidFill>
            <a:miter lim="800000"/>
          </a:ln>
        </p:spPr>
      </p:sp>
      <p:sp>
        <p:nvSpPr>
          <p:cNvPr id="7458823" name="矩形: 圆角 7458822"/>
          <p:cNvSpPr/>
          <p:nvPr/>
        </p:nvSpPr>
        <p:spPr>
          <a:xfrm>
            <a:off x="1752600" y="2895600"/>
            <a:ext cx="1458912" cy="2514600"/>
          </a:xfrm>
          <a:prstGeom prst="roundRect">
            <a:avLst>
              <a:gd name="adj" fmla="val 13745"/>
            </a:avLst>
          </a:prstGeom>
          <a:noFill/>
          <a:ln w="38100">
            <a:solidFill>
              <a:schemeClr val="folHlink"/>
            </a:solidFill>
            <a:miter lim="800000"/>
          </a:ln>
        </p:spPr>
      </p:sp>
      <p:sp>
        <p:nvSpPr>
          <p:cNvPr id="7458824" name="矩形 7458823"/>
          <p:cNvSpPr/>
          <p:nvPr/>
        </p:nvSpPr>
        <p:spPr>
          <a:xfrm>
            <a:off x="1763712" y="3810000"/>
            <a:ext cx="13271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800">
                <a:latin typeface="华文细黑" pitchFamily="2" charset="-122"/>
                <a:ea typeface="华文细黑" pitchFamily="2" charset="-122"/>
              </a:rPr>
              <a:t>人力资源部</a:t>
            </a:r>
          </a:p>
        </p:txBody>
      </p:sp>
      <p:sp>
        <p:nvSpPr>
          <p:cNvPr id="7458825" name="矩形 7458824"/>
          <p:cNvSpPr/>
          <p:nvPr/>
        </p:nvSpPr>
        <p:spPr>
          <a:xfrm>
            <a:off x="3744912" y="3810000"/>
            <a:ext cx="869950" cy="366712"/>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800">
                <a:latin typeface="华文细黑" pitchFamily="2" charset="-122"/>
                <a:ea typeface="华文细黑" pitchFamily="2" charset="-122"/>
              </a:rPr>
              <a:t>财务部</a:t>
            </a:r>
          </a:p>
        </p:txBody>
      </p:sp>
      <p:sp>
        <p:nvSpPr>
          <p:cNvPr id="7458826" name="矩形 7458825"/>
          <p:cNvSpPr/>
          <p:nvPr/>
        </p:nvSpPr>
        <p:spPr>
          <a:xfrm>
            <a:off x="5573712" y="3733800"/>
            <a:ext cx="869950" cy="64135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800">
                <a:latin typeface="华文细黑" pitchFamily="2" charset="-122"/>
                <a:ea typeface="华文细黑" pitchFamily="2" charset="-122"/>
              </a:rPr>
              <a:t>业务管</a:t>
            </a:r>
          </a:p>
          <a:p>
            <a:pPr lvl="0" eaLnBrk="1" hangingPunct="1"/>
            <a:r>
              <a:rPr lang="zh-CN" altLang="en-US" sz="1800">
                <a:latin typeface="华文细黑" pitchFamily="2" charset="-122"/>
                <a:ea typeface="华文细黑" pitchFamily="2" charset="-122"/>
              </a:rPr>
              <a:t>理部</a:t>
            </a:r>
            <a:r>
              <a:rPr lang="en-US" altLang="zh-CN" sz="1800">
                <a:latin typeface="华文细黑" pitchFamily="2" charset="-122"/>
                <a:ea typeface="华文细黑" pitchFamily="2" charset="-122"/>
              </a:rPr>
              <a:t>---</a:t>
            </a:r>
          </a:p>
        </p:txBody>
      </p:sp>
      <p:sp>
        <p:nvSpPr>
          <p:cNvPr id="7458827" name="矩形 7458826"/>
          <p:cNvSpPr/>
          <p:nvPr/>
        </p:nvSpPr>
        <p:spPr>
          <a:xfrm>
            <a:off x="7173912" y="3733800"/>
            <a:ext cx="1098550" cy="64135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800">
                <a:latin typeface="华文细黑" pitchFamily="2" charset="-122"/>
                <a:ea typeface="华文细黑" pitchFamily="2" charset="-122"/>
              </a:rPr>
              <a:t>安全质量</a:t>
            </a:r>
          </a:p>
          <a:p>
            <a:pPr lvl="0" eaLnBrk="1" hangingPunct="1"/>
            <a:r>
              <a:rPr lang="zh-CN" altLang="en-US" sz="1800">
                <a:latin typeface="华文细黑" pitchFamily="2" charset="-122"/>
                <a:ea typeface="华文细黑" pitchFamily="2" charset="-122"/>
              </a:rPr>
              <a:t>监察部</a:t>
            </a:r>
            <a:r>
              <a:rPr lang="en-US" altLang="zh-CN" sz="1800">
                <a:latin typeface="华文细黑" pitchFamily="2" charset="-122"/>
                <a:ea typeface="华文细黑" pitchFamily="2" charset="-122"/>
              </a:rPr>
              <a: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5954" name="矩形 7805953"/>
          <p:cNvSpPr/>
          <p:nvPr/>
        </p:nvSpPr>
        <p:spPr bwMode="white">
          <a:xfrm>
            <a:off x="0" y="457200"/>
            <a:ext cx="10080625" cy="579438"/>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分享：知名企业的跨部门沟通亮点</a:t>
            </a:r>
          </a:p>
        </p:txBody>
      </p:sp>
      <p:sp>
        <p:nvSpPr>
          <p:cNvPr id="7805955" name="矩形 7805954"/>
          <p:cNvSpPr/>
          <p:nvPr/>
        </p:nvSpPr>
        <p:spPr bwMode="white">
          <a:xfrm>
            <a:off x="3897312" y="1600200"/>
            <a:ext cx="1746250" cy="4019550"/>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联想</a:t>
            </a:r>
          </a:p>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美的</a:t>
            </a:r>
          </a:p>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海尔</a:t>
            </a:r>
          </a:p>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福特</a:t>
            </a:r>
          </a:p>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南方电网</a:t>
            </a:r>
          </a:p>
          <a:p>
            <a:pPr lvl="0" eaLnBrk="1" hangingPunct="1">
              <a:lnSpc>
                <a:spcPct val="200000"/>
              </a:lnSpc>
              <a:buFont typeface="Wingdings" pitchFamily="2" charset="2"/>
              <a:buChar char="Ø"/>
            </a:pPr>
            <a:r>
              <a:rPr lang="zh-CN" altLang="en-US" sz="2200">
                <a:solidFill>
                  <a:schemeClr val="tx2"/>
                </a:solidFill>
                <a:latin typeface="华文细黑" pitchFamily="2" charset="-122"/>
                <a:ea typeface="华文细黑" pitchFamily="2" charset="-122"/>
              </a:rPr>
              <a:t>中国石油</a:t>
            </a:r>
          </a:p>
        </p:txBody>
      </p:sp>
      <p:pic>
        <p:nvPicPr>
          <p:cNvPr id="7805956" name="图片 7805955">
            <a:hlinkClick r:id="rId3"/>
          </p:cNvPr>
          <p:cNvPicPr/>
          <p:nvPr/>
        </p:nvPicPr>
        <p:blipFill>
          <a:blip r:embed="rId4"/>
          <a:stretch>
            <a:fillRect/>
          </a:stretch>
        </p:blipFill>
        <p:spPr>
          <a:xfrm>
            <a:off x="5421312" y="3886200"/>
            <a:ext cx="1601788" cy="1584325"/>
          </a:xfrm>
          <a:prstGeom prst="rect">
            <a:avLst/>
          </a:prstGeom>
          <a:noFill/>
          <a:ln>
            <a:miter lim="800000"/>
          </a:ln>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3906" name="矩形 7803905"/>
          <p:cNvSpPr/>
          <p:nvPr/>
        </p:nvSpPr>
        <p:spPr>
          <a:xfrm>
            <a:off x="0" y="457200"/>
            <a:ext cx="10080625" cy="6096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400" b="1" dirty="0">
                <a:solidFill>
                  <a:srgbClr val="A50021"/>
                </a:solidFill>
                <a:latin typeface="华文细黑" pitchFamily="2" charset="-122"/>
                <a:ea typeface="华文细黑" pitchFamily="2" charset="-122"/>
              </a:rPr>
              <a:t>推倒“部门墙”，克制本位主义（视频）</a:t>
            </a:r>
          </a:p>
        </p:txBody>
      </p:sp>
      <p:pic>
        <p:nvPicPr>
          <p:cNvPr id="7803907" name="图片 7803906"/>
          <p:cNvPicPr/>
          <p:nvPr/>
        </p:nvPicPr>
        <p:blipFill>
          <a:blip r:embed="rId3"/>
          <a:stretch>
            <a:fillRect/>
          </a:stretch>
        </p:blipFill>
        <p:spPr>
          <a:xfrm>
            <a:off x="925512" y="838200"/>
            <a:ext cx="5375275" cy="5127625"/>
          </a:xfrm>
          <a:prstGeom prst="rect">
            <a:avLst/>
          </a:prstGeom>
          <a:noFill/>
          <a:ln>
            <a:miter lim="800000"/>
          </a:ln>
        </p:spPr>
      </p:pic>
      <p:sp>
        <p:nvSpPr>
          <p:cNvPr id="7803908" name="矩形 7803907">
            <a:hlinkClick r:id="rId4"/>
          </p:cNvPr>
          <p:cNvSpPr/>
          <p:nvPr/>
        </p:nvSpPr>
        <p:spPr>
          <a:xfrm>
            <a:off x="5564188" y="2770188"/>
            <a:ext cx="863600" cy="2052638"/>
          </a:xfrm>
          <a:prstGeom prst="rect">
            <a:avLst/>
          </a:prstGeom>
          <a:solidFill>
            <a:srgbClr val="EBE4B3"/>
          </a:solidFill>
          <a:ln w="38100">
            <a:solidFill>
              <a:srgbClr val="CC0000"/>
            </a:solidFill>
            <a:miter lim="800000"/>
          </a:ln>
          <a:scene3d>
            <a:camera prst="legacyObliqueTopLeft">
              <a:rot lat="0" lon="0" rev="0"/>
            </a:camera>
            <a:lightRig rig="legacyFlat3" dir="t"/>
          </a:scene3d>
          <a:sp3d extrusionH="430200" prstMaterial="legacyMatte">
            <a:bevelT w="13500" h="13500" prst="angle"/>
            <a:bevelB w="13500" h="13500" prst="angle"/>
            <a:extrusionClr>
              <a:srgbClr val="EBE4B3"/>
            </a:extrusionClr>
          </a:sp3d>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endParaRPr kumimoji="1" lang="zh-CN" altLang="en-US">
              <a:solidFill>
                <a:srgbClr val="FF0000"/>
              </a:solidFill>
              <a:effectLst>
                <a:outerShdw blurRad="38100" dist="38100" dir="2700000" algn="tl">
                  <a:schemeClr val="bg2"/>
                </a:outerShdw>
              </a:effectLst>
              <a:ea typeface="宋体" pitchFamily="2" charset="-122"/>
            </a:endParaRPr>
          </a:p>
        </p:txBody>
      </p:sp>
      <p:sp>
        <p:nvSpPr>
          <p:cNvPr id="7803909" name="矩形 7803908">
            <a:hlinkClick r:id="rId5"/>
          </p:cNvPr>
          <p:cNvSpPr/>
          <p:nvPr/>
        </p:nvSpPr>
        <p:spPr>
          <a:xfrm>
            <a:off x="6985000" y="2532062"/>
            <a:ext cx="828675" cy="1833562"/>
          </a:xfrm>
          <a:prstGeom prst="rect">
            <a:avLst/>
          </a:prstGeom>
          <a:solidFill>
            <a:srgbClr val="EBE4B3"/>
          </a:solidFill>
          <a:ln w="38100">
            <a:solidFill>
              <a:srgbClr val="CC0000"/>
            </a:solidFill>
            <a:miter lim="800000"/>
          </a:ln>
          <a:scene3d>
            <a:camera prst="legacyObliqueTopLeft">
              <a:rot lat="0" lon="0" rev="0"/>
            </a:camera>
            <a:lightRig rig="legacyFlat3" dir="t"/>
          </a:scene3d>
          <a:sp3d extrusionH="430200" prstMaterial="legacyMatte">
            <a:bevelT w="13500" h="13500" prst="angle"/>
            <a:bevelB w="13500" h="13500" prst="angle"/>
            <a:extrusionClr>
              <a:srgbClr val="EBE4B3"/>
            </a:extrusionClr>
          </a:sp3d>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endParaRPr kumimoji="1" lang="zh-CN" altLang="en-US">
              <a:solidFill>
                <a:srgbClr val="FF0000"/>
              </a:solidFill>
              <a:effectLst>
                <a:outerShdw blurRad="38100" dist="38100" dir="2700000" algn="tl">
                  <a:schemeClr val="bg2"/>
                </a:outerShdw>
              </a:effectLst>
              <a:ea typeface="宋体" pitchFamily="2" charset="-122"/>
            </a:endParaRPr>
          </a:p>
        </p:txBody>
      </p:sp>
      <p:sp>
        <p:nvSpPr>
          <p:cNvPr id="7803910" name="矩形 7803909"/>
          <p:cNvSpPr/>
          <p:nvPr/>
        </p:nvSpPr>
        <p:spPr>
          <a:xfrm>
            <a:off x="5726112" y="2898775"/>
            <a:ext cx="657225" cy="1597025"/>
          </a:xfrm>
          <a:prstGeom prst="rect">
            <a:avLst/>
          </a:prstGeom>
          <a:noFill/>
          <a:ln>
            <a:noFill/>
            <a:miter lim="800000"/>
          </a:ln>
        </p:spPr>
        <p:txBody>
          <a:bodyPr vert="vert"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lnSpc>
                <a:spcPct val="155000"/>
              </a:lnSpc>
            </a:pPr>
            <a:r>
              <a:rPr kumimoji="1" lang="zh-CN" altLang="en-US" sz="2000" b="1">
                <a:solidFill>
                  <a:srgbClr val="A50021"/>
                </a:solidFill>
                <a:effectLst>
                  <a:outerShdw blurRad="38100" dist="38100" dir="2700000" algn="tl">
                    <a:schemeClr val="bg2"/>
                  </a:outerShdw>
                </a:effectLst>
                <a:ea typeface="宋体" pitchFamily="2" charset="-122"/>
              </a:rPr>
              <a:t>推行管理变革</a:t>
            </a:r>
          </a:p>
        </p:txBody>
      </p:sp>
      <p:sp>
        <p:nvSpPr>
          <p:cNvPr id="7803911" name="矩形 7803910"/>
          <p:cNvSpPr/>
          <p:nvPr/>
        </p:nvSpPr>
        <p:spPr>
          <a:xfrm>
            <a:off x="4154488" y="2971800"/>
            <a:ext cx="657225" cy="1597025"/>
          </a:xfrm>
          <a:prstGeom prst="rect">
            <a:avLst/>
          </a:prstGeom>
          <a:noFill/>
          <a:ln>
            <a:noFill/>
            <a:miter lim="800000"/>
          </a:ln>
        </p:spPr>
        <p:txBody>
          <a:bodyPr vert="vert"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lnSpc>
                <a:spcPct val="155000"/>
              </a:lnSpc>
            </a:pPr>
            <a:r>
              <a:rPr kumimoji="1" lang="zh-CN" altLang="en-US" sz="2000" b="1">
                <a:solidFill>
                  <a:srgbClr val="A50021"/>
                </a:solidFill>
                <a:effectLst>
                  <a:outerShdw blurRad="38100" dist="38100" dir="2700000" algn="tl">
                    <a:schemeClr val="bg2"/>
                  </a:outerShdw>
                </a:effectLst>
                <a:ea typeface="宋体" pitchFamily="2" charset="-122"/>
              </a:rPr>
              <a:t>从根源上解决</a:t>
            </a:r>
          </a:p>
        </p:txBody>
      </p:sp>
      <p:sp>
        <p:nvSpPr>
          <p:cNvPr id="7803912" name="矩形 7803911">
            <a:hlinkClick r:id="rId6"/>
          </p:cNvPr>
          <p:cNvSpPr/>
          <p:nvPr/>
        </p:nvSpPr>
        <p:spPr>
          <a:xfrm>
            <a:off x="8375650" y="2225675"/>
            <a:ext cx="690562" cy="1758950"/>
          </a:xfrm>
          <a:prstGeom prst="rect">
            <a:avLst/>
          </a:prstGeom>
          <a:solidFill>
            <a:srgbClr val="EBE4B3"/>
          </a:solidFill>
          <a:ln w="38100">
            <a:solidFill>
              <a:srgbClr val="CC0000"/>
            </a:solidFill>
            <a:miter lim="800000"/>
          </a:ln>
          <a:scene3d>
            <a:camera prst="legacyObliqueTopLeft">
              <a:rot lat="0" lon="0" rev="0"/>
            </a:camera>
            <a:lightRig rig="legacyFlat3" dir="t"/>
          </a:scene3d>
          <a:sp3d extrusionH="430200" prstMaterial="legacyMatte">
            <a:bevelT w="13500" h="13500" prst="angle"/>
            <a:bevelB w="13500" h="13500" prst="angle"/>
            <a:extrusionClr>
              <a:srgbClr val="EBE4B3"/>
            </a:extrusionClr>
          </a:sp3d>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endParaRPr kumimoji="1" lang="zh-CN" altLang="en-US">
              <a:solidFill>
                <a:srgbClr val="FF0000"/>
              </a:solidFill>
              <a:effectLst>
                <a:outerShdw blurRad="38100" dist="38100" dir="2700000" algn="tl">
                  <a:schemeClr val="bg2"/>
                </a:outerShdw>
              </a:effectLst>
              <a:ea typeface="宋体" pitchFamily="2" charset="-122"/>
            </a:endParaRPr>
          </a:p>
        </p:txBody>
      </p:sp>
      <p:sp>
        <p:nvSpPr>
          <p:cNvPr id="7803913" name="矩形 7803912"/>
          <p:cNvSpPr/>
          <p:nvPr/>
        </p:nvSpPr>
        <p:spPr>
          <a:xfrm>
            <a:off x="8393112" y="2286000"/>
            <a:ext cx="657225" cy="1597025"/>
          </a:xfrm>
          <a:prstGeom prst="rect">
            <a:avLst/>
          </a:prstGeom>
          <a:noFill/>
          <a:ln>
            <a:noFill/>
            <a:miter lim="800000"/>
          </a:ln>
        </p:spPr>
        <p:txBody>
          <a:bodyPr vert="vert"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lnSpc>
                <a:spcPct val="155000"/>
              </a:lnSpc>
            </a:pPr>
            <a:r>
              <a:rPr kumimoji="1" lang="zh-CN" altLang="en-US" sz="2000" b="1">
                <a:solidFill>
                  <a:srgbClr val="A50021"/>
                </a:solidFill>
                <a:effectLst>
                  <a:outerShdw blurRad="38100" dist="38100" dir="2700000" algn="tl">
                    <a:schemeClr val="bg2"/>
                  </a:outerShdw>
                </a:effectLst>
                <a:ea typeface="宋体" pitchFamily="2" charset="-122"/>
              </a:rPr>
              <a:t>解题的新点子</a:t>
            </a:r>
          </a:p>
        </p:txBody>
      </p:sp>
      <p:sp>
        <p:nvSpPr>
          <p:cNvPr id="7803914" name="矩形 7803913"/>
          <p:cNvSpPr/>
          <p:nvPr/>
        </p:nvSpPr>
        <p:spPr>
          <a:xfrm>
            <a:off x="7097712" y="2667000"/>
            <a:ext cx="657225" cy="1597025"/>
          </a:xfrm>
          <a:prstGeom prst="rect">
            <a:avLst/>
          </a:prstGeom>
          <a:noFill/>
          <a:ln>
            <a:noFill/>
            <a:miter lim="800000"/>
          </a:ln>
        </p:spPr>
        <p:txBody>
          <a:bodyPr vert="vert"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lnSpc>
                <a:spcPct val="155000"/>
              </a:lnSpc>
            </a:pPr>
            <a:r>
              <a:rPr kumimoji="1" lang="zh-CN" altLang="en-US" sz="2000" b="1">
                <a:solidFill>
                  <a:srgbClr val="A50021"/>
                </a:solidFill>
                <a:effectLst>
                  <a:outerShdw blurRad="38100" dist="38100" dir="2700000" algn="tl">
                    <a:schemeClr val="bg2"/>
                  </a:outerShdw>
                </a:effectLst>
                <a:ea typeface="宋体" pitchFamily="2" charset="-122"/>
              </a:rPr>
              <a:t>调整组织架构</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3442" name="矩形 7613441"/>
          <p:cNvSpPr/>
          <p:nvPr/>
        </p:nvSpPr>
        <p:spPr>
          <a:xfrm>
            <a:off x="0" y="2438400"/>
            <a:ext cx="10080625" cy="1341438"/>
          </a:xfrm>
          <a:prstGeom prst="rect">
            <a:avLst/>
          </a:prstGeom>
          <a:noFill/>
          <a:ln>
            <a:noFill/>
            <a:miter lim="800000"/>
          </a:ln>
        </p:spPr>
        <p:txBody>
          <a:bodyPr lIns="92075" tIns="46038" rIns="92075" bIns="46038">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8200" b="1">
                <a:solidFill>
                  <a:srgbClr val="800000"/>
                </a:solidFill>
                <a:latin typeface="楷体_GB2312" pitchFamily="49" charset="-122"/>
                <a:ea typeface="华文细黑" pitchFamily="2" charset="-122"/>
              </a:rPr>
              <a:t>笑迎美好的明天</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内容占位符 2"/>
          <p:cNvSpPr>
            <a:spLocks noGrp="1" noChangeArrowheads="1"/>
          </p:cNvSpPr>
          <p:nvPr>
            <p:ph idx="1"/>
          </p:nvPr>
        </p:nvSpPr>
        <p:spPr>
          <a:xfrm>
            <a:off x="669926" y="107950"/>
            <a:ext cx="8942387" cy="6750050"/>
          </a:xfrm>
        </p:spPr>
        <p:txBody>
          <a:bodyPr/>
          <a:lstStyle/>
          <a:p>
            <a:pPr eaLnBrk="1" latinLnBrk="1" hangingPunct="1"/>
            <a:r>
              <a:rPr lang="zh-CN" altLang="en-US" sz="100" dirty="0">
                <a:solidFill>
                  <a:schemeClr val="bg1"/>
                </a:solidFill>
              </a:rPr>
              <a:t>每一次的加油，每一次的努力都是为了下一次更好的自己。</a:t>
            </a:r>
            <a:fld id="{8783E792-0C77-4310-9007-49D6FCB0D4D9}" type="datetime7">
              <a:rPr lang="zh-CN" altLang="en-US" sz="100" dirty="0">
                <a:solidFill>
                  <a:schemeClr val="bg1"/>
                </a:solidFill>
              </a:rPr>
              <a:t>24.4.24</a:t>
            </a:fld>
            <a:fld id="{F97726ED-815B-4236-8CB6-8497C7A9D243}" type="datetime7">
              <a:rPr lang="zh-CN" altLang="en-US" sz="100" dirty="0">
                <a:solidFill>
                  <a:schemeClr val="bg1"/>
                </a:solidFill>
              </a:rPr>
              <a:t>24.4.24</a:t>
            </a:fld>
            <a:fld id="{A022396E-918D-44E2-BD4D-CB285046C814}" type="datetime2">
              <a:rPr lang="en-US" altLang="zh-CN" sz="100" dirty="0">
                <a:solidFill>
                  <a:schemeClr val="bg1"/>
                </a:solidFill>
              </a:rPr>
              <a:t>Wednesday, April 24, 2024</a:t>
            </a:fld>
            <a:endParaRPr lang="zh-CN" altLang="en-US" sz="100" dirty="0">
              <a:solidFill>
                <a:schemeClr val="bg1"/>
              </a:solidFill>
            </a:endParaRPr>
          </a:p>
          <a:p>
            <a:pPr eaLnBrk="1" latinLnBrk="1" hangingPunct="1"/>
            <a:r>
              <a:rPr lang="zh-CN" altLang="en-US" sz="100" dirty="0">
                <a:solidFill>
                  <a:schemeClr val="bg1"/>
                </a:solidFill>
              </a:rPr>
              <a:t>天生我材必有用，千金散尽还复来。</a:t>
            </a:r>
            <a:fld id="{DAE7C1FF-57B2-4790-9979-1624DB556760}" type="datetime11">
              <a:rPr lang="zh-CN" altLang="en-US" sz="100" dirty="0">
                <a:solidFill>
                  <a:schemeClr val="bg1"/>
                </a:solidFill>
              </a:rPr>
              <a:t>10:13:02</a:t>
            </a:fld>
            <a:fld id="{4028AC10-AB97-4525-BD43-0E684F3B5B43}" type="datetime11">
              <a:rPr lang="zh-CN" altLang="en-US" sz="100" dirty="0">
                <a:solidFill>
                  <a:schemeClr val="bg1"/>
                </a:solidFill>
              </a:rPr>
              <a:t>10:13:02</a:t>
            </a:fld>
            <a:fld id="{7EE3E8DE-3727-40E3-8B7D-5A69FA8DB81B}" type="datetime10">
              <a:rPr lang="zh-CN" altLang="en-US" sz="100" dirty="0">
                <a:solidFill>
                  <a:schemeClr val="bg1"/>
                </a:solidFill>
              </a:rPr>
              <a:t>10:13</a:t>
            </a:fld>
            <a:fld id="{1E6AE1D7-96BA-430D-A91D-24D6736265D4}" type="datetime9">
              <a:rPr lang="en-US" altLang="zh-CN" sz="100" dirty="0">
                <a:solidFill>
                  <a:schemeClr val="bg1"/>
                </a:solidFill>
              </a:rPr>
              <a:t>4/24/2024 10:13:02 AM</a:t>
            </a:fld>
            <a:endParaRPr lang="zh-CN" altLang="en-US" sz="100" dirty="0">
              <a:solidFill>
                <a:schemeClr val="bg1"/>
              </a:solidFill>
            </a:endParaRPr>
          </a:p>
          <a:p>
            <a:pPr eaLnBrk="1" latinLnBrk="1" hangingPunct="1"/>
            <a:r>
              <a:rPr lang="zh-CN" altLang="en-US" sz="100" dirty="0">
                <a:solidFill>
                  <a:schemeClr val="bg1"/>
                </a:solidFill>
              </a:rPr>
              <a:t>安全象只弓，不拉它就松，要想保安全，常把弓弦绷。</a:t>
            </a:r>
            <a:fld id="{6CABE510-DE35-407E-AA94-CF8487A8CA32}" type="datetime7">
              <a:rPr lang="zh-CN" altLang="en-US" sz="100" dirty="0">
                <a:solidFill>
                  <a:schemeClr val="bg1"/>
                </a:solidFill>
              </a:rPr>
              <a:t>24.4.24</a:t>
            </a:fld>
            <a:fld id="{BD21B04E-5391-46DB-B8EA-3D9DF396C3E2}" type="datetime11">
              <a:rPr lang="zh-CN" altLang="en-US" sz="100" dirty="0">
                <a:solidFill>
                  <a:schemeClr val="bg1"/>
                </a:solidFill>
              </a:rPr>
              <a:t>10:13:02</a:t>
            </a:fld>
            <a:fld id="{7E3F4801-DD09-4E88-97D1-2FD627EBE772}" type="datetime10">
              <a:rPr lang="zh-CN" altLang="en-US" sz="100" dirty="0">
                <a:solidFill>
                  <a:schemeClr val="bg1"/>
                </a:solidFill>
              </a:rPr>
              <a:t>10:13</a:t>
            </a:fld>
            <a:fld id="{381CE61A-FF82-4130-B67A-F488ED1A94C0}" type="datetime7">
              <a:rPr lang="en-US" altLang="zh-CN" sz="100" dirty="0">
                <a:solidFill>
                  <a:schemeClr val="bg1"/>
                </a:solidFill>
              </a:rPr>
              <a:t>Apr-24</a:t>
            </a:fld>
            <a:fld id="{1449FCD2-B8ED-4531-8211-4D229480A47C}" type="datetime5">
              <a:rPr lang="en-US" altLang="zh-CN" sz="100" dirty="0">
                <a:solidFill>
                  <a:schemeClr val="bg1"/>
                </a:solidFill>
              </a:rPr>
              <a:t>24-Apr-24</a:t>
            </a:fld>
            <a:endParaRPr lang="zh-CN" altLang="en-US" sz="100" dirty="0">
              <a:solidFill>
                <a:schemeClr val="bg1"/>
              </a:solidFill>
            </a:endParaRPr>
          </a:p>
          <a:p>
            <a:pPr eaLnBrk="1" latinLnBrk="1" hangingPunct="1"/>
            <a:r>
              <a:rPr lang="zh-CN" altLang="en-US" sz="100" dirty="0">
                <a:solidFill>
                  <a:schemeClr val="bg1"/>
                </a:solidFill>
              </a:rPr>
              <a:t>得道多助失道寡助，掌控人心方位上。</a:t>
            </a:r>
            <a:fld id="{81E8EEC4-D863-41E7-A5AB-09C4A216DF21}" type="datetime11">
              <a:rPr lang="zh-CN" altLang="en-US" sz="100" dirty="0">
                <a:solidFill>
                  <a:schemeClr val="bg1"/>
                </a:solidFill>
              </a:rPr>
              <a:t>10:13:02</a:t>
            </a:fld>
            <a:fld id="{5E4242E9-3149-42D8-AFB7-43DC1EEDE84A}" type="datetime11">
              <a:rPr lang="zh-CN" altLang="en-US" sz="100" dirty="0">
                <a:solidFill>
                  <a:schemeClr val="bg1"/>
                </a:solidFill>
              </a:rPr>
              <a:t>10:13:02</a:t>
            </a:fld>
            <a:fld id="{93807F73-7F97-4316-A065-E2E26890F28D}" type="datetime10">
              <a:rPr lang="zh-CN" altLang="en-US" sz="100" dirty="0">
                <a:solidFill>
                  <a:schemeClr val="bg1"/>
                </a:solidFill>
              </a:rPr>
              <a:t>10:13</a:t>
            </a:fld>
            <a:fld id="{5A5E4BB7-A289-4AD7-830A-419AA2AEA00F}" type="datetime2">
              <a:rPr lang="en-US" altLang="zh-CN" sz="100" dirty="0">
                <a:solidFill>
                  <a:schemeClr val="bg1"/>
                </a:solidFill>
              </a:rPr>
              <a:t>Wednesday, April 24, 2024</a:t>
            </a:fld>
            <a:endParaRPr lang="zh-CN" altLang="en-US" sz="100" dirty="0">
              <a:solidFill>
                <a:schemeClr val="bg1"/>
              </a:solidFill>
            </a:endParaRPr>
          </a:p>
          <a:p>
            <a:pPr eaLnBrk="1" latinLnBrk="1" hangingPunct="1"/>
            <a:r>
              <a:rPr lang="zh-CN" altLang="en-US" sz="100" dirty="0">
                <a:solidFill>
                  <a:schemeClr val="bg1"/>
                </a:solidFill>
              </a:rPr>
              <a:t>安全在于心细，事故出在麻痹。</a:t>
            </a:r>
            <a:fld id="{BF006893-7DB9-4B57-A14A-9597BD1BD07B}" type="datetime7">
              <a:rPr lang="zh-CN" altLang="en-US" sz="100" dirty="0">
                <a:solidFill>
                  <a:schemeClr val="bg1"/>
                </a:solidFill>
              </a:rPr>
              <a:t>24.4.24</a:t>
            </a:fld>
            <a:fld id="{073A99F5-F8DC-4095-AE72-6440D81639D7}" type="datetime7">
              <a:rPr lang="zh-CN" altLang="en-US" sz="100" dirty="0">
                <a:solidFill>
                  <a:schemeClr val="bg1"/>
                </a:solidFill>
              </a:rPr>
              <a:t>24.4.24</a:t>
            </a:fld>
            <a:fld id="{06E23E54-605E-475F-B996-AF7777FEE4B5}" type="datetime11">
              <a:rPr lang="zh-CN" altLang="en-US" sz="100" dirty="0">
                <a:solidFill>
                  <a:schemeClr val="bg1"/>
                </a:solidFill>
              </a:rPr>
              <a:t>10:13:02</a:t>
            </a:fld>
            <a:fld id="{ADF0B8C2-491F-4F93-81F3-BCBF04129E25}" type="datetime11">
              <a:rPr lang="zh-CN" altLang="en-US" sz="100" dirty="0">
                <a:solidFill>
                  <a:schemeClr val="bg1"/>
                </a:solidFill>
              </a:rPr>
              <a:t>10:13:02</a:t>
            </a:fld>
            <a:fld id="{9E35AE90-DEC3-402E-82E6-D6BD8E82662A}" type="datetime4">
              <a:rPr lang="en-US" altLang="zh-CN" sz="100" dirty="0">
                <a:solidFill>
                  <a:schemeClr val="bg1"/>
                </a:solidFill>
              </a:rPr>
              <a:t>April 24, 2024</a:t>
            </a:fld>
            <a:endParaRPr lang="zh-CN" altLang="en-US" sz="100" dirty="0">
              <a:solidFill>
                <a:schemeClr val="bg1"/>
              </a:solidFill>
            </a:endParaRPr>
          </a:p>
          <a:p>
            <a:pPr eaLnBrk="1" latinLnBrk="1" hangingPunct="1"/>
            <a:r>
              <a:rPr lang="zh-CN" altLang="en-US" sz="100" dirty="0">
                <a:solidFill>
                  <a:schemeClr val="bg1"/>
                </a:solidFill>
              </a:rPr>
              <a:t>加强自身建设，增强个人的休养。</a:t>
            </a:r>
            <a:fld id="{522E82EE-D3EC-4099-B468-2D0E86485FB4}" type="datetime2">
              <a:rPr lang="zh-CN" altLang="en-US" sz="100" dirty="0">
                <a:solidFill>
                  <a:schemeClr val="bg1"/>
                </a:solidFill>
              </a:rPr>
              <a:t>2024年4月24日</a:t>
            </a:fld>
            <a:fld id="{69934BD8-A752-4594-ACF7-B4CD42211620}" type="datetime12">
              <a:rPr lang="zh-CN" altLang="en-US" sz="100" dirty="0">
                <a:solidFill>
                  <a:schemeClr val="bg1"/>
                </a:solidFill>
              </a:rPr>
              <a:t>上午10时13分</a:t>
            </a:fld>
            <a:fld id="{0492ECB3-2641-4B76-89BB-EE9401330777}" type="datetime7">
              <a:rPr lang="zh-CN" altLang="en-US" sz="100" dirty="0">
                <a:solidFill>
                  <a:schemeClr val="bg1"/>
                </a:solidFill>
              </a:rPr>
              <a:t>24.4.24</a:t>
            </a:fld>
            <a:fld id="{17226069-FE14-4ABE-9D1B-17BDDC422CDA}" type="datetime7">
              <a:rPr lang="zh-CN" altLang="en-US" sz="100" dirty="0">
                <a:solidFill>
                  <a:schemeClr val="bg1"/>
                </a:solidFill>
              </a:rPr>
              <a:t>24.4.24</a:t>
            </a:fld>
            <a:endParaRPr lang="zh-CN" altLang="en-US" sz="100" dirty="0">
              <a:solidFill>
                <a:schemeClr val="bg1"/>
              </a:solidFill>
            </a:endParaRPr>
          </a:p>
          <a:p>
            <a:pPr eaLnBrk="1" latinLnBrk="1" hangingPunct="1"/>
            <a:r>
              <a:rPr lang="zh-CN" altLang="en-US" sz="100" dirty="0">
                <a:solidFill>
                  <a:schemeClr val="bg1"/>
                </a:solidFill>
              </a:rPr>
              <a:t>扩展市场，开发未来，实现现在。</a:t>
            </a:r>
            <a:fld id="{0A66B4C9-57E6-4848-936A-27FD23F090BF}" type="datetime3">
              <a:rPr lang="zh-CN" altLang="en-US" sz="100" dirty="0">
                <a:solidFill>
                  <a:schemeClr val="bg1"/>
                </a:solidFill>
              </a:rPr>
              <a:t>2024年4月24日星期三</a:t>
            </a:fld>
            <a:fld id="{F1E6F275-7BD9-4C67-B81D-FDF04B16E3B4}" type="datetime13">
              <a:rPr lang="zh-CN" altLang="en-US" sz="100" dirty="0">
                <a:solidFill>
                  <a:schemeClr val="bg1"/>
                </a:solidFill>
              </a:rPr>
              <a:t>上午10时13分2秒</a:t>
            </a:fld>
            <a:fld id="{865BFE84-E175-4A1E-83C0-D4CB13D35A87}" type="datetime11">
              <a:rPr lang="zh-CN" altLang="en-US" sz="100" dirty="0">
                <a:solidFill>
                  <a:schemeClr val="bg1"/>
                </a:solidFill>
              </a:rPr>
              <a:t>10:13:02</a:t>
            </a:fld>
            <a:fld id="{A5FBB983-CD7F-441C-A31E-8F669A736A76}" type="datetime7">
              <a:rPr lang="zh-CN" altLang="en-US" sz="100" dirty="0">
                <a:solidFill>
                  <a:schemeClr val="bg1"/>
                </a:solidFill>
              </a:rPr>
              <a:t>24.4.24</a:t>
            </a:fld>
            <a:endParaRPr lang="zh-CN" altLang="en-US" sz="100" dirty="0">
              <a:solidFill>
                <a:schemeClr val="bg1"/>
              </a:solidFill>
            </a:endParaRPr>
          </a:p>
          <a:p>
            <a:pPr eaLnBrk="1" latinLnBrk="1" hangingPunct="1"/>
            <a:r>
              <a:rPr lang="zh-CN" altLang="en-US" sz="100" dirty="0">
                <a:solidFill>
                  <a:schemeClr val="bg1"/>
                </a:solidFill>
              </a:rPr>
              <a:t>做专业的企业，做专业的事情，让自己专业起来。</a:t>
            </a:r>
            <a:fld id="{8CD65244-57DD-468A-BE1E-196354E44620}" type="datetime6">
              <a:rPr lang="zh-CN" altLang="en-US" sz="100" dirty="0">
                <a:solidFill>
                  <a:schemeClr val="bg1"/>
                </a:solidFill>
              </a:rPr>
              <a:t>2024年4月</a:t>
            </a:fld>
            <a:fld id="{26A4ED43-7C4E-4CD8-A3CC-DCA1650ADE7A}" type="datetime12">
              <a:rPr lang="zh-CN" altLang="en-US" sz="100" dirty="0">
                <a:solidFill>
                  <a:schemeClr val="bg1"/>
                </a:solidFill>
              </a:rPr>
              <a:t>上午10时13分</a:t>
            </a:fld>
            <a:fld id="{4CB1A7BA-407A-4BC5-8051-C08A9ACF644D}" type="datetime7">
              <a:rPr lang="zh-CN" altLang="en-US" sz="100" dirty="0">
                <a:solidFill>
                  <a:schemeClr val="bg1"/>
                </a:solidFill>
              </a:rPr>
              <a:t>24.4.24</a:t>
            </a:fld>
            <a:fld id="{C1AC45A8-EA2A-449F-AE4F-34AE609809AB}" type="datetime10">
              <a:rPr lang="zh-CN" altLang="en-US" sz="100" dirty="0">
                <a:solidFill>
                  <a:schemeClr val="bg1"/>
                </a:solidFill>
              </a:rPr>
              <a:t>10:13</a:t>
            </a:fld>
            <a:fld id="{90AFA90B-9A13-4644-8514-CEDA3B6769FB}" type="datetime4">
              <a:rPr lang="en-US" altLang="zh-CN" sz="100" dirty="0">
                <a:solidFill>
                  <a:schemeClr val="bg1"/>
                </a:solidFill>
              </a:rPr>
              <a:t>April 24, 2024</a:t>
            </a:fld>
            <a:endParaRPr lang="zh-CN" altLang="en-US" sz="100" dirty="0">
              <a:solidFill>
                <a:schemeClr val="bg1"/>
              </a:solidFill>
            </a:endParaRPr>
          </a:p>
          <a:p>
            <a:pPr eaLnBrk="1" latinLnBrk="1" hangingPunct="1"/>
            <a:r>
              <a:rPr lang="zh-CN" altLang="en-US" sz="100" dirty="0">
                <a:solidFill>
                  <a:schemeClr val="bg1"/>
                </a:solidFill>
              </a:rPr>
              <a:t>时间是人类发展的空间。</a:t>
            </a:r>
            <a:fld id="{A1395B89-BEF7-4CB6-8F32-854B38DCAFCD}" type="datetime9">
              <a:rPr lang="zh-CN" altLang="en-US" sz="100" dirty="0">
                <a:solidFill>
                  <a:schemeClr val="bg1"/>
                </a:solidFill>
              </a:rPr>
              <a:t>2024年4月24日星期三10时13分2秒</a:t>
            </a:fld>
            <a:fld id="{58CDEB3A-0114-4209-A03C-F79DABEA338F}" type="datetime11">
              <a:rPr lang="zh-CN" altLang="en-US" sz="100" dirty="0">
                <a:solidFill>
                  <a:schemeClr val="bg1"/>
                </a:solidFill>
              </a:rPr>
              <a:t>10:13:02</a:t>
            </a:fld>
            <a:fld id="{8C49CA69-CFEB-4A56-AB30-E0B0F2ED4E30}" type="datetime3">
              <a:rPr lang="en-US" altLang="zh-CN" sz="100" dirty="0">
                <a:solidFill>
                  <a:schemeClr val="bg1"/>
                </a:solidFill>
              </a:rPr>
              <a:t>24 April 2024</a:t>
            </a:fld>
            <a:endParaRPr lang="zh-CN" altLang="en-US" sz="100" dirty="0">
              <a:solidFill>
                <a:schemeClr val="bg1"/>
              </a:solidFill>
            </a:endParaRPr>
          </a:p>
          <a:p>
            <a:pPr eaLnBrk="1" latinLnBrk="1" hangingPunct="1"/>
            <a:r>
              <a:rPr lang="zh-CN" altLang="en-US" sz="100" dirty="0">
                <a:solidFill>
                  <a:schemeClr val="bg1"/>
                </a:solidFill>
              </a:rPr>
              <a:t>科学，你是国力的灵魂；同时又是社会发展的标志。</a:t>
            </a:r>
            <a:fld id="{4548B6E4-2597-4D3E-9636-8D63AE805C4E}" type="datetime13">
              <a:rPr lang="zh-CN" altLang="en-US" sz="100" dirty="0">
                <a:solidFill>
                  <a:schemeClr val="bg1"/>
                </a:solidFill>
              </a:rPr>
              <a:t>上午10时13分2秒</a:t>
            </a:fld>
            <a:fld id="{199A905F-044E-4D5F-9444-1C689DBC430C}" type="datetime12">
              <a:rPr lang="zh-CN" altLang="en-US" sz="100" dirty="0">
                <a:solidFill>
                  <a:schemeClr val="bg1"/>
                </a:solidFill>
              </a:rPr>
              <a:t>上午10时13分</a:t>
            </a:fld>
            <a:fld id="{BABF6B5C-B126-469E-9DBC-B769A41B1CF9}" type="datetime11">
              <a:rPr lang="zh-CN" altLang="en-US" sz="100" dirty="0">
                <a:solidFill>
                  <a:schemeClr val="bg1"/>
                </a:solidFill>
              </a:rPr>
              <a:t>10:13:02</a:t>
            </a:fld>
            <a:fld id="{5889BAA7-AEBE-46C0-BA02-41998D26D96A}" type="datetime7">
              <a:rPr lang="zh-CN" altLang="en-US" sz="100" dirty="0">
                <a:solidFill>
                  <a:schemeClr val="bg1"/>
                </a:solidFill>
              </a:rPr>
              <a:t>24.4.24</a:t>
            </a:fld>
            <a:endParaRPr lang="zh-CN" altLang="en-US" sz="100" dirty="0">
              <a:solidFill>
                <a:schemeClr val="bg1"/>
              </a:solidFill>
            </a:endParaRPr>
          </a:p>
          <a:p>
            <a:pPr eaLnBrk="1" latinLnBrk="1" hangingPunct="1"/>
            <a:r>
              <a:rPr lang="zh-CN" altLang="en-US" sz="100" dirty="0">
                <a:solidFill>
                  <a:schemeClr val="bg1"/>
                </a:solidFill>
              </a:rPr>
              <a:t>每天都是美好的一天，新的一天开启。</a:t>
            </a:r>
            <a:fld id="{957B8E0D-283D-4119-A7DD-ABA56213ED69}" type="datetime7">
              <a:rPr lang="zh-CN" altLang="en-US" sz="100" dirty="0">
                <a:solidFill>
                  <a:schemeClr val="bg1"/>
                </a:solidFill>
              </a:rPr>
              <a:t>24.4.24</a:t>
            </a:fld>
            <a:fld id="{9424167B-6954-4EC9-AD9E-8D32C98244D2}" type="datetime7">
              <a:rPr lang="zh-CN" altLang="en-US" sz="100" dirty="0">
                <a:solidFill>
                  <a:schemeClr val="bg1"/>
                </a:solidFill>
              </a:rPr>
              <a:t>24.4.24</a:t>
            </a:fld>
            <a:fld id="{40E4610B-F560-4165-81CB-0588341A0AA7}" type="datetime10">
              <a:rPr lang="zh-CN" altLang="en-US" sz="100" dirty="0">
                <a:solidFill>
                  <a:schemeClr val="bg1"/>
                </a:solidFill>
              </a:rPr>
              <a:t>10:13</a:t>
            </a:fld>
            <a:fld id="{FE5AC9F5-BAE2-47B7-81A1-41C84B344BE2}" type="datetime11">
              <a:rPr lang="zh-CN" altLang="en-US" sz="100" dirty="0">
                <a:solidFill>
                  <a:schemeClr val="bg1"/>
                </a:solidFill>
              </a:rPr>
              <a:t>10:13:02</a:t>
            </a:fld>
            <a:fld id="{B51B0AB0-4411-4652-B722-A2AC4C75074F}" type="datetime11">
              <a:rPr lang="zh-CN" altLang="en-US" sz="100" dirty="0">
                <a:solidFill>
                  <a:schemeClr val="bg1"/>
                </a:solidFill>
              </a:rPr>
              <a:t>10:13:02</a:t>
            </a:fld>
            <a:fld id="{0FC202E2-43CC-4916-A17D-DC7C1CA1CBD5}" type="datetime7">
              <a:rPr lang="en-US" altLang="zh-CN" sz="100" dirty="0">
                <a:solidFill>
                  <a:schemeClr val="bg1"/>
                </a:solidFill>
              </a:rPr>
              <a:t>Apr-24</a:t>
            </a:fld>
            <a:endParaRPr lang="zh-CN" altLang="en-US" sz="100" dirty="0">
              <a:solidFill>
                <a:schemeClr val="bg1"/>
              </a:solidFill>
            </a:endParaRPr>
          </a:p>
          <a:p>
            <a:pPr eaLnBrk="1" latinLnBrk="1" hangingPunct="1"/>
            <a:r>
              <a:rPr lang="zh-CN" altLang="en-US" sz="100" dirty="0">
                <a:solidFill>
                  <a:schemeClr val="bg1"/>
                </a:solidFill>
              </a:rPr>
              <a:t>人生不是自发的自我发展，而是一长串机缘。事件和决定，这些机缘、事件和决定在它们实现的当时是取决于我们的意志的。</a:t>
            </a:r>
            <a:fld id="{A54E3AFA-FE79-44B3-9B05-195DFA24FB74}" type="datetime9">
              <a:rPr lang="zh-CN" altLang="en-US" sz="100" dirty="0">
                <a:solidFill>
                  <a:schemeClr val="bg1"/>
                </a:solidFill>
              </a:rPr>
              <a:t>2024年4月24日星期三10时13分2秒</a:t>
            </a:fld>
            <a:fld id="{FB945EFA-336E-4C02-A44D-8D73F8EE1900}" type="datetime2">
              <a:rPr lang="en-US" altLang="zh-CN" sz="100" dirty="0">
                <a:solidFill>
                  <a:schemeClr val="bg1"/>
                </a:solidFill>
              </a:rPr>
              <a:t>Wednesday, April 24, 2024</a:t>
            </a:fld>
            <a:endParaRPr lang="zh-CN" altLang="en-US" sz="100" dirty="0">
              <a:solidFill>
                <a:schemeClr val="bg1"/>
              </a:solidFill>
            </a:endParaRPr>
          </a:p>
          <a:p>
            <a:pPr eaLnBrk="1" latinLnBrk="1" hangingPunct="1"/>
            <a:r>
              <a:rPr lang="zh-CN" altLang="en-US" sz="100" dirty="0">
                <a:solidFill>
                  <a:schemeClr val="bg1"/>
                </a:solidFill>
              </a:rPr>
              <a:t>感情上的亲密，发展友谊；钱财上的亲密，破坏友谊。</a:t>
            </a:r>
            <a:fld id="{D59FAE8B-3866-4807-84D0-5670154E7162}" type="datetime7">
              <a:rPr lang="zh-CN" altLang="en-US" sz="100" dirty="0">
                <a:solidFill>
                  <a:schemeClr val="bg1"/>
                </a:solidFill>
              </a:rPr>
              <a:t>24.4.24</a:t>
            </a:fld>
            <a:fld id="{3E28139B-6B0D-44ED-AFA5-E19EEA6ECF26}" type="datetime9">
              <a:rPr lang="zh-CN" altLang="en-US" sz="100" dirty="0">
                <a:solidFill>
                  <a:schemeClr val="bg1"/>
                </a:solidFill>
              </a:rPr>
              <a:t>2024年4月24日星期三10时13分2秒</a:t>
            </a:fld>
            <a:fld id="{65BE3235-B3F2-4327-BAB6-D6CC6B49F251}" type="datetime7">
              <a:rPr lang="zh-CN" altLang="en-US" sz="100" dirty="0">
                <a:solidFill>
                  <a:schemeClr val="bg1"/>
                </a:solidFill>
              </a:rPr>
              <a:t>24.4.24</a:t>
            </a:fld>
            <a:endParaRPr lang="zh-CN" altLang="en-US" sz="100" dirty="0">
              <a:solidFill>
                <a:schemeClr val="bg1"/>
              </a:solidFill>
            </a:endParaRPr>
          </a:p>
        </p:txBody>
      </p:sp>
      <p:pic>
        <p:nvPicPr>
          <p:cNvPr id="2051" name="图片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926" y="15876"/>
            <a:ext cx="8740775" cy="673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p:cNvSpPr txBox="1"/>
          <p:nvPr/>
        </p:nvSpPr>
        <p:spPr>
          <a:xfrm>
            <a:off x="2862986" y="2537721"/>
            <a:ext cx="5195888" cy="1323975"/>
          </a:xfrm>
          <a:prstGeom prst="rect">
            <a:avLst/>
          </a:prstGeom>
          <a:noFill/>
        </p:spPr>
        <p:txBody>
          <a:bodyPr>
            <a:spAutoFit/>
          </a:bodyPr>
          <a:lstStyle/>
          <a:p>
            <a:pPr eaLnBrk="1" fontAlgn="auto" hangingPunct="1">
              <a:spcBef>
                <a:spcPts val="0"/>
              </a:spcBef>
              <a:spcAft>
                <a:spcPts val="0"/>
              </a:spcAft>
              <a:defRPr/>
            </a:pPr>
            <a:r>
              <a:rPr lang="zh-CN" altLang="en-US" sz="8000" b="1" spc="450" dirty="0">
                <a:solidFill>
                  <a:srgbClr val="B00000"/>
                </a:solidFill>
                <a:latin typeface="仿宋" panose="02010609060101010101" pitchFamily="49" charset="-122"/>
                <a:ea typeface="仿宋" panose="02010609060101010101" pitchFamily="49" charset="-122"/>
              </a:rPr>
              <a:t>谢谢大家！</a:t>
            </a:r>
          </a:p>
        </p:txBody>
      </p:sp>
    </p:spTree>
    <p:extLst>
      <p:ext uri="{BB962C8B-B14F-4D97-AF65-F5344CB8AC3E}">
        <p14:creationId xmlns:p14="http://schemas.microsoft.com/office/powerpoint/2010/main" val="24046810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0866" name="矩形 7460865"/>
          <p:cNvSpPr/>
          <p:nvPr/>
        </p:nvSpPr>
        <p:spPr>
          <a:xfrm>
            <a:off x="0" y="395288"/>
            <a:ext cx="10080625" cy="671512"/>
          </a:xfrm>
          <a:prstGeom prst="rect">
            <a:avLst/>
          </a:prstGeom>
          <a:noFill/>
          <a:ln>
            <a:noFill/>
            <a:miter lim="800000"/>
          </a:ln>
        </p:spPr>
        <p:txBody>
          <a:bodyPr lIns="92075" tIns="46038" rIns="92075" bIns="46038" anchor="b"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为什么要学跨部门沟通</a:t>
            </a:r>
            <a:endParaRPr kumimoji="1" lang="en-US" altLang="zh-CN" sz="3800" b="1" dirty="0">
              <a:solidFill>
                <a:srgbClr val="A50021"/>
              </a:solidFill>
              <a:latin typeface="华文细黑" pitchFamily="2" charset="-122"/>
              <a:ea typeface="华文细黑" pitchFamily="2" charset="-122"/>
            </a:endParaRPr>
          </a:p>
        </p:txBody>
      </p:sp>
      <p:sp>
        <p:nvSpPr>
          <p:cNvPr id="7460867" name="椭圆 7460866"/>
          <p:cNvSpPr/>
          <p:nvPr/>
        </p:nvSpPr>
        <p:spPr>
          <a:xfrm>
            <a:off x="4705350" y="3429000"/>
            <a:ext cx="896938" cy="990600"/>
          </a:xfrm>
          <a:prstGeom prst="ellipse">
            <a:avLst/>
          </a:prstGeom>
          <a:gradFill rotWithShape="1">
            <a:gsLst>
              <a:gs pos="0">
                <a:schemeClr val="bg1"/>
              </a:gs>
              <a:gs pos="100000">
                <a:srgbClr val="FF9999"/>
              </a:gs>
            </a:gsLst>
            <a:path path="shape">
              <a:fillToRect l="50000" t="50000" r="50000" b="50000"/>
            </a:path>
          </a:gra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80000"/>
              </a:lnSpc>
            </a:pPr>
            <a:r>
              <a:rPr kumimoji="1" lang="zh-CN" altLang="en-US" sz="2000">
                <a:latin typeface="华文细黑" pitchFamily="2" charset="-122"/>
                <a:ea typeface="华文细黑" pitchFamily="2" charset="-122"/>
              </a:rPr>
              <a:t>总经理</a:t>
            </a:r>
          </a:p>
          <a:p>
            <a:pPr lvl="0" algn="ctr" eaLnBrk="1" hangingPunct="1">
              <a:lnSpc>
                <a:spcPct val="80000"/>
              </a:lnSpc>
            </a:pPr>
            <a:r>
              <a:rPr kumimoji="1" lang="zh-CN" altLang="en-US" sz="2000">
                <a:latin typeface="华文细黑" pitchFamily="2" charset="-122"/>
                <a:ea typeface="华文细黑" pitchFamily="2" charset="-122"/>
              </a:rPr>
              <a:t>期望</a:t>
            </a:r>
          </a:p>
        </p:txBody>
      </p:sp>
      <p:sp>
        <p:nvSpPr>
          <p:cNvPr id="7460868" name="矩形 7460867"/>
          <p:cNvSpPr/>
          <p:nvPr/>
        </p:nvSpPr>
        <p:spPr>
          <a:xfrm>
            <a:off x="4427538" y="1752600"/>
            <a:ext cx="1450975" cy="1295400"/>
          </a:xfrm>
          <a:prstGeom prst="rect">
            <a:avLst/>
          </a:prstGeom>
          <a:gradFill rotWithShape="1">
            <a:gsLst>
              <a:gs pos="0">
                <a:srgbClr val="FFFFFF"/>
              </a:gs>
              <a:gs pos="100000">
                <a:srgbClr val="FF9999"/>
              </a:gs>
            </a:gsLst>
            <a:path path="shape">
              <a:fillToRect l="50000" t="50000" r="50000" b="50000"/>
            </a:path>
          </a:gra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20000"/>
              </a:lnSpc>
            </a:pPr>
            <a:r>
              <a:rPr kumimoji="1" lang="zh-CN" altLang="en-US" sz="1600">
                <a:latin typeface="华文细黑" pitchFamily="2" charset="-122"/>
                <a:ea typeface="华文细黑" pitchFamily="2" charset="-122"/>
              </a:rPr>
              <a:t>竞争对手逼的</a:t>
            </a:r>
          </a:p>
        </p:txBody>
      </p:sp>
      <p:sp>
        <p:nvSpPr>
          <p:cNvPr id="7460869" name="矩形 7460868"/>
          <p:cNvSpPr/>
          <p:nvPr/>
        </p:nvSpPr>
        <p:spPr>
          <a:xfrm>
            <a:off x="5948362" y="3276600"/>
            <a:ext cx="1450975" cy="1295400"/>
          </a:xfrm>
          <a:prstGeom prst="rect">
            <a:avLst/>
          </a:prstGeom>
          <a:gradFill rotWithShape="1">
            <a:gsLst>
              <a:gs pos="0">
                <a:srgbClr val="FFFFFF"/>
              </a:gs>
              <a:gs pos="100000">
                <a:srgbClr val="FF9999"/>
              </a:gs>
            </a:gsLst>
            <a:path path="shape">
              <a:fillToRect l="50000" t="50000" r="50000" b="50000"/>
            </a:path>
          </a:gra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20000"/>
              </a:lnSpc>
            </a:pPr>
            <a:r>
              <a:rPr kumimoji="1" lang="zh-CN" altLang="en-US" sz="2000" b="1">
                <a:latin typeface="华文细黑" pitchFamily="2" charset="-122"/>
                <a:ea typeface="华文细黑" pitchFamily="2" charset="-122"/>
              </a:rPr>
              <a:t>求人难</a:t>
            </a:r>
          </a:p>
        </p:txBody>
      </p:sp>
      <p:sp>
        <p:nvSpPr>
          <p:cNvPr id="7460870" name="矩形 7460869"/>
          <p:cNvSpPr/>
          <p:nvPr/>
        </p:nvSpPr>
        <p:spPr>
          <a:xfrm>
            <a:off x="2906712" y="3276600"/>
            <a:ext cx="1450975" cy="1295400"/>
          </a:xfrm>
          <a:prstGeom prst="rect">
            <a:avLst/>
          </a:prstGeom>
          <a:gradFill rotWithShape="1">
            <a:gsLst>
              <a:gs pos="0">
                <a:srgbClr val="FFFFFF"/>
              </a:gs>
              <a:gs pos="100000">
                <a:srgbClr val="FF9999"/>
              </a:gs>
            </a:gsLst>
            <a:path path="shape">
              <a:fillToRect l="50000" t="50000" r="50000" b="50000"/>
            </a:path>
          </a:gra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20000"/>
              </a:lnSpc>
            </a:pPr>
            <a:r>
              <a:rPr kumimoji="1" lang="zh-CN" altLang="en-US" sz="2000" b="1">
                <a:latin typeface="华文细黑" pitchFamily="2" charset="-122"/>
                <a:ea typeface="华文细黑" pitchFamily="2" charset="-122"/>
              </a:rPr>
              <a:t>运行速度慢</a:t>
            </a:r>
          </a:p>
        </p:txBody>
      </p:sp>
      <p:sp>
        <p:nvSpPr>
          <p:cNvPr id="7460872" name="箭头: 右 7460871"/>
          <p:cNvSpPr/>
          <p:nvPr/>
        </p:nvSpPr>
        <p:spPr>
          <a:xfrm>
            <a:off x="5670550" y="3810000"/>
            <a:ext cx="207962" cy="304800"/>
          </a:xfrm>
          <a:prstGeom prst="rightArrow">
            <a:avLst>
              <a:gd name="adj1" fmla="val 50000"/>
              <a:gd name="adj2" fmla="val 25000"/>
            </a:avLst>
          </a:prstGeom>
          <a:gradFill rotWithShape="1">
            <a:gsLst>
              <a:gs pos="0">
                <a:schemeClr val="bg1"/>
              </a:gs>
              <a:gs pos="100000">
                <a:srgbClr val="FF9999"/>
              </a:gs>
            </a:gsLst>
            <a:path path="shape">
              <a:fillToRect l="50000" t="50000" r="50000" b="50000"/>
            </a:path>
          </a:gradFill>
          <a:ln>
            <a:solidFill>
              <a:schemeClr val="tx1"/>
            </a:solidFill>
            <a:miter lim="800000"/>
          </a:ln>
        </p:spPr>
      </p:sp>
      <p:sp>
        <p:nvSpPr>
          <p:cNvPr id="7460873" name="箭头: 左 7460872"/>
          <p:cNvSpPr/>
          <p:nvPr/>
        </p:nvSpPr>
        <p:spPr>
          <a:xfrm>
            <a:off x="4427538" y="3810000"/>
            <a:ext cx="206375" cy="304800"/>
          </a:xfrm>
          <a:prstGeom prst="leftArrow">
            <a:avLst>
              <a:gd name="adj1" fmla="val 50000"/>
              <a:gd name="adj2" fmla="val 25000"/>
            </a:avLst>
          </a:prstGeom>
          <a:gradFill rotWithShape="1">
            <a:gsLst>
              <a:gs pos="0">
                <a:schemeClr val="bg1"/>
              </a:gs>
              <a:gs pos="100000">
                <a:srgbClr val="FF9999"/>
              </a:gs>
            </a:gsLst>
            <a:path path="shape">
              <a:fillToRect l="50000" t="50000" r="50000" b="50000"/>
            </a:path>
          </a:gradFill>
          <a:ln>
            <a:solidFill>
              <a:schemeClr val="tx1"/>
            </a:solidFill>
            <a:miter lim="800000"/>
          </a:ln>
        </p:spPr>
      </p:sp>
      <p:sp>
        <p:nvSpPr>
          <p:cNvPr id="7460874" name="箭头: 上 7460873"/>
          <p:cNvSpPr/>
          <p:nvPr/>
        </p:nvSpPr>
        <p:spPr>
          <a:xfrm>
            <a:off x="4989512" y="3124200"/>
            <a:ext cx="276225" cy="228600"/>
          </a:xfrm>
          <a:prstGeom prst="upArrow">
            <a:avLst>
              <a:gd name="adj1" fmla="val 50000"/>
              <a:gd name="adj2" fmla="val 25000"/>
            </a:avLst>
          </a:prstGeom>
          <a:gradFill rotWithShape="1">
            <a:gsLst>
              <a:gs pos="0">
                <a:schemeClr val="bg1"/>
              </a:gs>
              <a:gs pos="100000">
                <a:srgbClr val="FF9999"/>
              </a:gs>
            </a:gsLst>
            <a:path path="shape">
              <a:fillToRect l="50000" t="50000" r="50000" b="50000"/>
            </a:path>
          </a:gradFill>
          <a:ln>
            <a:solidFill>
              <a:schemeClr val="tx1"/>
            </a:solidFill>
            <a:miter lim="800000"/>
          </a:ln>
        </p:spPr>
      </p:sp>
      <p:sp>
        <p:nvSpPr>
          <p:cNvPr id="7460875" name="箭头: 下 7460874"/>
          <p:cNvSpPr/>
          <p:nvPr/>
        </p:nvSpPr>
        <p:spPr>
          <a:xfrm>
            <a:off x="5006975" y="4495800"/>
            <a:ext cx="276225" cy="228600"/>
          </a:xfrm>
          <a:prstGeom prst="downArrow">
            <a:avLst>
              <a:gd name="adj1" fmla="val 50000"/>
              <a:gd name="adj2" fmla="val 25000"/>
            </a:avLst>
          </a:prstGeom>
          <a:gradFill rotWithShape="1">
            <a:gsLst>
              <a:gs pos="0">
                <a:schemeClr val="bg1"/>
              </a:gs>
              <a:gs pos="100000">
                <a:srgbClr val="FF9999"/>
              </a:gs>
            </a:gsLst>
            <a:path path="shape">
              <a:fillToRect l="50000" t="50000" r="50000" b="50000"/>
            </a:path>
          </a:gradFill>
          <a:ln>
            <a:solidFill>
              <a:schemeClr val="tx1"/>
            </a:solidFill>
            <a:miter lim="800000"/>
          </a:ln>
        </p:spPr>
      </p:sp>
      <p:sp>
        <p:nvSpPr>
          <p:cNvPr id="7460871" name="矩形 7460870"/>
          <p:cNvSpPr/>
          <p:nvPr/>
        </p:nvSpPr>
        <p:spPr>
          <a:xfrm>
            <a:off x="4427538" y="4800600"/>
            <a:ext cx="1450975" cy="1295400"/>
          </a:xfrm>
          <a:prstGeom prst="rect">
            <a:avLst/>
          </a:prstGeom>
          <a:gradFill rotWithShape="1">
            <a:gsLst>
              <a:gs pos="0">
                <a:srgbClr val="FFFFFF"/>
              </a:gs>
              <a:gs pos="100000">
                <a:srgbClr val="FF9999"/>
              </a:gs>
            </a:gsLst>
            <a:path path="shape">
              <a:fillToRect l="50000" t="50000" r="50000" b="50000"/>
            </a:path>
          </a:gra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lnSpc>
                <a:spcPct val="120000"/>
              </a:lnSpc>
            </a:pPr>
            <a:r>
              <a:rPr kumimoji="1" lang="zh-CN" altLang="en-US" sz="2000" b="1">
                <a:latin typeface="华文细黑" pitchFamily="2" charset="-122"/>
                <a:ea typeface="华文细黑" pitchFamily="2" charset="-122"/>
              </a:rPr>
              <a:t>造成损失</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62" name="矩形 7464961"/>
          <p:cNvSpPr/>
          <p:nvPr/>
        </p:nvSpPr>
        <p:spPr>
          <a:xfrm>
            <a:off x="0" y="457200"/>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我们需要解决哪些问题</a:t>
            </a:r>
          </a:p>
        </p:txBody>
      </p:sp>
      <p:graphicFrame>
        <p:nvGraphicFramePr>
          <p:cNvPr id="7464963" name="内容占位符 7464962"/>
          <p:cNvGraphicFramePr>
            <a:graphicFrameLocks noGrp="1"/>
          </p:cNvGraphicFramePr>
          <p:nvPr>
            <p:ph/>
          </p:nvPr>
        </p:nvGraphicFramePr>
        <p:xfrm>
          <a:off x="2613025" y="1752600"/>
          <a:ext cx="5035550" cy="4343400"/>
        </p:xfrm>
        <a:graphic>
          <a:graphicData uri="http://schemas.openxmlformats.org/drawingml/2006/table">
            <a:tbl>
              <a:tblPr/>
              <a:tblGrid>
                <a:gridCol w="787400">
                  <a:extLst>
                    <a:ext uri="{9D8B030D-6E8A-4147-A177-3AD203B41FA5}">
                      <a16:colId xmlns:a16="http://schemas.microsoft.com/office/drawing/2014/main" val="20000"/>
                    </a:ext>
                  </a:extLst>
                </a:gridCol>
                <a:gridCol w="3094038">
                  <a:extLst>
                    <a:ext uri="{9D8B030D-6E8A-4147-A177-3AD203B41FA5}">
                      <a16:colId xmlns:a16="http://schemas.microsoft.com/office/drawing/2014/main" val="20001"/>
                    </a:ext>
                  </a:extLst>
                </a:gridCol>
                <a:gridCol w="1154112">
                  <a:extLst>
                    <a:ext uri="{9D8B030D-6E8A-4147-A177-3AD203B41FA5}">
                      <a16:colId xmlns:a16="http://schemas.microsoft.com/office/drawing/2014/main" val="20002"/>
                    </a:ext>
                  </a:extLst>
                </a:gridCol>
              </a:tblGrid>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1</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2000">
                          <a:latin typeface="华文细黑" pitchFamily="2" charset="-122"/>
                          <a:ea typeface="华文细黑" pitchFamily="2" charset="-122"/>
                        </a:rPr>
                        <a:t> 存在部门职能的模糊地带</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zh-CN" altLang="en-US">
                          <a:solidFill>
                            <a:srgbClr val="000000"/>
                          </a:solidFill>
                          <a:latin typeface="华文细黑" pitchFamily="2" charset="-122"/>
                          <a:ea typeface="华文细黑" pitchFamily="2" charset="-122"/>
                        </a:rPr>
                        <a:t>备注</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0"/>
                  </a:ext>
                </a:extLst>
              </a:tr>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2</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2000">
                          <a:latin typeface="华文细黑" pitchFamily="2" charset="-122"/>
                          <a:ea typeface="华文细黑" pitchFamily="2" charset="-122"/>
                        </a:rPr>
                        <a:t> 不容忽视的“部门墙” </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fontAlgn="ctr">
                        <a:spcBef>
                          <a:spcPct val="0"/>
                        </a:spcBef>
                        <a:buNone/>
                      </a:pPr>
                      <a:endParaRPr lang="zh-CN" altLang="en-US" sz="4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1"/>
                  </a:ext>
                </a:extLst>
              </a:tr>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3</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2000">
                          <a:latin typeface="华文细黑" pitchFamily="2" charset="-122"/>
                          <a:ea typeface="华文细黑" pitchFamily="2" charset="-122"/>
                        </a:rPr>
                        <a:t> 客观存在的个体差异 </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fontAlgn="ctr">
                        <a:spcBef>
                          <a:spcPct val="0"/>
                        </a:spcBef>
                        <a:buNone/>
                      </a:pPr>
                      <a:endParaRPr lang="zh-CN" altLang="en-US" sz="4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2"/>
                  </a:ext>
                </a:extLst>
              </a:tr>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4</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2000">
                          <a:latin typeface="华文细黑" pitchFamily="2" charset="-122"/>
                          <a:ea typeface="华文细黑" pitchFamily="2" charset="-122"/>
                        </a:rPr>
                        <a:t> 跨部门协作困难</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fontAlgn="ctr">
                        <a:spcBef>
                          <a:spcPct val="0"/>
                        </a:spcBef>
                        <a:buNone/>
                      </a:pPr>
                      <a:endParaRPr lang="zh-CN" altLang="en-US" sz="4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3"/>
                  </a:ext>
                </a:extLst>
              </a:tr>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5</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spcBef>
                          <a:spcPct val="0"/>
                        </a:spcBef>
                        <a:buNone/>
                      </a:pPr>
                      <a:r>
                        <a:rPr lang="zh-CN" altLang="en-US" sz="2000">
                          <a:latin typeface="华文细黑" pitchFamily="2" charset="-122"/>
                          <a:ea typeface="华文细黑" pitchFamily="2" charset="-122"/>
                        </a:rPr>
                        <a:t> 沟通的能力与技巧</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fontAlgn="ctr">
                        <a:spcBef>
                          <a:spcPct val="0"/>
                        </a:spcBef>
                        <a:buNone/>
                      </a:pPr>
                      <a:endParaRPr lang="zh-CN" altLang="en-US" sz="4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4"/>
                  </a:ext>
                </a:extLst>
              </a:tr>
              <a:tr h="723900">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lgn="ctr" fontAlgn="ctr">
                        <a:spcBef>
                          <a:spcPct val="0"/>
                        </a:spcBef>
                        <a:buNone/>
                      </a:pPr>
                      <a:r>
                        <a:rPr lang="en-US" altLang="zh-CN">
                          <a:latin typeface="华文细黑" pitchFamily="2" charset="-122"/>
                          <a:ea typeface="华文细黑" pitchFamily="2" charset="-122"/>
                        </a:rPr>
                        <a:t>6</a:t>
                      </a: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a:buNone/>
                      </a:pPr>
                      <a:endParaRPr lang="zh-CN" altLang="en-US">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lvl1pPr marL="342900" indent="-342900" algn="l" defTabSz="914400" rtl="0" eaLnBrk="0" fontAlgn="base" hangingPunct="0">
                        <a:lnSpc>
                          <a:spcPct val="95000"/>
                        </a:lnSpc>
                        <a:spcBef>
                          <a:spcPct val="50000"/>
                        </a:spcBef>
                        <a:spcAft>
                          <a:spcPct val="0"/>
                        </a:spcAft>
                        <a:buClr>
                          <a:srgbClr val="093A80"/>
                        </a:buClr>
                        <a:buSzPct val="75000"/>
                        <a:buFont typeface="Wingdings" pitchFamily="2" charset="2"/>
                        <a:buChar char="l"/>
                        <a:defRPr kumimoji="0" lang="en-US" altLang="en-US" sz="2500" b="0" i="0" u="none">
                          <a:solidFill>
                            <a:schemeClr val="tx1"/>
                          </a:solidFill>
                          <a:latin typeface="Arial"/>
                          <a:ea typeface="楷体_GB2312" pitchFamily="49" charset="-122"/>
                        </a:defRPr>
                      </a:lvl1pPr>
                      <a:lvl2pPr marL="742950" indent="-285750" algn="l" defTabSz="914400" rtl="0" eaLnBrk="0" fontAlgn="base" hangingPunct="0">
                        <a:lnSpc>
                          <a:spcPct val="100000"/>
                        </a:lnSpc>
                        <a:spcBef>
                          <a:spcPct val="25000"/>
                        </a:spcBef>
                        <a:spcAft>
                          <a:spcPct val="0"/>
                        </a:spcAft>
                        <a:buClr>
                          <a:schemeClr val="tx1"/>
                        </a:buClr>
                        <a:buSzPct val="75000"/>
                        <a:buFontTx/>
                        <a:buChar char="–"/>
                        <a:defRPr kumimoji="0" lang="en-US" altLang="en-US" sz="2400" b="0" i="0" u="none">
                          <a:solidFill>
                            <a:schemeClr val="tx1"/>
                          </a:solidFill>
                          <a:latin typeface="Arial"/>
                          <a:ea typeface="楷体_GB2312" pitchFamily="49" charset="-122"/>
                        </a:defRPr>
                      </a:lvl2pPr>
                      <a:lvl3pPr marL="11430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400" b="0" i="0" u="none">
                          <a:solidFill>
                            <a:schemeClr val="tx1"/>
                          </a:solidFill>
                          <a:latin typeface="Arial"/>
                          <a:ea typeface="楷体_GB2312" pitchFamily="49" charset="-122"/>
                        </a:defRPr>
                      </a:lvl3pPr>
                      <a:lvl4pPr marL="1600200" indent="-228600" algn="l" defTabSz="914400" rtl="0" eaLnBrk="0" fontAlgn="base" hangingPunct="0">
                        <a:lnSpc>
                          <a:spcPct val="100000"/>
                        </a:lnSpc>
                        <a:spcBef>
                          <a:spcPct val="20000"/>
                        </a:spcBef>
                        <a:spcAft>
                          <a:spcPct val="0"/>
                        </a:spcAft>
                        <a:buClr>
                          <a:srgbClr val="093A80"/>
                        </a:buClr>
                        <a:buSzPct val="75000"/>
                        <a:buFontTx/>
                        <a:buChar char="–"/>
                        <a:defRPr kumimoji="0" lang="en-US" altLang="en-US" sz="2000" b="0" i="0" u="none">
                          <a:solidFill>
                            <a:schemeClr val="tx1"/>
                          </a:solidFill>
                          <a:latin typeface="Arial"/>
                          <a:ea typeface="楷体_GB2312" pitchFamily="49" charset="-122"/>
                        </a:defRPr>
                      </a:lvl4pPr>
                      <a:lvl5pPr marL="2057400" indent="-228600" algn="l" defTabSz="914400" rtl="0" eaLnBrk="0" fontAlgn="base" hangingPunct="0">
                        <a:lnSpc>
                          <a:spcPct val="100000"/>
                        </a:lnSpc>
                        <a:spcBef>
                          <a:spcPct val="20000"/>
                        </a:spcBef>
                        <a:spcAft>
                          <a:spcPct val="0"/>
                        </a:spcAft>
                        <a:buClr>
                          <a:srgbClr val="093A80"/>
                        </a:buClr>
                        <a:buSzPct val="75000"/>
                        <a:buFont typeface="Wingdings" pitchFamily="2" charset="2"/>
                        <a:buChar char="l"/>
                        <a:defRPr kumimoji="0" lang="en-US" altLang="en-US" sz="2000" b="0" i="0" u="none">
                          <a:solidFill>
                            <a:schemeClr val="tx1"/>
                          </a:solidFill>
                          <a:latin typeface="Arial"/>
                          <a:ea typeface="楷体_GB2312" pitchFamily="49" charset="-122"/>
                        </a:defRPr>
                      </a:lvl5pPr>
                    </a:lstStyle>
                    <a:p>
                      <a:pPr marL="0" lvl="0" indent="0" fontAlgn="ctr">
                        <a:spcBef>
                          <a:spcPct val="0"/>
                        </a:spcBef>
                        <a:buNone/>
                      </a:pPr>
                      <a:endParaRPr lang="zh-CN" altLang="en-US" sz="4400">
                        <a:latin typeface="华文细黑" pitchFamily="2" charset="-122"/>
                        <a:ea typeface="华文细黑" pitchFamily="2" charset="-122"/>
                      </a:endParaRPr>
                    </a:p>
                  </a:txBody>
                  <a:tcPr marL="0" marR="0" marT="0" marB="0"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2354" name="矩形 7652353"/>
          <p:cNvSpPr/>
          <p:nvPr/>
        </p:nvSpPr>
        <p:spPr>
          <a:xfrm>
            <a:off x="2601912" y="1752600"/>
            <a:ext cx="1403350" cy="622300"/>
          </a:xfrm>
          <a:prstGeom prst="rect">
            <a:avLst/>
          </a:prstGeom>
          <a:noFill/>
          <a:ln>
            <a:noFill/>
            <a:miter lim="800000"/>
          </a:ln>
        </p:spPr>
        <p:txBody>
          <a:bodyPr wrap="none"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r" eaLnBrk="1" hangingPunct="1">
              <a:lnSpc>
                <a:spcPct val="145000"/>
              </a:lnSpc>
            </a:pPr>
            <a:r>
              <a:rPr kumimoji="1" lang="zh-CN" altLang="en-US" b="1">
                <a:latin typeface="华文楷体" pitchFamily="2" charset="-122"/>
                <a:ea typeface="华文细黑" pitchFamily="2" charset="-122"/>
              </a:rPr>
              <a:t>主讲内容</a:t>
            </a:r>
          </a:p>
        </p:txBody>
      </p:sp>
      <p:sp>
        <p:nvSpPr>
          <p:cNvPr id="7652355" name="矩形 7652354"/>
          <p:cNvSpPr/>
          <p:nvPr/>
        </p:nvSpPr>
        <p:spPr>
          <a:xfrm>
            <a:off x="0" y="396875"/>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第二讲：跨部门沟通与协作</a:t>
            </a:r>
          </a:p>
        </p:txBody>
      </p:sp>
      <p:sp>
        <p:nvSpPr>
          <p:cNvPr id="7652356" name="矩形 7652355"/>
          <p:cNvSpPr/>
          <p:nvPr/>
        </p:nvSpPr>
        <p:spPr bwMode="white">
          <a:xfrm>
            <a:off x="2754312" y="2438400"/>
            <a:ext cx="5257800" cy="3009900"/>
          </a:xfrm>
          <a:prstGeom prst="rect">
            <a:avLst/>
          </a:prstGeom>
          <a:noFill/>
          <a:ln w="1270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235000"/>
              </a:lnSpc>
              <a:buFont typeface="Wingdings" pitchFamily="2" charset="2"/>
              <a:buChar char="Ø"/>
            </a:pPr>
            <a:r>
              <a:rPr lang="zh-CN" altLang="en-US" sz="2800">
                <a:latin typeface="宋体" pitchFamily="2" charset="-122"/>
                <a:ea typeface="华文细黑" pitchFamily="2" charset="-122"/>
              </a:rPr>
              <a:t>跨部门沟通与协作</a:t>
            </a:r>
            <a:r>
              <a:rPr lang="en-US" altLang="zh-CN" sz="2800">
                <a:latin typeface="宋体" pitchFamily="2" charset="-122"/>
                <a:ea typeface="华文细黑" pitchFamily="2" charset="-122"/>
              </a:rPr>
              <a:t>12</a:t>
            </a:r>
            <a:r>
              <a:rPr lang="zh-CN" altLang="en-US" sz="2800">
                <a:latin typeface="宋体" pitchFamily="2" charset="-122"/>
                <a:ea typeface="华文细黑" pitchFamily="2" charset="-122"/>
              </a:rPr>
              <a:t>招</a:t>
            </a:r>
          </a:p>
          <a:p>
            <a:pPr lvl="0" eaLnBrk="1" hangingPunct="1">
              <a:lnSpc>
                <a:spcPct val="235000"/>
              </a:lnSpc>
              <a:buFont typeface="Wingdings" pitchFamily="2" charset="2"/>
              <a:buChar char="Ø"/>
            </a:pPr>
            <a:r>
              <a:rPr lang="zh-CN" altLang="en-US" sz="2800">
                <a:latin typeface="宋体" pitchFamily="2" charset="-122"/>
                <a:ea typeface="华文细黑" pitchFamily="2" charset="-122"/>
              </a:rPr>
              <a:t>跨部门沟通与协调实战问题</a:t>
            </a:r>
          </a:p>
          <a:p>
            <a:pPr lvl="0" eaLnBrk="1" hangingPunct="1">
              <a:lnSpc>
                <a:spcPct val="235000"/>
              </a:lnSpc>
              <a:buFont typeface="Wingdings" pitchFamily="2" charset="2"/>
              <a:buChar char="Ø"/>
            </a:pPr>
            <a:r>
              <a:rPr lang="zh-CN" altLang="en-US" sz="2800">
                <a:latin typeface="宋体" pitchFamily="2" charset="-122"/>
                <a:ea typeface="华文细黑" pitchFamily="2" charset="-122"/>
              </a:rPr>
              <a:t>跨部门沟通与协调实战案例</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0050" name="矩形 7810049"/>
          <p:cNvSpPr/>
          <p:nvPr/>
        </p:nvSpPr>
        <p:spPr>
          <a:xfrm>
            <a:off x="0" y="457200"/>
            <a:ext cx="10080625" cy="671512"/>
          </a:xfrm>
          <a:prstGeom prst="rect">
            <a:avLst/>
          </a:prstGeom>
          <a:noFill/>
          <a:ln>
            <a:noFill/>
            <a:miter lim="800000"/>
          </a:ln>
        </p:spPr>
        <p:txBody>
          <a:bodyPr lIns="92075" tIns="46038" rIns="92075" bIns="46038"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华文细黑" pitchFamily="2" charset="-122"/>
                <a:ea typeface="华文细黑" pitchFamily="2" charset="-122"/>
              </a:rPr>
              <a:t>分享：壁垒、壁垒、壁垒</a:t>
            </a:r>
            <a:endParaRPr kumimoji="1" lang="zh-CN" altLang="zh-CN" sz="3800" b="1">
              <a:solidFill>
                <a:srgbClr val="A50021"/>
              </a:solidFill>
              <a:latin typeface="华文细黑" pitchFamily="2" charset="-122"/>
              <a:ea typeface="华文细黑" pitchFamily="2" charset="-122"/>
            </a:endParaRPr>
          </a:p>
        </p:txBody>
      </p:sp>
      <p:sp>
        <p:nvSpPr>
          <p:cNvPr id="7810051" name="Oval 26"/>
          <p:cNvSpPr/>
          <p:nvPr/>
        </p:nvSpPr>
        <p:spPr>
          <a:xfrm>
            <a:off x="1128712" y="3592512"/>
            <a:ext cx="3886200" cy="1255712"/>
          </a:xfrm>
          <a:prstGeom prst="ellipse">
            <a:avLst/>
          </a:prstGeom>
          <a:gradFill rotWithShape="1">
            <a:gsLst>
              <a:gs pos="0">
                <a:srgbClr val="00CCFF"/>
              </a:gs>
              <a:gs pos="50000">
                <a:srgbClr val="004A5C"/>
              </a:gs>
              <a:gs pos="100000">
                <a:srgbClr val="00CCFF"/>
              </a:gs>
            </a:gsLst>
            <a:lin ang="2700000" scaled="1"/>
          </a:gradFill>
          <a:ln>
            <a:solidFill>
              <a:prstClr val="black"/>
            </a:solidFill>
            <a:miter lim="800000"/>
          </a:ln>
          <a:scene3d>
            <a:camera prst="legacyPerspectiveBottom">
              <a:rot lat="0" lon="0" rev="0"/>
            </a:camera>
            <a:lightRig rig="legacyFlat3" dir="t"/>
          </a:scene3d>
          <a:sp3d extrusionH="1878000" prstMaterial="legacyMatte">
            <a:bevelT w="13500" h="13500" prst="angle"/>
            <a:bevelB w="13500" h="13500" prst="angle"/>
            <a:extrusionClr>
              <a:srgbClr val="00CCFF"/>
            </a:extrusionClr>
          </a:sp3d>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endParaRPr lang="zh-CN" altLang="en-US" sz="1800">
              <a:latin typeface="微软雅黑" pitchFamily="34" charset="-122"/>
              <a:ea typeface="微软雅黑" pitchFamily="34" charset="-122"/>
            </a:endParaRPr>
          </a:p>
        </p:txBody>
      </p:sp>
      <p:sp>
        <p:nvSpPr>
          <p:cNvPr id="7810052" name="Oval 27"/>
          <p:cNvSpPr/>
          <p:nvPr/>
        </p:nvSpPr>
        <p:spPr>
          <a:xfrm>
            <a:off x="5014912" y="3478212"/>
            <a:ext cx="3930650" cy="1371600"/>
          </a:xfrm>
          <a:prstGeom prst="ellipse">
            <a:avLst/>
          </a:prstGeom>
          <a:gradFill rotWithShape="1">
            <a:gsLst>
              <a:gs pos="0">
                <a:srgbClr val="CC3300"/>
              </a:gs>
              <a:gs pos="50000">
                <a:srgbClr val="4A1200"/>
              </a:gs>
              <a:gs pos="100000">
                <a:srgbClr val="CC3300"/>
              </a:gs>
            </a:gsLst>
            <a:lin ang="2700000" scaled="1"/>
          </a:gradFill>
          <a:ln>
            <a:solidFill>
              <a:prstClr val="black"/>
            </a:solidFill>
            <a:miter lim="800000"/>
          </a:ln>
          <a:scene3d>
            <a:camera prst="legacyPerspectiveBottom">
              <a:rot lat="0" lon="0" rev="0"/>
            </a:camera>
            <a:lightRig rig="legacyFlat3" dir="t"/>
          </a:scene3d>
          <a:sp3d extrusionH="1878000" prstMaterial="legacyMatte">
            <a:bevelT w="13500" h="13500" prst="angle"/>
            <a:bevelB w="13500" h="13500" prst="angle"/>
            <a:extrusionClr>
              <a:srgbClr val="FF6600"/>
            </a:extrusionClr>
          </a:sp3d>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lgn="ctr"/>
            <a:endParaRPr lang="zh-CN" altLang="zh-CN" sz="1400" b="1">
              <a:latin typeface="微软雅黑" pitchFamily="34" charset="-122"/>
              <a:ea typeface="微软雅黑" pitchFamily="34" charset="-122"/>
            </a:endParaRPr>
          </a:p>
        </p:txBody>
      </p:sp>
      <p:sp>
        <p:nvSpPr>
          <p:cNvPr id="7810053" name="WordArt 28"/>
          <p:cNvSpPr/>
          <p:nvPr/>
        </p:nvSpPr>
        <p:spPr>
          <a:xfrm>
            <a:off x="2319338" y="3978275"/>
            <a:ext cx="1485900" cy="446088"/>
          </a:xfrm>
          <a:gradFill rotWithShape="1">
            <a:gsLst>
              <a:gs pos="0">
                <a:srgbClr val="FFFFFF">
                  <a:alpha val="20000"/>
                </a:srgbClr>
              </a:gs>
              <a:gs pos="100000">
                <a:srgbClr val="FFFFFF">
                  <a:alpha val="60001"/>
                </a:srgbClr>
              </a:gs>
            </a:gsLst>
            <a:lin ang="5400000" scaled="1"/>
          </a:gradFill>
          <a:ln>
            <a:noFill/>
            <a:miter lim="800000"/>
          </a:ln>
          <a:effectLst>
            <a:outerShdw dist="35921" dir="2700000" algn="ctr">
              <a:srgbClr val="000000">
                <a:alpha val="17000"/>
              </a:srgbClr>
            </a:outerShdw>
          </a:effectLst>
        </p:spPr>
        <p:txBody>
          <a:bodyPr wrap="none" fromWordArt="1">
            <a:prstTxWarp prst="textFadeUp">
              <a:avLst/>
            </a:prstTxWarp>
          </a:bodyPr>
          <a:lstStyle/>
          <a:p>
            <a:pPr algn="ctr"/>
            <a:r>
              <a:rPr sz="4800" b="1" kern="10">
                <a:ln>
                  <a:noFill/>
                </a:ln>
                <a:gradFill rotWithShape="1">
                  <a:gsLst>
                    <a:gs pos="0">
                      <a:srgbClr val="FFFFFF">
                        <a:alpha val="20000"/>
                      </a:srgbClr>
                    </a:gs>
                    <a:gs pos="100000">
                      <a:srgbClr val="FFFFFF">
                        <a:alpha val="60001"/>
                      </a:srgbClr>
                    </a:gs>
                  </a:gsLst>
                  <a:lin ang="5400000" scaled="1"/>
                </a:gradFill>
                <a:effectLst>
                  <a:outerShdw dist="35921" dir="2700000" algn="ctr">
                    <a:srgbClr val="000000">
                      <a:alpha val="17000"/>
                    </a:srgbClr>
                  </a:outerShdw>
                </a:effectLst>
                <a:latin typeface="微软雅黑"/>
              </a:rPr>
              <a:t>4个中心</a:t>
            </a:r>
          </a:p>
        </p:txBody>
      </p:sp>
      <p:sp>
        <p:nvSpPr>
          <p:cNvPr id="7810054" name="WordArt 29"/>
          <p:cNvSpPr/>
          <p:nvPr/>
        </p:nvSpPr>
        <p:spPr>
          <a:xfrm>
            <a:off x="6288088" y="3990975"/>
            <a:ext cx="1485900" cy="446088"/>
          </a:xfrm>
          <a:gradFill rotWithShape="1">
            <a:gsLst>
              <a:gs pos="0">
                <a:srgbClr val="FFFFFF">
                  <a:alpha val="20000"/>
                </a:srgbClr>
              </a:gs>
              <a:gs pos="100000">
                <a:srgbClr val="FFFFFF">
                  <a:alpha val="60001"/>
                </a:srgbClr>
              </a:gs>
            </a:gsLst>
            <a:lin ang="5400000" scaled="1"/>
          </a:gradFill>
          <a:ln>
            <a:noFill/>
            <a:miter lim="800000"/>
          </a:ln>
          <a:effectLst>
            <a:outerShdw dist="35921" dir="2700000" algn="ctr">
              <a:srgbClr val="000000">
                <a:alpha val="17000"/>
              </a:srgbClr>
            </a:outerShdw>
          </a:effectLst>
        </p:spPr>
        <p:txBody>
          <a:bodyPr wrap="none" fromWordArt="1">
            <a:prstTxWarp prst="textFadeUp">
              <a:avLst/>
            </a:prstTxWarp>
          </a:bodyPr>
          <a:lstStyle/>
          <a:p>
            <a:pPr algn="ctr"/>
            <a:r>
              <a:rPr sz="4800" b="1" kern="10">
                <a:ln>
                  <a:noFill/>
                </a:ln>
                <a:gradFill rotWithShape="1">
                  <a:gsLst>
                    <a:gs pos="0">
                      <a:srgbClr val="FFFFFF">
                        <a:alpha val="20000"/>
                      </a:srgbClr>
                    </a:gs>
                    <a:gs pos="100000">
                      <a:srgbClr val="FFFFFF">
                        <a:alpha val="60001"/>
                      </a:srgbClr>
                    </a:gs>
                  </a:gsLst>
                  <a:lin ang="5400000" scaled="1"/>
                </a:gradFill>
                <a:effectLst>
                  <a:outerShdw dist="35921" dir="2700000" algn="ctr">
                    <a:srgbClr val="000000">
                      <a:alpha val="17000"/>
                    </a:srgbClr>
                  </a:outerShdw>
                </a:effectLst>
                <a:latin typeface="微软雅黑"/>
              </a:rPr>
              <a:t>10点体会</a:t>
            </a:r>
          </a:p>
        </p:txBody>
      </p:sp>
      <p:sp>
        <p:nvSpPr>
          <p:cNvPr id="7810055" name="Oval 30"/>
          <p:cNvSpPr/>
          <p:nvPr/>
        </p:nvSpPr>
        <p:spPr>
          <a:xfrm rot="420000">
            <a:off x="1120775" y="3497262"/>
            <a:ext cx="4648200" cy="1143000"/>
          </a:xfrm>
          <a:prstGeom prst="ellipse">
            <a:avLst/>
          </a:prstGeom>
          <a:noFill/>
          <a:ln w="19050">
            <a:solidFill>
              <a:srgbClr val="00CCFF"/>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endParaRPr lang="zh-CN" altLang="en-US" sz="1800">
              <a:latin typeface="微软雅黑" pitchFamily="34" charset="-122"/>
              <a:ea typeface="微软雅黑" pitchFamily="34" charset="-122"/>
            </a:endParaRPr>
          </a:p>
        </p:txBody>
      </p:sp>
      <p:cxnSp>
        <p:nvCxnSpPr>
          <p:cNvPr id="7810056" name="Line 33"/>
          <p:cNvCxnSpPr/>
          <p:nvPr/>
        </p:nvCxnSpPr>
        <p:spPr>
          <a:xfrm flipH="1">
            <a:off x="5011738" y="5410200"/>
            <a:ext cx="0" cy="228600"/>
          </a:xfrm>
          <a:prstGeom prst="line">
            <a:avLst/>
          </a:prstGeom>
          <a:noFill/>
          <a:ln w="12700">
            <a:solidFill>
              <a:srgbClr val="FFFFFF"/>
            </a:solidFill>
            <a:miter lim="800000"/>
          </a:ln>
        </p:spPr>
      </p:cxnSp>
      <p:sp>
        <p:nvSpPr>
          <p:cNvPr id="7810057" name="Oval 34"/>
          <p:cNvSpPr/>
          <p:nvPr/>
        </p:nvSpPr>
        <p:spPr>
          <a:xfrm>
            <a:off x="3494088" y="1684338"/>
            <a:ext cx="3025775" cy="3025775"/>
          </a:xfrm>
          <a:prstGeom prst="ellipse">
            <a:avLst/>
          </a:prstGeom>
          <a:gradFill rotWithShape="1">
            <a:gsLst>
              <a:gs pos="0">
                <a:srgbClr val="999BF3">
                  <a:alpha val="79999"/>
                </a:srgbClr>
              </a:gs>
              <a:gs pos="100000">
                <a:srgbClr val="474870">
                  <a:alpha val="39998"/>
                </a:srgbClr>
              </a:gs>
            </a:gsLst>
            <a:lin ang="5400000" scaled="1"/>
          </a:gradFill>
          <a:ln w="28575">
            <a:solidFill>
              <a:srgbClr val="FFFFFF"/>
            </a:solidFill>
            <a:prstDash val="sysDot"/>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endParaRPr lang="zh-CN" altLang="en-US" sz="1800">
              <a:latin typeface="微软雅黑" pitchFamily="34" charset="-122"/>
              <a:ea typeface="微软雅黑" pitchFamily="34" charset="-122"/>
            </a:endParaRPr>
          </a:p>
        </p:txBody>
      </p:sp>
      <p:sp>
        <p:nvSpPr>
          <p:cNvPr id="7810058" name="Oval 39"/>
          <p:cNvSpPr/>
          <p:nvPr/>
        </p:nvSpPr>
        <p:spPr>
          <a:xfrm rot="10080000">
            <a:off x="4181475" y="3408362"/>
            <a:ext cx="5126038" cy="1143000"/>
          </a:xfrm>
          <a:prstGeom prst="ellipse">
            <a:avLst/>
          </a:prstGeom>
          <a:noFill/>
          <a:ln w="19050">
            <a:solidFill>
              <a:srgbClr val="FF9900"/>
            </a:solidFill>
            <a:miter lim="800000"/>
          </a:ln>
        </p:spPr>
        <p:txBody>
          <a:bodyPr rot="10800000"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endParaRPr lang="zh-CN" altLang="en-US" sz="1800">
              <a:latin typeface="微软雅黑" pitchFamily="34" charset="-122"/>
              <a:ea typeface="微软雅黑" pitchFamily="34" charset="-122"/>
            </a:endParaRPr>
          </a:p>
        </p:txBody>
      </p:sp>
      <p:sp>
        <p:nvSpPr>
          <p:cNvPr id="7810059" name="TextBox 21"/>
          <p:cNvSpPr/>
          <p:nvPr/>
        </p:nvSpPr>
        <p:spPr>
          <a:xfrm>
            <a:off x="3821112" y="2667000"/>
            <a:ext cx="2511425" cy="5794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marL="0" lvl="0" indent="0" algn="ctr"/>
            <a:r>
              <a:rPr lang="en-US" altLang="zh-CN" sz="3200" b="1">
                <a:solidFill>
                  <a:schemeClr val="bg1"/>
                </a:solidFill>
                <a:latin typeface="微软雅黑" pitchFamily="34" charset="-122"/>
                <a:ea typeface="微软雅黑" pitchFamily="34" charset="-122"/>
              </a:rPr>
              <a:t>3</a:t>
            </a:r>
            <a:r>
              <a:rPr lang="zh-CN" altLang="en-US" sz="3200" b="1">
                <a:solidFill>
                  <a:schemeClr val="bg1"/>
                </a:solidFill>
                <a:latin typeface="微软雅黑" pitchFamily="34" charset="-122"/>
                <a:ea typeface="微软雅黑" pitchFamily="34" charset="-122"/>
              </a:rPr>
              <a:t>个角色</a:t>
            </a:r>
            <a:endParaRPr lang="zh-CN" altLang="en-US" sz="1800" b="1">
              <a:solidFill>
                <a:schemeClr val="bg1"/>
              </a:solidFill>
              <a:latin typeface="微软雅黑" pitchFamily="34" charset="-122"/>
              <a:ea typeface="微软雅黑" pitchFamily="34" charset="-122"/>
            </a:endParaRPr>
          </a:p>
        </p:txBody>
      </p:sp>
      <p:sp>
        <p:nvSpPr>
          <p:cNvPr id="7810060" name="矩形 7810059"/>
          <p:cNvSpPr/>
          <p:nvPr/>
        </p:nvSpPr>
        <p:spPr bwMode="white">
          <a:xfrm>
            <a:off x="1077912" y="5257800"/>
            <a:ext cx="8382000" cy="669925"/>
          </a:xfrm>
          <a:prstGeom prst="rect">
            <a:avLst/>
          </a:prstGeom>
          <a:noFill/>
          <a:ln w="12700">
            <a:noFill/>
            <a:miter lim="800000"/>
          </a:ln>
        </p:spPr>
        <p:txBody>
          <a:bodyPr wrap="none" lIns="0" tIns="0" rIns="0" bIns="0" anchor="t"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2200">
                <a:solidFill>
                  <a:schemeClr val="tx2"/>
                </a:solidFill>
                <a:latin typeface="宋体" pitchFamily="2" charset="-122"/>
                <a:ea typeface="宋体" pitchFamily="2" charset="-122"/>
              </a:rPr>
              <a:t>分享：优秀的执行者、上司的半个老师、上司的谋臣</a:t>
            </a:r>
          </a:p>
          <a:p>
            <a:pPr lvl="0" eaLnBrk="1" hangingPunct="1"/>
            <a:r>
              <a:rPr lang="zh-CN" altLang="en-US" sz="2200">
                <a:solidFill>
                  <a:schemeClr val="tx2"/>
                </a:solidFill>
                <a:latin typeface="宋体" pitchFamily="2" charset="-122"/>
                <a:ea typeface="宋体" pitchFamily="2" charset="-122"/>
              </a:rPr>
              <a:t>分享：没有中心、以自己为中心、以领导为中心、以企业发展为中心</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8002" name="矩形 7808001"/>
          <p:cNvSpPr/>
          <p:nvPr/>
        </p:nvSpPr>
        <p:spPr>
          <a:xfrm>
            <a:off x="0" y="457200"/>
            <a:ext cx="10080625" cy="579438"/>
          </a:xfrm>
          <a:prstGeom prst="rect">
            <a:avLst/>
          </a:prstGeom>
          <a:noFill/>
          <a:ln w="635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a:solidFill>
                  <a:srgbClr val="A50021"/>
                </a:solidFill>
                <a:latin typeface="楷体_GB2312" pitchFamily="49" charset="-122"/>
              </a:rPr>
              <a:t>组织沟通</a:t>
            </a:r>
          </a:p>
        </p:txBody>
      </p:sp>
      <p:sp>
        <p:nvSpPr>
          <p:cNvPr id="7808003" name="矩形 7808002"/>
          <p:cNvSpPr/>
          <p:nvPr/>
        </p:nvSpPr>
        <p:spPr bwMode="white">
          <a:xfrm>
            <a:off x="4887912" y="1701800"/>
            <a:ext cx="863600" cy="4344988"/>
          </a:xfrm>
          <a:prstGeom prst="rect">
            <a:avLst/>
          </a:prstGeom>
          <a:noFill/>
          <a:ln w="12700">
            <a:noFill/>
            <a:miter lim="800000"/>
          </a:ln>
        </p:spPr>
        <p:txBody>
          <a:bodyPr wrap="none" lIns="0" tIns="0" rIns="0" bIns="0" anchor="ctr" anchorCtr="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lnSpc>
                <a:spcPct val="120000"/>
              </a:lnSpc>
            </a:pPr>
            <a:r>
              <a:rPr lang="zh-CN" altLang="en-US" sz="3400">
                <a:solidFill>
                  <a:schemeClr val="tx2"/>
                </a:solidFill>
                <a:latin typeface="楷体_GB2312" pitchFamily="49" charset="-122"/>
              </a:rPr>
              <a:t>意识</a:t>
            </a:r>
          </a:p>
          <a:p>
            <a:pPr lvl="0" eaLnBrk="1" hangingPunct="1">
              <a:lnSpc>
                <a:spcPct val="120000"/>
              </a:lnSpc>
            </a:pPr>
            <a:r>
              <a:rPr lang="zh-CN" altLang="en-US" sz="3400">
                <a:solidFill>
                  <a:schemeClr val="tx2"/>
                </a:solidFill>
                <a:latin typeface="楷体_GB2312" pitchFamily="49" charset="-122"/>
              </a:rPr>
              <a:t>领导</a:t>
            </a:r>
          </a:p>
          <a:p>
            <a:pPr lvl="0" eaLnBrk="1" hangingPunct="1">
              <a:lnSpc>
                <a:spcPct val="120000"/>
              </a:lnSpc>
            </a:pPr>
            <a:r>
              <a:rPr lang="zh-CN" altLang="en-US" sz="3400">
                <a:solidFill>
                  <a:schemeClr val="tx2"/>
                </a:solidFill>
                <a:latin typeface="楷体_GB2312" pitchFamily="49" charset="-122"/>
              </a:rPr>
              <a:t>利益</a:t>
            </a:r>
          </a:p>
          <a:p>
            <a:pPr lvl="0" eaLnBrk="1" hangingPunct="1">
              <a:lnSpc>
                <a:spcPct val="120000"/>
              </a:lnSpc>
            </a:pPr>
            <a:r>
              <a:rPr lang="zh-CN" altLang="en-US" sz="3400">
                <a:solidFill>
                  <a:schemeClr val="tx2"/>
                </a:solidFill>
                <a:latin typeface="楷体_GB2312" pitchFamily="49" charset="-122"/>
              </a:rPr>
              <a:t>资源</a:t>
            </a:r>
          </a:p>
          <a:p>
            <a:pPr lvl="0" eaLnBrk="1" hangingPunct="1">
              <a:lnSpc>
                <a:spcPct val="120000"/>
              </a:lnSpc>
            </a:pPr>
            <a:r>
              <a:rPr lang="zh-CN" altLang="en-US" sz="3400">
                <a:solidFill>
                  <a:schemeClr val="tx2"/>
                </a:solidFill>
                <a:latin typeface="楷体_GB2312" pitchFamily="49" charset="-122"/>
              </a:rPr>
              <a:t>矛盾</a:t>
            </a:r>
          </a:p>
          <a:p>
            <a:pPr lvl="0" eaLnBrk="1" hangingPunct="1">
              <a:lnSpc>
                <a:spcPct val="120000"/>
              </a:lnSpc>
            </a:pPr>
            <a:r>
              <a:rPr lang="zh-CN" altLang="en-US" sz="3400">
                <a:solidFill>
                  <a:schemeClr val="tx2"/>
                </a:solidFill>
                <a:latin typeface="楷体_GB2312" pitchFamily="49" charset="-122"/>
              </a:rPr>
              <a:t>授权</a:t>
            </a:r>
          </a:p>
          <a:p>
            <a:pPr lvl="0" eaLnBrk="1" hangingPunct="1">
              <a:lnSpc>
                <a:spcPct val="120000"/>
              </a:lnSpc>
            </a:pPr>
            <a:r>
              <a:rPr lang="zh-CN" altLang="en-US" sz="3400">
                <a:solidFill>
                  <a:schemeClr val="tx2"/>
                </a:solidFill>
                <a:latin typeface="楷体_GB2312" pitchFamily="49" charset="-122"/>
              </a:rPr>
              <a:t>职责</a:t>
            </a:r>
          </a:p>
        </p:txBody>
      </p:sp>
      <p:pic>
        <p:nvPicPr>
          <p:cNvPr id="7808004" name="图片 7808003">
            <a:hlinkClick r:id="rId2"/>
          </p:cNvPr>
          <p:cNvPicPr/>
          <p:nvPr/>
        </p:nvPicPr>
        <p:blipFill>
          <a:blip r:embed="rId3"/>
          <a:stretch>
            <a:fillRect/>
          </a:stretch>
        </p:blipFill>
        <p:spPr>
          <a:xfrm>
            <a:off x="3363912" y="1752600"/>
            <a:ext cx="1323975" cy="4114800"/>
          </a:xfrm>
          <a:prstGeom prst="rect">
            <a:avLst/>
          </a:prstGeom>
          <a:noFill/>
          <a:ln>
            <a:miter lim="800000"/>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9874" name="矩形 7759873"/>
          <p:cNvSpPr/>
          <p:nvPr/>
        </p:nvSpPr>
        <p:spPr>
          <a:xfrm>
            <a:off x="0" y="457200"/>
            <a:ext cx="10080625" cy="579438"/>
          </a:xfrm>
          <a:prstGeom prst="rect">
            <a:avLst/>
          </a:prstGeom>
          <a:noFill/>
          <a:ln w="6350">
            <a:noFill/>
            <a:miter lim="800000"/>
          </a:ln>
        </p:spPr>
        <p:txBody>
          <a:bodyPr lIns="0" tIns="0" rIns="0" bIns="0">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kumimoji="1" lang="zh-CN" altLang="en-US" sz="3800" b="1" dirty="0">
                <a:solidFill>
                  <a:srgbClr val="A50021"/>
                </a:solidFill>
                <a:latin typeface="华文细黑" pitchFamily="2" charset="-122"/>
                <a:ea typeface="华文细黑" pitchFamily="2" charset="-122"/>
              </a:rPr>
              <a:t>第一招：像总经理一样思考</a:t>
            </a:r>
          </a:p>
        </p:txBody>
      </p:sp>
      <p:grpSp>
        <p:nvGrpSpPr>
          <p:cNvPr id="7759875" name="组合 7759874"/>
          <p:cNvGrpSpPr/>
          <p:nvPr/>
        </p:nvGrpSpPr>
        <p:grpSpPr>
          <a:xfrm>
            <a:off x="3171825" y="1676400"/>
            <a:ext cx="4230688" cy="4625975"/>
            <a:chOff x="1806" y="1166"/>
            <a:chExt cx="3001" cy="2722"/>
          </a:xfrm>
        </p:grpSpPr>
        <p:sp>
          <p:nvSpPr>
            <p:cNvPr id="7759876" name="等腰三角形 7759875"/>
            <p:cNvSpPr/>
            <p:nvPr/>
          </p:nvSpPr>
          <p:spPr>
            <a:xfrm>
              <a:off x="2513" y="1829"/>
              <a:ext cx="1527" cy="1068"/>
            </a:xfrm>
            <a:prstGeom prst="triangle">
              <a:avLst>
                <a:gd name="adj" fmla="val 50000"/>
              </a:avLst>
            </a:prstGeom>
            <a:solidFill>
              <a:schemeClr val="bg1"/>
            </a:soli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领导力</a:t>
              </a:r>
            </a:p>
          </p:txBody>
        </p:sp>
        <p:sp>
          <p:nvSpPr>
            <p:cNvPr id="7759877" name="椭圆 7759876"/>
            <p:cNvSpPr/>
            <p:nvPr/>
          </p:nvSpPr>
          <p:spPr>
            <a:xfrm>
              <a:off x="3993" y="2771"/>
              <a:ext cx="718" cy="664"/>
            </a:xfrm>
            <a:prstGeom prst="ellipse">
              <a:avLst/>
            </a:prstGeom>
            <a:solidFill>
              <a:schemeClr val="bg1"/>
            </a:soli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用人</a:t>
              </a:r>
            </a:p>
          </p:txBody>
        </p:sp>
        <p:sp>
          <p:nvSpPr>
            <p:cNvPr id="7759878" name="椭圆 7759877"/>
            <p:cNvSpPr/>
            <p:nvPr/>
          </p:nvSpPr>
          <p:spPr>
            <a:xfrm>
              <a:off x="1806" y="2771"/>
              <a:ext cx="719" cy="629"/>
            </a:xfrm>
            <a:prstGeom prst="ellipse">
              <a:avLst/>
            </a:prstGeom>
            <a:solidFill>
              <a:schemeClr val="bg1"/>
            </a:soli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决策</a:t>
              </a:r>
            </a:p>
          </p:txBody>
        </p:sp>
        <p:sp>
          <p:nvSpPr>
            <p:cNvPr id="7759879" name="椭圆 7759878"/>
            <p:cNvSpPr/>
            <p:nvPr/>
          </p:nvSpPr>
          <p:spPr>
            <a:xfrm>
              <a:off x="2853" y="1166"/>
              <a:ext cx="800" cy="663"/>
            </a:xfrm>
            <a:prstGeom prst="ellipse">
              <a:avLst/>
            </a:prstGeom>
            <a:solidFill>
              <a:schemeClr val="bg1"/>
            </a:solidFill>
            <a:ln>
              <a:solidFill>
                <a:schemeClr val="tx1"/>
              </a:solidFill>
              <a:miter lim="800000"/>
            </a:ln>
          </p:spPr>
          <p:txBody>
            <a:bodyPr wrap="none"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成本</a:t>
              </a:r>
            </a:p>
          </p:txBody>
        </p:sp>
        <p:sp>
          <p:nvSpPr>
            <p:cNvPr id="7759880" name="任意多边形: 形状 7759879"/>
            <p:cNvSpPr/>
            <p:nvPr/>
          </p:nvSpPr>
          <p:spPr>
            <a:xfrm>
              <a:off x="3692" y="1480"/>
              <a:ext cx="1115" cy="1175"/>
            </a:xfrm>
            <a:custGeom>
              <a:avLst/>
              <a:gdLst/>
              <a:ahLst/>
              <a:cxnLst/>
              <a:rect l="0" t="0" r="0" b="0"/>
              <a:pathLst>
                <a:path w="1421" h="1615">
                  <a:moveTo>
                    <a:pt x="0" y="0"/>
                  </a:moveTo>
                  <a:lnTo>
                    <a:pt x="58" y="2"/>
                  </a:lnTo>
                  <a:lnTo>
                    <a:pt x="114" y="7"/>
                  </a:lnTo>
                  <a:lnTo>
                    <a:pt x="169" y="13"/>
                  </a:lnTo>
                  <a:lnTo>
                    <a:pt x="225" y="22"/>
                  </a:lnTo>
                  <a:lnTo>
                    <a:pt x="280" y="34"/>
                  </a:lnTo>
                  <a:lnTo>
                    <a:pt x="332" y="48"/>
                  </a:lnTo>
                  <a:lnTo>
                    <a:pt x="385" y="65"/>
                  </a:lnTo>
                  <a:lnTo>
                    <a:pt x="436" y="84"/>
                  </a:lnTo>
                  <a:lnTo>
                    <a:pt x="486" y="106"/>
                  </a:lnTo>
                  <a:lnTo>
                    <a:pt x="535" y="129"/>
                  </a:lnTo>
                  <a:lnTo>
                    <a:pt x="582" y="154"/>
                  </a:lnTo>
                  <a:lnTo>
                    <a:pt x="629" y="182"/>
                  </a:lnTo>
                  <a:lnTo>
                    <a:pt x="674" y="211"/>
                  </a:lnTo>
                  <a:lnTo>
                    <a:pt x="719" y="242"/>
                  </a:lnTo>
                  <a:lnTo>
                    <a:pt x="760" y="276"/>
                  </a:lnTo>
                  <a:lnTo>
                    <a:pt x="801" y="312"/>
                  </a:lnTo>
                  <a:lnTo>
                    <a:pt x="840" y="349"/>
                  </a:lnTo>
                  <a:lnTo>
                    <a:pt x="877" y="387"/>
                  </a:lnTo>
                  <a:lnTo>
                    <a:pt x="912" y="427"/>
                  </a:lnTo>
                  <a:lnTo>
                    <a:pt x="947" y="469"/>
                  </a:lnTo>
                  <a:lnTo>
                    <a:pt x="978" y="512"/>
                  </a:lnTo>
                  <a:lnTo>
                    <a:pt x="1009" y="557"/>
                  </a:lnTo>
                  <a:lnTo>
                    <a:pt x="1037" y="604"/>
                  </a:lnTo>
                  <a:lnTo>
                    <a:pt x="1063" y="652"/>
                  </a:lnTo>
                  <a:lnTo>
                    <a:pt x="1086" y="700"/>
                  </a:lnTo>
                  <a:lnTo>
                    <a:pt x="1108" y="749"/>
                  </a:lnTo>
                  <a:lnTo>
                    <a:pt x="1128" y="801"/>
                  </a:lnTo>
                  <a:lnTo>
                    <a:pt x="1145" y="853"/>
                  </a:lnTo>
                  <a:lnTo>
                    <a:pt x="1159" y="906"/>
                  </a:lnTo>
                  <a:lnTo>
                    <a:pt x="1171" y="960"/>
                  </a:lnTo>
                  <a:lnTo>
                    <a:pt x="1182" y="1015"/>
                  </a:lnTo>
                  <a:lnTo>
                    <a:pt x="1189" y="1070"/>
                  </a:lnTo>
                  <a:lnTo>
                    <a:pt x="1421" y="1070"/>
                  </a:lnTo>
                  <a:lnTo>
                    <a:pt x="1164" y="1342"/>
                  </a:lnTo>
                  <a:lnTo>
                    <a:pt x="905" y="1615"/>
                  </a:lnTo>
                  <a:lnTo>
                    <a:pt x="646" y="1342"/>
                  </a:lnTo>
                  <a:lnTo>
                    <a:pt x="387" y="1070"/>
                  </a:lnTo>
                  <a:lnTo>
                    <a:pt x="611" y="1070"/>
                  </a:lnTo>
                  <a:lnTo>
                    <a:pt x="605" y="1044"/>
                  </a:lnTo>
                  <a:lnTo>
                    <a:pt x="598" y="1018"/>
                  </a:lnTo>
                  <a:lnTo>
                    <a:pt x="590" y="993"/>
                  </a:lnTo>
                  <a:lnTo>
                    <a:pt x="580" y="968"/>
                  </a:lnTo>
                  <a:lnTo>
                    <a:pt x="570" y="943"/>
                  </a:lnTo>
                  <a:lnTo>
                    <a:pt x="559" y="920"/>
                  </a:lnTo>
                  <a:lnTo>
                    <a:pt x="546" y="897"/>
                  </a:lnTo>
                  <a:lnTo>
                    <a:pt x="532" y="874"/>
                  </a:lnTo>
                  <a:lnTo>
                    <a:pt x="518" y="852"/>
                  </a:lnTo>
                  <a:lnTo>
                    <a:pt x="503" y="830"/>
                  </a:lnTo>
                  <a:lnTo>
                    <a:pt x="487" y="808"/>
                  </a:lnTo>
                  <a:lnTo>
                    <a:pt x="470" y="788"/>
                  </a:lnTo>
                  <a:lnTo>
                    <a:pt x="453" y="770"/>
                  </a:lnTo>
                  <a:lnTo>
                    <a:pt x="435" y="751"/>
                  </a:lnTo>
                  <a:lnTo>
                    <a:pt x="416" y="732"/>
                  </a:lnTo>
                  <a:lnTo>
                    <a:pt x="396" y="715"/>
                  </a:lnTo>
                  <a:lnTo>
                    <a:pt x="374" y="700"/>
                  </a:lnTo>
                  <a:lnTo>
                    <a:pt x="354" y="684"/>
                  </a:lnTo>
                  <a:lnTo>
                    <a:pt x="332" y="669"/>
                  </a:lnTo>
                  <a:lnTo>
                    <a:pt x="309" y="655"/>
                  </a:lnTo>
                  <a:lnTo>
                    <a:pt x="286" y="642"/>
                  </a:lnTo>
                  <a:lnTo>
                    <a:pt x="262" y="632"/>
                  </a:lnTo>
                  <a:lnTo>
                    <a:pt x="238" y="621"/>
                  </a:lnTo>
                  <a:lnTo>
                    <a:pt x="213" y="610"/>
                  </a:lnTo>
                  <a:lnTo>
                    <a:pt x="188" y="602"/>
                  </a:lnTo>
                  <a:lnTo>
                    <a:pt x="162" y="594"/>
                  </a:lnTo>
                  <a:lnTo>
                    <a:pt x="137" y="587"/>
                  </a:lnTo>
                  <a:lnTo>
                    <a:pt x="109" y="582"/>
                  </a:lnTo>
                  <a:lnTo>
                    <a:pt x="83" y="577"/>
                  </a:lnTo>
                  <a:lnTo>
                    <a:pt x="55" y="574"/>
                  </a:lnTo>
                  <a:lnTo>
                    <a:pt x="28" y="573"/>
                  </a:lnTo>
                  <a:lnTo>
                    <a:pt x="0" y="571"/>
                  </a:lnTo>
                  <a:lnTo>
                    <a:pt x="0" y="0"/>
                  </a:lnTo>
                  <a:close/>
                </a:path>
              </a:pathLst>
            </a:custGeom>
            <a:solidFill>
              <a:srgbClr val="0093DD"/>
            </a:solidFill>
            <a:ln>
              <a:noFill/>
              <a:miter lim="800000"/>
            </a:ln>
          </p:spPr>
        </p:sp>
        <p:sp>
          <p:nvSpPr>
            <p:cNvPr id="7759881" name="任意多边形: 形状 7759880"/>
            <p:cNvSpPr/>
            <p:nvPr/>
          </p:nvSpPr>
          <p:spPr>
            <a:xfrm>
              <a:off x="1819" y="1483"/>
              <a:ext cx="1087" cy="1233"/>
            </a:xfrm>
            <a:custGeom>
              <a:avLst/>
              <a:gdLst/>
              <a:ahLst/>
              <a:cxnLst/>
              <a:rect l="0" t="0" r="0" b="0"/>
              <a:pathLst>
                <a:path w="1384" h="1694">
                  <a:moveTo>
                    <a:pt x="34" y="1637"/>
                  </a:moveTo>
                  <a:lnTo>
                    <a:pt x="21" y="1581"/>
                  </a:lnTo>
                  <a:lnTo>
                    <a:pt x="12" y="1524"/>
                  </a:lnTo>
                  <a:lnTo>
                    <a:pt x="5" y="1468"/>
                  </a:lnTo>
                  <a:lnTo>
                    <a:pt x="0" y="1413"/>
                  </a:lnTo>
                  <a:lnTo>
                    <a:pt x="0" y="1356"/>
                  </a:lnTo>
                  <a:lnTo>
                    <a:pt x="1" y="1301"/>
                  </a:lnTo>
                  <a:lnTo>
                    <a:pt x="5" y="1247"/>
                  </a:lnTo>
                  <a:lnTo>
                    <a:pt x="10" y="1193"/>
                  </a:lnTo>
                  <a:lnTo>
                    <a:pt x="20" y="1139"/>
                  </a:lnTo>
                  <a:lnTo>
                    <a:pt x="30" y="1085"/>
                  </a:lnTo>
                  <a:lnTo>
                    <a:pt x="43" y="1034"/>
                  </a:lnTo>
                  <a:lnTo>
                    <a:pt x="59" y="982"/>
                  </a:lnTo>
                  <a:lnTo>
                    <a:pt x="77" y="931"/>
                  </a:lnTo>
                  <a:lnTo>
                    <a:pt x="97" y="880"/>
                  </a:lnTo>
                  <a:lnTo>
                    <a:pt x="120" y="831"/>
                  </a:lnTo>
                  <a:lnTo>
                    <a:pt x="144" y="784"/>
                  </a:lnTo>
                  <a:lnTo>
                    <a:pt x="170" y="737"/>
                  </a:lnTo>
                  <a:lnTo>
                    <a:pt x="199" y="692"/>
                  </a:lnTo>
                  <a:lnTo>
                    <a:pt x="229" y="648"/>
                  </a:lnTo>
                  <a:lnTo>
                    <a:pt x="262" y="605"/>
                  </a:lnTo>
                  <a:lnTo>
                    <a:pt x="296" y="564"/>
                  </a:lnTo>
                  <a:lnTo>
                    <a:pt x="332" y="523"/>
                  </a:lnTo>
                  <a:lnTo>
                    <a:pt x="371" y="485"/>
                  </a:lnTo>
                  <a:lnTo>
                    <a:pt x="411" y="448"/>
                  </a:lnTo>
                  <a:lnTo>
                    <a:pt x="453" y="414"/>
                  </a:lnTo>
                  <a:lnTo>
                    <a:pt x="496" y="381"/>
                  </a:lnTo>
                  <a:lnTo>
                    <a:pt x="541" y="349"/>
                  </a:lnTo>
                  <a:lnTo>
                    <a:pt x="588" y="320"/>
                  </a:lnTo>
                  <a:lnTo>
                    <a:pt x="635" y="294"/>
                  </a:lnTo>
                  <a:lnTo>
                    <a:pt x="685" y="268"/>
                  </a:lnTo>
                  <a:lnTo>
                    <a:pt x="735" y="246"/>
                  </a:lnTo>
                  <a:lnTo>
                    <a:pt x="788" y="225"/>
                  </a:lnTo>
                  <a:lnTo>
                    <a:pt x="733" y="0"/>
                  </a:lnTo>
                  <a:lnTo>
                    <a:pt x="1057" y="185"/>
                  </a:lnTo>
                  <a:lnTo>
                    <a:pt x="1384" y="371"/>
                  </a:lnTo>
                  <a:lnTo>
                    <a:pt x="1181" y="688"/>
                  </a:lnTo>
                  <a:lnTo>
                    <a:pt x="980" y="1004"/>
                  </a:lnTo>
                  <a:lnTo>
                    <a:pt x="926" y="786"/>
                  </a:lnTo>
                  <a:lnTo>
                    <a:pt x="903" y="799"/>
                  </a:lnTo>
                  <a:lnTo>
                    <a:pt x="878" y="812"/>
                  </a:lnTo>
                  <a:lnTo>
                    <a:pt x="856" y="826"/>
                  </a:lnTo>
                  <a:lnTo>
                    <a:pt x="835" y="840"/>
                  </a:lnTo>
                  <a:lnTo>
                    <a:pt x="813" y="857"/>
                  </a:lnTo>
                  <a:lnTo>
                    <a:pt x="792" y="873"/>
                  </a:lnTo>
                  <a:lnTo>
                    <a:pt x="773" y="890"/>
                  </a:lnTo>
                  <a:lnTo>
                    <a:pt x="754" y="910"/>
                  </a:lnTo>
                  <a:lnTo>
                    <a:pt x="736" y="928"/>
                  </a:lnTo>
                  <a:lnTo>
                    <a:pt x="718" y="949"/>
                  </a:lnTo>
                  <a:lnTo>
                    <a:pt x="702" y="969"/>
                  </a:lnTo>
                  <a:lnTo>
                    <a:pt x="686" y="990"/>
                  </a:lnTo>
                  <a:lnTo>
                    <a:pt x="672" y="1012"/>
                  </a:lnTo>
                  <a:lnTo>
                    <a:pt x="658" y="1034"/>
                  </a:lnTo>
                  <a:lnTo>
                    <a:pt x="645" y="1058"/>
                  </a:lnTo>
                  <a:lnTo>
                    <a:pt x="633" y="1080"/>
                  </a:lnTo>
                  <a:lnTo>
                    <a:pt x="623" y="1106"/>
                  </a:lnTo>
                  <a:lnTo>
                    <a:pt x="613" y="1129"/>
                  </a:lnTo>
                  <a:lnTo>
                    <a:pt x="603" y="1153"/>
                  </a:lnTo>
                  <a:lnTo>
                    <a:pt x="595" y="1179"/>
                  </a:lnTo>
                  <a:lnTo>
                    <a:pt x="589" y="1205"/>
                  </a:lnTo>
                  <a:lnTo>
                    <a:pt x="584" y="1230"/>
                  </a:lnTo>
                  <a:lnTo>
                    <a:pt x="579" y="1257"/>
                  </a:lnTo>
                  <a:lnTo>
                    <a:pt x="574" y="1283"/>
                  </a:lnTo>
                  <a:lnTo>
                    <a:pt x="572" y="1310"/>
                  </a:lnTo>
                  <a:lnTo>
                    <a:pt x="572" y="1337"/>
                  </a:lnTo>
                  <a:lnTo>
                    <a:pt x="570" y="1364"/>
                  </a:lnTo>
                  <a:lnTo>
                    <a:pt x="572" y="1391"/>
                  </a:lnTo>
                  <a:lnTo>
                    <a:pt x="574" y="1417"/>
                  </a:lnTo>
                  <a:lnTo>
                    <a:pt x="578" y="1445"/>
                  </a:lnTo>
                  <a:lnTo>
                    <a:pt x="583" y="1473"/>
                  </a:lnTo>
                  <a:lnTo>
                    <a:pt x="588" y="1501"/>
                  </a:lnTo>
                  <a:lnTo>
                    <a:pt x="91" y="1694"/>
                  </a:lnTo>
                </a:path>
              </a:pathLst>
            </a:custGeom>
            <a:solidFill>
              <a:srgbClr val="FFF500"/>
            </a:solidFill>
            <a:ln>
              <a:noFill/>
              <a:miter lim="800000"/>
            </a:ln>
          </p:spPr>
        </p:sp>
        <p:sp>
          <p:nvSpPr>
            <p:cNvPr id="7759882" name="任意多边形: 形状 7759881"/>
            <p:cNvSpPr/>
            <p:nvPr/>
          </p:nvSpPr>
          <p:spPr>
            <a:xfrm rot="18720000">
              <a:off x="2716" y="2738"/>
              <a:ext cx="1033" cy="1268"/>
            </a:xfrm>
            <a:custGeom>
              <a:avLst/>
              <a:gdLst/>
              <a:ahLst/>
              <a:cxnLst/>
              <a:rect l="0" t="0" r="0" b="0"/>
              <a:pathLst>
                <a:path w="1421" h="1615">
                  <a:moveTo>
                    <a:pt x="1421" y="1615"/>
                  </a:moveTo>
                  <a:lnTo>
                    <a:pt x="1363" y="1613"/>
                  </a:lnTo>
                  <a:lnTo>
                    <a:pt x="1307" y="1608"/>
                  </a:lnTo>
                  <a:lnTo>
                    <a:pt x="1252" y="1602"/>
                  </a:lnTo>
                  <a:lnTo>
                    <a:pt x="1196" y="1593"/>
                  </a:lnTo>
                  <a:lnTo>
                    <a:pt x="1141" y="1581"/>
                  </a:lnTo>
                  <a:lnTo>
                    <a:pt x="1089" y="1567"/>
                  </a:lnTo>
                  <a:lnTo>
                    <a:pt x="1036" y="1550"/>
                  </a:lnTo>
                  <a:lnTo>
                    <a:pt x="985" y="1531"/>
                  </a:lnTo>
                  <a:lnTo>
                    <a:pt x="935" y="1509"/>
                  </a:lnTo>
                  <a:lnTo>
                    <a:pt x="886" y="1486"/>
                  </a:lnTo>
                  <a:lnTo>
                    <a:pt x="837" y="1461"/>
                  </a:lnTo>
                  <a:lnTo>
                    <a:pt x="792" y="1433"/>
                  </a:lnTo>
                  <a:lnTo>
                    <a:pt x="747" y="1404"/>
                  </a:lnTo>
                  <a:lnTo>
                    <a:pt x="702" y="1373"/>
                  </a:lnTo>
                  <a:lnTo>
                    <a:pt x="661" y="1339"/>
                  </a:lnTo>
                  <a:lnTo>
                    <a:pt x="620" y="1303"/>
                  </a:lnTo>
                  <a:lnTo>
                    <a:pt x="581" y="1266"/>
                  </a:lnTo>
                  <a:lnTo>
                    <a:pt x="544" y="1228"/>
                  </a:lnTo>
                  <a:lnTo>
                    <a:pt x="509" y="1188"/>
                  </a:lnTo>
                  <a:lnTo>
                    <a:pt x="474" y="1146"/>
                  </a:lnTo>
                  <a:lnTo>
                    <a:pt x="443" y="1103"/>
                  </a:lnTo>
                  <a:lnTo>
                    <a:pt x="412" y="1058"/>
                  </a:lnTo>
                  <a:lnTo>
                    <a:pt x="384" y="1011"/>
                  </a:lnTo>
                  <a:lnTo>
                    <a:pt x="358" y="963"/>
                  </a:lnTo>
                  <a:lnTo>
                    <a:pt x="335" y="915"/>
                  </a:lnTo>
                  <a:lnTo>
                    <a:pt x="313" y="866"/>
                  </a:lnTo>
                  <a:lnTo>
                    <a:pt x="293" y="814"/>
                  </a:lnTo>
                  <a:lnTo>
                    <a:pt x="276" y="762"/>
                  </a:lnTo>
                  <a:lnTo>
                    <a:pt x="262" y="709"/>
                  </a:lnTo>
                  <a:lnTo>
                    <a:pt x="250" y="655"/>
                  </a:lnTo>
                  <a:lnTo>
                    <a:pt x="239" y="600"/>
                  </a:lnTo>
                  <a:lnTo>
                    <a:pt x="232" y="545"/>
                  </a:lnTo>
                  <a:lnTo>
                    <a:pt x="0" y="545"/>
                  </a:lnTo>
                  <a:lnTo>
                    <a:pt x="257" y="273"/>
                  </a:lnTo>
                  <a:lnTo>
                    <a:pt x="516" y="0"/>
                  </a:lnTo>
                  <a:lnTo>
                    <a:pt x="775" y="273"/>
                  </a:lnTo>
                  <a:lnTo>
                    <a:pt x="1034" y="545"/>
                  </a:lnTo>
                  <a:lnTo>
                    <a:pt x="810" y="545"/>
                  </a:lnTo>
                  <a:lnTo>
                    <a:pt x="816" y="571"/>
                  </a:lnTo>
                  <a:lnTo>
                    <a:pt x="823" y="597"/>
                  </a:lnTo>
                  <a:lnTo>
                    <a:pt x="831" y="622"/>
                  </a:lnTo>
                  <a:lnTo>
                    <a:pt x="841" y="647"/>
                  </a:lnTo>
                  <a:lnTo>
                    <a:pt x="851" y="672"/>
                  </a:lnTo>
                  <a:lnTo>
                    <a:pt x="862" y="695"/>
                  </a:lnTo>
                  <a:lnTo>
                    <a:pt x="875" y="718"/>
                  </a:lnTo>
                  <a:lnTo>
                    <a:pt x="889" y="741"/>
                  </a:lnTo>
                  <a:lnTo>
                    <a:pt x="903" y="763"/>
                  </a:lnTo>
                  <a:lnTo>
                    <a:pt x="918" y="785"/>
                  </a:lnTo>
                  <a:lnTo>
                    <a:pt x="934" y="807"/>
                  </a:lnTo>
                  <a:lnTo>
                    <a:pt x="951" y="827"/>
                  </a:lnTo>
                  <a:lnTo>
                    <a:pt x="968" y="845"/>
                  </a:lnTo>
                  <a:lnTo>
                    <a:pt x="986" y="864"/>
                  </a:lnTo>
                  <a:lnTo>
                    <a:pt x="1005" y="883"/>
                  </a:lnTo>
                  <a:lnTo>
                    <a:pt x="1025" y="900"/>
                  </a:lnTo>
                  <a:lnTo>
                    <a:pt x="1047" y="915"/>
                  </a:lnTo>
                  <a:lnTo>
                    <a:pt x="1067" y="931"/>
                  </a:lnTo>
                  <a:lnTo>
                    <a:pt x="1089" y="946"/>
                  </a:lnTo>
                  <a:lnTo>
                    <a:pt x="1112" y="960"/>
                  </a:lnTo>
                  <a:lnTo>
                    <a:pt x="1135" y="973"/>
                  </a:lnTo>
                  <a:lnTo>
                    <a:pt x="1159" y="983"/>
                  </a:lnTo>
                  <a:lnTo>
                    <a:pt x="1183" y="994"/>
                  </a:lnTo>
                  <a:lnTo>
                    <a:pt x="1208" y="1005"/>
                  </a:lnTo>
                  <a:lnTo>
                    <a:pt x="1233" y="1013"/>
                  </a:lnTo>
                  <a:lnTo>
                    <a:pt x="1259" y="1021"/>
                  </a:lnTo>
                  <a:lnTo>
                    <a:pt x="1284" y="1028"/>
                  </a:lnTo>
                  <a:lnTo>
                    <a:pt x="1312" y="1033"/>
                  </a:lnTo>
                  <a:lnTo>
                    <a:pt x="1338" y="1038"/>
                  </a:lnTo>
                  <a:lnTo>
                    <a:pt x="1366" y="1041"/>
                  </a:lnTo>
                  <a:lnTo>
                    <a:pt x="1393" y="1042"/>
                  </a:lnTo>
                  <a:lnTo>
                    <a:pt x="1421" y="1044"/>
                  </a:lnTo>
                  <a:lnTo>
                    <a:pt x="1421" y="1615"/>
                  </a:lnTo>
                  <a:close/>
                </a:path>
              </a:pathLst>
            </a:custGeom>
            <a:solidFill>
              <a:srgbClr val="DA251D"/>
            </a:solidFill>
            <a:ln>
              <a:noFill/>
              <a:miter lim="800000"/>
            </a:ln>
          </p:spPr>
        </p:sp>
        <p:sp>
          <p:nvSpPr>
            <p:cNvPr id="7759883" name="矩形 7759882"/>
            <p:cNvSpPr/>
            <p:nvPr/>
          </p:nvSpPr>
          <p:spPr>
            <a:xfrm rot="18480000">
              <a:off x="1913" y="1861"/>
              <a:ext cx="863" cy="239"/>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eaLnBrk="1" hangingPunct="1"/>
              <a:r>
                <a:rPr lang="zh-CN" altLang="en-US" sz="1600" b="1">
                  <a:latin typeface="Arial"/>
                  <a:ea typeface="华文细黑" pitchFamily="2" charset="-122"/>
                </a:rPr>
                <a:t>多难问题</a:t>
              </a:r>
            </a:p>
          </p:txBody>
        </p:sp>
        <p:sp>
          <p:nvSpPr>
            <p:cNvPr id="7759884" name="矩形 7759883"/>
            <p:cNvSpPr/>
            <p:nvPr/>
          </p:nvSpPr>
          <p:spPr>
            <a:xfrm>
              <a:off x="2875" y="3326"/>
              <a:ext cx="997" cy="19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期望</a:t>
              </a:r>
            </a:p>
          </p:txBody>
        </p:sp>
        <p:sp>
          <p:nvSpPr>
            <p:cNvPr id="7759885" name="矩形 7759884"/>
            <p:cNvSpPr/>
            <p:nvPr/>
          </p:nvSpPr>
          <p:spPr>
            <a:xfrm rot="2580000">
              <a:off x="3743" y="1887"/>
              <a:ext cx="1002" cy="19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1pPr>
              <a:lvl2pPr marL="4572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2pPr>
              <a:lvl3pPr marL="9144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3pPr>
              <a:lvl4pPr marL="13716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4pPr>
              <a:lvl5pPr marL="1828800" indent="0" algn="l" defTabSz="914400" rtl="0" eaLnBrk="0" fontAlgn="base" hangingPunct="0">
                <a:lnSpc>
                  <a:spcPct val="100000"/>
                </a:lnSpc>
                <a:spcBef>
                  <a:spcPct val="0"/>
                </a:spcBef>
                <a:spcAft>
                  <a:spcPct val="0"/>
                </a:spcAft>
                <a:buClrTx/>
                <a:buSzTx/>
                <a:buFontTx/>
                <a:buNone/>
                <a:defRPr kumimoji="0" lang="en-US" altLang="en-US" sz="2400" b="0" i="0" u="none">
                  <a:solidFill>
                    <a:schemeClr val="tx1"/>
                  </a:solidFill>
                  <a:latin typeface="Times New Roman" pitchFamily="18" charset="0"/>
                  <a:ea typeface="楷体_GB2312" pitchFamily="49" charset="-122"/>
                </a:defRPr>
              </a:lvl5pPr>
            </a:lstStyle>
            <a:p>
              <a:pPr lvl="0" algn="ctr" eaLnBrk="1" hangingPunct="1"/>
              <a:r>
                <a:rPr lang="zh-CN" altLang="en-US" sz="1600" b="1">
                  <a:latin typeface="Arial"/>
                  <a:ea typeface="华文细黑" pitchFamily="2" charset="-122"/>
                </a:rPr>
                <a:t>问题处理</a:t>
              </a: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6.11.28"/>
  <p:tag name="AS_TITLE" val="Aspose.Slides for .NET 4.0"/>
  <p:tag name="AS_VERSION" val="16.11.0.0"/>
</p:tagLst>
</file>

<file path=ppt/theme/theme1.xml><?xml version="1.0" encoding="utf-8"?>
<a:theme xmlns:a="http://schemas.openxmlformats.org/drawingml/2006/main" name=" overriden">
  <a:themeElements>
    <a:clrScheme name="">
      <a:dk1>
        <a:srgbClr val="000000"/>
      </a:dk1>
      <a:lt1>
        <a:srgbClr val="FFFFFF"/>
      </a:lt1>
      <a:dk2>
        <a:srgbClr val="000000"/>
      </a:dk2>
      <a:lt2>
        <a:srgbClr val="333333"/>
      </a:lt2>
      <a:accent1>
        <a:srgbClr val="DDDDDD"/>
      </a:accent1>
      <a:accent2>
        <a:srgbClr val="808080"/>
      </a:accent2>
      <a:accent3>
        <a:srgbClr val="9BBB59"/>
      </a:accent3>
      <a:accent4>
        <a:srgbClr val="8064A2"/>
      </a:accent4>
      <a:accent5>
        <a:srgbClr val="4BACC6"/>
      </a:accent5>
      <a:accent6>
        <a:srgbClr val="F79646"/>
      </a:accent6>
      <a:hlink>
        <a:srgbClr val="4D4D4D"/>
      </a:hlink>
      <a:folHlink>
        <a:srgbClr val="EAEAEA"/>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
        <a:dk1>
          <a:srgbClr val="000000"/>
        </a:dk1>
        <a:lt1>
          <a:srgbClr val="FFFFFF"/>
        </a:lt1>
        <a:dk2>
          <a:srgbClr val="000000"/>
        </a:dk2>
        <a:lt2>
          <a:srgbClr val="808080"/>
        </a:lt2>
        <a:accent1>
          <a:srgbClr val="00CC99"/>
        </a:accent1>
        <a:accent2>
          <a:srgbClr val="3333CC"/>
        </a:accent2>
        <a:accent3>
          <a:srgbClr val="9BBB59"/>
        </a:accent3>
        <a:accent4>
          <a:srgbClr val="8064A2"/>
        </a:accent4>
        <a:accent5>
          <a:srgbClr val="4BACC6"/>
        </a:accent5>
        <a:accent6>
          <a:srgbClr val="F79646"/>
        </a:accent6>
        <a:hlink>
          <a:srgbClr val="CCCCFF"/>
        </a:hlink>
        <a:folHlink>
          <a:srgbClr val="B2B2B2"/>
        </a:folHlink>
      </a:clrScheme>
    </a:extraClrScheme>
    <a:extraClrScheme>
      <a:clrScheme name="">
        <a:dk1>
          <a:srgbClr val="FFFFFF"/>
        </a:dk1>
        <a:lt1>
          <a:srgbClr val="0000FF"/>
        </a:lt1>
        <a:dk2>
          <a:srgbClr val="FFFF00"/>
        </a:dk2>
        <a:lt2>
          <a:srgbClr val="000000"/>
        </a:lt2>
        <a:accent1>
          <a:srgbClr val="FF9900"/>
        </a:accent1>
        <a:accent2>
          <a:srgbClr val="00FFFF"/>
        </a:accent2>
        <a:accent3>
          <a:srgbClr val="9BBB59"/>
        </a:accent3>
        <a:accent4>
          <a:srgbClr val="8064A2"/>
        </a:accent4>
        <a:accent5>
          <a:srgbClr val="4BACC6"/>
        </a:accent5>
        <a:accent6>
          <a:srgbClr val="F79646"/>
        </a:accent6>
        <a:hlink>
          <a:srgbClr val="FF0000"/>
        </a:hlink>
        <a:folHlink>
          <a:srgbClr val="969696"/>
        </a:folHlink>
      </a:clrScheme>
    </a:extraClrScheme>
    <a:extraClrScheme>
      <a:clrScheme name="">
        <a:dk1>
          <a:srgbClr val="000000"/>
        </a:dk1>
        <a:lt1>
          <a:srgbClr val="FFFFCC"/>
        </a:lt1>
        <a:dk2>
          <a:srgbClr val="808000"/>
        </a:dk2>
        <a:lt2>
          <a:srgbClr val="666633"/>
        </a:lt2>
        <a:accent1>
          <a:srgbClr val="339933"/>
        </a:accent1>
        <a:accent2>
          <a:srgbClr val="800000"/>
        </a:accent2>
        <a:accent3>
          <a:srgbClr val="9BBB59"/>
        </a:accent3>
        <a:accent4>
          <a:srgbClr val="8064A2"/>
        </a:accent4>
        <a:accent5>
          <a:srgbClr val="4BACC6"/>
        </a:accent5>
        <a:accent6>
          <a:srgbClr val="F79646"/>
        </a:accent6>
        <a:hlink>
          <a:srgbClr val="0033CC"/>
        </a:hlink>
        <a:folHlink>
          <a:srgbClr val="FFCC66"/>
        </a:folHlink>
      </a:clrScheme>
    </a:extraClrScheme>
    <a:extraClrScheme>
      <a:clrScheme name="">
        <a:dk1>
          <a:srgbClr val="000000"/>
        </a:dk1>
        <a:lt1>
          <a:srgbClr val="FFFFFF"/>
        </a:lt1>
        <a:dk2>
          <a:srgbClr val="000000"/>
        </a:dk2>
        <a:lt2>
          <a:srgbClr val="333333"/>
        </a:lt2>
        <a:accent1>
          <a:srgbClr val="DDDDDD"/>
        </a:accent1>
        <a:accent2>
          <a:srgbClr val="808080"/>
        </a:accent2>
        <a:accent3>
          <a:srgbClr val="9BBB59"/>
        </a:accent3>
        <a:accent4>
          <a:srgbClr val="8064A2"/>
        </a:accent4>
        <a:accent5>
          <a:srgbClr val="4BACC6"/>
        </a:accent5>
        <a:accent6>
          <a:srgbClr val="F79646"/>
        </a:accent6>
        <a:hlink>
          <a:srgbClr val="4D4D4D"/>
        </a:hlink>
        <a:folHlink>
          <a:srgbClr val="EAEAEA"/>
        </a:folHlink>
      </a:clrScheme>
    </a:extraClrScheme>
    <a:extraClrScheme>
      <a:clrScheme name="">
        <a:dk1>
          <a:srgbClr val="000000"/>
        </a:dk1>
        <a:lt1>
          <a:srgbClr val="FFFFFF"/>
        </a:lt1>
        <a:dk2>
          <a:srgbClr val="000000"/>
        </a:dk2>
        <a:lt2>
          <a:srgbClr val="808080"/>
        </a:lt2>
        <a:accent1>
          <a:srgbClr val="FFCC66"/>
        </a:accent1>
        <a:accent2>
          <a:srgbClr val="0000FF"/>
        </a:accent2>
        <a:accent3>
          <a:srgbClr val="9BBB59"/>
        </a:accent3>
        <a:accent4>
          <a:srgbClr val="8064A2"/>
        </a:accent4>
        <a:accent5>
          <a:srgbClr val="4BACC6"/>
        </a:accent5>
        <a:accent6>
          <a:srgbClr val="F79646"/>
        </a:accent6>
        <a:hlink>
          <a:srgbClr val="CC00CC"/>
        </a:hlink>
        <a:folHlink>
          <a:srgbClr val="C0C0C0"/>
        </a:folHlink>
      </a:clrScheme>
    </a:extraClrScheme>
    <a:extraClrScheme>
      <a:clrScheme name="">
        <a:dk1>
          <a:srgbClr val="000000"/>
        </a:dk1>
        <a:lt1>
          <a:srgbClr val="FFFFFF"/>
        </a:lt1>
        <a:dk2>
          <a:srgbClr val="000000"/>
        </a:dk2>
        <a:lt2>
          <a:srgbClr val="808080"/>
        </a:lt2>
        <a:accent1>
          <a:srgbClr val="C0C0C0"/>
        </a:accent1>
        <a:accent2>
          <a:srgbClr val="0066FF"/>
        </a:accent2>
        <a:accent3>
          <a:srgbClr val="9BBB59"/>
        </a:accent3>
        <a:accent4>
          <a:srgbClr val="8064A2"/>
        </a:accent4>
        <a:accent5>
          <a:srgbClr val="4BACC6"/>
        </a:accent5>
        <a:accent6>
          <a:srgbClr val="F79646"/>
        </a:accent6>
        <a:hlink>
          <a:srgbClr val="FF0000"/>
        </a:hlink>
        <a:folHlink>
          <a:srgbClr val="009900"/>
        </a:folHlink>
      </a:clrScheme>
    </a:extraClrScheme>
    <a:extraClrScheme>
      <a:clrScheme name="">
        <a:dk1>
          <a:srgbClr val="000000"/>
        </a:dk1>
        <a:lt1>
          <a:srgbClr val="FFFFFF"/>
        </a:lt1>
        <a:dk2>
          <a:srgbClr val="000000"/>
        </a:dk2>
        <a:lt2>
          <a:srgbClr val="808080"/>
        </a:lt2>
        <a:accent1>
          <a:srgbClr val="3399FF"/>
        </a:accent1>
        <a:accent2>
          <a:srgbClr val="99FFCC"/>
        </a:accent2>
        <a:accent3>
          <a:srgbClr val="9BBB59"/>
        </a:accent3>
        <a:accent4>
          <a:srgbClr val="8064A2"/>
        </a:accent4>
        <a:accent5>
          <a:srgbClr val="4BACC6"/>
        </a:accent5>
        <a:accent6>
          <a:srgbClr val="F79646"/>
        </a:accent6>
        <a:hlink>
          <a:srgbClr val="CC00CC"/>
        </a:hlink>
        <a:folHlink>
          <a:srgbClr val="B2B2B2"/>
        </a:folHlink>
      </a:clrScheme>
    </a:extraClrScheme>
  </a:extraClrSchemeLst>
</a:theme>
</file>

<file path=ppt/theme/theme2.xml><?xml version="1.0" encoding="utf-8"?>
<a:theme xmlns:a="http://schemas.openxmlformats.org/drawingml/2006/main" name="Office Theme">
  <a:themeElements>
    <a:clrScheme name="Office">
      <a:dk1>
        <a:srgbClr val="000000"/>
      </a:dk1>
      <a:lt1>
        <a:srgbClr val="FFFFFF"/>
      </a:lt1>
      <a:dk2>
        <a:srgbClr val="000000"/>
      </a:dk2>
      <a:lt2>
        <a:srgbClr val="808080"/>
      </a:lt2>
      <a:accent1>
        <a:srgbClr val="00CC99"/>
      </a:accent1>
      <a:accent2>
        <a:srgbClr val="3333CC"/>
      </a:accent2>
      <a:accent3>
        <a:srgbClr val="9BBB59"/>
      </a:accent3>
      <a:accent4>
        <a:srgbClr val="8064A2"/>
      </a:accent4>
      <a:accent5>
        <a:srgbClr val="4BACC6"/>
      </a:accent5>
      <a:accent6>
        <a:srgbClr val="F79646"/>
      </a:accent6>
      <a:hlink>
        <a:srgbClr val="CCCCFF"/>
      </a:hlink>
      <a:folHlink>
        <a:srgbClr val="B2B2B2"/>
      </a:folHlink>
    </a:clrScheme>
    <a:fontScheme name="Arial">
      <a:majorFont>
        <a:latin typeface="Arial"/>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00000"/>
      </a:dk2>
      <a:lt2>
        <a:srgbClr val="808080"/>
      </a:lt2>
      <a:accent1>
        <a:srgbClr val="00CC99"/>
      </a:accent1>
      <a:accent2>
        <a:srgbClr val="3333CC"/>
      </a:accent2>
      <a:accent3>
        <a:srgbClr val="9BBB59"/>
      </a:accent3>
      <a:accent4>
        <a:srgbClr val="8064A2"/>
      </a:accent4>
      <a:accent5>
        <a:srgbClr val="4BACC6"/>
      </a:accent5>
      <a:accent6>
        <a:srgbClr val="F79646"/>
      </a:accent6>
      <a:hlink>
        <a:srgbClr val="CCCCFF"/>
      </a:hlink>
      <a:folHlink>
        <a:srgbClr val="B2B2B2"/>
      </a:folHlink>
    </a:clrScheme>
    <a:fontScheme name="Arial">
      <a:majorFont>
        <a:latin typeface="Arial"/>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prstClr val="black">
                <a:alpha val="38000"/>
              </a:prstClr>
            </a:outerShdw>
          </a:effectLst>
        </a:effectStyle>
        <a:effectStyle>
          <a:effectLst>
            <a:outerShdw blurRad="40000" dist="23000" dir="5400000" rotWithShape="0">
              <a:prstClr val="black">
                <a:alpha val="35000"/>
              </a:prstClr>
            </a:outerShdw>
          </a:effectLst>
        </a:effectStyle>
        <a:effectStyle>
          <a:effectLst>
            <a:outerShdw blurRad="40000" dist="23000" dir="5400000" rotWithShape="0">
              <a:prstClr val="black">
                <a:alpha val="35000"/>
              </a:prst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333333"/>
    </a:lt2>
    <a:accent1>
      <a:srgbClr val="DDDDDD"/>
    </a:accent1>
    <a:accent2>
      <a:srgbClr val="808080"/>
    </a:accent2>
    <a:accent3>
      <a:srgbClr val="9BBB59"/>
    </a:accent3>
    <a:accent4>
      <a:srgbClr val="8064A2"/>
    </a:accent4>
    <a:accent5>
      <a:srgbClr val="4BACC6"/>
    </a:accent5>
    <a:accent6>
      <a:srgbClr val="F79646"/>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44831</TotalTime>
  <Words>1598</Words>
  <Application>Microsoft Office PowerPoint</Application>
  <PresentationFormat>自定义</PresentationFormat>
  <Paragraphs>278</Paragraphs>
  <Slides>33</Slides>
  <Notes>27</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33</vt:i4>
      </vt:variant>
    </vt:vector>
  </HeadingPairs>
  <TitlesOfParts>
    <vt:vector size="47" baseType="lpstr">
      <vt:lpstr>创艺简中圆</vt:lpstr>
      <vt:lpstr>仿宋</vt:lpstr>
      <vt:lpstr>黑体</vt:lpstr>
      <vt:lpstr>华文楷体</vt:lpstr>
      <vt:lpstr>华文细黑</vt:lpstr>
      <vt:lpstr>楷体_GB2312</vt:lpstr>
      <vt:lpstr>宋体</vt:lpstr>
      <vt:lpstr>微软雅黑</vt:lpstr>
      <vt:lpstr>Arial</vt:lpstr>
      <vt:lpstr>Arial Black</vt:lpstr>
      <vt:lpstr>Times New Roman</vt:lpstr>
      <vt:lpstr>Verdana</vt:lpstr>
      <vt:lpstr>Wingdings</vt:lpstr>
      <vt:lpstr> overriden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adison</dc:creator>
  <cp:lastModifiedBy>小凤 尹</cp:lastModifiedBy>
  <cp:revision>8528</cp:revision>
  <cp:lastPrinted>2003-04-10T01:01:56Z</cp:lastPrinted>
  <dcterms:created xsi:type="dcterms:W3CDTF">2001-03-28T16:59:02Z</dcterms:created>
  <dcterms:modified xsi:type="dcterms:W3CDTF">2024-04-24T02:17:35Z</dcterms:modified>
</cp:coreProperties>
</file>