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2572" autoAdjust="0"/>
  </p:normalViewPr>
  <p:slideViewPr>
    <p:cSldViewPr>
      <p:cViewPr varScale="1">
        <p:scale>
          <a:sx n="79" d="100"/>
          <a:sy n="79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buFont typeface="Wingdings" pitchFamily="2" charset="2"/>
              <a:buChar char="p"/>
              <a:defRPr b="1">
                <a:solidFill>
                  <a:srgbClr val="C00000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835124"/>
            <a:ext cx="6012160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632" y="1174598"/>
            <a:ext cx="7272808" cy="1894362"/>
          </a:xfrm>
        </p:spPr>
        <p:txBody>
          <a:bodyPr anchor="ctr" anchorCtr="0">
            <a:normAutofit/>
          </a:bodyPr>
          <a:lstStyle/>
          <a:p>
            <a:r>
              <a:rPr lang="zh-CN" alt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需求管理核心要素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需求管理的五个基本阶段</a:t>
            </a:r>
          </a:p>
        </p:txBody>
      </p:sp>
      <p:sp>
        <p:nvSpPr>
          <p:cNvPr id="4" name="五边形 3"/>
          <p:cNvSpPr/>
          <p:nvPr/>
        </p:nvSpPr>
        <p:spPr>
          <a:xfrm>
            <a:off x="179512" y="980728"/>
            <a:ext cx="1440160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r>
              <a:rPr lang="zh-CN" altLang="en-US" dirty="0"/>
              <a:t>收集</a:t>
            </a:r>
          </a:p>
        </p:txBody>
      </p:sp>
      <p:sp>
        <p:nvSpPr>
          <p:cNvPr id="5" name="燕尾形 4"/>
          <p:cNvSpPr/>
          <p:nvPr/>
        </p:nvSpPr>
        <p:spPr>
          <a:xfrm>
            <a:off x="1403648" y="980728"/>
            <a:ext cx="1440160" cy="864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分析</a:t>
            </a:r>
          </a:p>
        </p:txBody>
      </p:sp>
      <p:sp>
        <p:nvSpPr>
          <p:cNvPr id="6" name="燕尾形 5"/>
          <p:cNvSpPr/>
          <p:nvPr/>
        </p:nvSpPr>
        <p:spPr>
          <a:xfrm>
            <a:off x="2627784" y="980728"/>
            <a:ext cx="3384376" cy="864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分发</a:t>
            </a:r>
          </a:p>
        </p:txBody>
      </p:sp>
      <p:sp>
        <p:nvSpPr>
          <p:cNvPr id="7" name="燕尾形 6"/>
          <p:cNvSpPr/>
          <p:nvPr/>
        </p:nvSpPr>
        <p:spPr>
          <a:xfrm>
            <a:off x="5796136" y="980728"/>
            <a:ext cx="1719808" cy="864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实现</a:t>
            </a:r>
          </a:p>
        </p:txBody>
      </p:sp>
      <p:sp>
        <p:nvSpPr>
          <p:cNvPr id="8" name="燕尾形 7"/>
          <p:cNvSpPr/>
          <p:nvPr/>
        </p:nvSpPr>
        <p:spPr>
          <a:xfrm>
            <a:off x="7308304" y="980728"/>
            <a:ext cx="1719808" cy="8640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验证</a:t>
            </a:r>
          </a:p>
        </p:txBody>
      </p:sp>
      <p:sp>
        <p:nvSpPr>
          <p:cNvPr id="11" name="右箭头 10"/>
          <p:cNvSpPr/>
          <p:nvPr/>
        </p:nvSpPr>
        <p:spPr>
          <a:xfrm>
            <a:off x="2915816" y="3284984"/>
            <a:ext cx="86409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dirty="0"/>
              <a:t>分发</a:t>
            </a:r>
          </a:p>
        </p:txBody>
      </p:sp>
      <p:sp>
        <p:nvSpPr>
          <p:cNvPr id="12" name="椭圆 11"/>
          <p:cNvSpPr/>
          <p:nvPr/>
        </p:nvSpPr>
        <p:spPr>
          <a:xfrm>
            <a:off x="3707904" y="2204864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zh-CN" dirty="0"/>
              <a:t>SP/BP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3707904" y="3140968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CN" altLang="en-US" dirty="0"/>
              <a:t>路标</a:t>
            </a:r>
          </a:p>
        </p:txBody>
      </p:sp>
      <p:sp>
        <p:nvSpPr>
          <p:cNvPr id="14" name="椭圆 13"/>
          <p:cNvSpPr/>
          <p:nvPr/>
        </p:nvSpPr>
        <p:spPr>
          <a:xfrm>
            <a:off x="3707904" y="4077072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zh-CN" dirty="0"/>
              <a:t>Charter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3707904" y="5013176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zh-CN" altLang="en-US" dirty="0"/>
              <a:t>在研版本</a:t>
            </a:r>
          </a:p>
        </p:txBody>
      </p:sp>
      <p:sp>
        <p:nvSpPr>
          <p:cNvPr id="16" name="右箭头 15"/>
          <p:cNvSpPr/>
          <p:nvPr/>
        </p:nvSpPr>
        <p:spPr>
          <a:xfrm>
            <a:off x="5220072" y="3212976"/>
            <a:ext cx="86409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dirty="0"/>
              <a:t>决策</a:t>
            </a:r>
          </a:p>
        </p:txBody>
      </p:sp>
      <p:sp>
        <p:nvSpPr>
          <p:cNvPr id="19" name="流程图: 手动操作 18"/>
          <p:cNvSpPr/>
          <p:nvPr/>
        </p:nvSpPr>
        <p:spPr>
          <a:xfrm rot="16200000">
            <a:off x="-1368660" y="3537012"/>
            <a:ext cx="4392488" cy="129614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dirty="0"/>
              <a:t>收集高价值需求</a:t>
            </a:r>
            <a:endParaRPr lang="en-US" altLang="zh-CN" dirty="0"/>
          </a:p>
          <a:p>
            <a:pPr algn="ctr">
              <a:buFont typeface="Arial" pitchFamily="34" charset="0"/>
              <a:buChar char="•"/>
            </a:pPr>
            <a:r>
              <a:rPr lang="zh-CN" altLang="en-US" dirty="0"/>
              <a:t>外部</a:t>
            </a:r>
            <a:endParaRPr lang="en-US" altLang="zh-CN" dirty="0"/>
          </a:p>
          <a:p>
            <a:pPr algn="ctr">
              <a:buFont typeface="Arial" pitchFamily="34" charset="0"/>
              <a:buChar char="•"/>
            </a:pPr>
            <a:r>
              <a:rPr lang="zh-CN" altLang="en-US" dirty="0"/>
              <a:t>内部</a:t>
            </a:r>
          </a:p>
        </p:txBody>
      </p:sp>
      <p:sp>
        <p:nvSpPr>
          <p:cNvPr id="21" name="流程图: 手动操作 20"/>
          <p:cNvSpPr/>
          <p:nvPr/>
        </p:nvSpPr>
        <p:spPr>
          <a:xfrm rot="16200000">
            <a:off x="4608004" y="3537012"/>
            <a:ext cx="4392488" cy="129614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dirty="0"/>
              <a:t>实现需求</a:t>
            </a:r>
            <a:endParaRPr lang="en-US" altLang="zh-CN" dirty="0"/>
          </a:p>
          <a:p>
            <a:pPr algn="ctr"/>
            <a:r>
              <a:rPr lang="zh-CN" altLang="en-US" dirty="0"/>
              <a:t>需求跟踪</a:t>
            </a:r>
            <a:endParaRPr lang="en-US" altLang="zh-CN" dirty="0"/>
          </a:p>
          <a:p>
            <a:pPr algn="ctr"/>
            <a:r>
              <a:rPr lang="zh-CN" altLang="en-US" dirty="0"/>
              <a:t>变更控制</a:t>
            </a:r>
          </a:p>
        </p:txBody>
      </p:sp>
      <p:sp>
        <p:nvSpPr>
          <p:cNvPr id="22" name="流程图: 手动操作 21"/>
          <p:cNvSpPr/>
          <p:nvPr/>
        </p:nvSpPr>
        <p:spPr>
          <a:xfrm rot="16200000">
            <a:off x="5976155" y="3537012"/>
            <a:ext cx="4392488" cy="129614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dirty="0"/>
              <a:t>验证需求</a:t>
            </a:r>
          </a:p>
        </p:txBody>
      </p:sp>
      <p:sp>
        <p:nvSpPr>
          <p:cNvPr id="24" name="流程图: 手动操作 23"/>
          <p:cNvSpPr/>
          <p:nvPr/>
        </p:nvSpPr>
        <p:spPr>
          <a:xfrm rot="16200000">
            <a:off x="-509" y="3537012"/>
            <a:ext cx="4392488" cy="129614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/>
              <a:t>解释</a:t>
            </a:r>
            <a:endParaRPr lang="en-US" altLang="zh-CN" dirty="0"/>
          </a:p>
          <a:p>
            <a:pPr algn="ctr">
              <a:buFont typeface="Arial" pitchFamily="34" charset="0"/>
              <a:buChar char="•"/>
            </a:pPr>
            <a:r>
              <a:rPr lang="zh-CN" altLang="en-US" dirty="0"/>
              <a:t>过滤</a:t>
            </a:r>
            <a:endParaRPr lang="en-US" altLang="zh-CN" dirty="0"/>
          </a:p>
          <a:p>
            <a:pPr algn="ctr">
              <a:buFont typeface="Arial" pitchFamily="34" charset="0"/>
              <a:buChar char="•"/>
            </a:pPr>
            <a:r>
              <a:rPr lang="zh-CN" altLang="en-US" dirty="0"/>
              <a:t>分类</a:t>
            </a:r>
            <a:endParaRPr lang="en-US" altLang="zh-CN" dirty="0"/>
          </a:p>
          <a:p>
            <a:pPr algn="ctr">
              <a:buFont typeface="Arial" pitchFamily="34" charset="0"/>
              <a:buChar char="•"/>
            </a:pPr>
            <a:r>
              <a:rPr lang="zh-CN" altLang="en-US" dirty="0"/>
              <a:t>排序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需求管理的组织结构</a:t>
            </a:r>
          </a:p>
        </p:txBody>
      </p:sp>
      <p:sp>
        <p:nvSpPr>
          <p:cNvPr id="7" name="矩形 6"/>
          <p:cNvSpPr/>
          <p:nvPr/>
        </p:nvSpPr>
        <p:spPr>
          <a:xfrm>
            <a:off x="179512" y="980728"/>
            <a:ext cx="84969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/>
              <a:t>公司级需求管理团队</a:t>
            </a:r>
          </a:p>
        </p:txBody>
      </p:sp>
      <p:sp>
        <p:nvSpPr>
          <p:cNvPr id="8" name="矩形 7"/>
          <p:cNvSpPr/>
          <p:nvPr/>
        </p:nvSpPr>
        <p:spPr>
          <a:xfrm>
            <a:off x="179512" y="2132856"/>
            <a:ext cx="84969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/>
              <a:t>产品线需求管理团队</a:t>
            </a:r>
          </a:p>
        </p:txBody>
      </p:sp>
      <p:sp>
        <p:nvSpPr>
          <p:cNvPr id="9" name="矩形 8"/>
          <p:cNvSpPr/>
          <p:nvPr/>
        </p:nvSpPr>
        <p:spPr>
          <a:xfrm>
            <a:off x="179512" y="3284984"/>
            <a:ext cx="84969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/>
              <a:t>产品线需求分析团队</a:t>
            </a:r>
            <a:endParaRPr lang="en-US" altLang="zh-CN" sz="1400" dirty="0"/>
          </a:p>
          <a:p>
            <a:r>
              <a:rPr lang="zh-CN" altLang="en-US" sz="1400" dirty="0"/>
              <a:t>产品线需求质量监督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4572000" y="1196752"/>
            <a:ext cx="165618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C-RMT</a:t>
            </a:r>
            <a:endParaRPr lang="zh-CN" altLang="en-US" dirty="0"/>
          </a:p>
        </p:txBody>
      </p:sp>
      <p:sp>
        <p:nvSpPr>
          <p:cNvPr id="11" name="流程图: 可选过程 10"/>
          <p:cNvSpPr/>
          <p:nvPr/>
        </p:nvSpPr>
        <p:spPr>
          <a:xfrm>
            <a:off x="2195736" y="3429000"/>
            <a:ext cx="93610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PL-RAT</a:t>
            </a:r>
            <a:endParaRPr lang="zh-CN" altLang="en-US" dirty="0"/>
          </a:p>
        </p:txBody>
      </p:sp>
      <p:sp>
        <p:nvSpPr>
          <p:cNvPr id="12" name="流程图: 可选过程 11"/>
          <p:cNvSpPr/>
          <p:nvPr/>
        </p:nvSpPr>
        <p:spPr>
          <a:xfrm>
            <a:off x="3203848" y="3429000"/>
            <a:ext cx="93610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PL-RAT</a:t>
            </a:r>
            <a:endParaRPr lang="zh-CN" altLang="en-US" dirty="0"/>
          </a:p>
        </p:txBody>
      </p:sp>
      <p:sp>
        <p:nvSpPr>
          <p:cNvPr id="14" name="流程图: 可选过程 13"/>
          <p:cNvSpPr/>
          <p:nvPr/>
        </p:nvSpPr>
        <p:spPr>
          <a:xfrm>
            <a:off x="4427984" y="3429000"/>
            <a:ext cx="93610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PL-RAT</a:t>
            </a:r>
            <a:endParaRPr lang="zh-CN" altLang="en-US" dirty="0"/>
          </a:p>
        </p:txBody>
      </p:sp>
      <p:sp>
        <p:nvSpPr>
          <p:cNvPr id="15" name="流程图: 可选过程 14"/>
          <p:cNvSpPr/>
          <p:nvPr/>
        </p:nvSpPr>
        <p:spPr>
          <a:xfrm>
            <a:off x="5436096" y="3429000"/>
            <a:ext cx="93610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PL-RAT</a:t>
            </a:r>
            <a:endParaRPr lang="zh-CN" altLang="en-US" dirty="0"/>
          </a:p>
        </p:txBody>
      </p:sp>
      <p:sp>
        <p:nvSpPr>
          <p:cNvPr id="16" name="流程图: 可选过程 15"/>
          <p:cNvSpPr/>
          <p:nvPr/>
        </p:nvSpPr>
        <p:spPr>
          <a:xfrm>
            <a:off x="6660232" y="3429000"/>
            <a:ext cx="93610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中央平台</a:t>
            </a:r>
            <a:r>
              <a:rPr lang="en-US" altLang="zh-CN" dirty="0"/>
              <a:t>RAT</a:t>
            </a:r>
            <a:endParaRPr lang="zh-CN" altLang="en-US" dirty="0"/>
          </a:p>
        </p:txBody>
      </p:sp>
      <p:sp>
        <p:nvSpPr>
          <p:cNvPr id="17" name="流程图: 可选过程 16"/>
          <p:cNvSpPr/>
          <p:nvPr/>
        </p:nvSpPr>
        <p:spPr>
          <a:xfrm>
            <a:off x="7668344" y="3429000"/>
            <a:ext cx="93610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中央平台</a:t>
            </a:r>
            <a:r>
              <a:rPr lang="en-US" altLang="zh-CN" dirty="0"/>
              <a:t>RAT</a:t>
            </a:r>
            <a:endParaRPr lang="zh-CN" altLang="en-US" dirty="0"/>
          </a:p>
        </p:txBody>
      </p:sp>
      <p:sp>
        <p:nvSpPr>
          <p:cNvPr id="18" name="流程图: 可选过程 17"/>
          <p:cNvSpPr/>
          <p:nvPr/>
        </p:nvSpPr>
        <p:spPr>
          <a:xfrm>
            <a:off x="2411760" y="2348880"/>
            <a:ext cx="165618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PL-RMT</a:t>
            </a:r>
            <a:endParaRPr lang="zh-CN" altLang="en-US" dirty="0"/>
          </a:p>
        </p:txBody>
      </p:sp>
      <p:sp>
        <p:nvSpPr>
          <p:cNvPr id="19" name="流程图: 可选过程 18"/>
          <p:cNvSpPr/>
          <p:nvPr/>
        </p:nvSpPr>
        <p:spPr>
          <a:xfrm>
            <a:off x="4572000" y="2348880"/>
            <a:ext cx="165618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PL-RMT</a:t>
            </a:r>
            <a:endParaRPr lang="zh-CN" altLang="en-US" dirty="0"/>
          </a:p>
        </p:txBody>
      </p:sp>
      <p:sp>
        <p:nvSpPr>
          <p:cNvPr id="20" name="流程图: 可选过程 19"/>
          <p:cNvSpPr/>
          <p:nvPr/>
        </p:nvSpPr>
        <p:spPr>
          <a:xfrm>
            <a:off x="6804248" y="2348880"/>
            <a:ext cx="1656184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中央平台</a:t>
            </a:r>
            <a:r>
              <a:rPr lang="en-US" altLang="zh-CN" dirty="0"/>
              <a:t>RMT</a:t>
            </a:r>
            <a:endParaRPr lang="zh-CN" altLang="en-US" dirty="0"/>
          </a:p>
        </p:txBody>
      </p:sp>
      <p:cxnSp>
        <p:nvCxnSpPr>
          <p:cNvPr id="22" name="肘形连接符 21"/>
          <p:cNvCxnSpPr>
            <a:stCxn id="10" idx="2"/>
            <a:endCxn id="18" idx="0"/>
          </p:cNvCxnSpPr>
          <p:nvPr/>
        </p:nvCxnSpPr>
        <p:spPr>
          <a:xfrm rot="5400000">
            <a:off x="4103948" y="1052736"/>
            <a:ext cx="432048" cy="21602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10" idx="2"/>
            <a:endCxn id="19" idx="0"/>
          </p:cNvCxnSpPr>
          <p:nvPr/>
        </p:nvCxnSpPr>
        <p:spPr>
          <a:xfrm rot="5400000">
            <a:off x="5184068" y="2132856"/>
            <a:ext cx="4320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10" idx="2"/>
            <a:endCxn id="20" idx="0"/>
          </p:cNvCxnSpPr>
          <p:nvPr/>
        </p:nvCxnSpPr>
        <p:spPr>
          <a:xfrm rot="16200000" flipH="1">
            <a:off x="6300192" y="1016732"/>
            <a:ext cx="432048" cy="22322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18" idx="2"/>
            <a:endCxn id="11" idx="0"/>
          </p:cNvCxnSpPr>
          <p:nvPr/>
        </p:nvCxnSpPr>
        <p:spPr>
          <a:xfrm rot="5400000">
            <a:off x="2771800" y="2960948"/>
            <a:ext cx="360040" cy="57606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8" idx="2"/>
            <a:endCxn id="12" idx="0"/>
          </p:cNvCxnSpPr>
          <p:nvPr/>
        </p:nvCxnSpPr>
        <p:spPr>
          <a:xfrm rot="16200000" flipH="1">
            <a:off x="3275856" y="3032956"/>
            <a:ext cx="360040" cy="4320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19" idx="2"/>
            <a:endCxn id="14" idx="0"/>
          </p:cNvCxnSpPr>
          <p:nvPr/>
        </p:nvCxnSpPr>
        <p:spPr>
          <a:xfrm rot="5400000">
            <a:off x="4968044" y="2996952"/>
            <a:ext cx="360040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19" idx="2"/>
            <a:endCxn id="15" idx="0"/>
          </p:cNvCxnSpPr>
          <p:nvPr/>
        </p:nvCxnSpPr>
        <p:spPr>
          <a:xfrm rot="16200000" flipH="1">
            <a:off x="5472100" y="2996952"/>
            <a:ext cx="360040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20" idx="2"/>
            <a:endCxn id="16" idx="0"/>
          </p:cNvCxnSpPr>
          <p:nvPr/>
        </p:nvCxnSpPr>
        <p:spPr>
          <a:xfrm rot="5400000">
            <a:off x="7200292" y="2996952"/>
            <a:ext cx="360040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20" idx="2"/>
            <a:endCxn id="17" idx="0"/>
          </p:cNvCxnSpPr>
          <p:nvPr/>
        </p:nvCxnSpPr>
        <p:spPr>
          <a:xfrm rot="16200000" flipH="1">
            <a:off x="7704348" y="2996952"/>
            <a:ext cx="360040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7544" y="450912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C-RMT:OR</a:t>
            </a:r>
            <a:r>
              <a:rPr lang="zh-CN" altLang="en-US" dirty="0"/>
              <a:t>业务管理体系中最高决策团队，接受</a:t>
            </a:r>
            <a:r>
              <a:rPr lang="en-US" altLang="zh-CN" dirty="0"/>
              <a:t>C-PMT</a:t>
            </a:r>
            <a:r>
              <a:rPr lang="zh-CN" altLang="en-US" dirty="0"/>
              <a:t>的领导，代表</a:t>
            </a:r>
            <a:r>
              <a:rPr lang="en-US" altLang="zh-CN" dirty="0"/>
              <a:t>C-PMT</a:t>
            </a:r>
            <a:r>
              <a:rPr lang="zh-CN" altLang="en-US" dirty="0"/>
              <a:t>执行公司级的需求管理职能；</a:t>
            </a:r>
            <a:endParaRPr lang="en-US" altLang="zh-CN" dirty="0"/>
          </a:p>
          <a:p>
            <a:r>
              <a:rPr lang="en-US" altLang="zh-CN" dirty="0"/>
              <a:t>PL-RMT:</a:t>
            </a:r>
            <a:r>
              <a:rPr lang="zh-CN" altLang="en-US" dirty="0"/>
              <a:t>接受</a:t>
            </a:r>
            <a:r>
              <a:rPr lang="en-US" altLang="zh-CN" dirty="0"/>
              <a:t>PL-PMT</a:t>
            </a:r>
            <a:r>
              <a:rPr lang="zh-CN" altLang="en-US" dirty="0"/>
              <a:t>的领导，代表</a:t>
            </a:r>
            <a:r>
              <a:rPr lang="en-US" altLang="zh-CN" dirty="0"/>
              <a:t>PL-PMT</a:t>
            </a:r>
            <a:r>
              <a:rPr lang="zh-CN" altLang="en-US" dirty="0"/>
              <a:t>产品线级需求管理职能，协调跨产品线的需求管理；</a:t>
            </a:r>
            <a:endParaRPr lang="en-US" altLang="zh-CN" dirty="0"/>
          </a:p>
          <a:p>
            <a:r>
              <a:rPr lang="en-US" altLang="zh-CN" dirty="0"/>
              <a:t>PL-RAT:</a:t>
            </a:r>
            <a:r>
              <a:rPr lang="zh-CN" altLang="en-US" dirty="0"/>
              <a:t>按产品线下子产品或者台灯领域设定，负责具体的需求处理，分析，分发，跟踪，验证；</a:t>
            </a:r>
            <a:endParaRPr lang="en-US" altLang="zh-CN" dirty="0"/>
          </a:p>
          <a:p>
            <a:r>
              <a:rPr lang="en-US" altLang="zh-CN" dirty="0"/>
              <a:t>PL-MQA</a:t>
            </a:r>
            <a:r>
              <a:rPr lang="zh-CN" altLang="en-US" dirty="0"/>
              <a:t>：产品线需求质量监督，负责对需求管理活动质量进行度量和审计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云形标注 22"/>
          <p:cNvSpPr/>
          <p:nvPr/>
        </p:nvSpPr>
        <p:spPr>
          <a:xfrm>
            <a:off x="5076056" y="4581128"/>
            <a:ext cx="1656184" cy="1656184"/>
          </a:xfrm>
          <a:prstGeom prst="cloudCallout">
            <a:avLst>
              <a:gd name="adj1" fmla="val 72863"/>
              <a:gd name="adj2" fmla="val 86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长期议而不决的需求走快速通道！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需求争议如何处理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5840" y="899428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三条决策通道；分层级决策机制</a:t>
            </a:r>
          </a:p>
        </p:txBody>
      </p:sp>
      <p:sp>
        <p:nvSpPr>
          <p:cNvPr id="5" name="上箭头 4"/>
          <p:cNvSpPr/>
          <p:nvPr/>
        </p:nvSpPr>
        <p:spPr>
          <a:xfrm>
            <a:off x="323528" y="1340768"/>
            <a:ext cx="2304256" cy="48245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上箭头 5"/>
          <p:cNvSpPr/>
          <p:nvPr/>
        </p:nvSpPr>
        <p:spPr>
          <a:xfrm>
            <a:off x="2771800" y="1340768"/>
            <a:ext cx="2304256" cy="48245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箭头 6"/>
          <p:cNvSpPr/>
          <p:nvPr/>
        </p:nvSpPr>
        <p:spPr>
          <a:xfrm>
            <a:off x="6228184" y="1340768"/>
            <a:ext cx="2304256" cy="53285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可选过程 7"/>
          <p:cNvSpPr/>
          <p:nvPr/>
        </p:nvSpPr>
        <p:spPr>
          <a:xfrm>
            <a:off x="755576" y="1772816"/>
            <a:ext cx="1440160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Charter</a:t>
            </a:r>
            <a:r>
              <a:rPr lang="zh-CN" altLang="en-US" dirty="0"/>
              <a:t>批准前的需求决策通道</a:t>
            </a:r>
          </a:p>
        </p:txBody>
      </p:sp>
      <p:sp>
        <p:nvSpPr>
          <p:cNvPr id="9" name="流程图: 可选过程 8"/>
          <p:cNvSpPr/>
          <p:nvPr/>
        </p:nvSpPr>
        <p:spPr>
          <a:xfrm>
            <a:off x="3203848" y="1772816"/>
            <a:ext cx="1440160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Charter</a:t>
            </a:r>
            <a:r>
              <a:rPr lang="zh-CN" altLang="en-US" dirty="0"/>
              <a:t>批准后的需求决策通道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6660232" y="1772816"/>
            <a:ext cx="1440160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快速决策通道</a:t>
            </a:r>
          </a:p>
        </p:txBody>
      </p:sp>
      <p:sp>
        <p:nvSpPr>
          <p:cNvPr id="11" name="五边形 10"/>
          <p:cNvSpPr/>
          <p:nvPr/>
        </p:nvSpPr>
        <p:spPr>
          <a:xfrm>
            <a:off x="626720" y="2636912"/>
            <a:ext cx="437732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IRB</a:t>
            </a:r>
            <a:r>
              <a:rPr lang="zh-CN" altLang="en-US" dirty="0"/>
              <a:t>决策</a:t>
            </a:r>
          </a:p>
        </p:txBody>
      </p:sp>
      <p:sp>
        <p:nvSpPr>
          <p:cNvPr id="12" name="五边形 11"/>
          <p:cNvSpPr/>
          <p:nvPr/>
        </p:nvSpPr>
        <p:spPr>
          <a:xfrm>
            <a:off x="626720" y="3356992"/>
            <a:ext cx="437732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IPMT</a:t>
            </a:r>
            <a:r>
              <a:rPr lang="zh-CN" altLang="en-US" dirty="0"/>
              <a:t>决策</a:t>
            </a:r>
          </a:p>
        </p:txBody>
      </p:sp>
      <p:sp>
        <p:nvSpPr>
          <p:cNvPr id="13" name="五边形 12"/>
          <p:cNvSpPr/>
          <p:nvPr/>
        </p:nvSpPr>
        <p:spPr>
          <a:xfrm>
            <a:off x="626720" y="4941168"/>
            <a:ext cx="437732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PL-RMT/RAT</a:t>
            </a:r>
            <a:r>
              <a:rPr lang="zh-CN" altLang="en-US" dirty="0"/>
              <a:t>团队达成一致</a:t>
            </a:r>
          </a:p>
        </p:txBody>
      </p:sp>
      <p:sp>
        <p:nvSpPr>
          <p:cNvPr id="14" name="五边形 13"/>
          <p:cNvSpPr/>
          <p:nvPr/>
        </p:nvSpPr>
        <p:spPr>
          <a:xfrm>
            <a:off x="611560" y="4077072"/>
            <a:ext cx="2088232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PMT</a:t>
            </a:r>
            <a:r>
              <a:rPr lang="zh-CN" altLang="en-US" dirty="0"/>
              <a:t>决策</a:t>
            </a:r>
          </a:p>
        </p:txBody>
      </p:sp>
      <p:sp>
        <p:nvSpPr>
          <p:cNvPr id="15" name="五边形 14"/>
          <p:cNvSpPr/>
          <p:nvPr/>
        </p:nvSpPr>
        <p:spPr>
          <a:xfrm>
            <a:off x="2843809" y="4221088"/>
            <a:ext cx="2160240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BMT</a:t>
            </a:r>
            <a:r>
              <a:rPr lang="zh-CN" altLang="en-US" dirty="0"/>
              <a:t>决策</a:t>
            </a:r>
          </a:p>
        </p:txBody>
      </p:sp>
      <p:sp>
        <p:nvSpPr>
          <p:cNvPr id="16" name="剪去同侧角的矩形 15"/>
          <p:cNvSpPr/>
          <p:nvPr/>
        </p:nvSpPr>
        <p:spPr>
          <a:xfrm>
            <a:off x="251520" y="5949280"/>
            <a:ext cx="1152128" cy="72008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MM</a:t>
            </a:r>
            <a:endParaRPr lang="zh-CN" altLang="en-US" dirty="0"/>
          </a:p>
        </p:txBody>
      </p:sp>
      <p:sp>
        <p:nvSpPr>
          <p:cNvPr id="17" name="剪去同侧角的矩形 16"/>
          <p:cNvSpPr/>
          <p:nvPr/>
        </p:nvSpPr>
        <p:spPr>
          <a:xfrm>
            <a:off x="1475656" y="5949280"/>
            <a:ext cx="1152128" cy="72008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CDP</a:t>
            </a:r>
            <a:endParaRPr lang="zh-CN" altLang="en-US" dirty="0"/>
          </a:p>
        </p:txBody>
      </p:sp>
      <p:sp>
        <p:nvSpPr>
          <p:cNvPr id="18" name="剪去同侧角的矩形 17"/>
          <p:cNvSpPr/>
          <p:nvPr/>
        </p:nvSpPr>
        <p:spPr>
          <a:xfrm>
            <a:off x="3131840" y="5949280"/>
            <a:ext cx="1584176" cy="72008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IPD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6588224" y="2780928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跨产品线需求</a:t>
            </a:r>
          </a:p>
        </p:txBody>
      </p:sp>
      <p:sp>
        <p:nvSpPr>
          <p:cNvPr id="20" name="矩形 19"/>
          <p:cNvSpPr/>
          <p:nvPr/>
        </p:nvSpPr>
        <p:spPr>
          <a:xfrm>
            <a:off x="6516216" y="335699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技术总监与产品总监</a:t>
            </a:r>
          </a:p>
        </p:txBody>
      </p:sp>
      <p:sp>
        <p:nvSpPr>
          <p:cNvPr id="21" name="矩形 20"/>
          <p:cNvSpPr/>
          <p:nvPr/>
        </p:nvSpPr>
        <p:spPr>
          <a:xfrm>
            <a:off x="6588224" y="4221088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单产品线需求</a:t>
            </a:r>
          </a:p>
        </p:txBody>
      </p:sp>
      <p:sp>
        <p:nvSpPr>
          <p:cNvPr id="22" name="矩形 21"/>
          <p:cNvSpPr/>
          <p:nvPr/>
        </p:nvSpPr>
        <p:spPr>
          <a:xfrm>
            <a:off x="6516216" y="479715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产品经理与产品线总监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需求变更如何处理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988840"/>
            <a:ext cx="9073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429000"/>
            <a:ext cx="9073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4509120"/>
            <a:ext cx="9073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1556792"/>
            <a:ext cx="9073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3140968"/>
            <a:ext cx="9073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4869160"/>
            <a:ext cx="90730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904" y="2492896"/>
            <a:ext cx="13239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893082">
            <a:off x="2356870" y="4704563"/>
            <a:ext cx="1409700" cy="15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164842">
            <a:off x="5138546" y="3109107"/>
            <a:ext cx="1360165" cy="106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直接连接符 23"/>
          <p:cNvCxnSpPr/>
          <p:nvPr/>
        </p:nvCxnSpPr>
        <p:spPr>
          <a:xfrm rot="5400000">
            <a:off x="1403648" y="4293096"/>
            <a:ext cx="4176464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1560" y="98072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原则：</a:t>
            </a:r>
            <a:endParaRPr lang="en-US" altLang="zh-CN" sz="1400" dirty="0"/>
          </a:p>
          <a:p>
            <a:r>
              <a:rPr lang="zh-CN" altLang="en-US" sz="1400" dirty="0"/>
              <a:t>变更链上任何一处变更，都要知会变更链其他环节</a:t>
            </a:r>
            <a:endParaRPr lang="en-US" altLang="zh-CN" sz="1400" dirty="0"/>
          </a:p>
          <a:p>
            <a:r>
              <a:rPr lang="zh-CN" altLang="en-US" sz="1400" dirty="0"/>
              <a:t>需求变更处理机制与需求接纳机制一样，如果需求变更发起时间处于某个具体版本的</a:t>
            </a:r>
            <a:r>
              <a:rPr lang="en-US" altLang="zh-CN" sz="1400" dirty="0"/>
              <a:t>PDCP</a:t>
            </a:r>
            <a:r>
              <a:rPr lang="zh-CN" altLang="en-US" sz="1400" dirty="0"/>
              <a:t>之后，其决策过程按</a:t>
            </a:r>
            <a:r>
              <a:rPr lang="en-US" altLang="zh-CN" sz="1400" dirty="0"/>
              <a:t>PCR</a:t>
            </a:r>
            <a:r>
              <a:rPr lang="zh-CN" altLang="en-US" sz="1400" dirty="0"/>
              <a:t>进行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602128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PDCP</a:t>
            </a:r>
            <a:r>
              <a:rPr lang="zh-CN" altLang="en-US" dirty="0"/>
              <a:t>：</a:t>
            </a:r>
            <a:r>
              <a:rPr lang="en-US" altLang="zh-CN" dirty="0"/>
              <a:t>Plan Decision Checkpoint </a:t>
            </a:r>
            <a:r>
              <a:rPr lang="zh-CN" altLang="en-US" dirty="0"/>
              <a:t>计划决策评审点</a:t>
            </a:r>
            <a:endParaRPr lang="en-US" altLang="zh-CN" dirty="0"/>
          </a:p>
          <a:p>
            <a:r>
              <a:rPr lang="en-US" altLang="zh-CN" dirty="0"/>
              <a:t>PCR</a:t>
            </a:r>
            <a:r>
              <a:rPr lang="zh-CN" altLang="en-US" dirty="0"/>
              <a:t>：</a:t>
            </a:r>
            <a:r>
              <a:rPr lang="en-US" altLang="zh-CN" dirty="0"/>
              <a:t>Project Change Request </a:t>
            </a:r>
            <a:r>
              <a:rPr lang="zh-CN" altLang="en-US" dirty="0"/>
              <a:t>项目变更申请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19672" y="23488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产品线：</a:t>
            </a:r>
            <a:endParaRPr lang="en-US" altLang="zh-CN" dirty="0"/>
          </a:p>
          <a:p>
            <a:r>
              <a:rPr lang="zh-CN" altLang="en-US" dirty="0"/>
              <a:t>策略调整</a:t>
            </a:r>
            <a:endParaRPr lang="en-US" altLang="zh-CN" dirty="0"/>
          </a:p>
        </p:txBody>
      </p:sp>
      <p:sp>
        <p:nvSpPr>
          <p:cNvPr id="28" name="TextBox 27"/>
          <p:cNvSpPr txBox="1"/>
          <p:nvPr/>
        </p:nvSpPr>
        <p:spPr>
          <a:xfrm>
            <a:off x="2483768" y="37170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一线：</a:t>
            </a:r>
            <a:endParaRPr lang="en-US" altLang="zh-CN" dirty="0"/>
          </a:p>
          <a:p>
            <a:r>
              <a:rPr lang="zh-CN" altLang="en-US" dirty="0"/>
              <a:t>项目取消</a:t>
            </a:r>
            <a:endParaRPr lang="en-US" altLang="zh-CN" dirty="0"/>
          </a:p>
        </p:txBody>
      </p:sp>
      <p:sp>
        <p:nvSpPr>
          <p:cNvPr id="29" name="TextBox 28"/>
          <p:cNvSpPr txBox="1"/>
          <p:nvPr/>
        </p:nvSpPr>
        <p:spPr>
          <a:xfrm>
            <a:off x="1619672" y="53012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客户：</a:t>
            </a:r>
            <a:endParaRPr lang="en-US" altLang="zh-CN" dirty="0"/>
          </a:p>
          <a:p>
            <a:r>
              <a:rPr lang="zh-CN" altLang="en-US" dirty="0"/>
              <a:t>想法变了</a:t>
            </a:r>
            <a:endParaRPr lang="en-US" altLang="zh-CN" dirty="0"/>
          </a:p>
        </p:txBody>
      </p:sp>
      <p:sp>
        <p:nvSpPr>
          <p:cNvPr id="30" name="TextBox 29"/>
          <p:cNvSpPr txBox="1"/>
          <p:nvPr/>
        </p:nvSpPr>
        <p:spPr>
          <a:xfrm>
            <a:off x="2771800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市场</a:t>
            </a:r>
            <a:endParaRPr lang="en-US" altLang="zh-CN" dirty="0"/>
          </a:p>
        </p:txBody>
      </p:sp>
      <p:sp>
        <p:nvSpPr>
          <p:cNvPr id="31" name="TextBox 30"/>
          <p:cNvSpPr txBox="1"/>
          <p:nvPr/>
        </p:nvSpPr>
        <p:spPr>
          <a:xfrm>
            <a:off x="3635896" y="19888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公司内部</a:t>
            </a:r>
            <a:endParaRPr lang="en-US" altLang="zh-CN" dirty="0"/>
          </a:p>
        </p:txBody>
      </p:sp>
      <p:sp>
        <p:nvSpPr>
          <p:cNvPr id="32" name="TextBox 31"/>
          <p:cNvSpPr txBox="1"/>
          <p:nvPr/>
        </p:nvSpPr>
        <p:spPr>
          <a:xfrm>
            <a:off x="3851920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产品线</a:t>
            </a:r>
            <a:r>
              <a:rPr lang="en-US" altLang="zh-CN" dirty="0"/>
              <a:t>RAT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20272" y="206084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产品线：</a:t>
            </a:r>
            <a:endParaRPr lang="en-US" altLang="zh-CN" dirty="0"/>
          </a:p>
          <a:p>
            <a:r>
              <a:rPr lang="zh-CN" altLang="en-US" dirty="0"/>
              <a:t>策略调整</a:t>
            </a:r>
            <a:endParaRPr lang="en-US" altLang="zh-CN" dirty="0"/>
          </a:p>
        </p:txBody>
      </p:sp>
      <p:sp>
        <p:nvSpPr>
          <p:cNvPr id="34" name="TextBox 33"/>
          <p:cNvSpPr txBox="1"/>
          <p:nvPr/>
        </p:nvSpPr>
        <p:spPr>
          <a:xfrm>
            <a:off x="7631832" y="35730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研发：</a:t>
            </a:r>
            <a:endParaRPr lang="en-US" altLang="zh-CN" dirty="0"/>
          </a:p>
          <a:p>
            <a:r>
              <a:rPr lang="zh-CN" altLang="en-US" dirty="0"/>
              <a:t>技术困难</a:t>
            </a:r>
            <a:endParaRPr lang="en-US" altLang="zh-CN" dirty="0"/>
          </a:p>
        </p:txBody>
      </p:sp>
      <p:sp>
        <p:nvSpPr>
          <p:cNvPr id="35" name="TextBox 34"/>
          <p:cNvSpPr txBox="1"/>
          <p:nvPr/>
        </p:nvSpPr>
        <p:spPr>
          <a:xfrm>
            <a:off x="7812360" y="50851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研发：</a:t>
            </a:r>
            <a:endParaRPr lang="en-US" altLang="zh-CN" dirty="0"/>
          </a:p>
          <a:p>
            <a:r>
              <a:rPr lang="zh-CN" altLang="en-US" dirty="0"/>
              <a:t>人力不足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需求质量管理</a:t>
            </a:r>
          </a:p>
        </p:txBody>
      </p:sp>
      <p:sp>
        <p:nvSpPr>
          <p:cNvPr id="4" name="右箭头 3"/>
          <p:cNvSpPr/>
          <p:nvPr/>
        </p:nvSpPr>
        <p:spPr>
          <a:xfrm>
            <a:off x="539552" y="4365104"/>
            <a:ext cx="7776864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131840" y="2924944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验证</a:t>
            </a:r>
          </a:p>
        </p:txBody>
      </p:sp>
      <p:sp>
        <p:nvSpPr>
          <p:cNvPr id="6" name="矩形 5"/>
          <p:cNvSpPr/>
          <p:nvPr/>
        </p:nvSpPr>
        <p:spPr>
          <a:xfrm>
            <a:off x="5076056" y="566124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r>
              <a:rPr lang="zh-CN" altLang="en-US" dirty="0"/>
              <a:t>确认</a:t>
            </a:r>
          </a:p>
        </p:txBody>
      </p:sp>
      <p:sp>
        <p:nvSpPr>
          <p:cNvPr id="7" name="椭圆 6"/>
          <p:cNvSpPr/>
          <p:nvPr/>
        </p:nvSpPr>
        <p:spPr>
          <a:xfrm>
            <a:off x="1043608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客户需求</a:t>
            </a:r>
          </a:p>
        </p:txBody>
      </p:sp>
      <p:sp>
        <p:nvSpPr>
          <p:cNvPr id="8" name="椭圆 7"/>
          <p:cNvSpPr/>
          <p:nvPr/>
        </p:nvSpPr>
        <p:spPr>
          <a:xfrm>
            <a:off x="1979712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原始需求</a:t>
            </a:r>
          </a:p>
        </p:txBody>
      </p:sp>
      <p:sp>
        <p:nvSpPr>
          <p:cNvPr id="9" name="椭圆 8"/>
          <p:cNvSpPr/>
          <p:nvPr/>
        </p:nvSpPr>
        <p:spPr>
          <a:xfrm>
            <a:off x="2915816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包需求</a:t>
            </a:r>
          </a:p>
        </p:txBody>
      </p:sp>
      <p:sp>
        <p:nvSpPr>
          <p:cNvPr id="10" name="椭圆 9"/>
          <p:cNvSpPr/>
          <p:nvPr/>
        </p:nvSpPr>
        <p:spPr>
          <a:xfrm>
            <a:off x="3851920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设计需求</a:t>
            </a:r>
          </a:p>
        </p:txBody>
      </p:sp>
      <p:sp>
        <p:nvSpPr>
          <p:cNvPr id="11" name="椭圆 10"/>
          <p:cNvSpPr/>
          <p:nvPr/>
        </p:nvSpPr>
        <p:spPr>
          <a:xfrm>
            <a:off x="4788024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设计规格</a:t>
            </a:r>
          </a:p>
        </p:txBody>
      </p:sp>
      <p:sp>
        <p:nvSpPr>
          <p:cNvPr id="12" name="椭圆 11"/>
          <p:cNvSpPr/>
          <p:nvPr/>
        </p:nvSpPr>
        <p:spPr>
          <a:xfrm>
            <a:off x="5724128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测试</a:t>
            </a:r>
          </a:p>
        </p:txBody>
      </p:sp>
      <p:sp>
        <p:nvSpPr>
          <p:cNvPr id="13" name="椭圆 12"/>
          <p:cNvSpPr/>
          <p:nvPr/>
        </p:nvSpPr>
        <p:spPr>
          <a:xfrm>
            <a:off x="6732240" y="47251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</a:t>
            </a:r>
            <a:endParaRPr lang="zh-CN" altLang="en-US" dirty="0"/>
          </a:p>
        </p:txBody>
      </p:sp>
      <p:cxnSp>
        <p:nvCxnSpPr>
          <p:cNvPr id="17" name="曲线连接符 16"/>
          <p:cNvCxnSpPr>
            <a:stCxn id="5" idx="2"/>
            <a:endCxn id="8" idx="0"/>
          </p:cNvCxnSpPr>
          <p:nvPr/>
        </p:nvCxnSpPr>
        <p:spPr>
          <a:xfrm rot="5400000">
            <a:off x="2699792" y="3284984"/>
            <a:ext cx="1080120" cy="1800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线连接符 18"/>
          <p:cNvCxnSpPr>
            <a:stCxn id="5" idx="2"/>
            <a:endCxn id="9" idx="0"/>
          </p:cNvCxnSpPr>
          <p:nvPr/>
        </p:nvCxnSpPr>
        <p:spPr>
          <a:xfrm rot="5400000">
            <a:off x="3167844" y="3753036"/>
            <a:ext cx="1080120" cy="8640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/>
          <p:cNvCxnSpPr>
            <a:stCxn id="5" idx="2"/>
            <a:endCxn id="10" idx="0"/>
          </p:cNvCxnSpPr>
          <p:nvPr/>
        </p:nvCxnSpPr>
        <p:spPr>
          <a:xfrm rot="16200000" flipH="1">
            <a:off x="3635896" y="4149080"/>
            <a:ext cx="1080120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形状 23"/>
          <p:cNvCxnSpPr>
            <a:stCxn id="5" idx="2"/>
            <a:endCxn id="11" idx="0"/>
          </p:cNvCxnSpPr>
          <p:nvPr/>
        </p:nvCxnSpPr>
        <p:spPr>
          <a:xfrm rot="16200000" flipH="1">
            <a:off x="4103948" y="3681028"/>
            <a:ext cx="1080120" cy="10081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线连接符 26"/>
          <p:cNvCxnSpPr>
            <a:stCxn id="5" idx="2"/>
            <a:endCxn id="12" idx="0"/>
          </p:cNvCxnSpPr>
          <p:nvPr/>
        </p:nvCxnSpPr>
        <p:spPr>
          <a:xfrm rot="16200000" flipH="1">
            <a:off x="4572000" y="3212976"/>
            <a:ext cx="1080120" cy="19442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曲线连接符 28"/>
          <p:cNvCxnSpPr>
            <a:stCxn id="5" idx="2"/>
            <a:endCxn id="13" idx="0"/>
          </p:cNvCxnSpPr>
          <p:nvPr/>
        </p:nvCxnSpPr>
        <p:spPr>
          <a:xfrm rot="16200000" flipH="1">
            <a:off x="5076056" y="2708920"/>
            <a:ext cx="1080120" cy="29523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曲线连接符 31"/>
          <p:cNvCxnSpPr>
            <a:stCxn id="7" idx="4"/>
            <a:endCxn id="9" idx="4"/>
          </p:cNvCxnSpPr>
          <p:nvPr/>
        </p:nvCxnSpPr>
        <p:spPr>
          <a:xfrm rot="16200000" flipH="1">
            <a:off x="2339752" y="4437112"/>
            <a:ext cx="1588" cy="1872208"/>
          </a:xfrm>
          <a:prstGeom prst="curved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形状 36"/>
          <p:cNvCxnSpPr>
            <a:stCxn id="7" idx="4"/>
            <a:endCxn id="6" idx="1"/>
          </p:cNvCxnSpPr>
          <p:nvPr/>
        </p:nvCxnSpPr>
        <p:spPr>
          <a:xfrm rot="16200000" flipH="1">
            <a:off x="2915816" y="3861048"/>
            <a:ext cx="648072" cy="3672408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形状 38"/>
          <p:cNvCxnSpPr>
            <a:stCxn id="6" idx="3"/>
            <a:endCxn id="13" idx="4"/>
          </p:cNvCxnSpPr>
          <p:nvPr/>
        </p:nvCxnSpPr>
        <p:spPr>
          <a:xfrm flipV="1">
            <a:off x="6372200" y="5373216"/>
            <a:ext cx="720080" cy="64807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1560" y="98072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做正确的事情：</a:t>
            </a:r>
            <a:endParaRPr lang="en-US" altLang="zh-CN" dirty="0"/>
          </a:p>
          <a:p>
            <a:r>
              <a:rPr lang="zh-CN" altLang="en-US" dirty="0"/>
              <a:t>需求验证是一个内部活动；</a:t>
            </a:r>
            <a:endParaRPr lang="en-US" altLang="zh-CN" dirty="0"/>
          </a:p>
          <a:p>
            <a:r>
              <a:rPr lang="zh-CN" altLang="en-US" dirty="0"/>
              <a:t>需求确认需要客户的参与；</a:t>
            </a:r>
            <a:endParaRPr lang="en-US" altLang="zh-CN" dirty="0"/>
          </a:p>
          <a:p>
            <a:r>
              <a:rPr lang="zh-CN" altLang="en-US" dirty="0"/>
              <a:t>与客户交流我司的解决方案，确保双方理解无遗漏，无偏差；</a:t>
            </a:r>
            <a:endParaRPr lang="en-US" altLang="zh-CN" dirty="0"/>
          </a:p>
          <a:p>
            <a:r>
              <a:rPr lang="zh-CN" altLang="en-US" dirty="0"/>
              <a:t>不是所有需求都需要确认；</a:t>
            </a:r>
            <a:endParaRPr lang="en-US" altLang="zh-CN" dirty="0"/>
          </a:p>
          <a:p>
            <a:r>
              <a:rPr lang="en-US" altLang="zh-CN" dirty="0"/>
              <a:t>PDCP</a:t>
            </a:r>
            <a:r>
              <a:rPr lang="zh-CN" altLang="en-US" dirty="0"/>
              <a:t>前至少要做一次需求确认。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9552" y="602128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PDCP</a:t>
            </a:r>
            <a:r>
              <a:rPr lang="zh-CN" altLang="en-US" dirty="0"/>
              <a:t>：</a:t>
            </a:r>
            <a:r>
              <a:rPr lang="en-US" altLang="zh-CN" dirty="0"/>
              <a:t>Plan Decision Checkpoint </a:t>
            </a:r>
            <a:r>
              <a:rPr lang="zh-CN" altLang="en-US" dirty="0"/>
              <a:t>计划决策评审点</a:t>
            </a:r>
            <a:endParaRPr lang="en-US" altLang="zh-CN" dirty="0"/>
          </a:p>
          <a:p>
            <a:r>
              <a:rPr lang="en-US" altLang="zh-CN" dirty="0"/>
              <a:t>GA</a:t>
            </a:r>
            <a:r>
              <a:rPr lang="zh-CN" altLang="en-US" dirty="0"/>
              <a:t>： </a:t>
            </a:r>
            <a:r>
              <a:rPr lang="en-US" altLang="zh-CN" dirty="0"/>
              <a:t>General Availability </a:t>
            </a:r>
            <a:r>
              <a:rPr lang="zh-CN" altLang="en-US" dirty="0"/>
              <a:t>一般可获得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销售项目的需求管理</a:t>
            </a:r>
          </a:p>
        </p:txBody>
      </p:sp>
      <p:sp>
        <p:nvSpPr>
          <p:cNvPr id="4" name="矩形 3"/>
          <p:cNvSpPr/>
          <p:nvPr/>
        </p:nvSpPr>
        <p:spPr>
          <a:xfrm>
            <a:off x="1115616" y="170080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需求首先由总部</a:t>
            </a:r>
            <a:r>
              <a:rPr lang="en-US" altLang="zh-CN" dirty="0"/>
              <a:t>RMT</a:t>
            </a:r>
            <a:r>
              <a:rPr lang="zh-CN" altLang="en-US" dirty="0"/>
              <a:t>给出答复之后，一线对外才能承诺</a:t>
            </a:r>
          </a:p>
        </p:txBody>
      </p:sp>
      <p:sp>
        <p:nvSpPr>
          <p:cNvPr id="5" name="矩形 4"/>
          <p:cNvSpPr/>
          <p:nvPr/>
        </p:nvSpPr>
        <p:spPr>
          <a:xfrm>
            <a:off x="3347864" y="170080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需求必须记录备案</a:t>
            </a:r>
          </a:p>
        </p:txBody>
      </p:sp>
      <p:sp>
        <p:nvSpPr>
          <p:cNvPr id="6" name="矩形 5"/>
          <p:cNvSpPr/>
          <p:nvPr/>
        </p:nvSpPr>
        <p:spPr>
          <a:xfrm>
            <a:off x="5580112" y="170080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合同签署前对需求进行评审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504056" y="4221088"/>
            <a:ext cx="1763688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生成</a:t>
            </a:r>
            <a:r>
              <a:rPr lang="en-US" altLang="zh-CN" dirty="0"/>
              <a:t>CCL</a:t>
            </a:r>
            <a:r>
              <a:rPr lang="zh-CN" altLang="en-US" dirty="0"/>
              <a:t>清单</a:t>
            </a:r>
          </a:p>
        </p:txBody>
      </p:sp>
      <p:sp>
        <p:nvSpPr>
          <p:cNvPr id="8" name="流程图: 可选过程 7"/>
          <p:cNvSpPr/>
          <p:nvPr/>
        </p:nvSpPr>
        <p:spPr>
          <a:xfrm>
            <a:off x="2627784" y="4221088"/>
            <a:ext cx="1763688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一线不能擅自承诺</a:t>
            </a:r>
          </a:p>
        </p:txBody>
      </p:sp>
      <p:sp>
        <p:nvSpPr>
          <p:cNvPr id="9" name="流程图: 可选过程 8"/>
          <p:cNvSpPr/>
          <p:nvPr/>
        </p:nvSpPr>
        <p:spPr>
          <a:xfrm>
            <a:off x="4716016" y="4221088"/>
            <a:ext cx="1763688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PDT</a:t>
            </a:r>
            <a:r>
              <a:rPr lang="zh-CN" altLang="en-US" dirty="0"/>
              <a:t>不能擅自接纳需求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6876256" y="4221088"/>
            <a:ext cx="1763688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以</a:t>
            </a:r>
            <a:r>
              <a:rPr lang="en-US" altLang="zh-CN" dirty="0"/>
              <a:t>《</a:t>
            </a:r>
            <a:r>
              <a:rPr lang="zh-CN" altLang="en-US" dirty="0"/>
              <a:t>可销售产品版本清单</a:t>
            </a:r>
            <a:r>
              <a:rPr lang="en-US" altLang="zh-CN" dirty="0"/>
              <a:t>》</a:t>
            </a:r>
            <a:r>
              <a:rPr lang="zh-CN" altLang="en-US" dirty="0"/>
              <a:t>为基础进行答复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1247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三个必须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四点注意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587727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CCL: Customer Commitment Letter </a:t>
            </a:r>
            <a:r>
              <a:rPr lang="zh-CN" altLang="en-US" dirty="0"/>
              <a:t>客户承诺信</a:t>
            </a:r>
            <a:endParaRPr lang="en-US" altLang="zh-CN" dirty="0"/>
          </a:p>
          <a:p>
            <a:r>
              <a:rPr lang="en-US" altLang="zh-CN" dirty="0"/>
              <a:t>PDT</a:t>
            </a:r>
            <a:r>
              <a:rPr lang="zh-CN" altLang="en-US" dirty="0"/>
              <a:t>：</a:t>
            </a:r>
            <a:r>
              <a:rPr lang="en-US" altLang="zh-CN" dirty="0"/>
              <a:t>Product development Team  </a:t>
            </a:r>
            <a:r>
              <a:rPr lang="zh-CN" altLang="en-US" dirty="0"/>
              <a:t>产品开发团队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347864" y="1966686"/>
            <a:ext cx="3888432" cy="1894362"/>
          </a:xfrm>
        </p:spPr>
        <p:txBody>
          <a:bodyPr anchor="ctr" anchorCtr="0">
            <a:normAutofit/>
          </a:bodyPr>
          <a:lstStyle/>
          <a:p>
            <a:r>
              <a:rPr lang="zh-CN" alt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谢   谢！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511</Words>
  <Application>Microsoft Office PowerPoint</Application>
  <PresentationFormat>全屏显示(4:3)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凸显</vt:lpstr>
      <vt:lpstr>需求管理核心要素</vt:lpstr>
      <vt:lpstr>需求管理的五个基本阶段</vt:lpstr>
      <vt:lpstr>需求管理的组织结构</vt:lpstr>
      <vt:lpstr>需求争议如何处理</vt:lpstr>
      <vt:lpstr>需求变更如何处理</vt:lpstr>
      <vt:lpstr>需求质量管理</vt:lpstr>
      <vt:lpstr>销售项目的需求管理</vt:lpstr>
      <vt:lpstr>谢   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需求管理核心要素</dc:title>
  <dc:creator>admin</dc:creator>
  <cp:lastModifiedBy>小凤 尹</cp:lastModifiedBy>
  <cp:revision>15</cp:revision>
  <dcterms:modified xsi:type="dcterms:W3CDTF">2024-04-22T02:41:38Z</dcterms:modified>
</cp:coreProperties>
</file>