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435" r:id="rId2"/>
    <p:sldId id="384" r:id="rId3"/>
    <p:sldId id="399" r:id="rId4"/>
    <p:sldId id="409" r:id="rId5"/>
    <p:sldId id="400" r:id="rId6"/>
    <p:sldId id="402" r:id="rId7"/>
    <p:sldId id="403" r:id="rId8"/>
    <p:sldId id="407" r:id="rId9"/>
    <p:sldId id="411" r:id="rId10"/>
    <p:sldId id="437" r:id="rId11"/>
    <p:sldId id="412" r:id="rId12"/>
    <p:sldId id="413" r:id="rId13"/>
    <p:sldId id="405" r:id="rId14"/>
    <p:sldId id="414" r:id="rId15"/>
    <p:sldId id="406" r:id="rId16"/>
    <p:sldId id="426" r:id="rId17"/>
    <p:sldId id="419" r:id="rId18"/>
    <p:sldId id="427" r:id="rId19"/>
    <p:sldId id="420" r:id="rId20"/>
    <p:sldId id="421" r:id="rId21"/>
    <p:sldId id="436" r:id="rId22"/>
    <p:sldId id="422" r:id="rId23"/>
    <p:sldId id="423" r:id="rId24"/>
    <p:sldId id="428" r:id="rId25"/>
    <p:sldId id="429" r:id="rId26"/>
    <p:sldId id="430" r:id="rId27"/>
    <p:sldId id="431" r:id="rId28"/>
    <p:sldId id="416" r:id="rId29"/>
    <p:sldId id="417" r:id="rId30"/>
    <p:sldId id="432" r:id="rId31"/>
    <p:sldId id="433" r:id="rId32"/>
    <p:sldId id="387" r:id="rId33"/>
    <p:sldId id="391" r:id="rId34"/>
    <p:sldId id="392" r:id="rId35"/>
    <p:sldId id="393" r:id="rId36"/>
    <p:sldId id="362" r:id="rId37"/>
  </p:sldIdLst>
  <p:sldSz cx="9144000" cy="6858000" type="screen4x3"/>
  <p:notesSz cx="6858000" cy="9144000"/>
  <p:custDataLst>
    <p:tags r:id="rId40"/>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E50000"/>
    <a:srgbClr val="3333CC"/>
    <a:srgbClr val="4D4D4D"/>
    <a:srgbClr val="0099FF"/>
    <a:srgbClr val="6699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7" autoAdjust="0"/>
    <p:restoredTop sz="92896" autoAdjust="0"/>
  </p:normalViewPr>
  <p:slideViewPr>
    <p:cSldViewPr>
      <p:cViewPr varScale="1">
        <p:scale>
          <a:sx n="79" d="100"/>
          <a:sy n="79" d="100"/>
        </p:scale>
        <p:origin x="1248" y="84"/>
      </p:cViewPr>
      <p:guideLst>
        <p:guide orient="horz" pos="2160"/>
        <p:guide pos="2880"/>
      </p:guideLst>
    </p:cSldViewPr>
  </p:slideViewPr>
  <p:outlineViewPr>
    <p:cViewPr>
      <p:scale>
        <a:sx n="33" d="100"/>
        <a:sy n="33" d="100"/>
      </p:scale>
      <p:origin x="270" y="23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300" d="100"/>
          <a:sy n="300" d="100"/>
        </p:scale>
        <p:origin x="1506" y="97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b="0"/>
            </a:lvl1pPr>
          </a:lstStyle>
          <a:p>
            <a:pPr>
              <a:defRPr/>
            </a:pPr>
            <a:endParaRPr lang="en-US" altLang="zh-CN"/>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lvl1pPr>
          </a:lstStyle>
          <a:p>
            <a:pPr>
              <a:defRPr/>
            </a:pPr>
            <a:endParaRPr lang="en-US" altLang="zh-CN"/>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b="0"/>
            </a:lvl1pPr>
          </a:lstStyle>
          <a:p>
            <a:pPr>
              <a:defRPr/>
            </a:pPr>
            <a:endParaRPr lang="en-US" altLang="zh-CN"/>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a:lvl1pPr>
          </a:lstStyle>
          <a:p>
            <a:pPr>
              <a:defRPr/>
            </a:pPr>
            <a:fld id="{A865B574-A26D-40A9-94D8-C429CE0743D9}" type="slidenum">
              <a:rPr lang="en-US" altLang="zh-CN"/>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b="0"/>
            </a:lvl1pPr>
          </a:lstStyle>
          <a:p>
            <a:pPr>
              <a:defRPr/>
            </a:pPr>
            <a:endParaRPr lang="en-US" altLang="zh-CN"/>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lvl1pPr>
          </a:lstStyle>
          <a:p>
            <a:pPr>
              <a:defRPr/>
            </a:pPr>
            <a:endParaRPr lang="en-US" altLang="zh-CN"/>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b="0"/>
            </a:lvl1pPr>
          </a:lstStyle>
          <a:p>
            <a:pPr>
              <a:defRPr/>
            </a:pPr>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a:lvl1pPr>
          </a:lstStyle>
          <a:p>
            <a:pPr>
              <a:defRPr/>
            </a:pPr>
            <a:fld id="{95579B7F-EE15-4066-9542-09D7F97C00AB}"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5BA67C9-5DA6-4A5A-B3A4-83FA3199519D}" type="slidenum">
              <a:rPr lang="en-US" altLang="zh-CN" smtClean="0"/>
              <a:t>1</a:t>
            </a:fld>
            <a:endParaRPr lang="en-US" altLang="zh-CN"/>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p:spPr>
        <p:txBody>
          <a:bodyPr/>
          <a:lstStyle/>
          <a:p>
            <a:pPr eaLnBrk="1" hangingPunct="1"/>
            <a:r>
              <a:rPr lang="en-US" altLang="zh-CN"/>
              <a:t>PPT</a:t>
            </a:r>
            <a:r>
              <a:rPr lang="zh-CN" altLang="en-US"/>
              <a:t>首页。若无副标题，则副标题处也可以添加作者及部门等信息。</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5579B7F-EE15-4066-9542-09D7F97C00AB}" type="slidenum">
              <a:rPr lang="en-US" altLang="zh-CN" smtClean="0"/>
              <a:t>21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endParaRPr lang="zh-CN" altLang="en-US" dirty="0"/>
          </a:p>
        </p:txBody>
      </p:sp>
      <p:sp>
        <p:nvSpPr>
          <p:cNvPr id="4" name="灯片编号占位符 3"/>
          <p:cNvSpPr>
            <a:spLocks noGrp="1"/>
          </p:cNvSpPr>
          <p:nvPr>
            <p:ph type="sldNum" sz="quarter" idx="10"/>
          </p:nvPr>
        </p:nvSpPr>
        <p:spPr/>
        <p:txBody>
          <a:bodyPr/>
          <a:lstStyle/>
          <a:p>
            <a:pPr>
              <a:defRPr/>
            </a:pPr>
            <a:fld id="{95579B7F-EE15-4066-9542-09D7F97C00AB}" type="slidenum">
              <a:rPr lang="en-US" altLang="zh-CN" smtClean="0"/>
              <a:t>32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36513" y="188913"/>
            <a:ext cx="7704138" cy="796925"/>
          </a:xfrm>
          <a:prstGeom prst="rect">
            <a:avLst/>
          </a:prstGeom>
        </p:spPr>
        <p:txBody>
          <a:bodyPr anchor="ctr"/>
          <a:lstStyle/>
          <a:p>
            <a:pPr eaLnBrk="0" hangingPunct="0">
              <a:defRPr/>
            </a:pPr>
            <a:endParaRPr lang="zh-CN" altLang="en-US" sz="2000">
              <a:solidFill>
                <a:srgbClr val="E50000"/>
              </a:solidFill>
              <a:ea typeface="黑体" panose="02010609060101010101" pitchFamily="2" charset="-122"/>
            </a:endParaRPr>
          </a:p>
        </p:txBody>
      </p:sp>
      <p:sp>
        <p:nvSpPr>
          <p:cNvPr id="3" name="Rectangle 3"/>
          <p:cNvSpPr>
            <a:spLocks noGrp="1" noChangeArrowheads="1"/>
          </p:cNvSpPr>
          <p:nvPr/>
        </p:nvSpPr>
        <p:spPr bwMode="auto">
          <a:xfrm>
            <a:off x="395288" y="1268413"/>
            <a:ext cx="8280400" cy="4608512"/>
          </a:xfrm>
          <a:prstGeom prst="rect">
            <a:avLst/>
          </a:prstGeom>
        </p:spPr>
        <p:txBody>
          <a:bodyPr/>
          <a:lstStyle/>
          <a:p>
            <a:pPr marL="457200" indent="-457200" eaLnBrk="0" hangingPunct="0">
              <a:lnSpc>
                <a:spcPct val="130000"/>
              </a:lnSpc>
              <a:spcBef>
                <a:spcPct val="20000"/>
              </a:spcBef>
              <a:buFont typeface="Wingdings" panose="05000000000000000000" pitchFamily="2" charset="2"/>
              <a:buChar char="Ø"/>
              <a:defRPr/>
            </a:pPr>
            <a:endParaRPr lang="zh-CN" altLang="en-US" sz="1600"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97638" y="188913"/>
            <a:ext cx="2178050" cy="56880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6513" y="188913"/>
            <a:ext cx="6381751" cy="56880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6513" y="188913"/>
            <a:ext cx="7704138" cy="796925"/>
          </a:xfrm>
        </p:spPr>
        <p:txBody>
          <a:bodyPr/>
          <a:lstStyle/>
          <a:p>
            <a:r>
              <a:rPr lang="zh-CN" altLang="en-US"/>
              <a:t>单击此处编辑母版标题样式</a:t>
            </a:r>
          </a:p>
        </p:txBody>
      </p:sp>
      <p:sp>
        <p:nvSpPr>
          <p:cNvPr id="3" name="表格占位符 2"/>
          <p:cNvSpPr>
            <a:spLocks noGrp="1"/>
          </p:cNvSpPr>
          <p:nvPr>
            <p:ph type="tbl" idx="1"/>
          </p:nvPr>
        </p:nvSpPr>
        <p:spPr>
          <a:xfrm>
            <a:off x="395288" y="1268413"/>
            <a:ext cx="8280400" cy="4608512"/>
          </a:xfrm>
        </p:spPr>
        <p:txBody>
          <a:bodyPr/>
          <a:lstStyle/>
          <a:p>
            <a:pPr lvl="0"/>
            <a:endParaRPr lang="zh-CN" altLang="en-US" noProof="0"/>
          </a:p>
        </p:txBody>
      </p:sp>
      <p:sp>
        <p:nvSpPr>
          <p:cNvPr id="4"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6513" y="188913"/>
            <a:ext cx="7704138" cy="796925"/>
          </a:xfrm>
        </p:spPr>
        <p:txBody>
          <a:bodyPr/>
          <a:lstStyle/>
          <a:p>
            <a:r>
              <a:rPr lang="zh-CN" altLang="en-US"/>
              <a:t>单击此处编辑母版标题样式</a:t>
            </a:r>
          </a:p>
        </p:txBody>
      </p:sp>
      <p:sp>
        <p:nvSpPr>
          <p:cNvPr id="3" name="文本占位符 2"/>
          <p:cNvSpPr>
            <a:spLocks noGrp="1"/>
          </p:cNvSpPr>
          <p:nvPr>
            <p:ph type="body" sz="half" idx="1"/>
          </p:nvPr>
        </p:nvSpPr>
        <p:spPr>
          <a:xfrm>
            <a:off x="395288" y="1268413"/>
            <a:ext cx="4064000" cy="46085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11688" y="1268413"/>
            <a:ext cx="4064000" cy="46085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4495800"/>
          </a:xfrm>
          <a:prstGeom prst="rect">
            <a:avLst/>
          </a:prstGeom>
          <a:solidFill>
            <a:srgbClr val="E50000"/>
          </a:solidFill>
          <a:ln w="57150">
            <a:noFill/>
            <a:miter lim="800000"/>
            <a:headEnd type="none" w="sm" len="sm"/>
            <a:tailEnd type="none" w="sm" len="sm"/>
          </a:ln>
          <a:effectLst/>
        </p:spPr>
        <p:txBody>
          <a:bodyPr wrap="none" anchor="ctr"/>
          <a:lstStyle/>
          <a:p>
            <a:pPr>
              <a:defRPr/>
            </a:pPr>
            <a:endParaRPr lang="zh-CN" altLang="en-US"/>
          </a:p>
        </p:txBody>
      </p:sp>
      <p:sp>
        <p:nvSpPr>
          <p:cNvPr id="5" name="Rectangle 15"/>
          <p:cNvSpPr>
            <a:spLocks noChangeArrowheads="1"/>
          </p:cNvSpPr>
          <p:nvPr/>
        </p:nvSpPr>
        <p:spPr bwMode="auto">
          <a:xfrm>
            <a:off x="1146175" y="4398963"/>
            <a:ext cx="7997825" cy="96837"/>
          </a:xfrm>
          <a:prstGeom prst="rect">
            <a:avLst/>
          </a:prstGeom>
          <a:solidFill>
            <a:srgbClr val="969696"/>
          </a:solidFill>
          <a:ln w="9525">
            <a:noFill/>
            <a:miter lim="800000"/>
          </a:ln>
          <a:effectLst/>
        </p:spPr>
        <p:txBody>
          <a:bodyPr wrap="none" anchor="ctr"/>
          <a:lstStyle/>
          <a:p>
            <a:pPr>
              <a:defRPr/>
            </a:pPr>
            <a:endParaRPr lang="zh-CN" altLang="en-US"/>
          </a:p>
        </p:txBody>
      </p:sp>
      <p:sp>
        <p:nvSpPr>
          <p:cNvPr id="6" name="Line 20"/>
          <p:cNvSpPr>
            <a:spLocks noChangeShapeType="1"/>
          </p:cNvSpPr>
          <p:nvPr/>
        </p:nvSpPr>
        <p:spPr bwMode="auto">
          <a:xfrm flipH="1">
            <a:off x="1143000" y="2638425"/>
            <a:ext cx="8001000" cy="0"/>
          </a:xfrm>
          <a:prstGeom prst="line">
            <a:avLst/>
          </a:prstGeom>
          <a:noFill/>
          <a:ln w="12700">
            <a:solidFill>
              <a:schemeClr val="bg1"/>
            </a:solidFill>
            <a:round/>
          </a:ln>
          <a:effectLst/>
        </p:spPr>
        <p:txBody>
          <a:bodyPr/>
          <a:lstStyle/>
          <a:p>
            <a:pPr>
              <a:defRPr/>
            </a:pPr>
            <a:endParaRPr lang="zh-CN" altLang="en-US"/>
          </a:p>
        </p:txBody>
      </p:sp>
      <p:sp>
        <p:nvSpPr>
          <p:cNvPr id="4098" name="Rectangle 2"/>
          <p:cNvSpPr>
            <a:spLocks noGrp="1" noChangeArrowheads="1"/>
          </p:cNvSpPr>
          <p:nvPr>
            <p:ph type="ctrTitle"/>
          </p:nvPr>
        </p:nvSpPr>
        <p:spPr>
          <a:xfrm>
            <a:off x="755650" y="1196975"/>
            <a:ext cx="7921625" cy="1470025"/>
          </a:xfrm>
        </p:spPr>
        <p:txBody>
          <a:bodyPr/>
          <a:lstStyle>
            <a:lvl1pPr algn="ctr">
              <a:defRPr sz="2800">
                <a:solidFill>
                  <a:schemeClr val="bg1"/>
                </a:solidFill>
              </a:defRPr>
            </a:lvl1pPr>
          </a:lstStyle>
          <a:p>
            <a:r>
              <a:rPr lang="zh-CN" altLang="en-US"/>
              <a:t>单击此处编辑母版标题样式</a:t>
            </a:r>
          </a:p>
        </p:txBody>
      </p:sp>
      <p:sp>
        <p:nvSpPr>
          <p:cNvPr id="4099" name="Rectangle 3"/>
          <p:cNvSpPr>
            <a:spLocks noGrp="1" noChangeArrowheads="1"/>
          </p:cNvSpPr>
          <p:nvPr>
            <p:ph type="subTitle" idx="1"/>
          </p:nvPr>
        </p:nvSpPr>
        <p:spPr>
          <a:xfrm>
            <a:off x="2339975" y="2997200"/>
            <a:ext cx="4968875" cy="719138"/>
          </a:xfrm>
        </p:spPr>
        <p:txBody>
          <a:bodyPr/>
          <a:lstStyle>
            <a:lvl1pPr marL="0" indent="0" algn="ctr">
              <a:defRPr>
                <a:solidFill>
                  <a:schemeClr val="bg1"/>
                </a:solidFill>
              </a:defRPr>
            </a:lvl1pPr>
          </a:lstStyle>
          <a:p>
            <a:r>
              <a:rPr lang="zh-CN" altLang="en-US"/>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95288" y="1268413"/>
            <a:ext cx="40640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11688" y="1268413"/>
            <a:ext cx="40640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6"/>
          <p:cNvSpPr>
            <a:spLocks noGrp="1" noChangeArrowheads="1"/>
          </p:cNvSpPr>
          <p:nvPr>
            <p:ph type="ftr" sz="quarter" idx="10"/>
          </p:nvPr>
        </p:nvSpPr>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36513" y="188913"/>
            <a:ext cx="7704138" cy="796925"/>
          </a:xfrm>
          <a:prstGeom prst="rect">
            <a:avLst/>
          </a:prstGeom>
          <a:noFill/>
          <a:ln w="9525">
            <a:noFill/>
            <a:miter lim="800000"/>
          </a:ln>
        </p:spPr>
        <p:txBody>
          <a:bodyPr vert="horz" wrap="square" lIns="91440" tIns="45720" rIns="91440" bIns="45720" numCol="1" anchor="ctr" anchorCtr="0" compatLnSpc="1"/>
          <a:lstStyle/>
          <a:p>
            <a:pPr lvl="0"/>
            <a:r>
              <a:rPr lang="zh-CN" altLang="en-US" dirty="0"/>
              <a:t>单击此处编辑母版标题样式</a:t>
            </a:r>
          </a:p>
        </p:txBody>
      </p:sp>
      <p:sp>
        <p:nvSpPr>
          <p:cNvPr id="2052" name="Rectangle 3"/>
          <p:cNvSpPr>
            <a:spLocks noGrp="1" noChangeArrowheads="1"/>
          </p:cNvSpPr>
          <p:nvPr>
            <p:ph type="body" idx="1"/>
          </p:nvPr>
        </p:nvSpPr>
        <p:spPr bwMode="auto">
          <a:xfrm>
            <a:off x="395288" y="1268413"/>
            <a:ext cx="8280400" cy="4608512"/>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p:txBody>
      </p:sp>
      <p:sp>
        <p:nvSpPr>
          <p:cNvPr id="3079" name="Rectangle 7"/>
          <p:cNvSpPr>
            <a:spLocks noChangeArrowheads="1"/>
          </p:cNvSpPr>
          <p:nvPr/>
        </p:nvSpPr>
        <p:spPr bwMode="auto">
          <a:xfrm>
            <a:off x="0" y="0"/>
            <a:ext cx="9144000" cy="260350"/>
          </a:xfrm>
          <a:prstGeom prst="rect">
            <a:avLst/>
          </a:prstGeom>
          <a:solidFill>
            <a:srgbClr val="E50000"/>
          </a:solidFill>
          <a:ln w="57150">
            <a:noFill/>
            <a:miter lim="800000"/>
            <a:headEnd type="none" w="sm" len="sm"/>
            <a:tailEnd type="none" w="sm" len="sm"/>
          </a:ln>
          <a:effectLst/>
        </p:spPr>
        <p:txBody>
          <a:bodyPr wrap="none" anchor="ctr"/>
          <a:lstStyle/>
          <a:p>
            <a:pPr>
              <a:defRPr/>
            </a:pPr>
            <a:endParaRPr lang="zh-CN" altLang="en-US"/>
          </a:p>
        </p:txBody>
      </p:sp>
      <p:sp>
        <p:nvSpPr>
          <p:cNvPr id="3085" name="Line 13"/>
          <p:cNvSpPr>
            <a:spLocks noChangeShapeType="1"/>
          </p:cNvSpPr>
          <p:nvPr/>
        </p:nvSpPr>
        <p:spPr bwMode="auto">
          <a:xfrm flipH="1">
            <a:off x="0" y="836613"/>
            <a:ext cx="9144000" cy="0"/>
          </a:xfrm>
          <a:prstGeom prst="line">
            <a:avLst/>
          </a:prstGeom>
          <a:noFill/>
          <a:ln w="9525">
            <a:solidFill>
              <a:srgbClr val="808080"/>
            </a:solidFill>
            <a:round/>
          </a:ln>
          <a:effectLst/>
        </p:spPr>
        <p:txBody>
          <a:bodyPr/>
          <a:lstStyle/>
          <a:p>
            <a:pPr>
              <a:defRPr/>
            </a:pPr>
            <a:endParaRPr lang="zh-CN" altLang="en-US"/>
          </a:p>
        </p:txBody>
      </p:sp>
      <p:sp>
        <p:nvSpPr>
          <p:cNvPr id="3093" name="Rectangle 21"/>
          <p:cNvSpPr>
            <a:spLocks noChangeArrowheads="1"/>
          </p:cNvSpPr>
          <p:nvPr/>
        </p:nvSpPr>
        <p:spPr bwMode="auto">
          <a:xfrm>
            <a:off x="0" y="6761163"/>
            <a:ext cx="9144000" cy="96837"/>
          </a:xfrm>
          <a:prstGeom prst="rect">
            <a:avLst/>
          </a:prstGeom>
          <a:solidFill>
            <a:srgbClr val="969696"/>
          </a:solidFill>
          <a:ln w="9525">
            <a:noFill/>
            <a:miter lim="800000"/>
          </a:ln>
          <a:effectLst/>
        </p:spPr>
        <p:txBody>
          <a:bodyPr wrap="none" anchor="ctr"/>
          <a:lstStyle/>
          <a:p>
            <a:pPr>
              <a:defRPr/>
            </a:pPr>
            <a:endParaRPr lang="zh-CN" altLang="en-US"/>
          </a:p>
        </p:txBody>
      </p:sp>
      <p:sp>
        <p:nvSpPr>
          <p:cNvPr id="3098" name="Rectangle 26"/>
          <p:cNvSpPr>
            <a:spLocks noGrp="1" noChangeArrowheads="1"/>
          </p:cNvSpPr>
          <p:nvPr>
            <p:ph type="ftr" sz="quarter" idx="3"/>
          </p:nvPr>
        </p:nvSpPr>
        <p:spPr bwMode="auto">
          <a:xfrm>
            <a:off x="107950" y="6453188"/>
            <a:ext cx="647700" cy="331787"/>
          </a:xfrm>
          <a:prstGeom prst="rect">
            <a:avLst/>
          </a:prstGeom>
          <a:noFill/>
          <a:ln w="9525">
            <a:noFill/>
            <a:miter lim="800000"/>
          </a:ln>
          <a:effectLst/>
        </p:spPr>
        <p:txBody>
          <a:bodyPr vert="horz" wrap="square" lIns="91440" tIns="45720" rIns="91440" bIns="45720" numCol="1" anchor="t" anchorCtr="0" compatLnSpc="1"/>
          <a:lstStyle>
            <a:lvl1pPr algn="ctr">
              <a:defRPr sz="1000" b="0"/>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2000" b="1">
          <a:solidFill>
            <a:srgbClr val="E50000"/>
          </a:solidFill>
          <a:latin typeface="+mj-lt"/>
          <a:ea typeface="+mj-ea"/>
          <a:cs typeface="+mj-cs"/>
        </a:defRPr>
      </a:lvl1pPr>
      <a:lvl2pPr algn="l" rtl="0" eaLnBrk="0" fontAlgn="base" hangingPunct="0">
        <a:spcBef>
          <a:spcPct val="0"/>
        </a:spcBef>
        <a:spcAft>
          <a:spcPct val="0"/>
        </a:spcAft>
        <a:defRPr sz="2000" b="1">
          <a:solidFill>
            <a:srgbClr val="E50000"/>
          </a:solidFill>
          <a:latin typeface="Calibri" panose="020F0502020204030204" pitchFamily="34" charset="0"/>
          <a:ea typeface="宋体" panose="02010600030101010101" pitchFamily="2" charset="-122"/>
        </a:defRPr>
      </a:lvl2pPr>
      <a:lvl3pPr algn="l" rtl="0" eaLnBrk="0" fontAlgn="base" hangingPunct="0">
        <a:spcBef>
          <a:spcPct val="0"/>
        </a:spcBef>
        <a:spcAft>
          <a:spcPct val="0"/>
        </a:spcAft>
        <a:defRPr sz="2000" b="1">
          <a:solidFill>
            <a:srgbClr val="E50000"/>
          </a:solidFill>
          <a:latin typeface="Calibri" panose="020F0502020204030204" pitchFamily="34" charset="0"/>
          <a:ea typeface="宋体" panose="02010600030101010101" pitchFamily="2" charset="-122"/>
        </a:defRPr>
      </a:lvl3pPr>
      <a:lvl4pPr algn="l" rtl="0" eaLnBrk="0" fontAlgn="base" hangingPunct="0">
        <a:spcBef>
          <a:spcPct val="0"/>
        </a:spcBef>
        <a:spcAft>
          <a:spcPct val="0"/>
        </a:spcAft>
        <a:defRPr sz="2000" b="1">
          <a:solidFill>
            <a:srgbClr val="E50000"/>
          </a:solidFill>
          <a:latin typeface="Calibri" panose="020F0502020204030204" pitchFamily="34" charset="0"/>
          <a:ea typeface="宋体" panose="02010600030101010101" pitchFamily="2" charset="-122"/>
        </a:defRPr>
      </a:lvl4pPr>
      <a:lvl5pPr algn="l" rtl="0" eaLnBrk="0" fontAlgn="base" hangingPunct="0">
        <a:spcBef>
          <a:spcPct val="0"/>
        </a:spcBef>
        <a:spcAft>
          <a:spcPct val="0"/>
        </a:spcAft>
        <a:defRPr sz="2000" b="1">
          <a:solidFill>
            <a:srgbClr val="E50000"/>
          </a:solidFill>
          <a:latin typeface="Calibri" panose="020F0502020204030204" pitchFamily="34" charset="0"/>
          <a:ea typeface="宋体" panose="02010600030101010101" pitchFamily="2" charset="-122"/>
        </a:defRPr>
      </a:lvl5pPr>
      <a:lvl6pPr marL="457200" algn="l" rtl="0" fontAlgn="base">
        <a:spcBef>
          <a:spcPct val="0"/>
        </a:spcBef>
        <a:spcAft>
          <a:spcPct val="0"/>
        </a:spcAft>
        <a:defRPr sz="2000" b="1">
          <a:solidFill>
            <a:srgbClr val="E50000"/>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000" b="1">
          <a:solidFill>
            <a:srgbClr val="E50000"/>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000" b="1">
          <a:solidFill>
            <a:srgbClr val="E50000"/>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000" b="1">
          <a:solidFill>
            <a:srgbClr val="E50000"/>
          </a:solidFill>
          <a:latin typeface="Arial" panose="020B0604020202020204" pitchFamily="34" charset="0"/>
          <a:ea typeface="黑体" panose="02010609060101010101" pitchFamily="2" charset="-122"/>
        </a:defRPr>
      </a:lvl9pPr>
    </p:titleStyle>
    <p:bodyStyle>
      <a:lvl1pPr marL="457200" indent="-457200" algn="l" rtl="0" eaLnBrk="0" fontAlgn="base" hangingPunct="0">
        <a:lnSpc>
          <a:spcPct val="130000"/>
        </a:lnSpc>
        <a:spcBef>
          <a:spcPct val="20000"/>
        </a:spcBef>
        <a:spcAft>
          <a:spcPct val="0"/>
        </a:spcAft>
        <a:buFont typeface="Wingdings" panose="05000000000000000000" pitchFamily="2" charset="2"/>
        <a:buChar char="Ø"/>
        <a:defRPr sz="1600">
          <a:solidFill>
            <a:schemeClr val="tx1"/>
          </a:solidFill>
          <a:latin typeface="+mn-lt"/>
          <a:ea typeface="+mn-ea"/>
          <a:cs typeface="+mn-cs"/>
        </a:defRPr>
      </a:lvl1pPr>
      <a:lvl2pPr marL="838200" indent="-381000" algn="l" rtl="0" eaLnBrk="0" fontAlgn="base" hangingPunct="0">
        <a:lnSpc>
          <a:spcPct val="130000"/>
        </a:lnSpc>
        <a:spcBef>
          <a:spcPct val="20000"/>
        </a:spcBef>
        <a:spcAft>
          <a:spcPct val="0"/>
        </a:spcAft>
        <a:buFont typeface="Wingdings" panose="05000000000000000000" pitchFamily="2" charset="2"/>
        <a:buChar char="Ø"/>
        <a:defRPr sz="1600">
          <a:solidFill>
            <a:schemeClr val="tx1"/>
          </a:solidFill>
          <a:latin typeface="+mn-lt"/>
          <a:ea typeface="+mn-ea"/>
        </a:defRPr>
      </a:lvl2pPr>
      <a:lvl3pPr marL="1257300" indent="-342900" algn="l" rtl="0" eaLnBrk="0" fontAlgn="base" hangingPunct="0">
        <a:lnSpc>
          <a:spcPct val="130000"/>
        </a:lnSpc>
        <a:spcBef>
          <a:spcPct val="20000"/>
        </a:spcBef>
        <a:spcAft>
          <a:spcPct val="0"/>
        </a:spcAft>
        <a:buFont typeface="Wingdings" panose="05000000000000000000" pitchFamily="2" charset="2"/>
        <a:buChar char="Ø"/>
        <a:defRPr sz="16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05" y="1440180"/>
            <a:ext cx="8187690" cy="1254125"/>
          </a:xfrm>
        </p:spPr>
        <p:txBody>
          <a:bodyPr/>
          <a:lstStyle/>
          <a:p>
            <a:pPr defTabSz="1152525">
              <a:spcBef>
                <a:spcPct val="50000"/>
              </a:spcBef>
              <a:defRPr/>
            </a:pPr>
            <a:r>
              <a:rPr lang="en-US" altLang="zh-CN" sz="4400" dirty="0">
                <a:effectLst>
                  <a:outerShdw blurRad="38100" dist="38100" dir="2700000" algn="tl">
                    <a:srgbClr val="C0C0C0"/>
                  </a:outerShdw>
                </a:effectLst>
                <a:latin typeface="华文细黑" panose="02010600040101010101" pitchFamily="2" charset="-122"/>
                <a:ea typeface="华文细黑" panose="02010600040101010101" pitchFamily="2" charset="-122"/>
              </a:rPr>
              <a:t>DFX</a:t>
            </a:r>
            <a:r>
              <a:rPr lang="zh-CN" altLang="en-US" sz="4400" dirty="0">
                <a:effectLst>
                  <a:outerShdw blurRad="38100" dist="38100" dir="2700000" algn="tl">
                    <a:srgbClr val="C0C0C0"/>
                  </a:outerShdw>
                </a:effectLst>
                <a:latin typeface="华文细黑" panose="02010600040101010101" pitchFamily="2" charset="-122"/>
                <a:ea typeface="华文细黑" panose="02010600040101010101" pitchFamily="2" charset="-122"/>
              </a:rPr>
              <a:t>工艺设计与</a:t>
            </a:r>
            <a:r>
              <a:rPr lang="en-US" altLang="zh-CN" sz="4400" dirty="0">
                <a:effectLst>
                  <a:outerShdw blurRad="38100" dist="38100" dir="2700000" algn="tl">
                    <a:srgbClr val="C0C0C0"/>
                  </a:outerShdw>
                </a:effectLst>
                <a:latin typeface="华文细黑" panose="02010600040101010101" pitchFamily="2" charset="-122"/>
                <a:ea typeface="华文细黑" panose="02010600040101010101" pitchFamily="2" charset="-122"/>
              </a:rPr>
              <a:t>IPD</a:t>
            </a:r>
            <a:r>
              <a:rPr lang="zh-CN" altLang="en-US" sz="4400" dirty="0">
                <a:effectLst>
                  <a:outerShdw blurRad="38100" dist="38100" dir="2700000" algn="tl">
                    <a:srgbClr val="C0C0C0"/>
                  </a:outerShdw>
                </a:effectLst>
                <a:latin typeface="华文细黑" panose="02010600040101010101" pitchFamily="2" charset="-122"/>
                <a:ea typeface="华文细黑" panose="02010600040101010101" pitchFamily="2" charset="-122"/>
              </a:rPr>
              <a:t>集成流程</a:t>
            </a:r>
          </a:p>
        </p:txBody>
      </p:sp>
      <p:sp>
        <p:nvSpPr>
          <p:cNvPr id="5123" name="Rectangle 6"/>
          <p:cNvSpPr>
            <a:spLocks noChangeArrowheads="1"/>
          </p:cNvSpPr>
          <p:nvPr/>
        </p:nvSpPr>
        <p:spPr bwMode="auto">
          <a:xfrm>
            <a:off x="5940425" y="2276475"/>
            <a:ext cx="2987675" cy="417513"/>
          </a:xfrm>
          <a:prstGeom prst="rect">
            <a:avLst/>
          </a:prstGeom>
          <a:noFill/>
          <a:ln w="9525">
            <a:noFill/>
            <a:miter lim="800000"/>
          </a:ln>
        </p:spPr>
        <p:txBody>
          <a:bodyPr anchor="ctr"/>
          <a:lstStyle/>
          <a:p>
            <a:endParaRPr lang="zh-CN" altLang="zh-CN" sz="2000">
              <a:latin typeface="黑体" panose="02010609060101010101" pitchFamily="2" charset="-122"/>
              <a:ea typeface="黑体" panose="02010609060101010101" pitchFamily="2" charset="-122"/>
            </a:endParaRPr>
          </a:p>
        </p:txBody>
      </p:sp>
      <p:sp>
        <p:nvSpPr>
          <p:cNvPr id="5124" name="Text Box 9"/>
          <p:cNvSpPr txBox="1">
            <a:spLocks noChangeArrowheads="1"/>
          </p:cNvSpPr>
          <p:nvPr/>
        </p:nvSpPr>
        <p:spPr bwMode="auto">
          <a:xfrm>
            <a:off x="8008938" y="4441825"/>
            <a:ext cx="184150" cy="366713"/>
          </a:xfrm>
          <a:prstGeom prst="rect">
            <a:avLst/>
          </a:prstGeom>
          <a:noFill/>
          <a:ln w="9525">
            <a:noFill/>
            <a:miter lim="800000"/>
          </a:ln>
        </p:spPr>
        <p:txBody>
          <a:bodyPr wrap="none">
            <a:spAutoFit/>
          </a:bodyPr>
          <a:lstStyle/>
          <a:p>
            <a:endParaRPr lang="zh-CN"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85750" y="952500"/>
          <a:ext cx="8429684" cy="5619752"/>
        </p:xfrm>
        <a:graphic>
          <a:graphicData uri="http://schemas.openxmlformats.org/drawingml/2006/table">
            <a:tbl>
              <a:tblPr/>
              <a:tblGrid>
                <a:gridCol w="1105997">
                  <a:extLst>
                    <a:ext uri="{9D8B030D-6E8A-4147-A177-3AD203B41FA5}">
                      <a16:colId xmlns:a16="http://schemas.microsoft.com/office/drawing/2014/main" val="20000"/>
                    </a:ext>
                  </a:extLst>
                </a:gridCol>
                <a:gridCol w="2174892">
                  <a:extLst>
                    <a:ext uri="{9D8B030D-6E8A-4147-A177-3AD203B41FA5}">
                      <a16:colId xmlns:a16="http://schemas.microsoft.com/office/drawing/2014/main" val="20001"/>
                    </a:ext>
                  </a:extLst>
                </a:gridCol>
                <a:gridCol w="1927897">
                  <a:extLst>
                    <a:ext uri="{9D8B030D-6E8A-4147-A177-3AD203B41FA5}">
                      <a16:colId xmlns:a16="http://schemas.microsoft.com/office/drawing/2014/main" val="20002"/>
                    </a:ext>
                  </a:extLst>
                </a:gridCol>
                <a:gridCol w="3220898">
                  <a:extLst>
                    <a:ext uri="{9D8B030D-6E8A-4147-A177-3AD203B41FA5}">
                      <a16:colId xmlns:a16="http://schemas.microsoft.com/office/drawing/2014/main" val="20003"/>
                    </a:ext>
                  </a:extLst>
                </a:gridCol>
              </a:tblGrid>
              <a:tr h="285752">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过程域类别</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a:spcAft>
                          <a:spcPts val="0"/>
                        </a:spcAft>
                      </a:pPr>
                      <a:r>
                        <a:rPr lang="en-US" altLang="zh-CN" sz="1400" kern="100" dirty="0">
                          <a:latin typeface="Times New Roman" panose="02020603050405020304"/>
                          <a:ea typeface="宋体" panose="02010600030101010101" pitchFamily="2" charset="-122"/>
                          <a:cs typeface="Times New Roman" panose="02020603050405020304"/>
                        </a:rPr>
                        <a:t>CMMI</a:t>
                      </a:r>
                      <a:r>
                        <a:rPr lang="zh-CN" sz="1400" kern="100" dirty="0">
                          <a:latin typeface="Times New Roman" panose="02020603050405020304"/>
                          <a:ea typeface="宋体" panose="02010600030101010101" pitchFamily="2" charset="-122"/>
                          <a:cs typeface="Times New Roman" panose="02020603050405020304"/>
                        </a:rPr>
                        <a:t>过程域</a:t>
                      </a:r>
                      <a:r>
                        <a:rPr lang="zh-CN" altLang="en-US" sz="1400" kern="100" dirty="0">
                          <a:latin typeface="Times New Roman" panose="02020603050405020304"/>
                          <a:ea typeface="宋体" panose="02010600030101010101" pitchFamily="2" charset="-122"/>
                          <a:cs typeface="Times New Roman" panose="02020603050405020304"/>
                        </a:rPr>
                        <a:t>（</a:t>
                      </a:r>
                      <a:r>
                        <a:rPr lang="en-US" altLang="zh-CN" sz="1400" kern="100" dirty="0">
                          <a:latin typeface="Times New Roman" panose="02020603050405020304"/>
                          <a:ea typeface="宋体" panose="02010600030101010101" pitchFamily="2" charset="-122"/>
                          <a:cs typeface="Times New Roman" panose="02020603050405020304"/>
                        </a:rPr>
                        <a:t>PA</a:t>
                      </a:r>
                      <a:r>
                        <a:rPr lang="zh-CN" altLang="en-US" sz="1400" kern="100" dirty="0">
                          <a:latin typeface="Times New Roman" panose="02020603050405020304"/>
                          <a:ea typeface="宋体" panose="02010600030101010101" pitchFamily="2" charset="-122"/>
                          <a:cs typeface="Times New Roman" panose="02020603050405020304"/>
                        </a:rPr>
                        <a:t>）</a:t>
                      </a:r>
                      <a:endParaRPr lang="zh-CN" sz="1400" kern="100" dirty="0">
                        <a:latin typeface="Times New Roman" panose="02020603050405020304"/>
                        <a:ea typeface="宋体" panose="02010600030101010101" pitchFamily="2" charset="-122"/>
                        <a:cs typeface="Times New Roman" panose="02020603050405020304"/>
                      </a:endParaRP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覆盖范围</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对应的</a:t>
                      </a:r>
                      <a:r>
                        <a:rPr lang="en-US" altLang="zh-CN" sz="1400" kern="100" dirty="0">
                          <a:latin typeface="Times New Roman" panose="02020603050405020304"/>
                          <a:ea typeface="宋体" panose="02010600030101010101" pitchFamily="2" charset="-122"/>
                          <a:cs typeface="Times New Roman" panose="02020603050405020304"/>
                        </a:rPr>
                        <a:t>IPD-CMMI</a:t>
                      </a:r>
                      <a:r>
                        <a:rPr lang="zh-CN" sz="1400" kern="100" dirty="0">
                          <a:latin typeface="Times New Roman" panose="02020603050405020304"/>
                          <a:ea typeface="宋体" panose="02010600030101010101" pitchFamily="2" charset="-122"/>
                          <a:cs typeface="Times New Roman" panose="02020603050405020304"/>
                        </a:rPr>
                        <a:t>流程</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1852097">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工程类</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需求管理</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需求开发</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技术实现</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产品集成</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验证</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确认</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产品开发实现中的主要工程活动，包括需求工程、方案设计、实现、测试、试运行等</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市场需求管理电子流</a:t>
                      </a:r>
                    </a:p>
                    <a:p>
                      <a:pPr algn="l">
                        <a:spcAft>
                          <a:spcPts val="0"/>
                        </a:spcAft>
                      </a:pPr>
                      <a:r>
                        <a:rPr lang="zh-CN" sz="1400" kern="100">
                          <a:latin typeface="Times New Roman" panose="02020603050405020304"/>
                          <a:ea typeface="宋体" panose="02010600030101010101" pitchFamily="2" charset="-122"/>
                          <a:cs typeface="Times New Roman" panose="02020603050405020304"/>
                        </a:rPr>
                        <a:t>产品开发流程之概念阶段流程</a:t>
                      </a:r>
                    </a:p>
                    <a:p>
                      <a:pPr algn="l">
                        <a:spcAft>
                          <a:spcPts val="0"/>
                        </a:spcAft>
                      </a:pPr>
                      <a:r>
                        <a:rPr lang="zh-CN" sz="1400" kern="100">
                          <a:latin typeface="Times New Roman" panose="02020603050405020304"/>
                          <a:ea typeface="宋体" panose="02010600030101010101" pitchFamily="2" charset="-122"/>
                          <a:cs typeface="Times New Roman" panose="02020603050405020304"/>
                        </a:rPr>
                        <a:t>产品开发流程之计划阶段流程</a:t>
                      </a:r>
                    </a:p>
                    <a:p>
                      <a:pPr algn="l">
                        <a:spcAft>
                          <a:spcPts val="0"/>
                        </a:spcAft>
                      </a:pPr>
                      <a:r>
                        <a:rPr lang="zh-CN" sz="1400" kern="100">
                          <a:latin typeface="Times New Roman" panose="02020603050405020304"/>
                          <a:ea typeface="宋体" panose="02010600030101010101" pitchFamily="2" charset="-122"/>
                          <a:cs typeface="Times New Roman" panose="02020603050405020304"/>
                        </a:rPr>
                        <a:t>产品开发流程之开发阶段流程</a:t>
                      </a:r>
                    </a:p>
                    <a:p>
                      <a:pPr algn="l">
                        <a:spcAft>
                          <a:spcPts val="0"/>
                        </a:spcAft>
                      </a:pPr>
                      <a:r>
                        <a:rPr lang="zh-CN" sz="1400" kern="100">
                          <a:latin typeface="Times New Roman" panose="02020603050405020304"/>
                          <a:ea typeface="宋体" panose="02010600030101010101" pitchFamily="2" charset="-122"/>
                          <a:cs typeface="Times New Roman" panose="02020603050405020304"/>
                        </a:rPr>
                        <a:t>产品开发流程之验证阶段流程</a:t>
                      </a:r>
                    </a:p>
                    <a:p>
                      <a:pPr algn="l">
                        <a:spcAft>
                          <a:spcPts val="0"/>
                        </a:spcAft>
                      </a:pPr>
                      <a:r>
                        <a:rPr lang="zh-CN" sz="1400" kern="100">
                          <a:latin typeface="Times New Roman" panose="02020603050405020304"/>
                          <a:ea typeface="宋体" panose="02010600030101010101" pitchFamily="2" charset="-122"/>
                          <a:cs typeface="Times New Roman" panose="02020603050405020304"/>
                        </a:rPr>
                        <a:t>产品开发路程之发布阶段流程</a:t>
                      </a:r>
                    </a:p>
                    <a:p>
                      <a:pPr algn="l">
                        <a:spcAft>
                          <a:spcPts val="0"/>
                        </a:spcAft>
                      </a:pPr>
                      <a:r>
                        <a:rPr lang="zh-CN" sz="1400" kern="100">
                          <a:latin typeface="Times New Roman" panose="02020603050405020304"/>
                          <a:ea typeface="宋体" panose="02010600030101010101" pitchFamily="2" charset="-122"/>
                          <a:cs typeface="Times New Roman" panose="02020603050405020304"/>
                        </a:rPr>
                        <a:t>迭代开发流程</a:t>
                      </a:r>
                    </a:p>
                    <a:p>
                      <a:pPr algn="l">
                        <a:spcAft>
                          <a:spcPts val="0"/>
                        </a:spcAft>
                      </a:pPr>
                      <a:r>
                        <a:rPr lang="zh-CN" sz="1400" kern="100">
                          <a:latin typeface="Times New Roman" panose="02020603050405020304"/>
                          <a:ea typeface="宋体" panose="02010600030101010101" pitchFamily="2" charset="-122"/>
                          <a:cs typeface="Times New Roman" panose="02020603050405020304"/>
                        </a:rPr>
                        <a:t>评审规范</a:t>
                      </a:r>
                    </a:p>
                    <a:p>
                      <a:pPr algn="l">
                        <a:spcAft>
                          <a:spcPts val="0"/>
                        </a:spcAft>
                      </a:pPr>
                      <a:r>
                        <a:rPr lang="zh-CN" sz="1400" kern="100">
                          <a:latin typeface="Times New Roman" panose="02020603050405020304"/>
                          <a:ea typeface="宋体" panose="02010600030101010101" pitchFamily="2" charset="-122"/>
                          <a:cs typeface="Times New Roman" panose="02020603050405020304"/>
                        </a:rPr>
                        <a:t>新产品开发技术评审指南</a:t>
                      </a:r>
                    </a:p>
                    <a:p>
                      <a:pPr algn="l">
                        <a:spcAft>
                          <a:spcPts val="0"/>
                        </a:spcAft>
                      </a:pPr>
                      <a:r>
                        <a:rPr lang="zh-CN" sz="1400" kern="100">
                          <a:latin typeface="Times New Roman" panose="02020603050405020304"/>
                          <a:ea typeface="宋体" panose="02010600030101010101" pitchFamily="2" charset="-122"/>
                          <a:cs typeface="Times New Roman" panose="02020603050405020304"/>
                        </a:rPr>
                        <a:t>测试流程</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6048">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项目管理类</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项目策划</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项目监控</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集成项目管理</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风险管理</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供应商管理</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与项目管理有关的活动，以及供应商管理的活动</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产品开发项目立项审批程序</a:t>
                      </a:r>
                    </a:p>
                    <a:p>
                      <a:pPr algn="l">
                        <a:spcAft>
                          <a:spcPts val="0"/>
                        </a:spcAft>
                      </a:pPr>
                      <a:r>
                        <a:rPr lang="en-US" sz="1400" kern="100" dirty="0">
                          <a:latin typeface="宋体" panose="02010600030101010101" pitchFamily="2" charset="-122"/>
                          <a:ea typeface="宋体" panose="02010600030101010101" pitchFamily="2" charset="-122"/>
                          <a:cs typeface="Times New Roman" panose="02020603050405020304"/>
                        </a:rPr>
                        <a:t>PM</a:t>
                      </a:r>
                      <a:r>
                        <a:rPr lang="zh-CN" sz="1400" kern="100" dirty="0">
                          <a:latin typeface="Times New Roman" panose="02020603050405020304"/>
                          <a:ea typeface="宋体" panose="02010600030101010101" pitchFamily="2" charset="-122"/>
                          <a:cs typeface="Times New Roman" panose="02020603050405020304"/>
                        </a:rPr>
                        <a:t>作业规范</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风险管理规范</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采购管理控制程序</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26048">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支持类</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度量与分析</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过程与产品质量保证</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配置管理</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决策分析</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围绕产品开发实现而开展的活动</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度量目标与指标定义</a:t>
                      </a:r>
                    </a:p>
                    <a:p>
                      <a:pPr algn="l">
                        <a:spcAft>
                          <a:spcPts val="0"/>
                        </a:spcAft>
                      </a:pPr>
                      <a:r>
                        <a:rPr lang="en-US" sz="1400" kern="100" dirty="0">
                          <a:latin typeface="宋体" panose="02010600030101010101" pitchFamily="2" charset="-122"/>
                          <a:ea typeface="宋体" panose="02010600030101010101" pitchFamily="2" charset="-122"/>
                          <a:cs typeface="Times New Roman" panose="02020603050405020304"/>
                        </a:rPr>
                        <a:t>PQA</a:t>
                      </a:r>
                      <a:r>
                        <a:rPr lang="zh-CN" sz="1400" kern="100" dirty="0">
                          <a:latin typeface="Times New Roman" panose="02020603050405020304"/>
                          <a:ea typeface="宋体" panose="02010600030101010101" pitchFamily="2" charset="-122"/>
                          <a:cs typeface="Times New Roman" panose="02020603050405020304"/>
                        </a:rPr>
                        <a:t>作业规范</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配置管理流程</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决策</a:t>
                      </a:r>
                      <a:r>
                        <a:rPr lang="zh-CN" altLang="en-US" sz="1400" kern="100" dirty="0">
                          <a:latin typeface="Times New Roman" panose="02020603050405020304"/>
                          <a:ea typeface="宋体" panose="02010600030101010101" pitchFamily="2" charset="-122"/>
                          <a:cs typeface="Times New Roman" panose="02020603050405020304"/>
                        </a:rPr>
                        <a:t>分析</a:t>
                      </a:r>
                      <a:r>
                        <a:rPr lang="zh-CN" sz="1400" kern="100" dirty="0">
                          <a:latin typeface="Times New Roman" panose="02020603050405020304"/>
                          <a:ea typeface="宋体" panose="02010600030101010101" pitchFamily="2" charset="-122"/>
                          <a:cs typeface="Times New Roman" panose="02020603050405020304"/>
                        </a:rPr>
                        <a:t>流程</a:t>
                      </a:r>
                    </a:p>
                    <a:p>
                      <a:pPr algn="l">
                        <a:spcAft>
                          <a:spcPts val="0"/>
                        </a:spcAft>
                      </a:pPr>
                      <a:r>
                        <a:rPr lang="en-US" sz="1400" kern="100" dirty="0">
                          <a:latin typeface="宋体" panose="02010600030101010101" pitchFamily="2" charset="-122"/>
                          <a:ea typeface="宋体" panose="02010600030101010101" pitchFamily="2" charset="-122"/>
                          <a:cs typeface="Times New Roman" panose="02020603050405020304"/>
                        </a:rPr>
                        <a:t>IPMT</a:t>
                      </a:r>
                      <a:r>
                        <a:rPr lang="zh-CN" sz="1400" kern="100" dirty="0">
                          <a:latin typeface="Times New Roman" panose="02020603050405020304"/>
                          <a:ea typeface="宋体" panose="02010600030101010101" pitchFamily="2" charset="-122"/>
                          <a:cs typeface="Times New Roman" panose="02020603050405020304"/>
                        </a:rPr>
                        <a:t>运作制度</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6048">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过程管理类</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组织过程定义</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组织过程焦点</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组织级培训</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a:latin typeface="Times New Roman" panose="02020603050405020304"/>
                          <a:ea typeface="宋体" panose="02010600030101010101" pitchFamily="2" charset="-122"/>
                          <a:cs typeface="Times New Roman" panose="02020603050405020304"/>
                        </a:rPr>
                        <a:t>为产品开发项目组提供组织级支持的相关活动</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latin typeface="Times New Roman" panose="02020603050405020304"/>
                          <a:ea typeface="宋体" panose="02010600030101010101" pitchFamily="2" charset="-122"/>
                          <a:cs typeface="Times New Roman" panose="02020603050405020304"/>
                        </a:rPr>
                        <a:t>生命周期手册</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项目裁剪表</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产品开发版本及命名规范</a:t>
                      </a:r>
                    </a:p>
                    <a:p>
                      <a:pPr algn="l">
                        <a:spcAft>
                          <a:spcPts val="0"/>
                        </a:spcAft>
                      </a:pPr>
                      <a:r>
                        <a:rPr lang="en-US" sz="1400" kern="100" dirty="0">
                          <a:latin typeface="宋体" panose="02010600030101010101" pitchFamily="2" charset="-122"/>
                          <a:ea typeface="宋体" panose="02010600030101010101" pitchFamily="2" charset="-122"/>
                          <a:cs typeface="Times New Roman" panose="02020603050405020304"/>
                        </a:rPr>
                        <a:t>IPD</a:t>
                      </a:r>
                      <a:r>
                        <a:rPr lang="zh-CN" sz="1400" kern="100" dirty="0">
                          <a:latin typeface="Times New Roman" panose="02020603050405020304"/>
                          <a:ea typeface="宋体" panose="02010600030101010101" pitchFamily="2" charset="-122"/>
                          <a:cs typeface="Times New Roman" panose="02020603050405020304"/>
                        </a:rPr>
                        <a:t>流程改进制度</a:t>
                      </a:r>
                    </a:p>
                    <a:p>
                      <a:pPr algn="l">
                        <a:spcAft>
                          <a:spcPts val="0"/>
                        </a:spcAft>
                      </a:pPr>
                      <a:r>
                        <a:rPr lang="zh-CN" sz="1400" kern="100" dirty="0">
                          <a:latin typeface="Times New Roman" panose="02020603050405020304"/>
                          <a:ea typeface="宋体" panose="02010600030101010101" pitchFamily="2" charset="-122"/>
                          <a:cs typeface="Times New Roman" panose="02020603050405020304"/>
                        </a:rPr>
                        <a:t>员工培训控制程序</a:t>
                      </a: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矩形 4"/>
          <p:cNvSpPr/>
          <p:nvPr/>
        </p:nvSpPr>
        <p:spPr>
          <a:xfrm>
            <a:off x="179512" y="404664"/>
            <a:ext cx="2114681" cy="369332"/>
          </a:xfrm>
          <a:prstGeom prst="rect">
            <a:avLst/>
          </a:prstGeom>
        </p:spPr>
        <p:txBody>
          <a:bodyPr wrap="none">
            <a:spAutoFit/>
          </a:bodyPr>
          <a:lstStyle/>
          <a:p>
            <a:r>
              <a:rPr lang="en-US" altLang="zh-CN" dirty="0">
                <a:ea typeface="黑体" panose="02010609060101010101" pitchFamily="2" charset="-122"/>
                <a:cs typeface="Arial" panose="020B0604020202020204" pitchFamily="34" charset="0"/>
              </a:rPr>
              <a:t>IPD</a:t>
            </a:r>
            <a:r>
              <a:rPr lang="zh-CN" altLang="en-US" dirty="0">
                <a:ea typeface="黑体" panose="02010609060101010101" pitchFamily="2" charset="-122"/>
                <a:cs typeface="Arial" panose="020B0604020202020204" pitchFamily="34" charset="0"/>
              </a:rPr>
              <a:t>与</a:t>
            </a:r>
            <a:r>
              <a:rPr lang="en-US" altLang="zh-CN" dirty="0">
                <a:ea typeface="黑体" panose="02010609060101010101" pitchFamily="2" charset="-122"/>
                <a:cs typeface="Arial" panose="020B0604020202020204" pitchFamily="34" charset="0"/>
              </a:rPr>
              <a:t>CMMI</a:t>
            </a:r>
            <a:r>
              <a:rPr lang="zh-CN" altLang="en-US" dirty="0">
                <a:ea typeface="黑体" panose="02010609060101010101" pitchFamily="2" charset="-122"/>
                <a:cs typeface="Arial" panose="020B0604020202020204" pitchFamily="34" charset="0"/>
              </a:rPr>
              <a:t>的关系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496" y="188913"/>
            <a:ext cx="7704138" cy="796925"/>
          </a:xfrm>
        </p:spPr>
        <p:txBody>
          <a:bodyPr/>
          <a:lstStyle/>
          <a:p>
            <a:r>
              <a:rPr lang="en-US" altLang="zh-CN" b="0" dirty="0">
                <a:solidFill>
                  <a:schemeClr val="tx1"/>
                </a:solidFill>
              </a:rPr>
              <a:t>IPD-CMMI</a:t>
            </a:r>
            <a:r>
              <a:rPr lang="zh-CN" altLang="en-US" b="0" dirty="0">
                <a:solidFill>
                  <a:schemeClr val="tx1"/>
                </a:solidFill>
              </a:rPr>
              <a:t>流程与</a:t>
            </a:r>
            <a:r>
              <a:rPr lang="en-US" altLang="zh-CN" b="0" dirty="0">
                <a:solidFill>
                  <a:schemeClr val="tx1"/>
                </a:solidFill>
              </a:rPr>
              <a:t>IPD</a:t>
            </a:r>
            <a:r>
              <a:rPr lang="zh-CN" altLang="en-US" b="0" dirty="0">
                <a:solidFill>
                  <a:schemeClr val="tx1"/>
                </a:solidFill>
              </a:rPr>
              <a:t>流程的主要差异</a:t>
            </a:r>
          </a:p>
        </p:txBody>
      </p:sp>
      <p:sp>
        <p:nvSpPr>
          <p:cNvPr id="14339" name="Rectangle 3"/>
          <p:cNvSpPr>
            <a:spLocks noGrp="1" noChangeArrowheads="1"/>
          </p:cNvSpPr>
          <p:nvPr>
            <p:ph type="body" idx="1"/>
          </p:nvPr>
        </p:nvSpPr>
        <p:spPr>
          <a:ln>
            <a:solidFill>
              <a:srgbClr val="0066FF"/>
            </a:solidFill>
          </a:ln>
        </p:spPr>
        <p:txBody>
          <a:bodyPr/>
          <a:lstStyle/>
          <a:p>
            <a:r>
              <a:rPr lang="zh-CN" altLang="en-US" dirty="0">
                <a:solidFill>
                  <a:srgbClr val="3333CC"/>
                </a:solidFill>
              </a:rPr>
              <a:t>通过</a:t>
            </a:r>
            <a:r>
              <a:rPr lang="zh-CN" altLang="en-US" b="1" dirty="0">
                <a:solidFill>
                  <a:srgbClr val="E50000"/>
                </a:solidFill>
              </a:rPr>
              <a:t>增加生命周期模型</a:t>
            </a:r>
            <a:r>
              <a:rPr lang="zh-CN" altLang="en-US" dirty="0">
                <a:solidFill>
                  <a:srgbClr val="3333CC"/>
                </a:solidFill>
              </a:rPr>
              <a:t>，提供更为灵活的项目裁剪手段，增强流程的适应性，使之更符合项目的特点和需要，提高项目成功的可能性</a:t>
            </a:r>
          </a:p>
          <a:p>
            <a:r>
              <a:rPr lang="zh-CN" altLang="en-US" b="1" dirty="0">
                <a:solidFill>
                  <a:srgbClr val="E50000"/>
                </a:solidFill>
              </a:rPr>
              <a:t>增加估算流程</a:t>
            </a:r>
            <a:r>
              <a:rPr lang="zh-CN" altLang="en-US" dirty="0">
                <a:solidFill>
                  <a:srgbClr val="3333CC"/>
                </a:solidFill>
              </a:rPr>
              <a:t>，通过对项目工作量的估算，制定更为合理且可行的项目计划</a:t>
            </a:r>
          </a:p>
          <a:p>
            <a:r>
              <a:rPr lang="zh-CN" altLang="en-US" b="1" dirty="0">
                <a:solidFill>
                  <a:srgbClr val="E50000"/>
                </a:solidFill>
              </a:rPr>
              <a:t>增加风险识别及管理流程</a:t>
            </a:r>
            <a:r>
              <a:rPr lang="zh-CN" altLang="en-US" dirty="0">
                <a:solidFill>
                  <a:srgbClr val="3333CC"/>
                </a:solidFill>
              </a:rPr>
              <a:t>，引导项目组及时识别可能对项目成本、进度、质量产生影响的风险，并采取适当的应对措施</a:t>
            </a:r>
          </a:p>
          <a:p>
            <a:r>
              <a:rPr lang="zh-CN" altLang="en-US" b="1" dirty="0">
                <a:solidFill>
                  <a:srgbClr val="E50000"/>
                </a:solidFill>
              </a:rPr>
              <a:t>增加决策分析流程</a:t>
            </a:r>
            <a:r>
              <a:rPr lang="zh-CN" altLang="en-US" dirty="0">
                <a:solidFill>
                  <a:srgbClr val="3333CC"/>
                </a:solidFill>
              </a:rPr>
              <a:t>，指导项目组如何进行决策</a:t>
            </a:r>
          </a:p>
          <a:p>
            <a:r>
              <a:rPr lang="zh-CN" altLang="en-US" b="1" dirty="0">
                <a:solidFill>
                  <a:srgbClr val="E50000"/>
                </a:solidFill>
              </a:rPr>
              <a:t>从源头进行梳理</a:t>
            </a:r>
            <a:r>
              <a:rPr lang="zh-CN" altLang="en-US" dirty="0">
                <a:solidFill>
                  <a:srgbClr val="3333CC"/>
                </a:solidFill>
              </a:rPr>
              <a:t>，优化市场需求管理流程，强化产品战略部的市场需求管理、产品规划的职能，逐步引导项目组建立以市场需求为核心的开发理念。</a:t>
            </a:r>
          </a:p>
          <a:p>
            <a:r>
              <a:rPr lang="zh-CN" altLang="en-US" b="1" dirty="0">
                <a:solidFill>
                  <a:srgbClr val="E50000"/>
                </a:solidFill>
              </a:rPr>
              <a:t>优化度量系统</a:t>
            </a:r>
            <a:r>
              <a:rPr lang="zh-CN" altLang="en-US" dirty="0">
                <a:solidFill>
                  <a:srgbClr val="3333CC"/>
                </a:solidFill>
              </a:rPr>
              <a:t>，根据组织业务需要，确定关键子过程，并对关键子过程进行度量，形成度量指标</a:t>
            </a:r>
          </a:p>
          <a:p>
            <a:r>
              <a:rPr lang="zh-CN" altLang="en-US" b="1" dirty="0">
                <a:solidFill>
                  <a:srgbClr val="E50000"/>
                </a:solidFill>
              </a:rPr>
              <a:t>关键子过程增加准入</a:t>
            </a:r>
            <a:r>
              <a:rPr lang="en-US" altLang="zh-CN" b="1" dirty="0">
                <a:solidFill>
                  <a:srgbClr val="E50000"/>
                </a:solidFill>
              </a:rPr>
              <a:t>/</a:t>
            </a:r>
            <a:r>
              <a:rPr lang="zh-CN" altLang="en-US" b="1" dirty="0">
                <a:solidFill>
                  <a:srgbClr val="E50000"/>
                </a:solidFill>
              </a:rPr>
              <a:t>准出机制</a:t>
            </a:r>
            <a:r>
              <a:rPr lang="zh-CN" altLang="en-US" dirty="0">
                <a:solidFill>
                  <a:srgbClr val="3333CC"/>
                </a:solidFill>
              </a:rPr>
              <a:t>，建立过程符合度检查机制，加强对过程的监控，促进系统</a:t>
            </a:r>
            <a:r>
              <a:rPr lang="en-US" altLang="zh-CN" dirty="0">
                <a:solidFill>
                  <a:srgbClr val="3333CC"/>
                </a:solidFill>
              </a:rPr>
              <a:t>/</a:t>
            </a:r>
            <a:r>
              <a:rPr lang="zh-CN" altLang="en-US" dirty="0">
                <a:solidFill>
                  <a:srgbClr val="3333CC"/>
                </a:solidFill>
              </a:rPr>
              <a:t>产品质量提升</a:t>
            </a:r>
          </a:p>
          <a:p>
            <a:r>
              <a:rPr lang="zh-CN" altLang="en-US" b="1" dirty="0">
                <a:solidFill>
                  <a:srgbClr val="E50000"/>
                </a:solidFill>
              </a:rPr>
              <a:t>强化配置管理</a:t>
            </a:r>
            <a:r>
              <a:rPr lang="zh-CN" altLang="en-US" dirty="0">
                <a:solidFill>
                  <a:srgbClr val="3333CC"/>
                </a:solidFill>
              </a:rPr>
              <a:t>，增强配置审计功能，重新明确配置基线概念</a:t>
            </a:r>
          </a:p>
        </p:txBody>
      </p:sp>
      <p:sp>
        <p:nvSpPr>
          <p:cNvPr id="14340" name="AutoShape 4"/>
          <p:cNvSpPr>
            <a:spLocks noChangeArrowheads="1"/>
          </p:cNvSpPr>
          <p:nvPr/>
        </p:nvSpPr>
        <p:spPr bwMode="auto">
          <a:xfrm>
            <a:off x="6227763" y="5300663"/>
            <a:ext cx="2736850" cy="865187"/>
          </a:xfrm>
          <a:prstGeom prst="cloudCallout">
            <a:avLst>
              <a:gd name="adj1" fmla="val -86194"/>
              <a:gd name="adj2" fmla="val -146699"/>
            </a:avLst>
          </a:prstGeom>
          <a:solidFill>
            <a:schemeClr val="accent1"/>
          </a:solidFill>
          <a:ln w="9525">
            <a:solidFill>
              <a:schemeClr val="tx1"/>
            </a:solidFill>
            <a:round/>
          </a:ln>
        </p:spPr>
        <p:txBody>
          <a:bodyPr/>
          <a:lstStyle/>
          <a:p>
            <a:pPr algn="ctr"/>
            <a:r>
              <a:rPr lang="zh-CN" altLang="en-US" sz="1400"/>
              <a:t>详见我司产品开发流程培训资料</a:t>
            </a:r>
            <a:r>
              <a:rPr lang="en-US" altLang="zh-CN" sz="1400"/>
              <a:t>---IPD-CMMI</a:t>
            </a:r>
            <a:r>
              <a:rPr lang="zh-CN" altLang="en-US" sz="1400"/>
              <a:t>流程介绍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39">
                                            <p:bg/>
                                          </p:spTgt>
                                        </p:tgtEl>
                                        <p:attrNameLst>
                                          <p:attrName>style.visibility</p:attrName>
                                        </p:attrNameLst>
                                      </p:cBhvr>
                                      <p:to>
                                        <p:strVal val="visible"/>
                                      </p:to>
                                    </p:set>
                                    <p:anim calcmode="discrete" valueType="clr">
                                      <p:cBhvr override="childStyle">
                                        <p:cTn id="7" dur="80"/>
                                        <p:tgtEl>
                                          <p:spTgt spid="14339">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9">
                                            <p:bg/>
                                          </p:spTgt>
                                        </p:tgtEl>
                                        <p:attrNameLst>
                                          <p:attrName>fillcolor</p:attrName>
                                        </p:attrNameLst>
                                      </p:cBhvr>
                                      <p:tavLst>
                                        <p:tav tm="0">
                                          <p:val>
                                            <p:clrVal>
                                              <a:schemeClr val="accent2"/>
                                            </p:clrVal>
                                          </p:val>
                                        </p:tav>
                                        <p:tav tm="50000">
                                          <p:val>
                                            <p:clrVal>
                                              <a:schemeClr val="hlink"/>
                                            </p:clrVal>
                                          </p:val>
                                        </p:tav>
                                      </p:tavLst>
                                    </p:anim>
                                    <p:set>
                                      <p:cBhvr>
                                        <p:cTn id="9" dur="80"/>
                                        <p:tgtEl>
                                          <p:spTgt spid="14339">
                                            <p:bg/>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39">
                                            <p:txEl>
                                              <p:pRg st="0" end="0"/>
                                            </p:txEl>
                                          </p:spTgt>
                                        </p:tgtEl>
                                        <p:attrNameLst>
                                          <p:attrName>style.visibility</p:attrName>
                                        </p:attrNameLst>
                                      </p:cBhvr>
                                      <p:to>
                                        <p:strVal val="visible"/>
                                      </p:to>
                                    </p:set>
                                    <p:anim calcmode="discrete" valueType="clr">
                                      <p:cBhvr override="childStyle">
                                        <p:cTn id="14" dur="80"/>
                                        <p:tgtEl>
                                          <p:spTgt spid="143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3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433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339">
                                            <p:txEl>
                                              <p:pRg st="1" end="1"/>
                                            </p:txEl>
                                          </p:spTgt>
                                        </p:tgtEl>
                                        <p:attrNameLst>
                                          <p:attrName>style.visibility</p:attrName>
                                        </p:attrNameLst>
                                      </p:cBhvr>
                                      <p:to>
                                        <p:strVal val="visible"/>
                                      </p:to>
                                    </p:set>
                                    <p:anim calcmode="discrete" valueType="clr">
                                      <p:cBhvr override="childStyle">
                                        <p:cTn id="21" dur="80"/>
                                        <p:tgtEl>
                                          <p:spTgt spid="143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339">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4339">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4339">
                                            <p:txEl>
                                              <p:pRg st="2" end="2"/>
                                            </p:txEl>
                                          </p:spTgt>
                                        </p:tgtEl>
                                        <p:attrNameLst>
                                          <p:attrName>style.visibility</p:attrName>
                                        </p:attrNameLst>
                                      </p:cBhvr>
                                      <p:to>
                                        <p:strVal val="visible"/>
                                      </p:to>
                                    </p:set>
                                    <p:anim calcmode="discrete" valueType="clr">
                                      <p:cBhvr override="childStyle">
                                        <p:cTn id="28" dur="80"/>
                                        <p:tgtEl>
                                          <p:spTgt spid="143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339">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4339">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339">
                                            <p:txEl>
                                              <p:pRg st="3" end="3"/>
                                            </p:txEl>
                                          </p:spTgt>
                                        </p:tgtEl>
                                        <p:attrNameLst>
                                          <p:attrName>style.visibility</p:attrName>
                                        </p:attrNameLst>
                                      </p:cBhvr>
                                      <p:to>
                                        <p:strVal val="visible"/>
                                      </p:to>
                                    </p:set>
                                    <p:anim calcmode="discrete" valueType="clr">
                                      <p:cBhvr override="childStyle">
                                        <p:cTn id="35" dur="80"/>
                                        <p:tgtEl>
                                          <p:spTgt spid="1433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39">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4339">
                                            <p:txEl>
                                              <p:pRg st="3" end="3"/>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4339">
                                            <p:txEl>
                                              <p:pRg st="4" end="4"/>
                                            </p:txEl>
                                          </p:spTgt>
                                        </p:tgtEl>
                                        <p:attrNameLst>
                                          <p:attrName>style.visibility</p:attrName>
                                        </p:attrNameLst>
                                      </p:cBhvr>
                                      <p:to>
                                        <p:strVal val="visible"/>
                                      </p:to>
                                    </p:set>
                                    <p:anim calcmode="discrete" valueType="clr">
                                      <p:cBhvr override="childStyle">
                                        <p:cTn id="42" dur="80"/>
                                        <p:tgtEl>
                                          <p:spTgt spid="1433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339">
                                            <p:txEl>
                                              <p:pRg st="4" end="4"/>
                                            </p:txEl>
                                          </p:spTgt>
                                        </p:tgtEl>
                                        <p:attrNameLst>
                                          <p:attrName>fillcolor</p:attrName>
                                        </p:attrNameLst>
                                      </p:cBhvr>
                                      <p:tavLst>
                                        <p:tav tm="0">
                                          <p:val>
                                            <p:clrVal>
                                              <a:schemeClr val="accent2"/>
                                            </p:clrVal>
                                          </p:val>
                                        </p:tav>
                                        <p:tav tm="50000">
                                          <p:val>
                                            <p:clrVal>
                                              <a:schemeClr val="hlink"/>
                                            </p:clrVal>
                                          </p:val>
                                        </p:tav>
                                      </p:tavLst>
                                    </p:anim>
                                    <p:set>
                                      <p:cBhvr>
                                        <p:cTn id="44" dur="80"/>
                                        <p:tgtEl>
                                          <p:spTgt spid="14339">
                                            <p:txEl>
                                              <p:pRg st="4" end="4"/>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4339">
                                            <p:txEl>
                                              <p:pRg st="5" end="5"/>
                                            </p:txEl>
                                          </p:spTgt>
                                        </p:tgtEl>
                                        <p:attrNameLst>
                                          <p:attrName>style.visibility</p:attrName>
                                        </p:attrNameLst>
                                      </p:cBhvr>
                                      <p:to>
                                        <p:strVal val="visible"/>
                                      </p:to>
                                    </p:set>
                                    <p:anim calcmode="discrete" valueType="clr">
                                      <p:cBhvr override="childStyle">
                                        <p:cTn id="49" dur="80"/>
                                        <p:tgtEl>
                                          <p:spTgt spid="1433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4339">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14339">
                                            <p:txEl>
                                              <p:pRg st="5" end="5"/>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4339">
                                            <p:txEl>
                                              <p:pRg st="6" end="6"/>
                                            </p:txEl>
                                          </p:spTgt>
                                        </p:tgtEl>
                                        <p:attrNameLst>
                                          <p:attrName>style.visibility</p:attrName>
                                        </p:attrNameLst>
                                      </p:cBhvr>
                                      <p:to>
                                        <p:strVal val="visible"/>
                                      </p:to>
                                    </p:set>
                                    <p:anim calcmode="discrete" valueType="clr">
                                      <p:cBhvr override="childStyle">
                                        <p:cTn id="56" dur="80"/>
                                        <p:tgtEl>
                                          <p:spTgt spid="1433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4339">
                                            <p:txEl>
                                              <p:pRg st="6" end="6"/>
                                            </p:txEl>
                                          </p:spTgt>
                                        </p:tgtEl>
                                        <p:attrNameLst>
                                          <p:attrName>fillcolor</p:attrName>
                                        </p:attrNameLst>
                                      </p:cBhvr>
                                      <p:tavLst>
                                        <p:tav tm="0">
                                          <p:val>
                                            <p:clrVal>
                                              <a:schemeClr val="accent2"/>
                                            </p:clrVal>
                                          </p:val>
                                        </p:tav>
                                        <p:tav tm="50000">
                                          <p:val>
                                            <p:clrVal>
                                              <a:schemeClr val="hlink"/>
                                            </p:clrVal>
                                          </p:val>
                                        </p:tav>
                                      </p:tavLst>
                                    </p:anim>
                                    <p:set>
                                      <p:cBhvr>
                                        <p:cTn id="58" dur="80"/>
                                        <p:tgtEl>
                                          <p:spTgt spid="14339">
                                            <p:txEl>
                                              <p:pRg st="6" end="6"/>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4339">
                                            <p:txEl>
                                              <p:pRg st="7" end="7"/>
                                            </p:txEl>
                                          </p:spTgt>
                                        </p:tgtEl>
                                        <p:attrNameLst>
                                          <p:attrName>style.visibility</p:attrName>
                                        </p:attrNameLst>
                                      </p:cBhvr>
                                      <p:to>
                                        <p:strVal val="visible"/>
                                      </p:to>
                                    </p:set>
                                    <p:anim calcmode="discrete" valueType="clr">
                                      <p:cBhvr override="childStyle">
                                        <p:cTn id="63" dur="80"/>
                                        <p:tgtEl>
                                          <p:spTgt spid="1433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4339">
                                            <p:txEl>
                                              <p:pRg st="7" end="7"/>
                                            </p:txEl>
                                          </p:spTgt>
                                        </p:tgtEl>
                                        <p:attrNameLst>
                                          <p:attrName>fillcolor</p:attrName>
                                        </p:attrNameLst>
                                      </p:cBhvr>
                                      <p:tavLst>
                                        <p:tav tm="0">
                                          <p:val>
                                            <p:clrVal>
                                              <a:schemeClr val="accent2"/>
                                            </p:clrVal>
                                          </p:val>
                                        </p:tav>
                                        <p:tav tm="50000">
                                          <p:val>
                                            <p:clrVal>
                                              <a:schemeClr val="hlink"/>
                                            </p:clrVal>
                                          </p:val>
                                        </p:tav>
                                      </p:tavLst>
                                    </p:anim>
                                    <p:set>
                                      <p:cBhvr>
                                        <p:cTn id="65" dur="80"/>
                                        <p:tgtEl>
                                          <p:spTgt spid="14339">
                                            <p:txEl>
                                              <p:pRg st="7" end="7"/>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340"/>
                                        </p:tgtEl>
                                        <p:attrNameLst>
                                          <p:attrName>style.visibility</p:attrName>
                                        </p:attrNameLst>
                                      </p:cBhvr>
                                      <p:to>
                                        <p:strVal val="visible"/>
                                      </p:to>
                                    </p:set>
                                    <p:anim calcmode="lin" valueType="num">
                                      <p:cBhvr additive="base">
                                        <p:cTn id="70" dur="500" fill="hold"/>
                                        <p:tgtEl>
                                          <p:spTgt spid="14340"/>
                                        </p:tgtEl>
                                        <p:attrNameLst>
                                          <p:attrName>ppt_x</p:attrName>
                                        </p:attrNameLst>
                                      </p:cBhvr>
                                      <p:tavLst>
                                        <p:tav tm="0">
                                          <p:val>
                                            <p:strVal val="#ppt_x"/>
                                          </p:val>
                                        </p:tav>
                                        <p:tav tm="100000">
                                          <p:val>
                                            <p:strVal val="#ppt_x"/>
                                          </p:val>
                                        </p:tav>
                                      </p:tavLst>
                                    </p:anim>
                                    <p:anim calcmode="lin" valueType="num">
                                      <p:cBhvr additive="base">
                                        <p:cTn id="71"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143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88913"/>
            <a:ext cx="7704138" cy="796925"/>
          </a:xfrm>
        </p:spPr>
        <p:txBody>
          <a:bodyPr/>
          <a:lstStyle/>
          <a:p>
            <a:r>
              <a:rPr lang="zh-CN" altLang="en-US"/>
              <a:t>目录</a:t>
            </a:r>
          </a:p>
        </p:txBody>
      </p:sp>
      <p:pic>
        <p:nvPicPr>
          <p:cNvPr id="15363" name="Picture 7" descr="符号"/>
          <p:cNvPicPr>
            <a:picLocks noChangeAspect="1" noChangeArrowheads="1"/>
          </p:cNvPicPr>
          <p:nvPr/>
        </p:nvPicPr>
        <p:blipFill>
          <a:blip r:embed="rId2" cstate="print"/>
          <a:srcRect/>
          <a:stretch>
            <a:fillRect/>
          </a:stretch>
        </p:blipFill>
        <p:spPr bwMode="auto">
          <a:xfrm>
            <a:off x="1271588" y="1557338"/>
            <a:ext cx="708025" cy="719137"/>
          </a:xfrm>
          <a:prstGeom prst="rect">
            <a:avLst/>
          </a:prstGeom>
          <a:noFill/>
          <a:ln w="9525">
            <a:noFill/>
            <a:miter lim="800000"/>
            <a:headEnd/>
            <a:tailEnd/>
          </a:ln>
        </p:spPr>
      </p:pic>
      <p:sp>
        <p:nvSpPr>
          <p:cNvPr id="154632" name="AutoShape 8"/>
          <p:cNvSpPr>
            <a:spLocks noChangeArrowheads="1"/>
          </p:cNvSpPr>
          <p:nvPr/>
        </p:nvSpPr>
        <p:spPr bwMode="auto">
          <a:xfrm>
            <a:off x="2412901" y="2852738"/>
            <a:ext cx="4751387" cy="706437"/>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zh-CN" altLang="en-US" sz="2000"/>
              <a:t>板卡</a:t>
            </a:r>
            <a:r>
              <a:rPr lang="en-US" altLang="zh-CN" sz="2000" dirty="0"/>
              <a:t>DFX</a:t>
            </a:r>
            <a:r>
              <a:rPr lang="zh-CN" altLang="en-US" sz="2000"/>
              <a:t>工艺设计介绍（我司）</a:t>
            </a:r>
          </a:p>
        </p:txBody>
      </p:sp>
      <p:sp>
        <p:nvSpPr>
          <p:cNvPr id="154636" name="AutoShape 12"/>
          <p:cNvSpPr>
            <a:spLocks noChangeArrowheads="1"/>
          </p:cNvSpPr>
          <p:nvPr/>
        </p:nvSpPr>
        <p:spPr bwMode="auto">
          <a:xfrm>
            <a:off x="2339975" y="1484313"/>
            <a:ext cx="4751388" cy="706437"/>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en-US" altLang="zh-CN" sz="2000" dirty="0"/>
              <a:t>DFX</a:t>
            </a:r>
            <a:r>
              <a:rPr lang="zh-CN" altLang="en-US" sz="2000"/>
              <a:t>设计概述</a:t>
            </a:r>
          </a:p>
        </p:txBody>
      </p:sp>
      <p:pic>
        <p:nvPicPr>
          <p:cNvPr id="15366" name="Picture 14" descr="符号_动"/>
          <p:cNvPicPr>
            <a:picLocks noChangeAspect="1" noChangeArrowheads="1" noCrop="1"/>
          </p:cNvPicPr>
          <p:nvPr/>
        </p:nvPicPr>
        <p:blipFill>
          <a:blip r:embed="rId3" cstate="print"/>
          <a:srcRect/>
          <a:stretch>
            <a:fillRect/>
          </a:stretch>
        </p:blipFill>
        <p:spPr bwMode="auto">
          <a:xfrm>
            <a:off x="1258888" y="2852738"/>
            <a:ext cx="720725" cy="722312"/>
          </a:xfrm>
          <a:prstGeom prst="rect">
            <a:avLst/>
          </a:prstGeom>
          <a:noFill/>
          <a:ln w="9525">
            <a:noFill/>
            <a:miter lim="800000"/>
            <a:headEnd/>
            <a:tailEnd/>
          </a:ln>
        </p:spPr>
      </p:pic>
      <p:sp>
        <p:nvSpPr>
          <p:cNvPr id="154639" name="AutoShape 15"/>
          <p:cNvSpPr>
            <a:spLocks noChangeArrowheads="1"/>
          </p:cNvSpPr>
          <p:nvPr/>
        </p:nvSpPr>
        <p:spPr bwMode="auto">
          <a:xfrm>
            <a:off x="2411413" y="4254500"/>
            <a:ext cx="3097212" cy="360363"/>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zh-CN" altLang="en-US">
                <a:solidFill>
                  <a:srgbClr val="003300"/>
                </a:solidFill>
              </a:rPr>
              <a:t>板卡</a:t>
            </a:r>
            <a:r>
              <a:rPr lang="en-US" altLang="zh-CN" dirty="0">
                <a:solidFill>
                  <a:srgbClr val="003300"/>
                </a:solidFill>
              </a:rPr>
              <a:t>DFX</a:t>
            </a:r>
            <a:r>
              <a:rPr lang="zh-CN" altLang="en-US">
                <a:solidFill>
                  <a:srgbClr val="003300"/>
                </a:solidFill>
              </a:rPr>
              <a:t>工艺设计的意义</a:t>
            </a:r>
          </a:p>
        </p:txBody>
      </p:sp>
      <p:sp>
        <p:nvSpPr>
          <p:cNvPr id="154640" name="AutoShape 16"/>
          <p:cNvSpPr>
            <a:spLocks noChangeArrowheads="1"/>
          </p:cNvSpPr>
          <p:nvPr/>
        </p:nvSpPr>
        <p:spPr bwMode="auto">
          <a:xfrm>
            <a:off x="2411413" y="5084763"/>
            <a:ext cx="3097212" cy="360362"/>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zh-CN" altLang="en-US">
                <a:solidFill>
                  <a:srgbClr val="003300"/>
                </a:solidFill>
              </a:rPr>
              <a:t>板卡</a:t>
            </a:r>
            <a:r>
              <a:rPr lang="en-US" altLang="zh-CN" dirty="0">
                <a:solidFill>
                  <a:srgbClr val="003300"/>
                </a:solidFill>
              </a:rPr>
              <a:t>DFX</a:t>
            </a:r>
            <a:r>
              <a:rPr lang="zh-CN" altLang="en-US">
                <a:solidFill>
                  <a:srgbClr val="003300"/>
                </a:solidFill>
              </a:rPr>
              <a:t>工艺设计方法简介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4639"/>
                                        </p:tgtEl>
                                        <p:attrNameLst>
                                          <p:attrName>style.visibility</p:attrName>
                                        </p:attrNameLst>
                                      </p:cBhvr>
                                      <p:to>
                                        <p:strVal val="visible"/>
                                      </p:to>
                                    </p:set>
                                    <p:anim calcmode="discrete" valueType="clr">
                                      <p:cBhvr override="childStyle">
                                        <p:cTn id="7" dur="80"/>
                                        <p:tgtEl>
                                          <p:spTgt spid="1546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39"/>
                                        </p:tgtEl>
                                        <p:attrNameLst>
                                          <p:attrName>fillcolor</p:attrName>
                                        </p:attrNameLst>
                                      </p:cBhvr>
                                      <p:tavLst>
                                        <p:tav tm="0">
                                          <p:val>
                                            <p:clrVal>
                                              <a:schemeClr val="accent2"/>
                                            </p:clrVal>
                                          </p:val>
                                        </p:tav>
                                        <p:tav tm="50000">
                                          <p:val>
                                            <p:clrVal>
                                              <a:schemeClr val="hlink"/>
                                            </p:clrVal>
                                          </p:val>
                                        </p:tav>
                                      </p:tavLst>
                                    </p:anim>
                                    <p:set>
                                      <p:cBhvr>
                                        <p:cTn id="9" dur="80"/>
                                        <p:tgtEl>
                                          <p:spTgt spid="15463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4640"/>
                                        </p:tgtEl>
                                        <p:attrNameLst>
                                          <p:attrName>style.visibility</p:attrName>
                                        </p:attrNameLst>
                                      </p:cBhvr>
                                      <p:to>
                                        <p:strVal val="visible"/>
                                      </p:to>
                                    </p:set>
                                    <p:anim calcmode="discrete" valueType="clr">
                                      <p:cBhvr override="childStyle">
                                        <p:cTn id="12" dur="80"/>
                                        <p:tgtEl>
                                          <p:spTgt spid="15464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4640"/>
                                        </p:tgtEl>
                                        <p:attrNameLst>
                                          <p:attrName>fillcolor</p:attrName>
                                        </p:attrNameLst>
                                      </p:cBhvr>
                                      <p:tavLst>
                                        <p:tav tm="0">
                                          <p:val>
                                            <p:clrVal>
                                              <a:schemeClr val="accent2"/>
                                            </p:clrVal>
                                          </p:val>
                                        </p:tav>
                                        <p:tav tm="50000">
                                          <p:val>
                                            <p:clrVal>
                                              <a:schemeClr val="hlink"/>
                                            </p:clrVal>
                                          </p:val>
                                        </p:tav>
                                      </p:tavLst>
                                    </p:anim>
                                    <p:set>
                                      <p:cBhvr>
                                        <p:cTn id="14" dur="80"/>
                                        <p:tgtEl>
                                          <p:spTgt spid="1546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9" grpId="0" animBg="1"/>
      <p:bldP spid="1546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nSpc>
                <a:spcPct val="120000"/>
              </a:lnSpc>
            </a:pPr>
            <a:r>
              <a:rPr lang="zh-CN" altLang="en-US" dirty="0">
                <a:solidFill>
                  <a:srgbClr val="003300"/>
                </a:solidFill>
              </a:rPr>
              <a:t>板卡</a:t>
            </a:r>
            <a:r>
              <a:rPr lang="en-US" altLang="zh-CN" dirty="0">
                <a:solidFill>
                  <a:srgbClr val="003300"/>
                </a:solidFill>
              </a:rPr>
              <a:t>DFX</a:t>
            </a:r>
            <a:r>
              <a:rPr lang="zh-CN" altLang="en-US" dirty="0">
                <a:solidFill>
                  <a:srgbClr val="003300"/>
                </a:solidFill>
              </a:rPr>
              <a:t>工艺设计的意义</a:t>
            </a:r>
          </a:p>
        </p:txBody>
      </p:sp>
      <p:sp>
        <p:nvSpPr>
          <p:cNvPr id="16387" name="Text Box 5"/>
          <p:cNvSpPr txBox="1">
            <a:spLocks noChangeArrowheads="1"/>
          </p:cNvSpPr>
          <p:nvPr/>
        </p:nvSpPr>
        <p:spPr bwMode="auto">
          <a:xfrm>
            <a:off x="179388" y="836613"/>
            <a:ext cx="719137" cy="422275"/>
          </a:xfrm>
          <a:prstGeom prst="rect">
            <a:avLst/>
          </a:prstGeom>
          <a:noFill/>
          <a:ln w="9525">
            <a:noFill/>
            <a:miter lim="800000"/>
          </a:ln>
        </p:spPr>
        <p:txBody>
          <a:bodyPr>
            <a:spAutoFit/>
          </a:bodyPr>
          <a:lstStyle/>
          <a:p>
            <a:pPr>
              <a:lnSpc>
                <a:spcPct val="120000"/>
              </a:lnSpc>
              <a:spcBef>
                <a:spcPct val="50000"/>
              </a:spcBef>
            </a:pPr>
            <a:r>
              <a:rPr lang="zh-CN" altLang="en-US" dirty="0"/>
              <a:t>举例</a:t>
            </a:r>
          </a:p>
        </p:txBody>
      </p:sp>
      <p:pic>
        <p:nvPicPr>
          <p:cNvPr id="16388" name="Picture 2" descr="d:\Documents and Settings\guoling\Local Settings\Temporary Internet Files\Content.IE5\MX301PPM\MCj04122040000[1].wmf"/>
          <p:cNvPicPr>
            <a:picLocks noChangeAspect="1" noChangeArrowheads="1"/>
          </p:cNvPicPr>
          <p:nvPr/>
        </p:nvPicPr>
        <p:blipFill>
          <a:blip r:embed="rId2" cstate="print"/>
          <a:srcRect/>
          <a:stretch>
            <a:fillRect/>
          </a:stretch>
        </p:blipFill>
        <p:spPr bwMode="auto">
          <a:xfrm>
            <a:off x="2555875" y="5130800"/>
            <a:ext cx="1295400" cy="1098550"/>
          </a:xfrm>
          <a:prstGeom prst="rect">
            <a:avLst/>
          </a:prstGeom>
          <a:noFill/>
          <a:ln w="9525">
            <a:noFill/>
            <a:miter lim="800000"/>
            <a:headEnd/>
            <a:tailEnd/>
          </a:ln>
        </p:spPr>
      </p:pic>
      <p:sp>
        <p:nvSpPr>
          <p:cNvPr id="16389" name="Text Box 7"/>
          <p:cNvSpPr txBox="1">
            <a:spLocks noChangeArrowheads="1"/>
          </p:cNvSpPr>
          <p:nvPr/>
        </p:nvSpPr>
        <p:spPr bwMode="auto">
          <a:xfrm>
            <a:off x="179388" y="1268413"/>
            <a:ext cx="8785225" cy="3733800"/>
          </a:xfrm>
          <a:prstGeom prst="rect">
            <a:avLst/>
          </a:prstGeom>
          <a:noFill/>
          <a:ln w="9525">
            <a:solidFill>
              <a:srgbClr val="0066FF"/>
            </a:solidFill>
            <a:miter lim="800000"/>
          </a:ln>
        </p:spPr>
        <p:txBody>
          <a:bodyPr>
            <a:spAutoFit/>
          </a:bodyPr>
          <a:lstStyle/>
          <a:p>
            <a:pPr>
              <a:lnSpc>
                <a:spcPct val="120000"/>
              </a:lnSpc>
              <a:spcBef>
                <a:spcPct val="50000"/>
              </a:spcBef>
            </a:pPr>
            <a:r>
              <a:rPr lang="en-US" altLang="zh-CN" b="0">
                <a:latin typeface="宋体" panose="02010600030101010101" pitchFamily="2" charset="-122"/>
              </a:rPr>
              <a:t>     A,B</a:t>
            </a:r>
            <a:r>
              <a:rPr lang="zh-CN" altLang="en-US" b="0">
                <a:latin typeface="宋体" panose="02010600030101010101" pitchFamily="2" charset="-122"/>
              </a:rPr>
              <a:t>两竞争公司，同期开发某类似功能的电子产品，产品的性能高低主要为某关键板卡的开发。市场需要的最佳的开发周期是</a:t>
            </a:r>
            <a:r>
              <a:rPr lang="en-US" altLang="zh-CN" b="0">
                <a:latin typeface="宋体" panose="02010600030101010101" pitchFamily="2" charset="-122"/>
              </a:rPr>
              <a:t>8</a:t>
            </a:r>
            <a:r>
              <a:rPr lang="zh-CN" altLang="en-US" b="0">
                <a:latin typeface="宋体" panose="02010600030101010101" pitchFamily="2" charset="-122"/>
              </a:rPr>
              <a:t>个月内，</a:t>
            </a:r>
            <a:r>
              <a:rPr lang="en-US" altLang="zh-CN" b="0">
                <a:latin typeface="宋体" panose="02010600030101010101" pitchFamily="2" charset="-122"/>
              </a:rPr>
              <a:t>A</a:t>
            </a:r>
            <a:r>
              <a:rPr lang="zh-CN" altLang="en-US" b="0">
                <a:latin typeface="宋体" panose="02010600030101010101" pitchFamily="2" charset="-122"/>
              </a:rPr>
              <a:t>公司开发团队采取</a:t>
            </a:r>
            <a:r>
              <a:rPr lang="en-US" altLang="zh-CN" b="0">
                <a:latin typeface="宋体" panose="02010600030101010101" pitchFamily="2" charset="-122"/>
              </a:rPr>
              <a:t>DFX</a:t>
            </a:r>
            <a:r>
              <a:rPr lang="zh-CN" altLang="en-US" b="0">
                <a:latin typeface="宋体" panose="02010600030101010101" pitchFamily="2" charset="-122"/>
              </a:rPr>
              <a:t>设计的方法，在整个开发流程就引入了大量的仿真，模拟，在板卡设计过程中又提前考虑到了</a:t>
            </a:r>
            <a:r>
              <a:rPr lang="en-US" altLang="zh-CN" b="0">
                <a:latin typeface="宋体" panose="02010600030101010101" pitchFamily="2" charset="-122"/>
              </a:rPr>
              <a:t>DFM,DFR,DFT,DFA,DFC</a:t>
            </a:r>
            <a:r>
              <a:rPr lang="zh-CN" altLang="en-US" b="0">
                <a:latin typeface="宋体" panose="02010600030101010101" pitchFamily="2" charset="-122"/>
              </a:rPr>
              <a:t>等方面的因素，在科学方法的管理，团队的配合下，开发人员按部就班的开发，仅用了两个版本，</a:t>
            </a:r>
            <a:r>
              <a:rPr lang="en-US" altLang="zh-CN" b="0">
                <a:latin typeface="宋体" panose="02010600030101010101" pitchFamily="2" charset="-122"/>
              </a:rPr>
              <a:t>6</a:t>
            </a:r>
            <a:r>
              <a:rPr lang="zh-CN" altLang="en-US" b="0">
                <a:latin typeface="宋体" panose="02010600030101010101" pitchFamily="2" charset="-122"/>
              </a:rPr>
              <a:t>个月就成功的实现了产品上市，取得了巨大的成功。</a:t>
            </a:r>
            <a:r>
              <a:rPr lang="en-US" altLang="zh-CN" b="0">
                <a:latin typeface="宋体" panose="02010600030101010101" pitchFamily="2" charset="-122"/>
              </a:rPr>
              <a:t>B</a:t>
            </a:r>
            <a:r>
              <a:rPr lang="zh-CN" altLang="en-US" b="0">
                <a:latin typeface="宋体" panose="02010600030101010101" pitchFamily="2" charset="-122"/>
              </a:rPr>
              <a:t>公司的开发人员也很努力，加班加点的设计，但团队采取的是摸着石头过河的方法，只追求速度，不注重开发质量，很多因素没考虑进去，每次都是到了版本单板加工验证的时候才发现问题，不是无法加工，无法装配，就是测试点覆盖不全面，无法测试等等，一遍一遍的重复开发，结果开发了快两年，该板卡开发了</a:t>
            </a:r>
            <a:r>
              <a:rPr lang="en-US" altLang="zh-CN" b="0">
                <a:latin typeface="宋体" panose="02010600030101010101" pitchFamily="2" charset="-122"/>
              </a:rPr>
              <a:t>5</a:t>
            </a:r>
            <a:r>
              <a:rPr lang="zh-CN" altLang="en-US" b="0">
                <a:latin typeface="宋体" panose="02010600030101010101" pitchFamily="2" charset="-122"/>
              </a:rPr>
              <a:t>个版本，产品才勉强的发布，这个时候</a:t>
            </a:r>
            <a:r>
              <a:rPr lang="en-US" altLang="zh-CN" b="0">
                <a:latin typeface="宋体" panose="02010600030101010101" pitchFamily="2" charset="-122"/>
              </a:rPr>
              <a:t>A</a:t>
            </a:r>
            <a:r>
              <a:rPr lang="zh-CN" altLang="en-US" b="0">
                <a:latin typeface="宋体" panose="02010600030101010101" pitchFamily="2" charset="-122"/>
              </a:rPr>
              <a:t>公司的产品已经上市</a:t>
            </a:r>
            <a:r>
              <a:rPr lang="en-US" altLang="zh-CN" b="0">
                <a:latin typeface="宋体" panose="02010600030101010101" pitchFamily="2" charset="-122"/>
              </a:rPr>
              <a:t>1</a:t>
            </a:r>
            <a:r>
              <a:rPr lang="zh-CN" altLang="en-US" b="0">
                <a:latin typeface="宋体" panose="02010600030101010101" pitchFamily="2" charset="-122"/>
              </a:rPr>
              <a:t>年多，也占领了市场的大部分的份额，</a:t>
            </a:r>
            <a:r>
              <a:rPr lang="en-US" altLang="zh-CN" b="0">
                <a:latin typeface="宋体" panose="02010600030101010101" pitchFamily="2" charset="-122"/>
              </a:rPr>
              <a:t>B</a:t>
            </a:r>
            <a:r>
              <a:rPr lang="zh-CN" altLang="en-US" b="0">
                <a:latin typeface="宋体" panose="02010600030101010101" pitchFamily="2" charset="-122"/>
              </a:rPr>
              <a:t>公司失去了这个产品的竞争力，损失惨重。</a:t>
            </a:r>
          </a:p>
        </p:txBody>
      </p:sp>
      <p:pic>
        <p:nvPicPr>
          <p:cNvPr id="16390" name="Picture 2" descr="d:\Documents and Settings\guoling\Local Settings\Temporary Internet Files\Content.IE5\T02N9DDN\MCj04291970000[1].wmf"/>
          <p:cNvPicPr>
            <a:picLocks noChangeAspect="1" noChangeArrowheads="1"/>
          </p:cNvPicPr>
          <p:nvPr/>
        </p:nvPicPr>
        <p:blipFill>
          <a:blip r:embed="rId3" cstate="print"/>
          <a:srcRect/>
          <a:stretch>
            <a:fillRect/>
          </a:stretch>
        </p:blipFill>
        <p:spPr bwMode="auto">
          <a:xfrm>
            <a:off x="5580063" y="5094288"/>
            <a:ext cx="1655762" cy="1311275"/>
          </a:xfrm>
          <a:prstGeom prst="rect">
            <a:avLst/>
          </a:prstGeom>
          <a:noFill/>
          <a:ln w="9525">
            <a:noFill/>
            <a:miter lim="800000"/>
            <a:headEnd/>
            <a:tailEnd/>
          </a:ln>
        </p:spPr>
      </p:pic>
      <p:sp>
        <p:nvSpPr>
          <p:cNvPr id="16391" name="Text Box 13"/>
          <p:cNvSpPr txBox="1">
            <a:spLocks noChangeArrowheads="1"/>
          </p:cNvSpPr>
          <p:nvPr/>
        </p:nvSpPr>
        <p:spPr bwMode="auto">
          <a:xfrm>
            <a:off x="2484438" y="6283325"/>
            <a:ext cx="1439862" cy="385763"/>
          </a:xfrm>
          <a:prstGeom prst="rect">
            <a:avLst/>
          </a:prstGeom>
          <a:noFill/>
          <a:ln w="9525">
            <a:noFill/>
            <a:miter lim="800000"/>
          </a:ln>
        </p:spPr>
        <p:txBody>
          <a:bodyPr>
            <a:spAutoFit/>
          </a:bodyPr>
          <a:lstStyle/>
          <a:p>
            <a:pPr>
              <a:lnSpc>
                <a:spcPct val="120000"/>
              </a:lnSpc>
              <a:spcBef>
                <a:spcPct val="50000"/>
              </a:spcBef>
            </a:pPr>
            <a:r>
              <a:rPr lang="zh-CN" altLang="en-US" sz="1600"/>
              <a:t>为什么失败？</a:t>
            </a:r>
          </a:p>
        </p:txBody>
      </p:sp>
      <p:sp>
        <p:nvSpPr>
          <p:cNvPr id="16392" name="Text Box 14"/>
          <p:cNvSpPr txBox="1">
            <a:spLocks noChangeArrowheads="1"/>
          </p:cNvSpPr>
          <p:nvPr/>
        </p:nvSpPr>
        <p:spPr bwMode="auto">
          <a:xfrm>
            <a:off x="5724525" y="6391275"/>
            <a:ext cx="1584325" cy="422275"/>
          </a:xfrm>
          <a:prstGeom prst="rect">
            <a:avLst/>
          </a:prstGeom>
          <a:noFill/>
          <a:ln w="9525">
            <a:noFill/>
            <a:miter lim="800000"/>
          </a:ln>
        </p:spPr>
        <p:txBody>
          <a:bodyPr>
            <a:spAutoFit/>
          </a:bodyPr>
          <a:lstStyle/>
          <a:p>
            <a:pPr>
              <a:lnSpc>
                <a:spcPct val="120000"/>
              </a:lnSpc>
              <a:spcBef>
                <a:spcPct val="50000"/>
              </a:spcBef>
            </a:pPr>
            <a:r>
              <a:rPr lang="en-US" altLang="zh-CN"/>
              <a:t>DFX</a:t>
            </a:r>
            <a:r>
              <a:rPr lang="zh-CN" altLang="en-US"/>
              <a:t>真不错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blinds(horizontal)">
                                      <p:cBhvr>
                                        <p:cTn id="10"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88640"/>
            <a:ext cx="7704138" cy="796925"/>
          </a:xfrm>
        </p:spPr>
        <p:txBody>
          <a:bodyPr/>
          <a:lstStyle/>
          <a:p>
            <a:r>
              <a:rPr lang="zh-CN" altLang="en-US">
                <a:solidFill>
                  <a:srgbClr val="003300"/>
                </a:solidFill>
              </a:rPr>
              <a:t>板卡</a:t>
            </a:r>
            <a:r>
              <a:rPr lang="en-US" altLang="zh-CN">
                <a:solidFill>
                  <a:srgbClr val="003300"/>
                </a:solidFill>
              </a:rPr>
              <a:t>DFX</a:t>
            </a:r>
            <a:r>
              <a:rPr lang="zh-CN" altLang="en-US">
                <a:solidFill>
                  <a:srgbClr val="003300"/>
                </a:solidFill>
              </a:rPr>
              <a:t>工艺设计的意义</a:t>
            </a:r>
          </a:p>
        </p:txBody>
      </p:sp>
      <p:sp>
        <p:nvSpPr>
          <p:cNvPr id="17411" name="Text Box 4"/>
          <p:cNvSpPr txBox="1">
            <a:spLocks noChangeArrowheads="1"/>
          </p:cNvSpPr>
          <p:nvPr/>
        </p:nvSpPr>
        <p:spPr bwMode="auto">
          <a:xfrm>
            <a:off x="971550" y="1268413"/>
            <a:ext cx="1008063" cy="376237"/>
          </a:xfrm>
          <a:prstGeom prst="rect">
            <a:avLst/>
          </a:prstGeom>
          <a:noFill/>
          <a:ln w="9525">
            <a:solidFill>
              <a:srgbClr val="0066FF"/>
            </a:solidFill>
            <a:miter lim="800000"/>
          </a:ln>
        </p:spPr>
        <p:txBody>
          <a:bodyPr>
            <a:spAutoFit/>
          </a:bodyPr>
          <a:lstStyle/>
          <a:p>
            <a:pPr>
              <a:spcBef>
                <a:spcPct val="50000"/>
              </a:spcBef>
            </a:pPr>
            <a:r>
              <a:rPr lang="zh-CN" altLang="en-US"/>
              <a:t>简单板</a:t>
            </a:r>
          </a:p>
        </p:txBody>
      </p:sp>
      <p:sp>
        <p:nvSpPr>
          <p:cNvPr id="17412" name="Text Box 5"/>
          <p:cNvSpPr txBox="1">
            <a:spLocks noChangeArrowheads="1"/>
          </p:cNvSpPr>
          <p:nvPr/>
        </p:nvSpPr>
        <p:spPr bwMode="auto">
          <a:xfrm>
            <a:off x="2411413" y="1268413"/>
            <a:ext cx="1008062" cy="376237"/>
          </a:xfrm>
          <a:prstGeom prst="rect">
            <a:avLst/>
          </a:prstGeom>
          <a:noFill/>
          <a:ln w="9525">
            <a:solidFill>
              <a:srgbClr val="0066FF"/>
            </a:solidFill>
            <a:miter lim="800000"/>
          </a:ln>
        </p:spPr>
        <p:txBody>
          <a:bodyPr>
            <a:spAutoFit/>
          </a:bodyPr>
          <a:lstStyle/>
          <a:p>
            <a:pPr>
              <a:spcBef>
                <a:spcPct val="50000"/>
              </a:spcBef>
            </a:pPr>
            <a:r>
              <a:rPr lang="zh-CN" altLang="en-US"/>
              <a:t>复杂板</a:t>
            </a:r>
          </a:p>
        </p:txBody>
      </p:sp>
      <p:sp>
        <p:nvSpPr>
          <p:cNvPr id="17413" name="Line 6"/>
          <p:cNvSpPr>
            <a:spLocks noChangeShapeType="1"/>
          </p:cNvSpPr>
          <p:nvPr/>
        </p:nvSpPr>
        <p:spPr bwMode="auto">
          <a:xfrm>
            <a:off x="1979613" y="1412875"/>
            <a:ext cx="431800" cy="0"/>
          </a:xfrm>
          <a:prstGeom prst="line">
            <a:avLst/>
          </a:prstGeom>
          <a:noFill/>
          <a:ln w="9525">
            <a:solidFill>
              <a:schemeClr val="tx1"/>
            </a:solidFill>
            <a:round/>
            <a:tailEnd type="triangle" w="med" len="med"/>
          </a:ln>
        </p:spPr>
        <p:txBody>
          <a:bodyPr/>
          <a:lstStyle/>
          <a:p>
            <a:endParaRPr lang="zh-CN" altLang="en-US"/>
          </a:p>
        </p:txBody>
      </p:sp>
      <p:sp>
        <p:nvSpPr>
          <p:cNvPr id="17414" name="Text Box 7"/>
          <p:cNvSpPr txBox="1">
            <a:spLocks noChangeArrowheads="1"/>
          </p:cNvSpPr>
          <p:nvPr/>
        </p:nvSpPr>
        <p:spPr bwMode="auto">
          <a:xfrm>
            <a:off x="3851275" y="1268413"/>
            <a:ext cx="1368425" cy="376237"/>
          </a:xfrm>
          <a:prstGeom prst="rect">
            <a:avLst/>
          </a:prstGeom>
          <a:noFill/>
          <a:ln w="9525">
            <a:solidFill>
              <a:srgbClr val="0066FF"/>
            </a:solidFill>
            <a:miter lim="800000"/>
          </a:ln>
        </p:spPr>
        <p:txBody>
          <a:bodyPr>
            <a:spAutoFit/>
          </a:bodyPr>
          <a:lstStyle/>
          <a:p>
            <a:pPr>
              <a:spcBef>
                <a:spcPct val="50000"/>
              </a:spcBef>
            </a:pPr>
            <a:r>
              <a:rPr lang="zh-CN" altLang="en-US"/>
              <a:t>高复杂单板</a:t>
            </a:r>
          </a:p>
        </p:txBody>
      </p:sp>
      <p:sp>
        <p:nvSpPr>
          <p:cNvPr id="17415" name="Line 8"/>
          <p:cNvSpPr>
            <a:spLocks noChangeShapeType="1"/>
          </p:cNvSpPr>
          <p:nvPr/>
        </p:nvSpPr>
        <p:spPr bwMode="auto">
          <a:xfrm>
            <a:off x="3419475" y="1412875"/>
            <a:ext cx="431800" cy="0"/>
          </a:xfrm>
          <a:prstGeom prst="line">
            <a:avLst/>
          </a:prstGeom>
          <a:noFill/>
          <a:ln w="9525">
            <a:solidFill>
              <a:schemeClr val="tx1"/>
            </a:solidFill>
            <a:round/>
            <a:tailEnd type="triangle" w="med" len="med"/>
          </a:ln>
        </p:spPr>
        <p:txBody>
          <a:bodyPr/>
          <a:lstStyle/>
          <a:p>
            <a:endParaRPr lang="zh-CN" altLang="en-US"/>
          </a:p>
        </p:txBody>
      </p:sp>
      <p:sp>
        <p:nvSpPr>
          <p:cNvPr id="17416" name="Text Box 9"/>
          <p:cNvSpPr txBox="1">
            <a:spLocks noChangeArrowheads="1"/>
          </p:cNvSpPr>
          <p:nvPr/>
        </p:nvSpPr>
        <p:spPr bwMode="auto">
          <a:xfrm>
            <a:off x="611188" y="2043113"/>
            <a:ext cx="1655762" cy="376237"/>
          </a:xfrm>
          <a:prstGeom prst="rect">
            <a:avLst/>
          </a:prstGeom>
          <a:noFill/>
          <a:ln w="9525">
            <a:solidFill>
              <a:srgbClr val="0066FF"/>
            </a:solidFill>
            <a:miter lim="800000"/>
          </a:ln>
        </p:spPr>
        <p:txBody>
          <a:bodyPr>
            <a:spAutoFit/>
          </a:bodyPr>
          <a:lstStyle/>
          <a:p>
            <a:pPr>
              <a:spcBef>
                <a:spcPct val="50000"/>
              </a:spcBef>
            </a:pPr>
            <a:r>
              <a:rPr lang="zh-CN" altLang="en-US"/>
              <a:t>单层</a:t>
            </a:r>
            <a:r>
              <a:rPr lang="en-US" altLang="zh-CN"/>
              <a:t>PCB</a:t>
            </a:r>
            <a:r>
              <a:rPr lang="zh-CN" altLang="en-US"/>
              <a:t>设计</a:t>
            </a:r>
          </a:p>
        </p:txBody>
      </p:sp>
      <p:sp>
        <p:nvSpPr>
          <p:cNvPr id="17417" name="Text Box 10"/>
          <p:cNvSpPr txBox="1">
            <a:spLocks noChangeArrowheads="1"/>
          </p:cNvSpPr>
          <p:nvPr/>
        </p:nvSpPr>
        <p:spPr bwMode="auto">
          <a:xfrm>
            <a:off x="3563938" y="1700213"/>
            <a:ext cx="1655762" cy="376237"/>
          </a:xfrm>
          <a:prstGeom prst="rect">
            <a:avLst/>
          </a:prstGeom>
          <a:noFill/>
          <a:ln w="9525">
            <a:solidFill>
              <a:srgbClr val="0066FF"/>
            </a:solidFill>
            <a:miter lim="800000"/>
          </a:ln>
        </p:spPr>
        <p:txBody>
          <a:bodyPr>
            <a:spAutoFit/>
          </a:bodyPr>
          <a:lstStyle/>
          <a:p>
            <a:pPr>
              <a:spcBef>
                <a:spcPct val="50000"/>
              </a:spcBef>
            </a:pPr>
            <a:r>
              <a:rPr lang="zh-CN" altLang="en-US"/>
              <a:t>多层</a:t>
            </a:r>
            <a:r>
              <a:rPr lang="en-US" altLang="zh-CN"/>
              <a:t>PCB</a:t>
            </a:r>
            <a:r>
              <a:rPr lang="zh-CN" altLang="en-US"/>
              <a:t>设计</a:t>
            </a:r>
          </a:p>
        </p:txBody>
      </p:sp>
      <p:sp>
        <p:nvSpPr>
          <p:cNvPr id="17418" name="Text Box 11"/>
          <p:cNvSpPr txBox="1">
            <a:spLocks noChangeArrowheads="1"/>
          </p:cNvSpPr>
          <p:nvPr/>
        </p:nvSpPr>
        <p:spPr bwMode="auto">
          <a:xfrm>
            <a:off x="2484438" y="2203450"/>
            <a:ext cx="3671887" cy="376238"/>
          </a:xfrm>
          <a:prstGeom prst="rect">
            <a:avLst/>
          </a:prstGeom>
          <a:noFill/>
          <a:ln w="9525">
            <a:solidFill>
              <a:srgbClr val="0066FF"/>
            </a:solidFill>
            <a:miter lim="800000"/>
          </a:ln>
        </p:spPr>
        <p:txBody>
          <a:bodyPr>
            <a:spAutoFit/>
          </a:bodyPr>
          <a:lstStyle/>
          <a:p>
            <a:pPr>
              <a:spcBef>
                <a:spcPct val="50000"/>
              </a:spcBef>
            </a:pPr>
            <a:r>
              <a:rPr lang="zh-CN" altLang="en-US"/>
              <a:t>多层</a:t>
            </a:r>
            <a:r>
              <a:rPr lang="en-US" altLang="zh-CN"/>
              <a:t>HDI</a:t>
            </a:r>
            <a:r>
              <a:rPr lang="zh-CN" altLang="en-US"/>
              <a:t>，埋阻，埋容等</a:t>
            </a:r>
            <a:r>
              <a:rPr lang="en-US" altLang="zh-CN"/>
              <a:t>PCB</a:t>
            </a:r>
            <a:r>
              <a:rPr lang="zh-CN" altLang="en-US"/>
              <a:t>设计</a:t>
            </a:r>
          </a:p>
        </p:txBody>
      </p:sp>
      <p:sp>
        <p:nvSpPr>
          <p:cNvPr id="17419" name="Text Box 12"/>
          <p:cNvSpPr txBox="1">
            <a:spLocks noChangeArrowheads="1"/>
          </p:cNvSpPr>
          <p:nvPr/>
        </p:nvSpPr>
        <p:spPr bwMode="auto">
          <a:xfrm>
            <a:off x="3276600" y="2708275"/>
            <a:ext cx="2879725" cy="376238"/>
          </a:xfrm>
          <a:prstGeom prst="rect">
            <a:avLst/>
          </a:prstGeom>
          <a:noFill/>
          <a:ln w="9525">
            <a:solidFill>
              <a:srgbClr val="0066FF"/>
            </a:solidFill>
            <a:miter lim="800000"/>
          </a:ln>
        </p:spPr>
        <p:txBody>
          <a:bodyPr>
            <a:spAutoFit/>
          </a:bodyPr>
          <a:lstStyle/>
          <a:p>
            <a:pPr>
              <a:spcBef>
                <a:spcPct val="50000"/>
              </a:spcBef>
            </a:pPr>
            <a:r>
              <a:rPr lang="zh-CN" altLang="en-US"/>
              <a:t>嵌入式，金属衬底板设计</a:t>
            </a:r>
          </a:p>
        </p:txBody>
      </p:sp>
      <p:sp>
        <p:nvSpPr>
          <p:cNvPr id="17420" name="Line 13"/>
          <p:cNvSpPr>
            <a:spLocks noChangeShapeType="1"/>
          </p:cNvSpPr>
          <p:nvPr/>
        </p:nvSpPr>
        <p:spPr bwMode="auto">
          <a:xfrm>
            <a:off x="2268538" y="2276475"/>
            <a:ext cx="71437" cy="0"/>
          </a:xfrm>
          <a:prstGeom prst="line">
            <a:avLst/>
          </a:prstGeom>
          <a:noFill/>
          <a:ln w="9525">
            <a:solidFill>
              <a:schemeClr val="tx1"/>
            </a:solidFill>
            <a:round/>
          </a:ln>
        </p:spPr>
        <p:txBody>
          <a:bodyPr/>
          <a:lstStyle/>
          <a:p>
            <a:endParaRPr lang="zh-CN" altLang="en-US"/>
          </a:p>
        </p:txBody>
      </p:sp>
      <p:sp>
        <p:nvSpPr>
          <p:cNvPr id="17421" name="Line 14"/>
          <p:cNvSpPr>
            <a:spLocks noChangeShapeType="1"/>
          </p:cNvSpPr>
          <p:nvPr/>
        </p:nvSpPr>
        <p:spPr bwMode="auto">
          <a:xfrm>
            <a:off x="2339975" y="1843088"/>
            <a:ext cx="0" cy="1512887"/>
          </a:xfrm>
          <a:prstGeom prst="line">
            <a:avLst/>
          </a:prstGeom>
          <a:noFill/>
          <a:ln w="9525">
            <a:solidFill>
              <a:schemeClr val="tx1"/>
            </a:solidFill>
            <a:round/>
          </a:ln>
        </p:spPr>
        <p:txBody>
          <a:bodyPr/>
          <a:lstStyle/>
          <a:p>
            <a:endParaRPr lang="zh-CN" altLang="en-US"/>
          </a:p>
        </p:txBody>
      </p:sp>
      <p:sp>
        <p:nvSpPr>
          <p:cNvPr id="17422" name="Line 15"/>
          <p:cNvSpPr>
            <a:spLocks noChangeShapeType="1"/>
          </p:cNvSpPr>
          <p:nvPr/>
        </p:nvSpPr>
        <p:spPr bwMode="auto">
          <a:xfrm>
            <a:off x="2339975" y="1843088"/>
            <a:ext cx="1223963" cy="0"/>
          </a:xfrm>
          <a:prstGeom prst="line">
            <a:avLst/>
          </a:prstGeom>
          <a:noFill/>
          <a:ln w="9525">
            <a:solidFill>
              <a:schemeClr val="tx1"/>
            </a:solidFill>
            <a:round/>
            <a:tailEnd type="triangle" w="med" len="med"/>
          </a:ln>
        </p:spPr>
        <p:txBody>
          <a:bodyPr/>
          <a:lstStyle/>
          <a:p>
            <a:endParaRPr lang="zh-CN" altLang="en-US"/>
          </a:p>
        </p:txBody>
      </p:sp>
      <p:sp>
        <p:nvSpPr>
          <p:cNvPr id="17423" name="Line 16"/>
          <p:cNvSpPr>
            <a:spLocks noChangeShapeType="1"/>
          </p:cNvSpPr>
          <p:nvPr/>
        </p:nvSpPr>
        <p:spPr bwMode="auto">
          <a:xfrm>
            <a:off x="2339975" y="2347913"/>
            <a:ext cx="144463" cy="0"/>
          </a:xfrm>
          <a:prstGeom prst="line">
            <a:avLst/>
          </a:prstGeom>
          <a:noFill/>
          <a:ln w="9525">
            <a:solidFill>
              <a:schemeClr val="tx1"/>
            </a:solidFill>
            <a:round/>
            <a:tailEnd type="triangle" w="med" len="med"/>
          </a:ln>
        </p:spPr>
        <p:txBody>
          <a:bodyPr/>
          <a:lstStyle/>
          <a:p>
            <a:endParaRPr lang="zh-CN" altLang="en-US"/>
          </a:p>
        </p:txBody>
      </p:sp>
      <p:sp>
        <p:nvSpPr>
          <p:cNvPr id="17424" name="Line 17"/>
          <p:cNvSpPr>
            <a:spLocks noChangeShapeType="1"/>
          </p:cNvSpPr>
          <p:nvPr/>
        </p:nvSpPr>
        <p:spPr bwMode="auto">
          <a:xfrm>
            <a:off x="2339975" y="2851150"/>
            <a:ext cx="863600" cy="0"/>
          </a:xfrm>
          <a:prstGeom prst="line">
            <a:avLst/>
          </a:prstGeom>
          <a:noFill/>
          <a:ln w="9525">
            <a:solidFill>
              <a:schemeClr val="tx1"/>
            </a:solidFill>
            <a:round/>
            <a:tailEnd type="triangle" w="med" len="med"/>
          </a:ln>
        </p:spPr>
        <p:txBody>
          <a:bodyPr/>
          <a:lstStyle/>
          <a:p>
            <a:endParaRPr lang="zh-CN" altLang="en-US"/>
          </a:p>
        </p:txBody>
      </p:sp>
      <p:sp>
        <p:nvSpPr>
          <p:cNvPr id="17425" name="Line 18"/>
          <p:cNvSpPr>
            <a:spLocks noChangeShapeType="1"/>
          </p:cNvSpPr>
          <p:nvPr/>
        </p:nvSpPr>
        <p:spPr bwMode="auto">
          <a:xfrm>
            <a:off x="2339975" y="3355975"/>
            <a:ext cx="863600" cy="0"/>
          </a:xfrm>
          <a:prstGeom prst="line">
            <a:avLst/>
          </a:prstGeom>
          <a:noFill/>
          <a:ln w="9525">
            <a:solidFill>
              <a:schemeClr val="tx1"/>
            </a:solidFill>
            <a:round/>
            <a:tailEnd type="triangle" w="med" len="med"/>
          </a:ln>
        </p:spPr>
        <p:txBody>
          <a:bodyPr/>
          <a:lstStyle/>
          <a:p>
            <a:endParaRPr lang="zh-CN" altLang="en-US"/>
          </a:p>
        </p:txBody>
      </p:sp>
      <p:sp>
        <p:nvSpPr>
          <p:cNvPr id="17426" name="Text Box 19"/>
          <p:cNvSpPr txBox="1">
            <a:spLocks noChangeArrowheads="1"/>
          </p:cNvSpPr>
          <p:nvPr/>
        </p:nvSpPr>
        <p:spPr bwMode="auto">
          <a:xfrm>
            <a:off x="3492500" y="3284538"/>
            <a:ext cx="1295400" cy="366712"/>
          </a:xfrm>
          <a:prstGeom prst="rect">
            <a:avLst/>
          </a:prstGeom>
          <a:noFill/>
          <a:ln w="9525">
            <a:noFill/>
            <a:miter lim="800000"/>
          </a:ln>
        </p:spPr>
        <p:txBody>
          <a:bodyPr>
            <a:spAutoFit/>
          </a:bodyPr>
          <a:lstStyle/>
          <a:p>
            <a:pPr>
              <a:spcBef>
                <a:spcPct val="50000"/>
              </a:spcBef>
            </a:pPr>
            <a:r>
              <a:rPr lang="en-US" altLang="zh-CN"/>
              <a:t>…   …</a:t>
            </a:r>
            <a:endParaRPr lang="zh-CN" altLang="en-US"/>
          </a:p>
        </p:txBody>
      </p:sp>
      <p:sp>
        <p:nvSpPr>
          <p:cNvPr id="17427" name="AutoShape 20"/>
          <p:cNvSpPr/>
          <p:nvPr/>
        </p:nvSpPr>
        <p:spPr bwMode="auto">
          <a:xfrm>
            <a:off x="5795963" y="1268413"/>
            <a:ext cx="793750" cy="3600450"/>
          </a:xfrm>
          <a:prstGeom prst="rightBrace">
            <a:avLst>
              <a:gd name="adj1" fmla="val 37800"/>
              <a:gd name="adj2" fmla="val 50000"/>
            </a:avLst>
          </a:prstGeom>
          <a:noFill/>
          <a:ln w="9525">
            <a:solidFill>
              <a:schemeClr val="tx1"/>
            </a:solidFill>
            <a:round/>
          </a:ln>
        </p:spPr>
        <p:txBody>
          <a:bodyPr wrap="none" anchor="ctr"/>
          <a:lstStyle/>
          <a:p>
            <a:endParaRPr lang="zh-CN" altLang="en-US"/>
          </a:p>
        </p:txBody>
      </p:sp>
      <p:sp>
        <p:nvSpPr>
          <p:cNvPr id="17428" name="Text Box 21"/>
          <p:cNvSpPr txBox="1">
            <a:spLocks noChangeArrowheads="1"/>
          </p:cNvSpPr>
          <p:nvPr/>
        </p:nvSpPr>
        <p:spPr bwMode="auto">
          <a:xfrm>
            <a:off x="6659563" y="2708275"/>
            <a:ext cx="1657350" cy="650875"/>
          </a:xfrm>
          <a:prstGeom prst="rect">
            <a:avLst/>
          </a:prstGeom>
          <a:noFill/>
          <a:ln w="9525">
            <a:solidFill>
              <a:srgbClr val="0066FF"/>
            </a:solidFill>
            <a:miter lim="800000"/>
          </a:ln>
        </p:spPr>
        <p:txBody>
          <a:bodyPr>
            <a:spAutoFit/>
          </a:bodyPr>
          <a:lstStyle/>
          <a:p>
            <a:pPr>
              <a:spcBef>
                <a:spcPct val="50000"/>
              </a:spcBef>
            </a:pPr>
            <a:r>
              <a:rPr lang="zh-CN" altLang="en-US"/>
              <a:t>产品成本高，开发周期长</a:t>
            </a:r>
          </a:p>
        </p:txBody>
      </p:sp>
      <p:sp>
        <p:nvSpPr>
          <p:cNvPr id="17429" name="Text Box 22"/>
          <p:cNvSpPr txBox="1">
            <a:spLocks noChangeArrowheads="1"/>
          </p:cNvSpPr>
          <p:nvPr/>
        </p:nvSpPr>
        <p:spPr bwMode="auto">
          <a:xfrm>
            <a:off x="1042988" y="3429000"/>
            <a:ext cx="1008062" cy="376238"/>
          </a:xfrm>
          <a:prstGeom prst="rect">
            <a:avLst/>
          </a:prstGeom>
          <a:noFill/>
          <a:ln w="9525">
            <a:solidFill>
              <a:srgbClr val="0066FF"/>
            </a:solidFill>
            <a:miter lim="800000"/>
          </a:ln>
        </p:spPr>
        <p:txBody>
          <a:bodyPr>
            <a:spAutoFit/>
          </a:bodyPr>
          <a:lstStyle/>
          <a:p>
            <a:pPr>
              <a:spcBef>
                <a:spcPct val="50000"/>
              </a:spcBef>
            </a:pPr>
            <a:r>
              <a:rPr lang="zh-CN" altLang="en-US"/>
              <a:t>物料少</a:t>
            </a:r>
          </a:p>
        </p:txBody>
      </p:sp>
      <p:sp>
        <p:nvSpPr>
          <p:cNvPr id="17430" name="Line 23"/>
          <p:cNvSpPr>
            <a:spLocks noChangeShapeType="1"/>
          </p:cNvSpPr>
          <p:nvPr/>
        </p:nvSpPr>
        <p:spPr bwMode="auto">
          <a:xfrm>
            <a:off x="2124075" y="3644900"/>
            <a:ext cx="1943100" cy="0"/>
          </a:xfrm>
          <a:prstGeom prst="line">
            <a:avLst/>
          </a:prstGeom>
          <a:noFill/>
          <a:ln w="9525">
            <a:solidFill>
              <a:schemeClr val="tx1"/>
            </a:solidFill>
            <a:round/>
            <a:tailEnd type="triangle" w="med" len="med"/>
          </a:ln>
        </p:spPr>
        <p:txBody>
          <a:bodyPr/>
          <a:lstStyle/>
          <a:p>
            <a:endParaRPr lang="zh-CN" altLang="en-US"/>
          </a:p>
        </p:txBody>
      </p:sp>
      <p:sp>
        <p:nvSpPr>
          <p:cNvPr id="17431" name="Text Box 24"/>
          <p:cNvSpPr txBox="1">
            <a:spLocks noChangeArrowheads="1"/>
          </p:cNvSpPr>
          <p:nvPr/>
        </p:nvSpPr>
        <p:spPr bwMode="auto">
          <a:xfrm>
            <a:off x="4211638" y="3429000"/>
            <a:ext cx="1008062" cy="376238"/>
          </a:xfrm>
          <a:prstGeom prst="rect">
            <a:avLst/>
          </a:prstGeom>
          <a:noFill/>
          <a:ln w="9525">
            <a:solidFill>
              <a:srgbClr val="0066FF"/>
            </a:solidFill>
            <a:miter lim="800000"/>
          </a:ln>
        </p:spPr>
        <p:txBody>
          <a:bodyPr>
            <a:spAutoFit/>
          </a:bodyPr>
          <a:lstStyle/>
          <a:p>
            <a:pPr>
              <a:spcBef>
                <a:spcPct val="50000"/>
              </a:spcBef>
            </a:pPr>
            <a:r>
              <a:rPr lang="zh-CN" altLang="en-US"/>
              <a:t>物料多</a:t>
            </a:r>
          </a:p>
        </p:txBody>
      </p:sp>
      <p:sp>
        <p:nvSpPr>
          <p:cNvPr id="17432" name="Text Box 25"/>
          <p:cNvSpPr txBox="1">
            <a:spLocks noChangeArrowheads="1"/>
          </p:cNvSpPr>
          <p:nvPr/>
        </p:nvSpPr>
        <p:spPr bwMode="auto">
          <a:xfrm>
            <a:off x="827088" y="4205288"/>
            <a:ext cx="1152525" cy="650875"/>
          </a:xfrm>
          <a:prstGeom prst="rect">
            <a:avLst/>
          </a:prstGeom>
          <a:noFill/>
          <a:ln w="9525">
            <a:solidFill>
              <a:srgbClr val="0066FF"/>
            </a:solidFill>
            <a:miter lim="800000"/>
          </a:ln>
        </p:spPr>
        <p:txBody>
          <a:bodyPr>
            <a:spAutoFit/>
          </a:bodyPr>
          <a:lstStyle/>
          <a:p>
            <a:pPr>
              <a:spcBef>
                <a:spcPct val="50000"/>
              </a:spcBef>
            </a:pPr>
            <a:r>
              <a:rPr lang="zh-CN" altLang="en-US"/>
              <a:t>系统功能简单</a:t>
            </a:r>
          </a:p>
        </p:txBody>
      </p:sp>
      <p:sp>
        <p:nvSpPr>
          <p:cNvPr id="17433" name="Text Box 26"/>
          <p:cNvSpPr txBox="1">
            <a:spLocks noChangeArrowheads="1"/>
          </p:cNvSpPr>
          <p:nvPr/>
        </p:nvSpPr>
        <p:spPr bwMode="auto">
          <a:xfrm>
            <a:off x="4140200" y="4221163"/>
            <a:ext cx="1152525" cy="650875"/>
          </a:xfrm>
          <a:prstGeom prst="rect">
            <a:avLst/>
          </a:prstGeom>
          <a:noFill/>
          <a:ln w="9525">
            <a:solidFill>
              <a:srgbClr val="0066FF"/>
            </a:solidFill>
            <a:miter lim="800000"/>
          </a:ln>
        </p:spPr>
        <p:txBody>
          <a:bodyPr>
            <a:spAutoFit/>
          </a:bodyPr>
          <a:lstStyle/>
          <a:p>
            <a:pPr>
              <a:spcBef>
                <a:spcPct val="50000"/>
              </a:spcBef>
            </a:pPr>
            <a:r>
              <a:rPr lang="zh-CN" altLang="en-US"/>
              <a:t>系统功能复杂</a:t>
            </a:r>
          </a:p>
        </p:txBody>
      </p:sp>
      <p:sp>
        <p:nvSpPr>
          <p:cNvPr id="17434" name="Line 27"/>
          <p:cNvSpPr>
            <a:spLocks noChangeShapeType="1"/>
          </p:cNvSpPr>
          <p:nvPr/>
        </p:nvSpPr>
        <p:spPr bwMode="auto">
          <a:xfrm>
            <a:off x="2052638" y="4365625"/>
            <a:ext cx="1943100" cy="0"/>
          </a:xfrm>
          <a:prstGeom prst="line">
            <a:avLst/>
          </a:prstGeom>
          <a:noFill/>
          <a:ln w="9525">
            <a:solidFill>
              <a:schemeClr val="tx1"/>
            </a:solidFill>
            <a:round/>
            <a:tailEnd type="triangle" w="med" len="med"/>
          </a:ln>
        </p:spPr>
        <p:txBody>
          <a:bodyPr/>
          <a:lstStyle/>
          <a:p>
            <a:endParaRPr lang="zh-CN" altLang="en-US"/>
          </a:p>
        </p:txBody>
      </p:sp>
      <p:sp>
        <p:nvSpPr>
          <p:cNvPr id="17435" name="Rectangle 28"/>
          <p:cNvSpPr>
            <a:spLocks noChangeArrowheads="1"/>
          </p:cNvSpPr>
          <p:nvPr/>
        </p:nvSpPr>
        <p:spPr bwMode="auto">
          <a:xfrm>
            <a:off x="179388" y="5380038"/>
            <a:ext cx="8959850" cy="641350"/>
          </a:xfrm>
          <a:prstGeom prst="rect">
            <a:avLst/>
          </a:prstGeom>
          <a:noFill/>
          <a:ln w="9525">
            <a:noFill/>
            <a:miter lim="800000"/>
          </a:ln>
        </p:spPr>
        <p:txBody>
          <a:bodyPr wrap="none">
            <a:spAutoFit/>
          </a:bodyPr>
          <a:lstStyle/>
          <a:p>
            <a:r>
              <a:rPr lang="zh-CN" altLang="en-US" b="0" dirty="0"/>
              <a:t>     使用</a:t>
            </a:r>
            <a:r>
              <a:rPr lang="en-US" altLang="zh-CN" b="0" dirty="0"/>
              <a:t>DFX</a:t>
            </a:r>
            <a:r>
              <a:rPr lang="zh-CN" altLang="en-US" b="0" dirty="0"/>
              <a:t>方法来进行产品工艺设计，可以降低开发周期，降低开发成本，提高产品可</a:t>
            </a:r>
          </a:p>
          <a:p>
            <a:r>
              <a:rPr lang="zh-CN" altLang="en-US" b="0" dirty="0"/>
              <a:t>靠性，降低量产产品返修率，提高产品市场竞争力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416"/>
                                        </p:tgtEl>
                                        <p:attrNameLst>
                                          <p:attrName>style.visibility</p:attrName>
                                        </p:attrNameLst>
                                      </p:cBhvr>
                                      <p:to>
                                        <p:strVal val="visible"/>
                                      </p:to>
                                    </p:set>
                                    <p:animEffect transition="in" filter="checkerboard(across)">
                                      <p:cBhvr>
                                        <p:cTn id="10" dur="500"/>
                                        <p:tgtEl>
                                          <p:spTgt spid="174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429"/>
                                        </p:tgtEl>
                                        <p:attrNameLst>
                                          <p:attrName>style.visibility</p:attrName>
                                        </p:attrNameLst>
                                      </p:cBhvr>
                                      <p:to>
                                        <p:strVal val="visible"/>
                                      </p:to>
                                    </p:set>
                                    <p:animEffect transition="in" filter="checkerboard(across)">
                                      <p:cBhvr>
                                        <p:cTn id="13" dur="500"/>
                                        <p:tgtEl>
                                          <p:spTgt spid="174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432"/>
                                        </p:tgtEl>
                                        <p:attrNameLst>
                                          <p:attrName>style.visibility</p:attrName>
                                        </p:attrNameLst>
                                      </p:cBhvr>
                                      <p:to>
                                        <p:strVal val="visible"/>
                                      </p:to>
                                    </p:set>
                                    <p:animEffect transition="in" filter="checkerboard(across)">
                                      <p:cBhvr>
                                        <p:cTn id="16" dur="500"/>
                                        <p:tgtEl>
                                          <p:spTgt spid="1743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box(in)">
                                      <p:cBhvr>
                                        <p:cTn id="21" dur="500"/>
                                        <p:tgtEl>
                                          <p:spTgt spid="17412"/>
                                        </p:tgtEl>
                                      </p:cBhvr>
                                    </p:animEffect>
                                  </p:childTnLst>
                                </p:cTn>
                              </p:par>
                              <p:par>
                                <p:cTn id="22" presetID="4" presetClass="entr" presetSubtype="16" fill="hold" grpId="1" nodeType="withEffect">
                                  <p:stCondLst>
                                    <p:cond delay="0"/>
                                  </p:stCondLst>
                                  <p:childTnLst>
                                    <p:set>
                                      <p:cBhvr>
                                        <p:cTn id="23" dur="1" fill="hold">
                                          <p:stCondLst>
                                            <p:cond delay="0"/>
                                          </p:stCondLst>
                                        </p:cTn>
                                        <p:tgtEl>
                                          <p:spTgt spid="17413"/>
                                        </p:tgtEl>
                                        <p:attrNameLst>
                                          <p:attrName>style.visibility</p:attrName>
                                        </p:attrNameLst>
                                      </p:cBhvr>
                                      <p:to>
                                        <p:strVal val="visible"/>
                                      </p:to>
                                    </p:set>
                                    <p:animEffect transition="in" filter="box(in)">
                                      <p:cBhvr>
                                        <p:cTn id="24" dur="500"/>
                                        <p:tgtEl>
                                          <p:spTgt spid="17413"/>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box(in)">
                                      <p:cBhvr>
                                        <p:cTn id="27" dur="500"/>
                                        <p:tgtEl>
                                          <p:spTgt spid="17414"/>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415"/>
                                        </p:tgtEl>
                                        <p:attrNameLst>
                                          <p:attrName>style.visibility</p:attrName>
                                        </p:attrNameLst>
                                      </p:cBhvr>
                                      <p:to>
                                        <p:strVal val="visible"/>
                                      </p:to>
                                    </p:set>
                                    <p:animEffect transition="in" filter="box(in)">
                                      <p:cBhvr>
                                        <p:cTn id="30" dur="500"/>
                                        <p:tgtEl>
                                          <p:spTgt spid="17415"/>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box(in)">
                                      <p:cBhvr>
                                        <p:cTn id="33" dur="500"/>
                                        <p:tgtEl>
                                          <p:spTgt spid="1741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7418"/>
                                        </p:tgtEl>
                                        <p:attrNameLst>
                                          <p:attrName>style.visibility</p:attrName>
                                        </p:attrNameLst>
                                      </p:cBhvr>
                                      <p:to>
                                        <p:strVal val="visible"/>
                                      </p:to>
                                    </p:set>
                                    <p:animEffect transition="in" filter="box(in)">
                                      <p:cBhvr>
                                        <p:cTn id="36" dur="500"/>
                                        <p:tgtEl>
                                          <p:spTgt spid="1741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7419"/>
                                        </p:tgtEl>
                                        <p:attrNameLst>
                                          <p:attrName>style.visibility</p:attrName>
                                        </p:attrNameLst>
                                      </p:cBhvr>
                                      <p:to>
                                        <p:strVal val="visible"/>
                                      </p:to>
                                    </p:set>
                                    <p:animEffect transition="in" filter="box(in)">
                                      <p:cBhvr>
                                        <p:cTn id="39" dur="500"/>
                                        <p:tgtEl>
                                          <p:spTgt spid="17419"/>
                                        </p:tgtEl>
                                      </p:cBhvr>
                                    </p:animEffect>
                                  </p:childTnLst>
                                </p:cTn>
                              </p:par>
                              <p:par>
                                <p:cTn id="40" presetID="4" presetClass="entr" presetSubtype="16" fill="hold" grpId="1" nodeType="withEffect">
                                  <p:stCondLst>
                                    <p:cond delay="0"/>
                                  </p:stCondLst>
                                  <p:childTnLst>
                                    <p:set>
                                      <p:cBhvr>
                                        <p:cTn id="41" dur="1" fill="hold">
                                          <p:stCondLst>
                                            <p:cond delay="0"/>
                                          </p:stCondLst>
                                        </p:cTn>
                                        <p:tgtEl>
                                          <p:spTgt spid="17420"/>
                                        </p:tgtEl>
                                        <p:attrNameLst>
                                          <p:attrName>style.visibility</p:attrName>
                                        </p:attrNameLst>
                                      </p:cBhvr>
                                      <p:to>
                                        <p:strVal val="visible"/>
                                      </p:to>
                                    </p:set>
                                    <p:animEffect transition="in" filter="box(in)">
                                      <p:cBhvr>
                                        <p:cTn id="42" dur="500"/>
                                        <p:tgtEl>
                                          <p:spTgt spid="17420"/>
                                        </p:tgtEl>
                                      </p:cBhvr>
                                    </p:animEffect>
                                  </p:childTnLst>
                                </p:cTn>
                              </p:par>
                              <p:par>
                                <p:cTn id="43" presetID="4" presetClass="entr" presetSubtype="16" fill="hold" grpId="1" nodeType="withEffect">
                                  <p:stCondLst>
                                    <p:cond delay="0"/>
                                  </p:stCondLst>
                                  <p:childTnLst>
                                    <p:set>
                                      <p:cBhvr>
                                        <p:cTn id="44" dur="1" fill="hold">
                                          <p:stCondLst>
                                            <p:cond delay="0"/>
                                          </p:stCondLst>
                                        </p:cTn>
                                        <p:tgtEl>
                                          <p:spTgt spid="17421"/>
                                        </p:tgtEl>
                                        <p:attrNameLst>
                                          <p:attrName>style.visibility</p:attrName>
                                        </p:attrNameLst>
                                      </p:cBhvr>
                                      <p:to>
                                        <p:strVal val="visible"/>
                                      </p:to>
                                    </p:set>
                                    <p:animEffect transition="in" filter="box(in)">
                                      <p:cBhvr>
                                        <p:cTn id="45" dur="500"/>
                                        <p:tgtEl>
                                          <p:spTgt spid="17421"/>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7422"/>
                                        </p:tgtEl>
                                        <p:attrNameLst>
                                          <p:attrName>style.visibility</p:attrName>
                                        </p:attrNameLst>
                                      </p:cBhvr>
                                      <p:to>
                                        <p:strVal val="visible"/>
                                      </p:to>
                                    </p:set>
                                    <p:animEffect transition="in" filter="box(in)">
                                      <p:cBhvr>
                                        <p:cTn id="48" dur="500"/>
                                        <p:tgtEl>
                                          <p:spTgt spid="17422"/>
                                        </p:tgtEl>
                                      </p:cBhvr>
                                    </p:animEffect>
                                  </p:childTnLst>
                                </p:cTn>
                              </p:par>
                              <p:par>
                                <p:cTn id="49" presetID="4" presetClass="entr" presetSubtype="16" fill="hold" grpId="1" nodeType="withEffect">
                                  <p:stCondLst>
                                    <p:cond delay="0"/>
                                  </p:stCondLst>
                                  <p:childTnLst>
                                    <p:set>
                                      <p:cBhvr>
                                        <p:cTn id="50" dur="1" fill="hold">
                                          <p:stCondLst>
                                            <p:cond delay="0"/>
                                          </p:stCondLst>
                                        </p:cTn>
                                        <p:tgtEl>
                                          <p:spTgt spid="17423"/>
                                        </p:tgtEl>
                                        <p:attrNameLst>
                                          <p:attrName>style.visibility</p:attrName>
                                        </p:attrNameLst>
                                      </p:cBhvr>
                                      <p:to>
                                        <p:strVal val="visible"/>
                                      </p:to>
                                    </p:set>
                                    <p:animEffect transition="in" filter="box(in)">
                                      <p:cBhvr>
                                        <p:cTn id="51" dur="500"/>
                                        <p:tgtEl>
                                          <p:spTgt spid="1742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7424"/>
                                        </p:tgtEl>
                                        <p:attrNameLst>
                                          <p:attrName>style.visibility</p:attrName>
                                        </p:attrNameLst>
                                      </p:cBhvr>
                                      <p:to>
                                        <p:strVal val="visible"/>
                                      </p:to>
                                    </p:set>
                                    <p:animEffect transition="in" filter="box(in)">
                                      <p:cBhvr>
                                        <p:cTn id="54" dur="500"/>
                                        <p:tgtEl>
                                          <p:spTgt spid="17424"/>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7425"/>
                                        </p:tgtEl>
                                        <p:attrNameLst>
                                          <p:attrName>style.visibility</p:attrName>
                                        </p:attrNameLst>
                                      </p:cBhvr>
                                      <p:to>
                                        <p:strVal val="visible"/>
                                      </p:to>
                                    </p:set>
                                    <p:animEffect transition="in" filter="box(in)">
                                      <p:cBhvr>
                                        <p:cTn id="57" dur="500"/>
                                        <p:tgtEl>
                                          <p:spTgt spid="1742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7426"/>
                                        </p:tgtEl>
                                        <p:attrNameLst>
                                          <p:attrName>style.visibility</p:attrName>
                                        </p:attrNameLst>
                                      </p:cBhvr>
                                      <p:to>
                                        <p:strVal val="visible"/>
                                      </p:to>
                                    </p:set>
                                    <p:animEffect transition="in" filter="box(in)">
                                      <p:cBhvr>
                                        <p:cTn id="60" dur="500"/>
                                        <p:tgtEl>
                                          <p:spTgt spid="17426"/>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7430"/>
                                        </p:tgtEl>
                                        <p:attrNameLst>
                                          <p:attrName>style.visibility</p:attrName>
                                        </p:attrNameLst>
                                      </p:cBhvr>
                                      <p:to>
                                        <p:strVal val="visible"/>
                                      </p:to>
                                    </p:set>
                                    <p:animEffect transition="in" filter="box(in)">
                                      <p:cBhvr>
                                        <p:cTn id="63" dur="500"/>
                                        <p:tgtEl>
                                          <p:spTgt spid="17430"/>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7431"/>
                                        </p:tgtEl>
                                        <p:attrNameLst>
                                          <p:attrName>style.visibility</p:attrName>
                                        </p:attrNameLst>
                                      </p:cBhvr>
                                      <p:to>
                                        <p:strVal val="visible"/>
                                      </p:to>
                                    </p:set>
                                    <p:animEffect transition="in" filter="box(in)">
                                      <p:cBhvr>
                                        <p:cTn id="66" dur="500"/>
                                        <p:tgtEl>
                                          <p:spTgt spid="1743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7433"/>
                                        </p:tgtEl>
                                        <p:attrNameLst>
                                          <p:attrName>style.visibility</p:attrName>
                                        </p:attrNameLst>
                                      </p:cBhvr>
                                      <p:to>
                                        <p:strVal val="visible"/>
                                      </p:to>
                                    </p:set>
                                    <p:animEffect transition="in" filter="box(in)">
                                      <p:cBhvr>
                                        <p:cTn id="69" dur="500"/>
                                        <p:tgtEl>
                                          <p:spTgt spid="17433"/>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17434"/>
                                        </p:tgtEl>
                                        <p:attrNameLst>
                                          <p:attrName>style.visibility</p:attrName>
                                        </p:attrNameLst>
                                      </p:cBhvr>
                                      <p:to>
                                        <p:strVal val="visible"/>
                                      </p:to>
                                    </p:set>
                                    <p:animEffect transition="in" filter="box(in)">
                                      <p:cBhvr>
                                        <p:cTn id="72" dur="500"/>
                                        <p:tgtEl>
                                          <p:spTgt spid="17434"/>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7427"/>
                                        </p:tgtEl>
                                        <p:attrNameLst>
                                          <p:attrName>style.visibility</p:attrName>
                                        </p:attrNameLst>
                                      </p:cBhvr>
                                      <p:to>
                                        <p:strVal val="visible"/>
                                      </p:to>
                                    </p:set>
                                    <p:animEffect transition="in" filter="checkerboard(across)">
                                      <p:cBhvr>
                                        <p:cTn id="77" dur="500"/>
                                        <p:tgtEl>
                                          <p:spTgt spid="17427"/>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17428"/>
                                        </p:tgtEl>
                                        <p:attrNameLst>
                                          <p:attrName>style.visibility</p:attrName>
                                        </p:attrNameLst>
                                      </p:cBhvr>
                                      <p:to>
                                        <p:strVal val="visible"/>
                                      </p:to>
                                    </p:set>
                                    <p:animEffect transition="in" filter="checkerboard(across)">
                                      <p:cBhvr>
                                        <p:cTn id="80" dur="500"/>
                                        <p:tgtEl>
                                          <p:spTgt spid="17428"/>
                                        </p:tgtEl>
                                      </p:cBhvr>
                                    </p:animEffect>
                                  </p:childTnLst>
                                </p:cTn>
                              </p:par>
                            </p:childTnLst>
                          </p:cTn>
                        </p:par>
                      </p:childTnLst>
                    </p:cTn>
                  </p:par>
                  <p:par>
                    <p:cTn id="81" fill="hold">
                      <p:stCondLst>
                        <p:cond delay="indefinite"/>
                      </p:stCondLst>
                      <p:childTnLst>
                        <p:par>
                          <p:cTn id="82" fill="hold">
                            <p:stCondLst>
                              <p:cond delay="0"/>
                            </p:stCondLst>
                            <p:childTnLst>
                              <p:par>
                                <p:cTn id="83" presetID="27" presetClass="entr" presetSubtype="0" fill="hold" grpId="0" nodeType="clickEffect">
                                  <p:stCondLst>
                                    <p:cond delay="0"/>
                                  </p:stCondLst>
                                  <p:iterate type="lt">
                                    <p:tmPct val="50000"/>
                                  </p:iterate>
                                  <p:childTnLst>
                                    <p:set>
                                      <p:cBhvr>
                                        <p:cTn id="84" dur="1" fill="hold">
                                          <p:stCondLst>
                                            <p:cond delay="0"/>
                                          </p:stCondLst>
                                        </p:cTn>
                                        <p:tgtEl>
                                          <p:spTgt spid="17435"/>
                                        </p:tgtEl>
                                        <p:attrNameLst>
                                          <p:attrName>style.visibility</p:attrName>
                                        </p:attrNameLst>
                                      </p:cBhvr>
                                      <p:to>
                                        <p:strVal val="visible"/>
                                      </p:to>
                                    </p:set>
                                    <p:anim calcmode="discrete" valueType="clr">
                                      <p:cBhvr override="childStyle">
                                        <p:cTn id="85" dur="80"/>
                                        <p:tgtEl>
                                          <p:spTgt spid="17435"/>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17435"/>
                                        </p:tgtEl>
                                        <p:attrNameLst>
                                          <p:attrName>fillcolor</p:attrName>
                                        </p:attrNameLst>
                                      </p:cBhvr>
                                      <p:tavLst>
                                        <p:tav tm="0">
                                          <p:val>
                                            <p:clrVal>
                                              <a:schemeClr val="accent2"/>
                                            </p:clrVal>
                                          </p:val>
                                        </p:tav>
                                        <p:tav tm="50000">
                                          <p:val>
                                            <p:clrVal>
                                              <a:schemeClr val="hlink"/>
                                            </p:clrVal>
                                          </p:val>
                                        </p:tav>
                                      </p:tavLst>
                                    </p:anim>
                                    <p:set>
                                      <p:cBhvr>
                                        <p:cTn id="87" dur="80"/>
                                        <p:tgtEl>
                                          <p:spTgt spid="174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1" animBg="1"/>
      <p:bldP spid="17414" grpId="0" animBg="1"/>
      <p:bldP spid="17415" grpId="0" animBg="1"/>
      <p:bldP spid="17416" grpId="0" animBg="1"/>
      <p:bldP spid="17417" grpId="0" animBg="1"/>
      <p:bldP spid="17418" grpId="0" animBg="1"/>
      <p:bldP spid="17419" grpId="0" animBg="1"/>
      <p:bldP spid="17420" grpId="1" animBg="1"/>
      <p:bldP spid="17421" grpId="1" animBg="1"/>
      <p:bldP spid="17422" grpId="0" animBg="1"/>
      <p:bldP spid="17423" grpId="1" animBg="1"/>
      <p:bldP spid="17424" grpId="0" animBg="1"/>
      <p:bldP spid="17425" grpId="0" animBg="1"/>
      <p:bldP spid="17426" grpId="0"/>
      <p:bldP spid="17427" grpId="0" animBg="1"/>
      <p:bldP spid="17428" grpId="0" animBg="1"/>
      <p:bldP spid="17429" grpId="0" animBg="1"/>
      <p:bldP spid="17430" grpId="0" animBg="1"/>
      <p:bldP spid="17431" grpId="0" animBg="1"/>
      <p:bldP spid="17432" grpId="0" animBg="1"/>
      <p:bldP spid="17433" grpId="0" animBg="1"/>
      <p:bldP spid="17434" grpId="0" animBg="1"/>
      <p:bldP spid="174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a:solidFill>
                  <a:srgbClr val="003300"/>
                </a:solidFill>
              </a:rPr>
              <a:t>板卡</a:t>
            </a:r>
            <a:r>
              <a:rPr lang="en-US" altLang="zh-CN">
                <a:solidFill>
                  <a:srgbClr val="003300"/>
                </a:solidFill>
              </a:rPr>
              <a:t>DFX</a:t>
            </a:r>
            <a:r>
              <a:rPr lang="zh-CN" altLang="en-US">
                <a:solidFill>
                  <a:srgbClr val="003300"/>
                </a:solidFill>
              </a:rPr>
              <a:t>工艺设计方法简介</a:t>
            </a:r>
            <a:r>
              <a:rPr lang="en-US" altLang="zh-CN">
                <a:solidFill>
                  <a:srgbClr val="003300"/>
                </a:solidFill>
              </a:rPr>
              <a:t>-----</a:t>
            </a:r>
            <a:r>
              <a:rPr lang="en-US" altLang="zh-CN">
                <a:solidFill>
                  <a:schemeClr val="tx1"/>
                </a:solidFill>
              </a:rPr>
              <a:t>DFM</a:t>
            </a:r>
            <a:endParaRPr lang="zh-CN" altLang="en-US">
              <a:solidFill>
                <a:schemeClr val="tx1"/>
              </a:solidFill>
            </a:endParaRPr>
          </a:p>
        </p:txBody>
      </p:sp>
      <p:sp>
        <p:nvSpPr>
          <p:cNvPr id="18435" name="Rectangle 7"/>
          <p:cNvSpPr>
            <a:spLocks noGrp="1" noChangeArrowheads="1"/>
          </p:cNvSpPr>
          <p:nvPr>
            <p:ph type="body" idx="1"/>
          </p:nvPr>
        </p:nvSpPr>
        <p:spPr>
          <a:xfrm>
            <a:off x="323850" y="908050"/>
            <a:ext cx="8820150" cy="1152525"/>
          </a:xfrm>
        </p:spPr>
        <p:txBody>
          <a:bodyPr/>
          <a:lstStyle/>
          <a:p>
            <a:pPr>
              <a:defRPr/>
            </a:pPr>
            <a:r>
              <a:rPr lang="en-US" altLang="zh-CN" dirty="0"/>
              <a:t>DFM</a:t>
            </a:r>
            <a:r>
              <a:rPr lang="zh-CN" altLang="en-US" dirty="0"/>
              <a:t>： </a:t>
            </a:r>
            <a:r>
              <a:rPr lang="en-US" altLang="zh-CN" b="1" dirty="0"/>
              <a:t>Design for  Manufacture  </a:t>
            </a:r>
            <a:r>
              <a:rPr lang="zh-CN" altLang="en-US" b="1" dirty="0"/>
              <a:t>可生产性设计</a:t>
            </a:r>
          </a:p>
          <a:p>
            <a:pPr>
              <a:buFont typeface="Wingdings" panose="05000000000000000000" pitchFamily="2" charset="2"/>
              <a:buNone/>
              <a:defRPr/>
            </a:pPr>
            <a:r>
              <a:rPr lang="zh-CN" altLang="en-US" dirty="0">
                <a:latin typeface="+mn-ea"/>
              </a:rPr>
              <a:t>板卡工艺设计主要关注面。</a:t>
            </a:r>
            <a:r>
              <a:rPr lang="en-US" altLang="zh-CN" dirty="0">
                <a:latin typeface="+mn-ea"/>
              </a:rPr>
              <a:t>PCBA</a:t>
            </a:r>
            <a:r>
              <a:rPr lang="zh-CN" altLang="en-US" dirty="0">
                <a:latin typeface="+mn-ea"/>
              </a:rPr>
              <a:t>实现批量高效率的生产是节约产品加工成本的主要方法。</a:t>
            </a:r>
            <a:r>
              <a:rPr lang="en-US" altLang="zh-CN" dirty="0">
                <a:latin typeface="+mn-ea"/>
              </a:rPr>
              <a:t>DFM</a:t>
            </a:r>
          </a:p>
          <a:p>
            <a:pPr>
              <a:buFont typeface="Wingdings" panose="05000000000000000000" pitchFamily="2" charset="2"/>
              <a:buNone/>
              <a:defRPr/>
            </a:pPr>
            <a:r>
              <a:rPr lang="zh-CN" altLang="en-US" dirty="0">
                <a:latin typeface="+mn-ea"/>
              </a:rPr>
              <a:t>技术在电子设计及电子装配制造上的应用主要通过一定的规范和流程，辅以专业化工具来实现</a:t>
            </a:r>
            <a:endParaRPr lang="en-US" altLang="zh-CN" dirty="0">
              <a:latin typeface="+mn-ea"/>
            </a:endParaRPr>
          </a:p>
        </p:txBody>
      </p:sp>
      <p:pic>
        <p:nvPicPr>
          <p:cNvPr id="18436" name="Picture 10"/>
          <p:cNvPicPr>
            <a:picLocks noChangeAspect="1" noChangeArrowheads="1"/>
          </p:cNvPicPr>
          <p:nvPr/>
        </p:nvPicPr>
        <p:blipFill>
          <a:blip r:embed="rId2" cstate="print"/>
          <a:srcRect/>
          <a:stretch>
            <a:fillRect/>
          </a:stretch>
        </p:blipFill>
        <p:spPr bwMode="auto">
          <a:xfrm>
            <a:off x="250825" y="2060575"/>
            <a:ext cx="4219575" cy="4333875"/>
          </a:xfrm>
          <a:prstGeom prst="rect">
            <a:avLst/>
          </a:prstGeom>
          <a:noFill/>
          <a:ln w="9525">
            <a:noFill/>
            <a:miter lim="800000"/>
            <a:headEnd/>
            <a:tailEnd/>
          </a:ln>
        </p:spPr>
      </p:pic>
      <p:sp>
        <p:nvSpPr>
          <p:cNvPr id="18437" name="Text Box 12"/>
          <p:cNvSpPr txBox="1">
            <a:spLocks noChangeArrowheads="1"/>
          </p:cNvSpPr>
          <p:nvPr/>
        </p:nvSpPr>
        <p:spPr bwMode="auto">
          <a:xfrm>
            <a:off x="4716463" y="3213100"/>
            <a:ext cx="4284662" cy="1758950"/>
          </a:xfrm>
          <a:prstGeom prst="rect">
            <a:avLst/>
          </a:prstGeom>
          <a:noFill/>
          <a:ln w="9525">
            <a:solidFill>
              <a:srgbClr val="0066FF"/>
            </a:solidFill>
            <a:miter lim="800000"/>
          </a:ln>
        </p:spPr>
        <p:txBody>
          <a:bodyPr>
            <a:spAutoFit/>
          </a:bodyPr>
          <a:lstStyle/>
          <a:p>
            <a:pPr eaLnBrk="0" hangingPunct="0">
              <a:lnSpc>
                <a:spcPct val="130000"/>
              </a:lnSpc>
              <a:spcBef>
                <a:spcPct val="20000"/>
              </a:spcBef>
              <a:buFont typeface="Wingdings" panose="05000000000000000000" pitchFamily="2" charset="2"/>
              <a:buNone/>
            </a:pPr>
            <a:r>
              <a:rPr lang="zh-CN" altLang="en-US" sz="1400" b="0" dirty="0"/>
              <a:t>左图表述的就是运用</a:t>
            </a:r>
            <a:r>
              <a:rPr lang="en-US" altLang="zh-CN" sz="1400" b="0" dirty="0"/>
              <a:t>DFM</a:t>
            </a:r>
            <a:r>
              <a:rPr lang="zh-CN" altLang="en-US" sz="1400" b="0" dirty="0"/>
              <a:t>技术、运用专业化工具协同</a:t>
            </a:r>
            <a:r>
              <a:rPr lang="en-US" altLang="zh-CN" sz="1400" b="0" dirty="0"/>
              <a:t>PCB</a:t>
            </a:r>
            <a:r>
              <a:rPr lang="zh-CN" altLang="en-US" sz="1400" b="0" dirty="0"/>
              <a:t>设计的一个例子，我们可以看到，在电子产品的设计中，布线、器件安排都得到了</a:t>
            </a:r>
            <a:r>
              <a:rPr lang="en-US" altLang="zh-CN" sz="1400" b="0" dirty="0"/>
              <a:t>DFM</a:t>
            </a:r>
            <a:r>
              <a:rPr lang="zh-CN" altLang="en-US" sz="1400" b="0" dirty="0"/>
              <a:t>技术的支持和反馈，最后得到的是“</a:t>
            </a:r>
            <a:r>
              <a:rPr lang="en-US" altLang="zh-CN" sz="1400" b="0" dirty="0"/>
              <a:t>RIGHT-FIRST-TIME”</a:t>
            </a:r>
            <a:r>
              <a:rPr lang="zh-CN" altLang="en-US" sz="1400" b="0" dirty="0"/>
              <a:t>制造，</a:t>
            </a:r>
            <a:r>
              <a:rPr lang="zh-CN" altLang="en-US" sz="1400" dirty="0"/>
              <a:t>即第一次投入批量生产的产品就是设计正确而且合理的产品，拥有相当高的一次成品率</a:t>
            </a:r>
          </a:p>
        </p:txBody>
      </p:sp>
      <p:sp>
        <p:nvSpPr>
          <p:cNvPr id="18438" name="AutoShape 13"/>
          <p:cNvSpPr>
            <a:spLocks noChangeArrowheads="1"/>
          </p:cNvSpPr>
          <p:nvPr/>
        </p:nvSpPr>
        <p:spPr bwMode="auto">
          <a:xfrm>
            <a:off x="4356100" y="5229225"/>
            <a:ext cx="4392613" cy="1223963"/>
          </a:xfrm>
          <a:prstGeom prst="cloudCallout">
            <a:avLst>
              <a:gd name="adj1" fmla="val -46458"/>
              <a:gd name="adj2" fmla="val -65565"/>
            </a:avLst>
          </a:prstGeom>
          <a:solidFill>
            <a:schemeClr val="accent1"/>
          </a:solidFill>
          <a:ln w="9525">
            <a:solidFill>
              <a:schemeClr val="tx1"/>
            </a:solidFill>
            <a:round/>
          </a:ln>
        </p:spPr>
        <p:txBody>
          <a:bodyPr/>
          <a:lstStyle/>
          <a:p>
            <a:pPr algn="ctr"/>
            <a:r>
              <a:rPr lang="zh-CN" altLang="en-US" sz="1400" dirty="0">
                <a:latin typeface="宋体" panose="02010600030101010101" pitchFamily="2" charset="-122"/>
              </a:rPr>
              <a:t>产品总成本的</a:t>
            </a:r>
            <a:r>
              <a:rPr lang="en-US" altLang="zh-CN" sz="1400" dirty="0">
                <a:latin typeface="宋体" panose="02010600030101010101" pitchFamily="2" charset="-122"/>
              </a:rPr>
              <a:t>60</a:t>
            </a:r>
            <a:r>
              <a:rPr lang="zh-CN" altLang="en-US" sz="1400" dirty="0">
                <a:latin typeface="宋体" panose="02010600030101010101" pitchFamily="2" charset="-122"/>
              </a:rPr>
              <a:t>％取决于原始设计，</a:t>
            </a:r>
            <a:r>
              <a:rPr lang="en-US" altLang="zh-CN" sz="1400" dirty="0">
                <a:latin typeface="宋体" panose="02010600030101010101" pitchFamily="2" charset="-122"/>
              </a:rPr>
              <a:t>75</a:t>
            </a:r>
            <a:r>
              <a:rPr lang="zh-CN" altLang="en-US" sz="1400" dirty="0">
                <a:latin typeface="宋体" panose="02010600030101010101" pitchFamily="2" charset="-122"/>
              </a:rPr>
              <a:t>％的制造成本取决于设计说明和设计规范，</a:t>
            </a:r>
            <a:r>
              <a:rPr lang="en-US" altLang="zh-CN" sz="1400" dirty="0">
                <a:latin typeface="宋体" panose="02010600030101010101" pitchFamily="2" charset="-122"/>
              </a:rPr>
              <a:t>70~80</a:t>
            </a:r>
            <a:r>
              <a:rPr lang="zh-CN" altLang="en-US" sz="1400" dirty="0">
                <a:latin typeface="宋体" panose="02010600030101010101" pitchFamily="2" charset="-122"/>
              </a:rPr>
              <a:t>％的生产缺陷是由于设计原因造成的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37"/>
                                        </p:tgtEl>
                                        <p:attrNameLst>
                                          <p:attrName>style.visibility</p:attrName>
                                        </p:attrNameLst>
                                      </p:cBhvr>
                                      <p:to>
                                        <p:strVal val="visible"/>
                                      </p:to>
                                    </p:set>
                                    <p:anim calcmode="discrete" valueType="clr">
                                      <p:cBhvr override="childStyle">
                                        <p:cTn id="12" dur="80"/>
                                        <p:tgtEl>
                                          <p:spTgt spid="1843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37"/>
                                        </p:tgtEl>
                                        <p:attrNameLst>
                                          <p:attrName>fillcolor</p:attrName>
                                        </p:attrNameLst>
                                      </p:cBhvr>
                                      <p:tavLst>
                                        <p:tav tm="0">
                                          <p:val>
                                            <p:clrVal>
                                              <a:schemeClr val="accent2"/>
                                            </p:clrVal>
                                          </p:val>
                                        </p:tav>
                                        <p:tav tm="50000">
                                          <p:val>
                                            <p:clrVal>
                                              <a:schemeClr val="hlink"/>
                                            </p:clrVal>
                                          </p:val>
                                        </p:tav>
                                      </p:tavLst>
                                    </p:anim>
                                    <p:set>
                                      <p:cBhvr>
                                        <p:cTn id="14" dur="80"/>
                                        <p:tgtEl>
                                          <p:spTgt spid="1843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box(in)">
                                      <p:cBhvr>
                                        <p:cTn id="19"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a:solidFill>
                  <a:srgbClr val="003300"/>
                </a:solidFill>
              </a:rPr>
              <a:t>板卡</a:t>
            </a:r>
            <a:r>
              <a:rPr lang="en-US" altLang="zh-CN">
                <a:solidFill>
                  <a:srgbClr val="003300"/>
                </a:solidFill>
              </a:rPr>
              <a:t>DFX</a:t>
            </a:r>
            <a:r>
              <a:rPr lang="zh-CN" altLang="en-US">
                <a:solidFill>
                  <a:srgbClr val="003300"/>
                </a:solidFill>
              </a:rPr>
              <a:t>工艺设计方法简介</a:t>
            </a:r>
            <a:r>
              <a:rPr lang="en-US" altLang="zh-CN">
                <a:solidFill>
                  <a:srgbClr val="003300"/>
                </a:solidFill>
              </a:rPr>
              <a:t>-----</a:t>
            </a:r>
            <a:r>
              <a:rPr lang="en-US" altLang="zh-CN">
                <a:solidFill>
                  <a:schemeClr val="tx1"/>
                </a:solidFill>
              </a:rPr>
              <a:t>DFM</a:t>
            </a:r>
            <a:endParaRPr lang="zh-CN" altLang="en-US">
              <a:solidFill>
                <a:schemeClr val="tx1"/>
              </a:solidFill>
            </a:endParaRPr>
          </a:p>
        </p:txBody>
      </p:sp>
      <p:graphicFrame>
        <p:nvGraphicFramePr>
          <p:cNvPr id="167987" name="Group 51"/>
          <p:cNvGraphicFramePr>
            <a:graphicFrameLocks noGrp="1"/>
          </p:cNvGraphicFramePr>
          <p:nvPr/>
        </p:nvGraphicFramePr>
        <p:xfrm>
          <a:off x="323850" y="1484784"/>
          <a:ext cx="8496300" cy="3919539"/>
        </p:xfrm>
        <a:graphic>
          <a:graphicData uri="http://schemas.openxmlformats.org/drawingml/2006/table">
            <a:tbl>
              <a:tblPr/>
              <a:tblGrid>
                <a:gridCol w="1698625">
                  <a:extLst>
                    <a:ext uri="{9D8B030D-6E8A-4147-A177-3AD203B41FA5}">
                      <a16:colId xmlns:a16="http://schemas.microsoft.com/office/drawing/2014/main" val="20000"/>
                    </a:ext>
                  </a:extLst>
                </a:gridCol>
                <a:gridCol w="1698625">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698625">
                  <a:extLst>
                    <a:ext uri="{9D8B030D-6E8A-4147-A177-3AD203B41FA5}">
                      <a16:colId xmlns:a16="http://schemas.microsoft.com/office/drawing/2014/main" val="20003"/>
                    </a:ext>
                  </a:extLst>
                </a:gridCol>
                <a:gridCol w="1698625">
                  <a:extLst>
                    <a:ext uri="{9D8B030D-6E8A-4147-A177-3AD203B41FA5}">
                      <a16:colId xmlns:a16="http://schemas.microsoft.com/office/drawing/2014/main" val="20004"/>
                    </a:ext>
                  </a:extLst>
                </a:gridCol>
              </a:tblGrid>
              <a:tr h="431800">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DFM</a:t>
                      </a: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分析阶段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协作性设计</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Collaborative Design</a:t>
                      </a:r>
                      <a:endPar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综合分析</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Comprehensive Analysis</a:t>
                      </a:r>
                      <a:endPar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试制前分析</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Basic Pre-release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试制后分析</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Post-release Review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8563">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a:ln>
                            <a:noFill/>
                          </a:ln>
                          <a:solidFill>
                            <a:schemeClr val="tx1"/>
                          </a:solidFill>
                          <a:effectLst/>
                          <a:latin typeface="Arial" panose="020B0604020202020204" pitchFamily="34" charset="0"/>
                          <a:ea typeface="宋体" panose="02010600030101010101" pitchFamily="2" charset="-122"/>
                        </a:rPr>
                        <a:t>作用方式，时间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分析所有设计要素，贯穿整个设计过程，与设计同步开始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在设计周期的早期阶段，综合设计、成本、质量的要求，寻找最合理的设计平衡点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主要在试制之前检查设计内容，从</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DFM</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DFT(ICT)</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和设计文件方面检查产品设计的合理性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试制后的反馈，将试制中发现的问题总结并反馈给设计师，以便在可行的范围内及时更新设计，提高产品的可制造性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对产品设计，生产成本影响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发现早，影响小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发现早，影响小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发现中，影响中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发现晚，影响大</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（亡羊补牢）</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34925" y="908050"/>
            <a:ext cx="9109075" cy="973138"/>
          </a:xfrm>
          <a:prstGeom prst="rect">
            <a:avLst/>
          </a:prstGeom>
          <a:noFill/>
          <a:ln w="9525">
            <a:noFill/>
            <a:miter lim="800000"/>
          </a:ln>
        </p:spPr>
        <p:txBody>
          <a:bodyPr>
            <a:spAutoFit/>
          </a:bodyPr>
          <a:lstStyle/>
          <a:p>
            <a:pPr>
              <a:lnSpc>
                <a:spcPct val="120000"/>
              </a:lnSpc>
              <a:spcBef>
                <a:spcPct val="50000"/>
              </a:spcBef>
            </a:pPr>
            <a:r>
              <a:rPr lang="zh-CN" altLang="en-US" sz="1600" b="0" dirty="0">
                <a:latin typeface="宋体" panose="02010600030101010101" pitchFamily="2" charset="-122"/>
              </a:rPr>
              <a:t>    器件在</a:t>
            </a:r>
            <a:r>
              <a:rPr lang="en-US" altLang="zh-CN" sz="1600" b="0" dirty="0">
                <a:latin typeface="宋体" panose="02010600030101010101" pitchFamily="2" charset="-122"/>
              </a:rPr>
              <a:t>PCB</a:t>
            </a:r>
            <a:r>
              <a:rPr lang="zh-CN" altLang="en-US" sz="1600" b="0" dirty="0">
                <a:latin typeface="宋体" panose="02010600030101010101" pitchFamily="2" charset="-122"/>
              </a:rPr>
              <a:t>上的方向和不同器件互相之间间隔的设定、焊盘与传送边间距、焊盘到焊盘的距离等等都是电子装配产品制造中重要的考虑因素，遵循</a:t>
            </a:r>
            <a:r>
              <a:rPr lang="en-US" altLang="zh-CN" sz="1600" b="0" dirty="0">
                <a:latin typeface="宋体" panose="02010600030101010101" pitchFamily="2" charset="-122"/>
              </a:rPr>
              <a:t>DFM</a:t>
            </a:r>
            <a:r>
              <a:rPr lang="zh-CN" altLang="en-US" sz="1600" b="0" dirty="0">
                <a:latin typeface="宋体" panose="02010600030101010101" pitchFamily="2" charset="-122"/>
              </a:rPr>
              <a:t>规则必然带来可以预见的产品收益，反之则是预见的产品损益 </a:t>
            </a:r>
          </a:p>
        </p:txBody>
      </p:sp>
      <p:sp>
        <p:nvSpPr>
          <p:cNvPr id="1029" name="Rectangle 13"/>
          <p:cNvSpPr>
            <a:spLocks noChangeArrowheads="1"/>
          </p:cNvSpPr>
          <p:nvPr/>
        </p:nvSpPr>
        <p:spPr bwMode="auto">
          <a:xfrm>
            <a:off x="0" y="2719388"/>
            <a:ext cx="9144000" cy="0"/>
          </a:xfrm>
          <a:prstGeom prst="rect">
            <a:avLst/>
          </a:prstGeom>
          <a:noFill/>
          <a:ln w="9525">
            <a:noFill/>
            <a:miter lim="800000"/>
          </a:ln>
        </p:spPr>
        <p:txBody>
          <a:bodyPr wrap="none" anchor="ctr">
            <a:spAutoFit/>
          </a:bodyPr>
          <a:lstStyle/>
          <a:p>
            <a:endParaRPr lang="zh-CN" altLang="en-US"/>
          </a:p>
        </p:txBody>
      </p:sp>
      <p:graphicFrame>
        <p:nvGraphicFramePr>
          <p:cNvPr id="1026" name="Object 12"/>
          <p:cNvGraphicFramePr>
            <a:graphicFrameLocks noChangeAspect="1"/>
          </p:cNvGraphicFramePr>
          <p:nvPr/>
        </p:nvGraphicFramePr>
        <p:xfrm>
          <a:off x="5003800" y="2349500"/>
          <a:ext cx="3705225" cy="1419225"/>
        </p:xfrm>
        <a:graphic>
          <a:graphicData uri="http://schemas.openxmlformats.org/presentationml/2006/ole">
            <mc:AlternateContent xmlns:mc="http://schemas.openxmlformats.org/markup-compatibility/2006">
              <mc:Choice xmlns:v="urn:schemas-microsoft-com:vml" Requires="v">
                <p:oleObj name="位图图像" r:id="rId2" imgW="3819525" imgH="1609725" progId="PBrush">
                  <p:embed/>
                </p:oleObj>
              </mc:Choice>
              <mc:Fallback>
                <p:oleObj name="位图图像" r:id="rId2" imgW="3819525" imgH="1609725" progId="PBrush">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349500"/>
                        <a:ext cx="3705225"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4"/>
          <p:cNvPicPr>
            <a:picLocks noChangeAspect="1" noChangeArrowheads="1"/>
          </p:cNvPicPr>
          <p:nvPr/>
        </p:nvPicPr>
        <p:blipFill>
          <a:blip r:embed="rId4" cstate="print"/>
          <a:srcRect/>
          <a:stretch>
            <a:fillRect/>
          </a:stretch>
        </p:blipFill>
        <p:spPr bwMode="auto">
          <a:xfrm>
            <a:off x="539750" y="2276475"/>
            <a:ext cx="4537075" cy="1647825"/>
          </a:xfrm>
          <a:prstGeom prst="rect">
            <a:avLst/>
          </a:prstGeom>
          <a:noFill/>
          <a:ln w="9525">
            <a:noFill/>
            <a:miter lim="800000"/>
            <a:headEnd/>
            <a:tailEnd/>
          </a:ln>
        </p:spPr>
      </p:pic>
      <p:sp>
        <p:nvSpPr>
          <p:cNvPr id="1031" name="Rectangle 15"/>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-----DFM</a:t>
            </a:r>
            <a:endParaRPr lang="zh-CN" altLang="en-US">
              <a:solidFill>
                <a:schemeClr val="tx1"/>
              </a:solidFill>
            </a:endParaRPr>
          </a:p>
        </p:txBody>
      </p:sp>
      <p:graphicFrame>
        <p:nvGraphicFramePr>
          <p:cNvPr id="1027" name="Object 16"/>
          <p:cNvGraphicFramePr>
            <a:graphicFrameLocks noChangeAspect="1"/>
          </p:cNvGraphicFramePr>
          <p:nvPr/>
        </p:nvGraphicFramePr>
        <p:xfrm>
          <a:off x="7031038" y="4703763"/>
          <a:ext cx="1944688" cy="1674813"/>
        </p:xfrm>
        <a:graphic>
          <a:graphicData uri="http://schemas.openxmlformats.org/presentationml/2006/ole">
            <mc:AlternateContent xmlns:mc="http://schemas.openxmlformats.org/markup-compatibility/2006">
              <mc:Choice xmlns:v="urn:schemas-microsoft-com:vml" Requires="v">
                <p:oleObj name="Document" showAsIcon="1" r:id="rId5" imgW="1371600" imgH="1181100" progId="Word.Document.8">
                  <p:embed/>
                </p:oleObj>
              </mc:Choice>
              <mc:Fallback>
                <p:oleObj name="Document" showAsIcon="1" r:id="rId5" imgW="1371600" imgH="1181100" progId="Word.Document.8">
                  <p:embed/>
                  <p:pic>
                    <p:nvPicPr>
                      <p:cNvPr id="0" name="Object 16"/>
                      <p:cNvPicPr>
                        <a:picLocks noChangeAspect="1" noChangeArrowheads="1"/>
                      </p:cNvPicPr>
                      <p:nvPr/>
                    </p:nvPicPr>
                    <p:blipFill>
                      <a:blip r:embed="rId6"/>
                      <a:srcRect/>
                      <a:stretch>
                        <a:fillRect/>
                      </a:stretch>
                    </p:blipFill>
                    <p:spPr bwMode="auto">
                      <a:xfrm>
                        <a:off x="7031038" y="4703763"/>
                        <a:ext cx="1944688" cy="167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2" name="Picture 17"/>
          <p:cNvPicPr>
            <a:picLocks noChangeAspect="1" noChangeArrowheads="1"/>
          </p:cNvPicPr>
          <p:nvPr/>
        </p:nvPicPr>
        <p:blipFill>
          <a:blip r:embed="rId7" cstate="print"/>
          <a:srcRect/>
          <a:stretch>
            <a:fillRect/>
          </a:stretch>
        </p:blipFill>
        <p:spPr bwMode="auto">
          <a:xfrm>
            <a:off x="250825" y="3933825"/>
            <a:ext cx="2384425" cy="2205038"/>
          </a:xfrm>
          <a:prstGeom prst="rect">
            <a:avLst/>
          </a:prstGeom>
          <a:noFill/>
          <a:ln w="9525">
            <a:noFill/>
            <a:miter lim="800000"/>
            <a:headEnd/>
            <a:tailEnd/>
          </a:ln>
        </p:spPr>
      </p:pic>
      <p:pic>
        <p:nvPicPr>
          <p:cNvPr id="1033" name="Picture 18"/>
          <p:cNvPicPr>
            <a:picLocks noChangeAspect="1" noChangeArrowheads="1"/>
          </p:cNvPicPr>
          <p:nvPr/>
        </p:nvPicPr>
        <p:blipFill>
          <a:blip r:embed="rId8" cstate="print"/>
          <a:srcRect/>
          <a:stretch>
            <a:fillRect/>
          </a:stretch>
        </p:blipFill>
        <p:spPr bwMode="auto">
          <a:xfrm>
            <a:off x="2916238" y="4221163"/>
            <a:ext cx="4114800" cy="170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ox(in)">
                                      <p:cBhvr>
                                        <p:cTn id="7" dur="500"/>
                                        <p:tgtEl>
                                          <p:spTgt spid="1032"/>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par>
                                <p:cTn id="11" presetID="4" presetClass="entr" presetSubtype="16"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box(in)">
                                      <p:cBhvr>
                                        <p:cTn id="13" dur="500"/>
                                        <p:tgtEl>
                                          <p:spTgt spid="103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ox(in)">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-----DFM</a:t>
            </a:r>
            <a:endParaRPr lang="zh-CN" altLang="en-US">
              <a:solidFill>
                <a:schemeClr val="tx1"/>
              </a:solidFill>
            </a:endParaRPr>
          </a:p>
        </p:txBody>
      </p:sp>
      <p:sp>
        <p:nvSpPr>
          <p:cNvPr id="20483" name="Rectangle 3"/>
          <p:cNvSpPr>
            <a:spLocks noChangeArrowheads="1"/>
          </p:cNvSpPr>
          <p:nvPr/>
        </p:nvSpPr>
        <p:spPr bwMode="auto">
          <a:xfrm>
            <a:off x="0" y="1385888"/>
            <a:ext cx="9144000" cy="0"/>
          </a:xfrm>
          <a:prstGeom prst="rect">
            <a:avLst/>
          </a:prstGeom>
          <a:noFill/>
          <a:ln w="9525">
            <a:noFill/>
            <a:miter lim="800000"/>
          </a:ln>
        </p:spPr>
        <p:txBody>
          <a:bodyPr wrap="none" anchor="ctr">
            <a:spAutoFit/>
          </a:bodyPr>
          <a:lstStyle/>
          <a:p>
            <a:endParaRPr lang="zh-CN" altLang="en-US"/>
          </a:p>
        </p:txBody>
      </p:sp>
      <p:pic>
        <p:nvPicPr>
          <p:cNvPr id="20484" name="Picture 4"/>
          <p:cNvPicPr>
            <a:picLocks noChangeAspect="1" noChangeArrowheads="1"/>
          </p:cNvPicPr>
          <p:nvPr/>
        </p:nvPicPr>
        <p:blipFill>
          <a:blip r:embed="rId2" cstate="print"/>
          <a:srcRect/>
          <a:stretch>
            <a:fillRect/>
          </a:stretch>
        </p:blipFill>
        <p:spPr bwMode="auto">
          <a:xfrm>
            <a:off x="1763713" y="2349500"/>
            <a:ext cx="1333500" cy="1771650"/>
          </a:xfrm>
          <a:prstGeom prst="rect">
            <a:avLst/>
          </a:prstGeom>
          <a:noFill/>
          <a:ln w="9525">
            <a:noFill/>
            <a:miter lim="800000"/>
            <a:headEnd/>
            <a:tailEnd/>
          </a:ln>
        </p:spPr>
      </p:pic>
      <p:pic>
        <p:nvPicPr>
          <p:cNvPr id="20485" name="Picture 5"/>
          <p:cNvPicPr>
            <a:picLocks noChangeAspect="1" noChangeArrowheads="1"/>
          </p:cNvPicPr>
          <p:nvPr/>
        </p:nvPicPr>
        <p:blipFill>
          <a:blip r:embed="rId3" cstate="print"/>
          <a:srcRect/>
          <a:stretch>
            <a:fillRect/>
          </a:stretch>
        </p:blipFill>
        <p:spPr bwMode="auto">
          <a:xfrm>
            <a:off x="5148263" y="2276475"/>
            <a:ext cx="1009650" cy="1781175"/>
          </a:xfrm>
          <a:prstGeom prst="rect">
            <a:avLst/>
          </a:prstGeom>
          <a:noFill/>
          <a:ln w="9525">
            <a:noFill/>
            <a:miter lim="800000"/>
            <a:headEnd/>
            <a:tailEnd/>
          </a:ln>
        </p:spPr>
      </p:pic>
      <p:sp>
        <p:nvSpPr>
          <p:cNvPr id="20486" name="Text Box 6"/>
          <p:cNvSpPr txBox="1">
            <a:spLocks noChangeArrowheads="1"/>
          </p:cNvSpPr>
          <p:nvPr/>
        </p:nvSpPr>
        <p:spPr bwMode="auto">
          <a:xfrm>
            <a:off x="323850" y="4724400"/>
            <a:ext cx="8569325" cy="835025"/>
          </a:xfrm>
          <a:prstGeom prst="rect">
            <a:avLst/>
          </a:prstGeom>
          <a:noFill/>
          <a:ln w="9525">
            <a:solidFill>
              <a:srgbClr val="0066FF"/>
            </a:solidFill>
            <a:miter lim="800000"/>
          </a:ln>
        </p:spPr>
        <p:txBody>
          <a:bodyPr>
            <a:spAutoFit/>
          </a:bodyPr>
          <a:lstStyle/>
          <a:p>
            <a:pPr>
              <a:spcBef>
                <a:spcPct val="50000"/>
              </a:spcBef>
            </a:pPr>
            <a:r>
              <a:rPr lang="zh-CN" altLang="en-US" sz="1600" b="0">
                <a:latin typeface="宋体" panose="02010600030101010101" pitchFamily="2" charset="-122"/>
              </a:rPr>
              <a:t>    上图是在</a:t>
            </a:r>
            <a:r>
              <a:rPr lang="en-US" altLang="zh-CN" sz="1600" b="0">
                <a:latin typeface="宋体" panose="02010600030101010101" pitchFamily="2" charset="-122"/>
              </a:rPr>
              <a:t>SMT</a:t>
            </a:r>
            <a:r>
              <a:rPr lang="zh-CN" altLang="en-US" sz="1600" b="0">
                <a:latin typeface="宋体" panose="02010600030101010101" pitchFamily="2" charset="-122"/>
              </a:rPr>
              <a:t>焊盘中存在的通孔设计，这在规范上是需要加以避免的，它将引起</a:t>
            </a:r>
            <a:r>
              <a:rPr lang="en-US" altLang="zh-CN" sz="1600" b="0">
                <a:latin typeface="宋体" panose="02010600030101010101" pitchFamily="2" charset="-122"/>
              </a:rPr>
              <a:t>SMT</a:t>
            </a:r>
            <a:r>
              <a:rPr lang="zh-CN" altLang="en-US" sz="1600" b="0">
                <a:latin typeface="宋体" panose="02010600030101010101" pitchFamily="2" charset="-122"/>
              </a:rPr>
              <a:t>器件焊点的不良率，直接造成产品故障。如果在试制中发现，再去修改设计，时间和材料上的浪费显而易见 </a:t>
            </a:r>
          </a:p>
        </p:txBody>
      </p:sp>
      <p:sp>
        <p:nvSpPr>
          <p:cNvPr id="20487" name="Rectangle 7"/>
          <p:cNvSpPr>
            <a:spLocks noGrp="1" noChangeArrowheads="1"/>
          </p:cNvSpPr>
          <p:nvPr>
            <p:ph type="body" idx="1"/>
          </p:nvPr>
        </p:nvSpPr>
        <p:spPr>
          <a:xfrm>
            <a:off x="179388" y="908050"/>
            <a:ext cx="8820150" cy="792163"/>
          </a:xfrm>
        </p:spPr>
        <p:txBody>
          <a:bodyPr/>
          <a:lstStyle/>
          <a:p>
            <a:pPr>
              <a:lnSpc>
                <a:spcPct val="120000"/>
              </a:lnSpc>
              <a:defRPr/>
            </a:pPr>
            <a:r>
              <a:rPr lang="en-US" altLang="zh-CN" sz="1800" b="1" dirty="0">
                <a:latin typeface="宋体" panose="02010600030101010101" pitchFamily="2" charset="-122"/>
              </a:rPr>
              <a:t>DFM</a:t>
            </a:r>
            <a:r>
              <a:rPr lang="zh-CN" altLang="en-US" sz="1800" b="1" dirty="0">
                <a:latin typeface="宋体" panose="02010600030101010101" pitchFamily="2" charset="-122"/>
              </a:rPr>
              <a:t>应用案例</a:t>
            </a:r>
          </a:p>
          <a:p>
            <a:pPr eaLnBrk="1" hangingPunct="1">
              <a:lnSpc>
                <a:spcPct val="100000"/>
              </a:lnSpc>
              <a:spcBef>
                <a:spcPct val="50000"/>
              </a:spcBef>
              <a:buFontTx/>
              <a:buNone/>
              <a:defRPr/>
            </a:pPr>
            <a:r>
              <a:rPr lang="en-US" altLang="zh-CN" dirty="0">
                <a:latin typeface="+mn-ea"/>
              </a:rPr>
              <a:t>DFM</a:t>
            </a:r>
            <a:r>
              <a:rPr lang="zh-CN" altLang="en-US" dirty="0">
                <a:latin typeface="+mn-ea"/>
              </a:rPr>
              <a:t>阶段越早，发现的问题就越容易解决，带来的损失也就越小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par>
                                <p:cTn id="8" presetID="4" presetClass="entr" presetSubtype="16"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box(in)">
                                      <p:cBhvr>
                                        <p:cTn id="10" dur="500"/>
                                        <p:tgtEl>
                                          <p:spTgt spid="2048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box(in)">
                                      <p:cBhvr>
                                        <p:cTn id="15"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071212 D4B PCB金手指粘锡01"/>
          <p:cNvPicPr>
            <a:picLocks noChangeAspect="1" noChangeArrowheads="1"/>
          </p:cNvPicPr>
          <p:nvPr/>
        </p:nvPicPr>
        <p:blipFill>
          <a:blip r:embed="rId2" cstate="print"/>
          <a:srcRect/>
          <a:stretch>
            <a:fillRect/>
          </a:stretch>
        </p:blipFill>
        <p:spPr bwMode="auto">
          <a:xfrm>
            <a:off x="900113" y="4438650"/>
            <a:ext cx="2879725" cy="2159000"/>
          </a:xfrm>
          <a:prstGeom prst="rect">
            <a:avLst/>
          </a:prstGeom>
          <a:noFill/>
          <a:ln w="9525">
            <a:noFill/>
            <a:miter lim="800000"/>
            <a:headEnd/>
            <a:tailEnd/>
          </a:ln>
        </p:spPr>
      </p:pic>
      <p:pic>
        <p:nvPicPr>
          <p:cNvPr id="21507" name="Picture 5" descr="IMG_3227"/>
          <p:cNvPicPr>
            <a:picLocks noChangeAspect="1" noChangeArrowheads="1"/>
          </p:cNvPicPr>
          <p:nvPr/>
        </p:nvPicPr>
        <p:blipFill>
          <a:blip r:embed="rId3" cstate="print"/>
          <a:srcRect/>
          <a:stretch>
            <a:fillRect/>
          </a:stretch>
        </p:blipFill>
        <p:spPr bwMode="auto">
          <a:xfrm>
            <a:off x="684213" y="1250950"/>
            <a:ext cx="3959225" cy="2970213"/>
          </a:xfrm>
          <a:prstGeom prst="rect">
            <a:avLst/>
          </a:prstGeom>
          <a:noFill/>
          <a:ln w="9525">
            <a:noFill/>
            <a:miter lim="800000"/>
            <a:headEnd/>
            <a:tailEnd/>
          </a:ln>
        </p:spPr>
      </p:pic>
      <p:pic>
        <p:nvPicPr>
          <p:cNvPr id="21508" name="Picture 6"/>
          <p:cNvPicPr>
            <a:picLocks noChangeAspect="1" noChangeArrowheads="1"/>
          </p:cNvPicPr>
          <p:nvPr/>
        </p:nvPicPr>
        <p:blipFill>
          <a:blip r:embed="rId4" cstate="print"/>
          <a:srcRect/>
          <a:stretch>
            <a:fillRect/>
          </a:stretch>
        </p:blipFill>
        <p:spPr bwMode="auto">
          <a:xfrm>
            <a:off x="5111750" y="1844675"/>
            <a:ext cx="4032250" cy="1909763"/>
          </a:xfrm>
          <a:prstGeom prst="rect">
            <a:avLst/>
          </a:prstGeom>
          <a:noFill/>
          <a:ln w="9525">
            <a:noFill/>
            <a:miter lim="800000"/>
            <a:headEnd/>
            <a:tailEnd/>
          </a:ln>
        </p:spPr>
      </p:pic>
      <p:sp>
        <p:nvSpPr>
          <p:cNvPr id="21509" name="Oval 7"/>
          <p:cNvSpPr>
            <a:spLocks noChangeArrowheads="1"/>
          </p:cNvSpPr>
          <p:nvPr/>
        </p:nvSpPr>
        <p:spPr bwMode="auto">
          <a:xfrm>
            <a:off x="1835150" y="3213100"/>
            <a:ext cx="360363" cy="360363"/>
          </a:xfrm>
          <a:prstGeom prst="ellipse">
            <a:avLst/>
          </a:prstGeom>
          <a:noFill/>
          <a:ln w="28575">
            <a:solidFill>
              <a:srgbClr val="E50000"/>
            </a:solidFill>
            <a:round/>
          </a:ln>
        </p:spPr>
        <p:txBody>
          <a:bodyPr wrap="none" anchor="ctr"/>
          <a:lstStyle/>
          <a:p>
            <a:endParaRPr lang="zh-CN" altLang="en-US"/>
          </a:p>
        </p:txBody>
      </p:sp>
      <p:sp>
        <p:nvSpPr>
          <p:cNvPr id="21510" name="Line 8"/>
          <p:cNvSpPr>
            <a:spLocks noChangeShapeType="1"/>
          </p:cNvSpPr>
          <p:nvPr/>
        </p:nvSpPr>
        <p:spPr bwMode="auto">
          <a:xfrm>
            <a:off x="2051050" y="3502025"/>
            <a:ext cx="144463" cy="1727200"/>
          </a:xfrm>
          <a:prstGeom prst="line">
            <a:avLst/>
          </a:prstGeom>
          <a:noFill/>
          <a:ln w="28575">
            <a:solidFill>
              <a:srgbClr val="E50000"/>
            </a:solidFill>
            <a:round/>
            <a:tailEnd type="triangle" w="med" len="med"/>
          </a:ln>
        </p:spPr>
        <p:txBody>
          <a:bodyPr/>
          <a:lstStyle/>
          <a:p>
            <a:endParaRPr lang="zh-CN" altLang="en-US"/>
          </a:p>
        </p:txBody>
      </p:sp>
      <p:sp>
        <p:nvSpPr>
          <p:cNvPr id="21511" name="Rectangle 9"/>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-----DFM</a:t>
            </a:r>
            <a:endParaRPr lang="zh-CN" altLang="en-US">
              <a:solidFill>
                <a:schemeClr val="tx1"/>
              </a:solidFill>
            </a:endParaRPr>
          </a:p>
        </p:txBody>
      </p:sp>
      <p:sp>
        <p:nvSpPr>
          <p:cNvPr id="21512" name="AutoShape 10"/>
          <p:cNvSpPr>
            <a:spLocks noChangeArrowheads="1"/>
          </p:cNvSpPr>
          <p:nvPr/>
        </p:nvSpPr>
        <p:spPr bwMode="auto">
          <a:xfrm>
            <a:off x="5148263" y="3789363"/>
            <a:ext cx="3671887" cy="1223962"/>
          </a:xfrm>
          <a:prstGeom prst="cloudCallout">
            <a:avLst>
              <a:gd name="adj1" fmla="val -80741"/>
              <a:gd name="adj2" fmla="val 14204"/>
            </a:avLst>
          </a:prstGeom>
          <a:solidFill>
            <a:schemeClr val="accent1"/>
          </a:solidFill>
          <a:ln w="9525">
            <a:solidFill>
              <a:schemeClr val="tx1"/>
            </a:solidFill>
            <a:round/>
          </a:ln>
        </p:spPr>
        <p:txBody>
          <a:bodyPr/>
          <a:lstStyle/>
          <a:p>
            <a:pPr algn="ctr"/>
            <a:r>
              <a:rPr lang="zh-CN" altLang="en-US" sz="1600" dirty="0"/>
              <a:t>我司某产品金手指周围器件布局过近，导致贴片后出现金手指沾锡问题</a:t>
            </a:r>
            <a:endParaRPr lang="en-US" altLang="zh-CN" sz="1600" dirty="0"/>
          </a:p>
        </p:txBody>
      </p:sp>
      <p:sp>
        <p:nvSpPr>
          <p:cNvPr id="21513" name="Text Box 11"/>
          <p:cNvSpPr txBox="1">
            <a:spLocks noChangeArrowheads="1"/>
          </p:cNvSpPr>
          <p:nvPr/>
        </p:nvSpPr>
        <p:spPr bwMode="auto">
          <a:xfrm>
            <a:off x="4140200" y="5229225"/>
            <a:ext cx="5003800" cy="830263"/>
          </a:xfrm>
          <a:prstGeom prst="rect">
            <a:avLst/>
          </a:prstGeom>
          <a:noFill/>
          <a:ln w="9525">
            <a:noFill/>
            <a:miter lim="800000"/>
          </a:ln>
        </p:spPr>
        <p:txBody>
          <a:bodyPr>
            <a:spAutoFit/>
          </a:bodyPr>
          <a:lstStyle/>
          <a:p>
            <a:pPr>
              <a:spcBef>
                <a:spcPct val="50000"/>
              </a:spcBef>
              <a:defRPr/>
            </a:pPr>
            <a:r>
              <a:rPr lang="zh-CN" altLang="en-US" sz="1600" dirty="0">
                <a:latin typeface="+mn-ea"/>
                <a:ea typeface="+mn-ea"/>
              </a:rPr>
              <a:t>解决办法：</a:t>
            </a:r>
            <a:r>
              <a:rPr lang="zh-CN" altLang="en-US" sz="1600" b="0" dirty="0">
                <a:latin typeface="+mn-ea"/>
                <a:ea typeface="+mn-ea"/>
              </a:rPr>
              <a:t>炉前金手指贴高温胶纸，炉后加强检验，返修器件时严格保护金手指，并在显微镜下检验返修后的单板</a:t>
            </a:r>
            <a:r>
              <a:rPr lang="en-US" altLang="zh-CN" sz="1600" b="0" dirty="0">
                <a:latin typeface="+mn-ea"/>
                <a:ea typeface="+mn-ea"/>
              </a:rPr>
              <a:t>---</a:t>
            </a:r>
            <a:r>
              <a:rPr lang="zh-CN" altLang="en-US" sz="1600" b="0" dirty="0">
                <a:latin typeface="+mn-ea"/>
                <a:ea typeface="+mn-ea"/>
              </a:rPr>
              <a:t>严重影响加工效率。</a:t>
            </a:r>
          </a:p>
        </p:txBody>
      </p:sp>
      <p:sp>
        <p:nvSpPr>
          <p:cNvPr id="21514" name="Rectangle 12"/>
          <p:cNvSpPr>
            <a:spLocks noChangeArrowheads="1"/>
          </p:cNvSpPr>
          <p:nvPr/>
        </p:nvSpPr>
        <p:spPr bwMode="auto">
          <a:xfrm>
            <a:off x="179388" y="901700"/>
            <a:ext cx="1593850" cy="366713"/>
          </a:xfrm>
          <a:prstGeom prst="rect">
            <a:avLst/>
          </a:prstGeom>
          <a:noFill/>
          <a:ln w="9525">
            <a:noFill/>
            <a:miter lim="800000"/>
          </a:ln>
        </p:spPr>
        <p:txBody>
          <a:bodyPr wrap="none">
            <a:spAutoFit/>
          </a:bodyPr>
          <a:lstStyle/>
          <a:p>
            <a:r>
              <a:rPr lang="en-US" altLang="zh-CN"/>
              <a:t>DFM</a:t>
            </a:r>
            <a:r>
              <a:rPr lang="zh-CN" altLang="en-US"/>
              <a:t>应用案例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ox(in)">
                                      <p:cBhvr>
                                        <p:cTn id="7" dur="5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13"/>
                                        </p:tgtEl>
                                        <p:attrNameLst>
                                          <p:attrName>style.visibility</p:attrName>
                                        </p:attrNameLst>
                                      </p:cBhvr>
                                      <p:to>
                                        <p:strVal val="visible"/>
                                      </p:to>
                                    </p:set>
                                    <p:anim calcmode="discrete" valueType="clr">
                                      <p:cBhvr override="childStyle">
                                        <p:cTn id="12" dur="80"/>
                                        <p:tgtEl>
                                          <p:spTgt spid="215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13"/>
                                        </p:tgtEl>
                                        <p:attrNameLst>
                                          <p:attrName>fillcolor</p:attrName>
                                        </p:attrNameLst>
                                      </p:cBhvr>
                                      <p:tavLst>
                                        <p:tav tm="0">
                                          <p:val>
                                            <p:clrVal>
                                              <a:schemeClr val="accent2"/>
                                            </p:clrVal>
                                          </p:val>
                                        </p:tav>
                                        <p:tav tm="50000">
                                          <p:val>
                                            <p:clrVal>
                                              <a:schemeClr val="hlink"/>
                                            </p:clrVal>
                                          </p:val>
                                        </p:tav>
                                      </p:tavLst>
                                    </p:anim>
                                    <p:set>
                                      <p:cBhvr>
                                        <p:cTn id="14" dur="80"/>
                                        <p:tgtEl>
                                          <p:spTgt spid="215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88913"/>
            <a:ext cx="7704138" cy="796925"/>
          </a:xfrm>
        </p:spPr>
        <p:txBody>
          <a:bodyPr/>
          <a:lstStyle/>
          <a:p>
            <a:r>
              <a:rPr lang="zh-CN" altLang="en-US">
                <a:solidFill>
                  <a:schemeClr val="tx1"/>
                </a:solidFill>
              </a:rPr>
              <a:t>目录</a:t>
            </a:r>
          </a:p>
        </p:txBody>
      </p:sp>
      <p:pic>
        <p:nvPicPr>
          <p:cNvPr id="6147" name="Picture 4" descr="符号_动"/>
          <p:cNvPicPr>
            <a:picLocks noChangeAspect="1" noChangeArrowheads="1" noCrop="1"/>
          </p:cNvPicPr>
          <p:nvPr/>
        </p:nvPicPr>
        <p:blipFill>
          <a:blip r:embed="rId2" cstate="print"/>
          <a:srcRect/>
          <a:stretch>
            <a:fillRect/>
          </a:stretch>
        </p:blipFill>
        <p:spPr bwMode="auto">
          <a:xfrm>
            <a:off x="1258888" y="1052513"/>
            <a:ext cx="720725" cy="722312"/>
          </a:xfrm>
          <a:prstGeom prst="rect">
            <a:avLst/>
          </a:prstGeom>
          <a:noFill/>
          <a:ln w="9525">
            <a:noFill/>
            <a:miter lim="800000"/>
            <a:headEnd/>
            <a:tailEnd/>
          </a:ln>
        </p:spPr>
      </p:pic>
      <p:sp>
        <p:nvSpPr>
          <p:cNvPr id="118790" name="AutoShape 6"/>
          <p:cNvSpPr>
            <a:spLocks noChangeArrowheads="1"/>
          </p:cNvSpPr>
          <p:nvPr/>
        </p:nvSpPr>
        <p:spPr bwMode="auto">
          <a:xfrm>
            <a:off x="2411413" y="2060575"/>
            <a:ext cx="3168650" cy="360363"/>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en-US" altLang="zh-CN" dirty="0">
                <a:solidFill>
                  <a:srgbClr val="003300"/>
                </a:solidFill>
              </a:rPr>
              <a:t>DFX</a:t>
            </a:r>
            <a:r>
              <a:rPr lang="zh-CN" altLang="en-US">
                <a:solidFill>
                  <a:srgbClr val="003300"/>
                </a:solidFill>
              </a:rPr>
              <a:t>背景</a:t>
            </a:r>
          </a:p>
        </p:txBody>
      </p:sp>
      <p:pic>
        <p:nvPicPr>
          <p:cNvPr id="6149" name="Picture 11" descr="符号"/>
          <p:cNvPicPr>
            <a:picLocks noChangeAspect="1" noChangeArrowheads="1"/>
          </p:cNvPicPr>
          <p:nvPr/>
        </p:nvPicPr>
        <p:blipFill>
          <a:blip r:embed="rId3" cstate="print"/>
          <a:srcRect/>
          <a:stretch>
            <a:fillRect/>
          </a:stretch>
        </p:blipFill>
        <p:spPr bwMode="auto">
          <a:xfrm>
            <a:off x="1116013" y="4795838"/>
            <a:ext cx="708025" cy="719137"/>
          </a:xfrm>
          <a:prstGeom prst="rect">
            <a:avLst/>
          </a:prstGeom>
          <a:noFill/>
          <a:ln w="9525">
            <a:noFill/>
            <a:miter lim="800000"/>
            <a:headEnd/>
            <a:tailEnd/>
          </a:ln>
        </p:spPr>
      </p:pic>
      <p:sp>
        <p:nvSpPr>
          <p:cNvPr id="118796" name="AutoShape 12"/>
          <p:cNvSpPr>
            <a:spLocks noChangeArrowheads="1"/>
          </p:cNvSpPr>
          <p:nvPr/>
        </p:nvSpPr>
        <p:spPr bwMode="auto">
          <a:xfrm>
            <a:off x="2268538" y="4795838"/>
            <a:ext cx="4751387" cy="706437"/>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zh-CN" altLang="en-US" sz="2000"/>
              <a:t>板卡</a:t>
            </a:r>
            <a:r>
              <a:rPr lang="en-US" altLang="zh-CN" sz="2000" dirty="0"/>
              <a:t>DFX</a:t>
            </a:r>
            <a:r>
              <a:rPr lang="zh-CN" altLang="en-US" sz="2000"/>
              <a:t>工艺设计介绍</a:t>
            </a:r>
          </a:p>
        </p:txBody>
      </p:sp>
      <p:sp>
        <p:nvSpPr>
          <p:cNvPr id="118798" name="AutoShape 14"/>
          <p:cNvSpPr>
            <a:spLocks noChangeArrowheads="1"/>
          </p:cNvSpPr>
          <p:nvPr/>
        </p:nvSpPr>
        <p:spPr bwMode="auto">
          <a:xfrm>
            <a:off x="2411413" y="2565400"/>
            <a:ext cx="3097212" cy="360363"/>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en-US" altLang="zh-CN" dirty="0">
                <a:solidFill>
                  <a:srgbClr val="003300"/>
                </a:solidFill>
              </a:rPr>
              <a:t>DFX</a:t>
            </a:r>
            <a:r>
              <a:rPr lang="zh-CN" altLang="en-US">
                <a:solidFill>
                  <a:srgbClr val="003300"/>
                </a:solidFill>
              </a:rPr>
              <a:t>必要性</a:t>
            </a:r>
          </a:p>
        </p:txBody>
      </p:sp>
      <p:sp>
        <p:nvSpPr>
          <p:cNvPr id="118799" name="AutoShape 15"/>
          <p:cNvSpPr>
            <a:spLocks noChangeArrowheads="1"/>
          </p:cNvSpPr>
          <p:nvPr/>
        </p:nvSpPr>
        <p:spPr bwMode="auto">
          <a:xfrm>
            <a:off x="2411413" y="3068638"/>
            <a:ext cx="3097212" cy="360362"/>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en-US" altLang="zh-CN" dirty="0">
                <a:solidFill>
                  <a:srgbClr val="003300"/>
                </a:solidFill>
              </a:rPr>
              <a:t>DFX</a:t>
            </a:r>
            <a:r>
              <a:rPr lang="zh-CN" altLang="en-US">
                <a:solidFill>
                  <a:srgbClr val="003300"/>
                </a:solidFill>
              </a:rPr>
              <a:t>定义</a:t>
            </a:r>
          </a:p>
        </p:txBody>
      </p:sp>
      <p:sp>
        <p:nvSpPr>
          <p:cNvPr id="118801" name="AutoShape 17"/>
          <p:cNvSpPr>
            <a:spLocks noChangeArrowheads="1"/>
          </p:cNvSpPr>
          <p:nvPr/>
        </p:nvSpPr>
        <p:spPr bwMode="auto">
          <a:xfrm>
            <a:off x="2411413" y="3644900"/>
            <a:ext cx="3097212" cy="360363"/>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en-US" altLang="zh-CN" dirty="0">
                <a:solidFill>
                  <a:srgbClr val="003300"/>
                </a:solidFill>
              </a:rPr>
              <a:t>DFX</a:t>
            </a:r>
            <a:r>
              <a:rPr lang="zh-CN" altLang="en-US">
                <a:solidFill>
                  <a:srgbClr val="003300"/>
                </a:solidFill>
              </a:rPr>
              <a:t>设计业界应用</a:t>
            </a:r>
          </a:p>
        </p:txBody>
      </p:sp>
      <p:sp>
        <p:nvSpPr>
          <p:cNvPr id="118803" name="AutoShape 19"/>
          <p:cNvSpPr>
            <a:spLocks noChangeArrowheads="1"/>
          </p:cNvSpPr>
          <p:nvPr/>
        </p:nvSpPr>
        <p:spPr bwMode="auto">
          <a:xfrm>
            <a:off x="2339975" y="1052513"/>
            <a:ext cx="4751388" cy="706437"/>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en-US" altLang="zh-CN" sz="2000" dirty="0"/>
              <a:t>DFX</a:t>
            </a:r>
            <a:r>
              <a:rPr lang="zh-CN" altLang="en-US" sz="2000" dirty="0"/>
              <a:t>设计概述</a:t>
            </a:r>
          </a:p>
        </p:txBody>
      </p:sp>
      <p:sp>
        <p:nvSpPr>
          <p:cNvPr id="118804" name="AutoShape 20"/>
          <p:cNvSpPr>
            <a:spLocks noChangeArrowheads="1"/>
          </p:cNvSpPr>
          <p:nvPr/>
        </p:nvSpPr>
        <p:spPr bwMode="auto">
          <a:xfrm>
            <a:off x="2411413" y="4148138"/>
            <a:ext cx="3097212" cy="360362"/>
          </a:xfrm>
          <a:prstGeom prst="roundRect">
            <a:avLst>
              <a:gd name="adj" fmla="val 16667"/>
            </a:avLst>
          </a:prstGeom>
          <a:gradFill rotWithShape="1">
            <a:gsLst>
              <a:gs pos="0">
                <a:schemeClr val="bg1">
                  <a:gamma/>
                  <a:shade val="86275"/>
                  <a:invGamma/>
                </a:schemeClr>
              </a:gs>
              <a:gs pos="50000">
                <a:schemeClr val="bg1"/>
              </a:gs>
              <a:gs pos="100000">
                <a:schemeClr val="bg1">
                  <a:gamma/>
                  <a:shade val="86275"/>
                  <a:invGamma/>
                </a:schemeClr>
              </a:gs>
            </a:gsLst>
            <a:lin ang="5400000" scaled="1"/>
          </a:gradFill>
          <a:ln w="28575" algn="ctr">
            <a:solidFill>
              <a:srgbClr val="C0C0C0"/>
            </a:solidFill>
            <a:round/>
          </a:ln>
          <a:effectLst>
            <a:outerShdw dist="35921" dir="2700000" algn="ctr" rotWithShape="0">
              <a:srgbClr val="777777"/>
            </a:outerShdw>
          </a:effectLst>
        </p:spPr>
        <p:txBody>
          <a:bodyPr wrap="none" lIns="91434" tIns="45717" rIns="91434" bIns="45717" anchor="ctr"/>
          <a:lstStyle/>
          <a:p>
            <a:pPr algn="ctr">
              <a:spcBef>
                <a:spcPct val="20000"/>
              </a:spcBef>
              <a:buClr>
                <a:schemeClr val="tx1"/>
              </a:buClr>
              <a:defRPr/>
            </a:pPr>
            <a:r>
              <a:rPr lang="zh-CN" altLang="en-US">
                <a:solidFill>
                  <a:srgbClr val="003300"/>
                </a:solidFill>
              </a:rPr>
              <a:t>我司</a:t>
            </a:r>
            <a:r>
              <a:rPr lang="en-US" altLang="zh-CN" dirty="0">
                <a:solidFill>
                  <a:srgbClr val="003300"/>
                </a:solidFill>
              </a:rPr>
              <a:t>DFX</a:t>
            </a:r>
            <a:r>
              <a:rPr lang="zh-CN" altLang="en-US">
                <a:solidFill>
                  <a:srgbClr val="003300"/>
                </a:solidFill>
              </a:rPr>
              <a:t>开发流程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-----DFM</a:t>
            </a:r>
            <a:endParaRPr lang="zh-CN" altLang="en-US">
              <a:solidFill>
                <a:schemeClr val="tx1"/>
              </a:solidFill>
            </a:endParaRPr>
          </a:p>
        </p:txBody>
      </p:sp>
      <p:sp>
        <p:nvSpPr>
          <p:cNvPr id="22531" name="Rectangle 3"/>
          <p:cNvSpPr>
            <a:spLocks noGrp="1" noChangeArrowheads="1"/>
          </p:cNvSpPr>
          <p:nvPr>
            <p:ph type="body" idx="1"/>
          </p:nvPr>
        </p:nvSpPr>
        <p:spPr/>
        <p:txBody>
          <a:bodyPr/>
          <a:lstStyle/>
          <a:p>
            <a:r>
              <a:rPr lang="zh-CN" altLang="en-US" dirty="0"/>
              <a:t>器件散热要求高，散热焊盘上打大孔，厂家塞孔能力差，导致</a:t>
            </a:r>
            <a:r>
              <a:rPr lang="en-US" altLang="zh-CN" dirty="0"/>
              <a:t>PAD</a:t>
            </a:r>
            <a:r>
              <a:rPr lang="zh-CN" altLang="en-US" dirty="0"/>
              <a:t>上有绿油，造成焊点抬高，器件引脚开焊。</a:t>
            </a:r>
          </a:p>
        </p:txBody>
      </p:sp>
      <p:pic>
        <p:nvPicPr>
          <p:cNvPr id="22532" name="Picture 4"/>
          <p:cNvPicPr>
            <a:picLocks noChangeAspect="1" noChangeArrowheads="1"/>
          </p:cNvPicPr>
          <p:nvPr/>
        </p:nvPicPr>
        <p:blipFill>
          <a:blip r:embed="rId2" cstate="print"/>
          <a:srcRect/>
          <a:stretch>
            <a:fillRect/>
          </a:stretch>
        </p:blipFill>
        <p:spPr bwMode="auto">
          <a:xfrm>
            <a:off x="1331913" y="2133600"/>
            <a:ext cx="6324600" cy="3476625"/>
          </a:xfrm>
          <a:prstGeom prst="rect">
            <a:avLst/>
          </a:prstGeom>
          <a:noFill/>
          <a:ln w="9525">
            <a:noFill/>
            <a:miter lim="800000"/>
            <a:headEnd/>
            <a:tailEnd/>
          </a:ln>
        </p:spPr>
      </p:pic>
      <p:sp>
        <p:nvSpPr>
          <p:cNvPr id="22533" name="Text Box 5"/>
          <p:cNvSpPr txBox="1">
            <a:spLocks noChangeArrowheads="1"/>
          </p:cNvSpPr>
          <p:nvPr/>
        </p:nvSpPr>
        <p:spPr bwMode="auto">
          <a:xfrm>
            <a:off x="250825" y="5583238"/>
            <a:ext cx="8642350" cy="366712"/>
          </a:xfrm>
          <a:prstGeom prst="rect">
            <a:avLst/>
          </a:prstGeom>
          <a:noFill/>
          <a:ln w="9525">
            <a:noFill/>
            <a:miter lim="800000"/>
          </a:ln>
        </p:spPr>
        <p:txBody>
          <a:bodyPr>
            <a:spAutoFit/>
          </a:bodyPr>
          <a:lstStyle/>
          <a:p>
            <a:pPr>
              <a:spcBef>
                <a:spcPct val="50000"/>
              </a:spcBef>
            </a:pPr>
            <a:r>
              <a:rPr lang="zh-CN" altLang="en-US" dirty="0"/>
              <a:t>临时措施：</a:t>
            </a:r>
            <a:r>
              <a:rPr lang="zh-CN" altLang="en-US" sz="1600" b="0" dirty="0"/>
              <a:t>取消塞孔方式，优化钢网设计，炉后重点检验该器件焊接情况及锡珠情况。</a:t>
            </a:r>
          </a:p>
        </p:txBody>
      </p:sp>
      <p:sp>
        <p:nvSpPr>
          <p:cNvPr id="22534" name="Rectangle 6"/>
          <p:cNvSpPr>
            <a:spLocks noChangeArrowheads="1"/>
          </p:cNvSpPr>
          <p:nvPr/>
        </p:nvSpPr>
        <p:spPr bwMode="auto">
          <a:xfrm>
            <a:off x="179388" y="908050"/>
            <a:ext cx="1593850" cy="366713"/>
          </a:xfrm>
          <a:prstGeom prst="rect">
            <a:avLst/>
          </a:prstGeom>
          <a:noFill/>
          <a:ln w="9525">
            <a:noFill/>
            <a:miter lim="800000"/>
          </a:ln>
        </p:spPr>
        <p:txBody>
          <a:bodyPr wrap="none">
            <a:spAutoFit/>
          </a:bodyPr>
          <a:lstStyle/>
          <a:p>
            <a:r>
              <a:rPr lang="en-US" altLang="zh-CN"/>
              <a:t>DFM</a:t>
            </a:r>
            <a:r>
              <a:rPr lang="zh-CN" altLang="en-US"/>
              <a:t>应用案例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531">
                                            <p:txEl>
                                              <p:pRg st="0" end="0"/>
                                            </p:txEl>
                                          </p:spTgt>
                                        </p:tgtEl>
                                        <p:attrNameLst>
                                          <p:attrName>style.visibility</p:attrName>
                                        </p:attrNameLst>
                                      </p:cBhvr>
                                      <p:to>
                                        <p:strVal val="visible"/>
                                      </p:to>
                                    </p:set>
                                    <p:anim calcmode="discrete" valueType="clr">
                                      <p:cBhvr override="childStyle">
                                        <p:cTn id="7" dur="80"/>
                                        <p:tgtEl>
                                          <p:spTgt spid="22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53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box(in)">
                                      <p:cBhvr>
                                        <p:cTn id="14" dur="500"/>
                                        <p:tgtEl>
                                          <p:spTgt spid="22532"/>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2533"/>
                                        </p:tgtEl>
                                        <p:attrNameLst>
                                          <p:attrName>style.visibility</p:attrName>
                                        </p:attrNameLst>
                                      </p:cBhvr>
                                      <p:to>
                                        <p:strVal val="visible"/>
                                      </p:to>
                                    </p:set>
                                    <p:anim calcmode="discrete" valueType="clr">
                                      <p:cBhvr override="childStyle">
                                        <p:cTn id="19" dur="80"/>
                                        <p:tgtEl>
                                          <p:spTgt spid="2253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2533"/>
                                        </p:tgtEl>
                                        <p:attrNameLst>
                                          <p:attrName>fillcolor</p:attrName>
                                        </p:attrNameLst>
                                      </p:cBhvr>
                                      <p:tavLst>
                                        <p:tav tm="0">
                                          <p:val>
                                            <p:clrVal>
                                              <a:schemeClr val="accent2"/>
                                            </p:clrVal>
                                          </p:val>
                                        </p:tav>
                                        <p:tav tm="50000">
                                          <p:val>
                                            <p:clrVal>
                                              <a:schemeClr val="hlink"/>
                                            </p:clrVal>
                                          </p:val>
                                        </p:tav>
                                      </p:tavLst>
                                    </p:anim>
                                    <p:set>
                                      <p:cBhvr>
                                        <p:cTn id="21" dur="80"/>
                                        <p:tgtEl>
                                          <p:spTgt spid="225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1"/>
          </p:nvPr>
        </p:nvSpPr>
        <p:spPr/>
        <p:txBody>
          <a:bodyPr/>
          <a:lstStyle/>
          <a:p>
            <a:r>
              <a:rPr lang="en-US" altLang="zh-CN" b="1" dirty="0"/>
              <a:t>DFR</a:t>
            </a:r>
            <a:r>
              <a:rPr lang="zh-CN" altLang="en-US" b="1" dirty="0"/>
              <a:t>：</a:t>
            </a:r>
            <a:r>
              <a:rPr lang="en-US" altLang="zh-CN" b="1" dirty="0"/>
              <a:t>Design for Reliability  </a:t>
            </a:r>
            <a:r>
              <a:rPr lang="zh-CN" altLang="en-US" b="1" dirty="0"/>
              <a:t>为可靠性而设计</a:t>
            </a:r>
            <a:endParaRPr lang="en-US" altLang="zh-CN" b="1" dirty="0"/>
          </a:p>
          <a:p>
            <a:pPr>
              <a:lnSpc>
                <a:spcPct val="200000"/>
              </a:lnSpc>
              <a:buFont typeface="Wingdings" panose="05000000000000000000" pitchFamily="2" charset="2"/>
              <a:buNone/>
            </a:pPr>
            <a:r>
              <a:rPr lang="zh-CN" altLang="en-US" dirty="0"/>
              <a:t>        对整个产品，主要包括以下方面的可靠性设计</a:t>
            </a:r>
            <a:r>
              <a:rPr lang="en-US" altLang="zh-CN" dirty="0"/>
              <a:t>:</a:t>
            </a:r>
          </a:p>
          <a:p>
            <a:pPr>
              <a:lnSpc>
                <a:spcPct val="200000"/>
              </a:lnSpc>
              <a:buFont typeface="Wingdings" panose="05000000000000000000" pitchFamily="2" charset="2"/>
              <a:buNone/>
            </a:pPr>
            <a:r>
              <a:rPr lang="zh-CN" altLang="en-US" b="1" dirty="0"/>
              <a:t>         </a:t>
            </a:r>
            <a:r>
              <a:rPr lang="zh-CN" altLang="zh-CN" b="1" dirty="0"/>
              <a:t>系统可靠性设计</a:t>
            </a:r>
            <a:endParaRPr lang="en-US" altLang="zh-CN" b="1" dirty="0"/>
          </a:p>
          <a:p>
            <a:pPr>
              <a:lnSpc>
                <a:spcPct val="200000"/>
              </a:lnSpc>
              <a:buFont typeface="Wingdings" panose="05000000000000000000" pitchFamily="2" charset="2"/>
              <a:buNone/>
            </a:pPr>
            <a:r>
              <a:rPr lang="en-US" altLang="zh-CN" b="1" dirty="0"/>
              <a:t>         </a:t>
            </a:r>
            <a:r>
              <a:rPr lang="zh-CN" altLang="zh-CN" b="1" dirty="0"/>
              <a:t>硬件可靠性设计</a:t>
            </a:r>
            <a:r>
              <a:rPr lang="zh-CN" altLang="en-US" b="1" dirty="0"/>
              <a:t>（器件与电路选择，降额设计，简化设计，余度设计）</a:t>
            </a:r>
            <a:endParaRPr lang="en-US" altLang="zh-CN" b="1" dirty="0"/>
          </a:p>
          <a:p>
            <a:pPr>
              <a:lnSpc>
                <a:spcPct val="200000"/>
              </a:lnSpc>
              <a:buFont typeface="Wingdings" panose="05000000000000000000" pitchFamily="2" charset="2"/>
              <a:buNone/>
            </a:pPr>
            <a:r>
              <a:rPr lang="zh-CN" altLang="en-US" b="1" dirty="0"/>
              <a:t>         环境设计（热设计，防潮湿设计，防盐雾与腐蚀设计， 霉菌设计，抗冲击，振动与噪声设计， 抗辐射（</a:t>
            </a:r>
            <a:r>
              <a:rPr lang="en-US" altLang="zh-CN" b="1" dirty="0"/>
              <a:t>EMC</a:t>
            </a:r>
            <a:r>
              <a:rPr lang="zh-CN" altLang="en-US" b="1" dirty="0"/>
              <a:t>）设计）</a:t>
            </a:r>
            <a:endParaRPr lang="en-US" altLang="zh-CN" b="1" dirty="0"/>
          </a:p>
          <a:p>
            <a:pPr>
              <a:lnSpc>
                <a:spcPct val="200000"/>
              </a:lnSpc>
              <a:buFont typeface="Wingdings" panose="05000000000000000000" pitchFamily="2" charset="2"/>
              <a:buNone/>
            </a:pPr>
            <a:r>
              <a:rPr lang="zh-CN" altLang="en-US" b="1" dirty="0"/>
              <a:t>          </a:t>
            </a:r>
            <a:r>
              <a:rPr lang="zh-CN" altLang="zh-CN" b="1" dirty="0"/>
              <a:t>软件可靠性设计</a:t>
            </a:r>
            <a:endParaRPr lang="zh-CN" altLang="en-US" b="1" dirty="0"/>
          </a:p>
        </p:txBody>
      </p:sp>
      <p:sp>
        <p:nvSpPr>
          <p:cNvPr id="23555" name="Rectangle 2"/>
          <p:cNvSpPr>
            <a:spLocks noGrp="1" noChangeArrowheads="1"/>
          </p:cNvSpPr>
          <p:nvPr>
            <p:ph type="title"/>
          </p:nvPr>
        </p:nvSpPr>
        <p:spPr/>
        <p:txBody>
          <a:bodyPr/>
          <a:lstStyle/>
          <a:p>
            <a:r>
              <a:rPr lang="zh-CN" altLang="en-US" dirty="0">
                <a:solidFill>
                  <a:schemeClr val="tx1"/>
                </a:solidFill>
              </a:rPr>
              <a:t>板卡</a:t>
            </a:r>
            <a:r>
              <a:rPr lang="en-US" altLang="zh-CN" dirty="0">
                <a:solidFill>
                  <a:schemeClr val="tx1"/>
                </a:solidFill>
              </a:rPr>
              <a:t>DFX</a:t>
            </a:r>
            <a:r>
              <a:rPr lang="zh-CN" altLang="en-US" dirty="0">
                <a:solidFill>
                  <a:schemeClr val="tx1"/>
                </a:solidFill>
              </a:rPr>
              <a:t>工艺设计方法简介</a:t>
            </a:r>
            <a:r>
              <a:rPr lang="en-US" altLang="zh-CN" dirty="0">
                <a:solidFill>
                  <a:schemeClr val="tx1"/>
                </a:solidFill>
              </a:rPr>
              <a:t>-----DFR</a:t>
            </a:r>
            <a:endParaRPr lang="zh-CN"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xEl>
                                              <p:pRg st="0" end="0"/>
                                            </p:txEl>
                                          </p:spTgt>
                                        </p:tgtEl>
                                        <p:attrNameLst>
                                          <p:attrName>style.visibility</p:attrName>
                                        </p:attrNameLst>
                                      </p:cBhvr>
                                      <p:to>
                                        <p:strVal val="visible"/>
                                      </p:to>
                                    </p:set>
                                    <p:anim calcmode="discrete" valueType="clr">
                                      <p:cBhvr override="childStyle">
                                        <p:cTn id="7" dur="80"/>
                                        <p:tgtEl>
                                          <p:spTgt spid="235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355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54">
                                            <p:txEl>
                                              <p:pRg st="1" end="1"/>
                                            </p:txEl>
                                          </p:spTgt>
                                        </p:tgtEl>
                                        <p:attrNameLst>
                                          <p:attrName>style.visibility</p:attrName>
                                        </p:attrNameLst>
                                      </p:cBhvr>
                                      <p:to>
                                        <p:strVal val="visible"/>
                                      </p:to>
                                    </p:set>
                                    <p:anim calcmode="discrete" valueType="clr">
                                      <p:cBhvr override="childStyle">
                                        <p:cTn id="14" dur="80"/>
                                        <p:tgtEl>
                                          <p:spTgt spid="2355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5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355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3554">
                                            <p:txEl>
                                              <p:pRg st="2" end="2"/>
                                            </p:txEl>
                                          </p:spTgt>
                                        </p:tgtEl>
                                        <p:attrNameLst>
                                          <p:attrName>style.visibility</p:attrName>
                                        </p:attrNameLst>
                                      </p:cBhvr>
                                      <p:to>
                                        <p:strVal val="visible"/>
                                      </p:to>
                                    </p:set>
                                    <p:anim calcmode="discrete" valueType="clr">
                                      <p:cBhvr override="childStyle">
                                        <p:cTn id="21" dur="80"/>
                                        <p:tgtEl>
                                          <p:spTgt spid="2355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55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355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3554">
                                            <p:txEl>
                                              <p:pRg st="3" end="3"/>
                                            </p:txEl>
                                          </p:spTgt>
                                        </p:tgtEl>
                                        <p:attrNameLst>
                                          <p:attrName>style.visibility</p:attrName>
                                        </p:attrNameLst>
                                      </p:cBhvr>
                                      <p:to>
                                        <p:strVal val="visible"/>
                                      </p:to>
                                    </p:set>
                                    <p:anim calcmode="discrete" valueType="clr">
                                      <p:cBhvr override="childStyle">
                                        <p:cTn id="28" dur="80"/>
                                        <p:tgtEl>
                                          <p:spTgt spid="2355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55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3554">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3554">
                                            <p:txEl>
                                              <p:pRg st="4" end="4"/>
                                            </p:txEl>
                                          </p:spTgt>
                                        </p:tgtEl>
                                        <p:attrNameLst>
                                          <p:attrName>style.visibility</p:attrName>
                                        </p:attrNameLst>
                                      </p:cBhvr>
                                      <p:to>
                                        <p:strVal val="visible"/>
                                      </p:to>
                                    </p:set>
                                    <p:anim calcmode="discrete" valueType="clr">
                                      <p:cBhvr override="childStyle">
                                        <p:cTn id="35" dur="80"/>
                                        <p:tgtEl>
                                          <p:spTgt spid="2355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3554">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23554">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3554">
                                            <p:txEl>
                                              <p:pRg st="5" end="5"/>
                                            </p:txEl>
                                          </p:spTgt>
                                        </p:tgtEl>
                                        <p:attrNameLst>
                                          <p:attrName>style.visibility</p:attrName>
                                        </p:attrNameLst>
                                      </p:cBhvr>
                                      <p:to>
                                        <p:strVal val="visible"/>
                                      </p:to>
                                    </p:set>
                                    <p:anim calcmode="discrete" valueType="clr">
                                      <p:cBhvr override="childStyle">
                                        <p:cTn id="42" dur="80"/>
                                        <p:tgtEl>
                                          <p:spTgt spid="2355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3554">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2355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-----DFR</a:t>
            </a:r>
            <a:endParaRPr lang="zh-CN" altLang="en-US">
              <a:solidFill>
                <a:schemeClr val="tx1"/>
              </a:solidFill>
            </a:endParaRPr>
          </a:p>
        </p:txBody>
      </p:sp>
      <p:sp>
        <p:nvSpPr>
          <p:cNvPr id="24579" name="Rectangle 3"/>
          <p:cNvSpPr>
            <a:spLocks noGrp="1" noChangeArrowheads="1"/>
          </p:cNvSpPr>
          <p:nvPr>
            <p:ph type="body" idx="1"/>
          </p:nvPr>
        </p:nvSpPr>
        <p:spPr>
          <a:xfrm>
            <a:off x="0" y="981075"/>
            <a:ext cx="8964613" cy="1223963"/>
          </a:xfrm>
        </p:spPr>
        <p:txBody>
          <a:bodyPr/>
          <a:lstStyle/>
          <a:p>
            <a:r>
              <a:rPr lang="en-US" altLang="zh-CN" b="1" dirty="0"/>
              <a:t>DFR</a:t>
            </a:r>
            <a:r>
              <a:rPr lang="zh-CN" altLang="en-US" b="1" dirty="0"/>
              <a:t>：</a:t>
            </a:r>
            <a:r>
              <a:rPr lang="en-US" altLang="zh-CN" b="1" dirty="0"/>
              <a:t>Design for Reliability  </a:t>
            </a:r>
            <a:r>
              <a:rPr lang="zh-CN" altLang="en-US" b="1" dirty="0"/>
              <a:t>为可靠性而设计</a:t>
            </a:r>
          </a:p>
          <a:p>
            <a:pPr>
              <a:buFont typeface="Wingdings" panose="05000000000000000000" pitchFamily="2" charset="2"/>
              <a:buNone/>
            </a:pPr>
            <a:r>
              <a:rPr lang="zh-CN" altLang="en-US" dirty="0"/>
              <a:t>板卡的可靠性设计，与器件选型，来料控制，板卡设计规范性，板卡加工工艺，焊点可靠性，电</a:t>
            </a:r>
            <a:endParaRPr lang="en-US" altLang="zh-CN" dirty="0"/>
          </a:p>
          <a:p>
            <a:pPr>
              <a:buFont typeface="Wingdings" panose="05000000000000000000" pitchFamily="2" charset="2"/>
              <a:buNone/>
            </a:pPr>
            <a:r>
              <a:rPr lang="zh-CN" altLang="en-US" dirty="0"/>
              <a:t>路设计的稳定性及整个设备的应用环境等等都有很大关系。</a:t>
            </a:r>
          </a:p>
        </p:txBody>
      </p:sp>
      <p:sp>
        <p:nvSpPr>
          <p:cNvPr id="24580" name="Text Box 6"/>
          <p:cNvSpPr txBox="1">
            <a:spLocks noChangeArrowheads="1"/>
          </p:cNvSpPr>
          <p:nvPr/>
        </p:nvSpPr>
        <p:spPr bwMode="auto">
          <a:xfrm>
            <a:off x="179388" y="2349500"/>
            <a:ext cx="1584325" cy="346075"/>
          </a:xfrm>
          <a:prstGeom prst="rect">
            <a:avLst/>
          </a:prstGeom>
          <a:noFill/>
          <a:ln w="9525">
            <a:solidFill>
              <a:schemeClr val="hlink"/>
            </a:solidFill>
            <a:miter lim="800000"/>
          </a:ln>
        </p:spPr>
        <p:txBody>
          <a:bodyPr>
            <a:spAutoFit/>
          </a:bodyPr>
          <a:lstStyle/>
          <a:p>
            <a:pPr algn="ctr">
              <a:spcBef>
                <a:spcPct val="50000"/>
              </a:spcBef>
            </a:pPr>
            <a:r>
              <a:rPr lang="zh-CN" altLang="en-US" sz="1600" dirty="0"/>
              <a:t>产品应用环境</a:t>
            </a:r>
          </a:p>
        </p:txBody>
      </p:sp>
      <p:sp>
        <p:nvSpPr>
          <p:cNvPr id="24581" name="Line 7"/>
          <p:cNvSpPr>
            <a:spLocks noChangeShapeType="1"/>
          </p:cNvSpPr>
          <p:nvPr/>
        </p:nvSpPr>
        <p:spPr bwMode="auto">
          <a:xfrm>
            <a:off x="1763713" y="2565400"/>
            <a:ext cx="144462" cy="0"/>
          </a:xfrm>
          <a:prstGeom prst="line">
            <a:avLst/>
          </a:prstGeom>
          <a:noFill/>
          <a:ln w="9525">
            <a:solidFill>
              <a:schemeClr val="tx1"/>
            </a:solidFill>
            <a:round/>
            <a:tailEnd type="triangle" w="med" len="med"/>
          </a:ln>
        </p:spPr>
        <p:txBody>
          <a:bodyPr/>
          <a:lstStyle/>
          <a:p>
            <a:endParaRPr lang="zh-CN" altLang="en-US"/>
          </a:p>
        </p:txBody>
      </p:sp>
      <p:sp>
        <p:nvSpPr>
          <p:cNvPr id="24582" name="Line 9"/>
          <p:cNvSpPr>
            <a:spLocks noChangeShapeType="1"/>
          </p:cNvSpPr>
          <p:nvPr/>
        </p:nvSpPr>
        <p:spPr bwMode="auto">
          <a:xfrm flipH="1">
            <a:off x="3492500" y="2349500"/>
            <a:ext cx="1588" cy="3887788"/>
          </a:xfrm>
          <a:prstGeom prst="line">
            <a:avLst/>
          </a:prstGeom>
          <a:noFill/>
          <a:ln w="9525">
            <a:solidFill>
              <a:schemeClr val="tx1"/>
            </a:solidFill>
            <a:round/>
          </a:ln>
        </p:spPr>
        <p:txBody>
          <a:bodyPr/>
          <a:lstStyle/>
          <a:p>
            <a:endParaRPr lang="zh-CN" altLang="en-US"/>
          </a:p>
        </p:txBody>
      </p:sp>
      <p:sp>
        <p:nvSpPr>
          <p:cNvPr id="24583" name="Line 10"/>
          <p:cNvSpPr>
            <a:spLocks noChangeShapeType="1"/>
          </p:cNvSpPr>
          <p:nvPr/>
        </p:nvSpPr>
        <p:spPr bwMode="auto">
          <a:xfrm>
            <a:off x="3492500" y="2349500"/>
            <a:ext cx="649288" cy="0"/>
          </a:xfrm>
          <a:prstGeom prst="line">
            <a:avLst/>
          </a:prstGeom>
          <a:noFill/>
          <a:ln w="9525">
            <a:solidFill>
              <a:schemeClr val="tx1"/>
            </a:solidFill>
            <a:round/>
            <a:tailEnd type="triangle" w="med" len="med"/>
          </a:ln>
        </p:spPr>
        <p:txBody>
          <a:bodyPr/>
          <a:lstStyle/>
          <a:p>
            <a:endParaRPr lang="zh-CN" altLang="en-US"/>
          </a:p>
        </p:txBody>
      </p:sp>
      <p:sp>
        <p:nvSpPr>
          <p:cNvPr id="24584" name="Text Box 11"/>
          <p:cNvSpPr txBox="1">
            <a:spLocks noChangeArrowheads="1"/>
          </p:cNvSpPr>
          <p:nvPr/>
        </p:nvSpPr>
        <p:spPr bwMode="auto">
          <a:xfrm>
            <a:off x="4141788" y="2060575"/>
            <a:ext cx="1008062" cy="925513"/>
          </a:xfrm>
          <a:prstGeom prst="rect">
            <a:avLst/>
          </a:prstGeom>
          <a:noFill/>
          <a:ln w="9525">
            <a:solidFill>
              <a:schemeClr val="hlink"/>
            </a:solidFill>
            <a:miter lim="800000"/>
          </a:ln>
        </p:spPr>
        <p:txBody>
          <a:bodyPr>
            <a:spAutoFit/>
          </a:bodyPr>
          <a:lstStyle/>
          <a:p>
            <a:pPr algn="ctr">
              <a:spcBef>
                <a:spcPct val="50000"/>
              </a:spcBef>
            </a:pPr>
            <a:r>
              <a:rPr lang="zh-CN" altLang="en-US" dirty="0"/>
              <a:t>器件可靠性参数要求</a:t>
            </a:r>
          </a:p>
        </p:txBody>
      </p:sp>
      <p:sp>
        <p:nvSpPr>
          <p:cNvPr id="24585" name="Text Box 12"/>
          <p:cNvSpPr txBox="1">
            <a:spLocks noChangeArrowheads="1"/>
          </p:cNvSpPr>
          <p:nvPr/>
        </p:nvSpPr>
        <p:spPr bwMode="auto">
          <a:xfrm>
            <a:off x="1908175" y="2349500"/>
            <a:ext cx="1368425" cy="346075"/>
          </a:xfrm>
          <a:prstGeom prst="rect">
            <a:avLst/>
          </a:prstGeom>
          <a:noFill/>
          <a:ln w="9525">
            <a:solidFill>
              <a:schemeClr val="hlink"/>
            </a:solidFill>
            <a:miter lim="800000"/>
          </a:ln>
        </p:spPr>
        <p:txBody>
          <a:bodyPr>
            <a:spAutoFit/>
          </a:bodyPr>
          <a:lstStyle/>
          <a:p>
            <a:pPr algn="ctr">
              <a:spcBef>
                <a:spcPct val="50000"/>
              </a:spcBef>
            </a:pPr>
            <a:r>
              <a:rPr lang="zh-CN" altLang="en-US" sz="1600" dirty="0"/>
              <a:t>可靠性指标</a:t>
            </a:r>
          </a:p>
        </p:txBody>
      </p:sp>
      <p:sp>
        <p:nvSpPr>
          <p:cNvPr id="24586" name="Line 13"/>
          <p:cNvSpPr>
            <a:spLocks noChangeShapeType="1"/>
          </p:cNvSpPr>
          <p:nvPr/>
        </p:nvSpPr>
        <p:spPr bwMode="auto">
          <a:xfrm>
            <a:off x="3276600" y="2565400"/>
            <a:ext cx="215900" cy="0"/>
          </a:xfrm>
          <a:prstGeom prst="line">
            <a:avLst/>
          </a:prstGeom>
          <a:noFill/>
          <a:ln w="9525">
            <a:solidFill>
              <a:schemeClr val="tx1"/>
            </a:solidFill>
            <a:round/>
            <a:tailEnd type="triangle" w="med" len="med"/>
          </a:ln>
        </p:spPr>
        <p:txBody>
          <a:bodyPr/>
          <a:lstStyle/>
          <a:p>
            <a:endParaRPr lang="zh-CN" altLang="en-US"/>
          </a:p>
        </p:txBody>
      </p:sp>
      <p:sp>
        <p:nvSpPr>
          <p:cNvPr id="24587" name="Line 14"/>
          <p:cNvSpPr>
            <a:spLocks noChangeShapeType="1"/>
          </p:cNvSpPr>
          <p:nvPr/>
        </p:nvSpPr>
        <p:spPr bwMode="auto">
          <a:xfrm>
            <a:off x="5149850" y="2420938"/>
            <a:ext cx="431800" cy="0"/>
          </a:xfrm>
          <a:prstGeom prst="line">
            <a:avLst/>
          </a:prstGeom>
          <a:noFill/>
          <a:ln w="9525">
            <a:solidFill>
              <a:schemeClr val="tx1"/>
            </a:solidFill>
            <a:round/>
            <a:tailEnd type="triangle" w="med" len="med"/>
          </a:ln>
        </p:spPr>
        <p:txBody>
          <a:bodyPr/>
          <a:lstStyle/>
          <a:p>
            <a:endParaRPr lang="zh-CN" altLang="en-US"/>
          </a:p>
        </p:txBody>
      </p:sp>
      <p:sp>
        <p:nvSpPr>
          <p:cNvPr id="24588" name="Line 16"/>
          <p:cNvSpPr>
            <a:spLocks noChangeShapeType="1"/>
          </p:cNvSpPr>
          <p:nvPr/>
        </p:nvSpPr>
        <p:spPr bwMode="auto">
          <a:xfrm>
            <a:off x="5581650" y="2060575"/>
            <a:ext cx="0" cy="1439863"/>
          </a:xfrm>
          <a:prstGeom prst="line">
            <a:avLst/>
          </a:prstGeom>
          <a:noFill/>
          <a:ln w="9525">
            <a:solidFill>
              <a:schemeClr val="tx1"/>
            </a:solidFill>
            <a:round/>
          </a:ln>
        </p:spPr>
        <p:txBody>
          <a:bodyPr/>
          <a:lstStyle/>
          <a:p>
            <a:endParaRPr lang="zh-CN" altLang="en-US"/>
          </a:p>
        </p:txBody>
      </p:sp>
      <p:sp>
        <p:nvSpPr>
          <p:cNvPr id="24589" name="Line 17"/>
          <p:cNvSpPr>
            <a:spLocks noChangeShapeType="1"/>
          </p:cNvSpPr>
          <p:nvPr/>
        </p:nvSpPr>
        <p:spPr bwMode="auto">
          <a:xfrm>
            <a:off x="5581650" y="2060575"/>
            <a:ext cx="431800" cy="0"/>
          </a:xfrm>
          <a:prstGeom prst="line">
            <a:avLst/>
          </a:prstGeom>
          <a:noFill/>
          <a:ln w="9525">
            <a:solidFill>
              <a:schemeClr val="tx1"/>
            </a:solidFill>
            <a:round/>
            <a:tailEnd type="triangle" w="med" len="med"/>
          </a:ln>
        </p:spPr>
        <p:txBody>
          <a:bodyPr/>
          <a:lstStyle/>
          <a:p>
            <a:endParaRPr lang="zh-CN" altLang="en-US"/>
          </a:p>
        </p:txBody>
      </p:sp>
      <p:sp>
        <p:nvSpPr>
          <p:cNvPr id="24590" name="Text Box 18"/>
          <p:cNvSpPr txBox="1">
            <a:spLocks noChangeArrowheads="1"/>
          </p:cNvSpPr>
          <p:nvPr/>
        </p:nvSpPr>
        <p:spPr bwMode="auto">
          <a:xfrm>
            <a:off x="6086475" y="2003425"/>
            <a:ext cx="2592388" cy="346075"/>
          </a:xfrm>
          <a:prstGeom prst="rect">
            <a:avLst/>
          </a:prstGeom>
          <a:noFill/>
          <a:ln w="9525">
            <a:solidFill>
              <a:schemeClr val="hlink"/>
            </a:solidFill>
            <a:miter lim="800000"/>
          </a:ln>
        </p:spPr>
        <p:txBody>
          <a:bodyPr>
            <a:spAutoFit/>
          </a:bodyPr>
          <a:lstStyle/>
          <a:p>
            <a:pPr algn="ctr">
              <a:spcBef>
                <a:spcPct val="50000"/>
              </a:spcBef>
            </a:pPr>
            <a:r>
              <a:rPr lang="zh-CN" altLang="en-US" sz="1600"/>
              <a:t>军用级</a:t>
            </a:r>
            <a:r>
              <a:rPr lang="en-US" altLang="zh-CN" sz="1600"/>
              <a:t>/</a:t>
            </a:r>
            <a:r>
              <a:rPr lang="zh-CN" altLang="en-US" sz="1600"/>
              <a:t>工业级</a:t>
            </a:r>
            <a:r>
              <a:rPr lang="en-US" altLang="zh-CN" sz="1600"/>
              <a:t>/</a:t>
            </a:r>
            <a:r>
              <a:rPr lang="zh-CN" altLang="en-US" sz="1600"/>
              <a:t>商业级</a:t>
            </a:r>
          </a:p>
        </p:txBody>
      </p:sp>
      <p:sp>
        <p:nvSpPr>
          <p:cNvPr id="24591" name="Line 19"/>
          <p:cNvSpPr>
            <a:spLocks noChangeShapeType="1"/>
          </p:cNvSpPr>
          <p:nvPr/>
        </p:nvSpPr>
        <p:spPr bwMode="auto">
          <a:xfrm>
            <a:off x="5581650" y="2565400"/>
            <a:ext cx="431800" cy="0"/>
          </a:xfrm>
          <a:prstGeom prst="line">
            <a:avLst/>
          </a:prstGeom>
          <a:noFill/>
          <a:ln w="9525">
            <a:solidFill>
              <a:schemeClr val="tx1"/>
            </a:solidFill>
            <a:round/>
            <a:tailEnd type="triangle" w="med" len="med"/>
          </a:ln>
        </p:spPr>
        <p:txBody>
          <a:bodyPr/>
          <a:lstStyle/>
          <a:p>
            <a:endParaRPr lang="zh-CN" altLang="en-US"/>
          </a:p>
        </p:txBody>
      </p:sp>
      <p:sp>
        <p:nvSpPr>
          <p:cNvPr id="24592" name="Text Box 20"/>
          <p:cNvSpPr txBox="1">
            <a:spLocks noChangeArrowheads="1"/>
          </p:cNvSpPr>
          <p:nvPr/>
        </p:nvSpPr>
        <p:spPr bwMode="auto">
          <a:xfrm>
            <a:off x="6086475" y="2435225"/>
            <a:ext cx="2305050" cy="346075"/>
          </a:xfrm>
          <a:prstGeom prst="rect">
            <a:avLst/>
          </a:prstGeom>
          <a:noFill/>
          <a:ln w="9525" algn="ctr">
            <a:solidFill>
              <a:schemeClr val="hlink"/>
            </a:solidFill>
            <a:miter lim="800000"/>
          </a:ln>
        </p:spPr>
        <p:txBody>
          <a:bodyPr>
            <a:spAutoFit/>
          </a:bodyPr>
          <a:lstStyle/>
          <a:p>
            <a:pPr algn="ctr">
              <a:spcBef>
                <a:spcPct val="50000"/>
              </a:spcBef>
            </a:pPr>
            <a:r>
              <a:rPr lang="zh-CN" altLang="en-US" sz="1600"/>
              <a:t>器件潮敏等级要求</a:t>
            </a:r>
          </a:p>
        </p:txBody>
      </p:sp>
      <p:sp>
        <p:nvSpPr>
          <p:cNvPr id="24593" name="Line 21"/>
          <p:cNvSpPr>
            <a:spLocks noChangeShapeType="1"/>
          </p:cNvSpPr>
          <p:nvPr/>
        </p:nvSpPr>
        <p:spPr bwMode="auto">
          <a:xfrm>
            <a:off x="5581650" y="3068638"/>
            <a:ext cx="431800" cy="0"/>
          </a:xfrm>
          <a:prstGeom prst="line">
            <a:avLst/>
          </a:prstGeom>
          <a:noFill/>
          <a:ln w="9525">
            <a:solidFill>
              <a:schemeClr val="tx1"/>
            </a:solidFill>
            <a:round/>
            <a:tailEnd type="triangle" w="med" len="med"/>
          </a:ln>
        </p:spPr>
        <p:txBody>
          <a:bodyPr/>
          <a:lstStyle/>
          <a:p>
            <a:endParaRPr lang="zh-CN" altLang="en-US"/>
          </a:p>
        </p:txBody>
      </p:sp>
      <p:sp>
        <p:nvSpPr>
          <p:cNvPr id="24594" name="Text Box 22"/>
          <p:cNvSpPr txBox="1">
            <a:spLocks noChangeArrowheads="1"/>
          </p:cNvSpPr>
          <p:nvPr/>
        </p:nvSpPr>
        <p:spPr bwMode="auto">
          <a:xfrm>
            <a:off x="6086475" y="2924175"/>
            <a:ext cx="2087563" cy="346075"/>
          </a:xfrm>
          <a:prstGeom prst="rect">
            <a:avLst/>
          </a:prstGeom>
          <a:noFill/>
          <a:ln w="9525" algn="ctr">
            <a:solidFill>
              <a:schemeClr val="hlink"/>
            </a:solidFill>
            <a:miter lim="800000"/>
          </a:ln>
        </p:spPr>
        <p:txBody>
          <a:bodyPr>
            <a:spAutoFit/>
          </a:bodyPr>
          <a:lstStyle/>
          <a:p>
            <a:pPr algn="ctr">
              <a:spcBef>
                <a:spcPct val="50000"/>
              </a:spcBef>
            </a:pPr>
            <a:r>
              <a:rPr lang="zh-CN" altLang="en-US" sz="1600"/>
              <a:t>器件工艺耐温要求</a:t>
            </a:r>
          </a:p>
        </p:txBody>
      </p:sp>
      <p:sp>
        <p:nvSpPr>
          <p:cNvPr id="24595" name="Line 23"/>
          <p:cNvSpPr>
            <a:spLocks noChangeShapeType="1"/>
          </p:cNvSpPr>
          <p:nvPr/>
        </p:nvSpPr>
        <p:spPr bwMode="auto">
          <a:xfrm>
            <a:off x="3494088" y="4229100"/>
            <a:ext cx="576262" cy="0"/>
          </a:xfrm>
          <a:prstGeom prst="line">
            <a:avLst/>
          </a:prstGeom>
          <a:noFill/>
          <a:ln w="9525">
            <a:solidFill>
              <a:schemeClr val="tx1"/>
            </a:solidFill>
            <a:round/>
            <a:tailEnd type="triangle" w="med" len="med"/>
          </a:ln>
        </p:spPr>
        <p:txBody>
          <a:bodyPr/>
          <a:lstStyle/>
          <a:p>
            <a:endParaRPr lang="zh-CN" altLang="en-US"/>
          </a:p>
        </p:txBody>
      </p:sp>
      <p:sp>
        <p:nvSpPr>
          <p:cNvPr id="24596" name="Line 24"/>
          <p:cNvSpPr>
            <a:spLocks noChangeShapeType="1"/>
          </p:cNvSpPr>
          <p:nvPr/>
        </p:nvSpPr>
        <p:spPr bwMode="auto">
          <a:xfrm>
            <a:off x="5581650" y="3500438"/>
            <a:ext cx="431800" cy="0"/>
          </a:xfrm>
          <a:prstGeom prst="line">
            <a:avLst/>
          </a:prstGeom>
          <a:noFill/>
          <a:ln w="9525">
            <a:solidFill>
              <a:schemeClr val="tx1"/>
            </a:solidFill>
            <a:round/>
            <a:tailEnd type="triangle" w="med" len="med"/>
          </a:ln>
        </p:spPr>
        <p:txBody>
          <a:bodyPr/>
          <a:lstStyle/>
          <a:p>
            <a:endParaRPr lang="zh-CN" altLang="en-US"/>
          </a:p>
        </p:txBody>
      </p:sp>
      <p:sp>
        <p:nvSpPr>
          <p:cNvPr id="24597" name="Text Box 25"/>
          <p:cNvSpPr txBox="1">
            <a:spLocks noChangeArrowheads="1"/>
          </p:cNvSpPr>
          <p:nvPr/>
        </p:nvSpPr>
        <p:spPr bwMode="auto">
          <a:xfrm>
            <a:off x="6084888" y="3357563"/>
            <a:ext cx="3097212" cy="346075"/>
          </a:xfrm>
          <a:prstGeom prst="rect">
            <a:avLst/>
          </a:prstGeom>
          <a:noFill/>
          <a:ln w="9525" algn="ctr">
            <a:solidFill>
              <a:schemeClr val="hlink"/>
            </a:solidFill>
            <a:miter lim="800000"/>
          </a:ln>
        </p:spPr>
        <p:txBody>
          <a:bodyPr>
            <a:spAutoFit/>
          </a:bodyPr>
          <a:lstStyle/>
          <a:p>
            <a:pPr>
              <a:spcBef>
                <a:spcPct val="50000"/>
              </a:spcBef>
            </a:pPr>
            <a:r>
              <a:rPr lang="zh-CN" altLang="en-US" sz="1600" dirty="0"/>
              <a:t>器件环保性要求（</a:t>
            </a:r>
            <a:r>
              <a:rPr lang="en-US" altLang="zh-CN" sz="1600" dirty="0" err="1"/>
              <a:t>RoHS</a:t>
            </a:r>
            <a:r>
              <a:rPr lang="en-US" altLang="zh-CN" sz="1600" dirty="0"/>
              <a:t>,</a:t>
            </a:r>
            <a:r>
              <a:rPr lang="zh-CN" altLang="en-US" sz="1600" dirty="0"/>
              <a:t>无卤素）</a:t>
            </a:r>
          </a:p>
        </p:txBody>
      </p:sp>
      <p:sp>
        <p:nvSpPr>
          <p:cNvPr id="24598" name="Text Box 26"/>
          <p:cNvSpPr txBox="1">
            <a:spLocks noChangeArrowheads="1"/>
          </p:cNvSpPr>
          <p:nvPr/>
        </p:nvSpPr>
        <p:spPr bwMode="auto">
          <a:xfrm>
            <a:off x="4067175" y="3940175"/>
            <a:ext cx="1152525" cy="590550"/>
          </a:xfrm>
          <a:prstGeom prst="rect">
            <a:avLst/>
          </a:prstGeom>
          <a:noFill/>
          <a:ln w="9525">
            <a:solidFill>
              <a:schemeClr val="hlink"/>
            </a:solidFill>
            <a:miter lim="800000"/>
          </a:ln>
        </p:spPr>
        <p:txBody>
          <a:bodyPr>
            <a:spAutoFit/>
          </a:bodyPr>
          <a:lstStyle/>
          <a:p>
            <a:pPr algn="ctr">
              <a:spcBef>
                <a:spcPct val="50000"/>
              </a:spcBef>
            </a:pPr>
            <a:r>
              <a:rPr lang="zh-CN" altLang="en-US" sz="1600" dirty="0"/>
              <a:t>板卡可靠性指标</a:t>
            </a:r>
          </a:p>
        </p:txBody>
      </p:sp>
      <p:sp>
        <p:nvSpPr>
          <p:cNvPr id="24599" name="Line 27"/>
          <p:cNvSpPr>
            <a:spLocks noChangeShapeType="1"/>
          </p:cNvSpPr>
          <p:nvPr/>
        </p:nvSpPr>
        <p:spPr bwMode="auto">
          <a:xfrm>
            <a:off x="5219700" y="4221163"/>
            <a:ext cx="360363" cy="0"/>
          </a:xfrm>
          <a:prstGeom prst="line">
            <a:avLst/>
          </a:prstGeom>
          <a:noFill/>
          <a:ln w="9525">
            <a:solidFill>
              <a:schemeClr val="tx1"/>
            </a:solidFill>
            <a:round/>
            <a:tailEnd type="triangle" w="med" len="med"/>
          </a:ln>
        </p:spPr>
        <p:txBody>
          <a:bodyPr/>
          <a:lstStyle/>
          <a:p>
            <a:endParaRPr lang="zh-CN" altLang="en-US"/>
          </a:p>
        </p:txBody>
      </p:sp>
      <p:sp>
        <p:nvSpPr>
          <p:cNvPr id="24600" name="Line 28"/>
          <p:cNvSpPr>
            <a:spLocks noChangeShapeType="1"/>
          </p:cNvSpPr>
          <p:nvPr/>
        </p:nvSpPr>
        <p:spPr bwMode="auto">
          <a:xfrm>
            <a:off x="5580063" y="3933825"/>
            <a:ext cx="0" cy="1655763"/>
          </a:xfrm>
          <a:prstGeom prst="line">
            <a:avLst/>
          </a:prstGeom>
          <a:noFill/>
          <a:ln w="9525">
            <a:solidFill>
              <a:schemeClr val="tx1"/>
            </a:solidFill>
            <a:round/>
          </a:ln>
        </p:spPr>
        <p:txBody>
          <a:bodyPr/>
          <a:lstStyle/>
          <a:p>
            <a:endParaRPr lang="zh-CN" altLang="en-US"/>
          </a:p>
        </p:txBody>
      </p:sp>
      <p:sp>
        <p:nvSpPr>
          <p:cNvPr id="24601" name="Line 29"/>
          <p:cNvSpPr>
            <a:spLocks noChangeShapeType="1"/>
          </p:cNvSpPr>
          <p:nvPr/>
        </p:nvSpPr>
        <p:spPr bwMode="auto">
          <a:xfrm>
            <a:off x="5580063" y="3933825"/>
            <a:ext cx="431800" cy="0"/>
          </a:xfrm>
          <a:prstGeom prst="line">
            <a:avLst/>
          </a:prstGeom>
          <a:noFill/>
          <a:ln w="9525">
            <a:solidFill>
              <a:schemeClr val="tx1"/>
            </a:solidFill>
            <a:round/>
            <a:tailEnd type="triangle" w="med" len="med"/>
          </a:ln>
        </p:spPr>
        <p:txBody>
          <a:bodyPr/>
          <a:lstStyle/>
          <a:p>
            <a:endParaRPr lang="zh-CN" altLang="en-US"/>
          </a:p>
        </p:txBody>
      </p:sp>
      <p:sp>
        <p:nvSpPr>
          <p:cNvPr id="24602" name="Line 30"/>
          <p:cNvSpPr>
            <a:spLocks noChangeShapeType="1"/>
          </p:cNvSpPr>
          <p:nvPr/>
        </p:nvSpPr>
        <p:spPr bwMode="auto">
          <a:xfrm>
            <a:off x="5580063" y="4581525"/>
            <a:ext cx="360362" cy="0"/>
          </a:xfrm>
          <a:prstGeom prst="line">
            <a:avLst/>
          </a:prstGeom>
          <a:noFill/>
          <a:ln w="9525">
            <a:solidFill>
              <a:schemeClr val="tx1"/>
            </a:solidFill>
            <a:round/>
            <a:tailEnd type="triangle" w="med" len="med"/>
          </a:ln>
        </p:spPr>
        <p:txBody>
          <a:bodyPr/>
          <a:lstStyle/>
          <a:p>
            <a:endParaRPr lang="zh-CN" altLang="en-US"/>
          </a:p>
        </p:txBody>
      </p:sp>
      <p:sp>
        <p:nvSpPr>
          <p:cNvPr id="24603" name="Line 31"/>
          <p:cNvSpPr>
            <a:spLocks noChangeShapeType="1"/>
          </p:cNvSpPr>
          <p:nvPr/>
        </p:nvSpPr>
        <p:spPr bwMode="auto">
          <a:xfrm>
            <a:off x="5580063" y="5157788"/>
            <a:ext cx="360362" cy="0"/>
          </a:xfrm>
          <a:prstGeom prst="line">
            <a:avLst/>
          </a:prstGeom>
          <a:noFill/>
          <a:ln w="9525">
            <a:solidFill>
              <a:schemeClr val="tx1"/>
            </a:solidFill>
            <a:round/>
            <a:tailEnd type="triangle" w="med" len="med"/>
          </a:ln>
        </p:spPr>
        <p:txBody>
          <a:bodyPr/>
          <a:lstStyle/>
          <a:p>
            <a:endParaRPr lang="zh-CN" altLang="en-US"/>
          </a:p>
        </p:txBody>
      </p:sp>
      <p:sp>
        <p:nvSpPr>
          <p:cNvPr id="24604" name="Text Box 32"/>
          <p:cNvSpPr txBox="1">
            <a:spLocks noChangeArrowheads="1"/>
          </p:cNvSpPr>
          <p:nvPr/>
        </p:nvSpPr>
        <p:spPr bwMode="auto">
          <a:xfrm>
            <a:off x="6011863" y="3789363"/>
            <a:ext cx="3132137" cy="590550"/>
          </a:xfrm>
          <a:prstGeom prst="rect">
            <a:avLst/>
          </a:prstGeom>
          <a:noFill/>
          <a:ln w="9525">
            <a:solidFill>
              <a:schemeClr val="hlink"/>
            </a:solidFill>
            <a:miter lim="800000"/>
          </a:ln>
        </p:spPr>
        <p:txBody>
          <a:bodyPr>
            <a:spAutoFit/>
          </a:bodyPr>
          <a:lstStyle/>
          <a:p>
            <a:pPr>
              <a:spcBef>
                <a:spcPct val="50000"/>
              </a:spcBef>
            </a:pPr>
            <a:r>
              <a:rPr lang="en-US" altLang="zh-CN" sz="1600"/>
              <a:t>PCB</a:t>
            </a:r>
            <a:r>
              <a:rPr lang="zh-CN" altLang="en-US" sz="1600"/>
              <a:t>原料要求（耐高温，高</a:t>
            </a:r>
            <a:r>
              <a:rPr lang="en-US" altLang="zh-CN" sz="1600"/>
              <a:t>Tg</a:t>
            </a:r>
            <a:r>
              <a:rPr lang="zh-CN" altLang="en-US" sz="1600"/>
              <a:t>，无卤素，无铅，高频高速等等</a:t>
            </a:r>
          </a:p>
        </p:txBody>
      </p:sp>
      <p:sp>
        <p:nvSpPr>
          <p:cNvPr id="24605" name="Text Box 33"/>
          <p:cNvSpPr txBox="1">
            <a:spLocks noChangeArrowheads="1"/>
          </p:cNvSpPr>
          <p:nvPr/>
        </p:nvSpPr>
        <p:spPr bwMode="auto">
          <a:xfrm>
            <a:off x="6011863" y="4508500"/>
            <a:ext cx="3132137" cy="835025"/>
          </a:xfrm>
          <a:prstGeom prst="rect">
            <a:avLst/>
          </a:prstGeom>
          <a:noFill/>
          <a:ln w="9525" algn="ctr">
            <a:solidFill>
              <a:schemeClr val="hlink"/>
            </a:solidFill>
            <a:miter lim="800000"/>
          </a:ln>
        </p:spPr>
        <p:txBody>
          <a:bodyPr>
            <a:spAutoFit/>
          </a:bodyPr>
          <a:lstStyle/>
          <a:p>
            <a:pPr>
              <a:spcBef>
                <a:spcPct val="50000"/>
              </a:spcBef>
            </a:pPr>
            <a:r>
              <a:rPr lang="en-US" altLang="zh-CN" sz="1600"/>
              <a:t>PCB</a:t>
            </a:r>
            <a:r>
              <a:rPr lang="zh-CN" altLang="en-US" sz="1600"/>
              <a:t>设计要求（单面，双面布局，适合</a:t>
            </a:r>
            <a:r>
              <a:rPr lang="en-US" altLang="zh-CN" sz="1600"/>
              <a:t>SMT,</a:t>
            </a:r>
            <a:r>
              <a:rPr lang="zh-CN" altLang="en-US" sz="1600"/>
              <a:t>波峰焊，压接等的工艺要求</a:t>
            </a:r>
          </a:p>
        </p:txBody>
      </p:sp>
      <p:sp>
        <p:nvSpPr>
          <p:cNvPr id="24606" name="Line 34"/>
          <p:cNvSpPr>
            <a:spLocks noChangeShapeType="1"/>
          </p:cNvSpPr>
          <p:nvPr/>
        </p:nvSpPr>
        <p:spPr bwMode="auto">
          <a:xfrm>
            <a:off x="5580063" y="5589588"/>
            <a:ext cx="360362" cy="0"/>
          </a:xfrm>
          <a:prstGeom prst="line">
            <a:avLst/>
          </a:prstGeom>
          <a:noFill/>
          <a:ln w="9525">
            <a:solidFill>
              <a:schemeClr val="tx1"/>
            </a:solidFill>
            <a:round/>
            <a:tailEnd type="triangle" w="med" len="med"/>
          </a:ln>
        </p:spPr>
        <p:txBody>
          <a:bodyPr/>
          <a:lstStyle/>
          <a:p>
            <a:endParaRPr lang="zh-CN" altLang="en-US"/>
          </a:p>
        </p:txBody>
      </p:sp>
      <p:sp>
        <p:nvSpPr>
          <p:cNvPr id="24607" name="Text Box 35"/>
          <p:cNvSpPr txBox="1">
            <a:spLocks noChangeArrowheads="1"/>
          </p:cNvSpPr>
          <p:nvPr/>
        </p:nvSpPr>
        <p:spPr bwMode="auto">
          <a:xfrm>
            <a:off x="5940425" y="5373688"/>
            <a:ext cx="3132138" cy="590550"/>
          </a:xfrm>
          <a:prstGeom prst="rect">
            <a:avLst/>
          </a:prstGeom>
          <a:noFill/>
          <a:ln w="9525" algn="ctr">
            <a:solidFill>
              <a:schemeClr val="hlink"/>
            </a:solidFill>
            <a:miter lim="800000"/>
          </a:ln>
        </p:spPr>
        <p:txBody>
          <a:bodyPr>
            <a:spAutoFit/>
          </a:bodyPr>
          <a:lstStyle/>
          <a:p>
            <a:pPr>
              <a:spcBef>
                <a:spcPct val="50000"/>
              </a:spcBef>
            </a:pPr>
            <a:r>
              <a:rPr lang="en-US" altLang="zh-CN" sz="1600" dirty="0"/>
              <a:t>PCBA</a:t>
            </a:r>
            <a:r>
              <a:rPr lang="zh-CN" altLang="en-US" sz="1600" dirty="0"/>
              <a:t>工艺要求（有铅，无铅工艺，有无喷涂要求。。。</a:t>
            </a:r>
          </a:p>
        </p:txBody>
      </p:sp>
      <p:sp>
        <p:nvSpPr>
          <p:cNvPr id="24608" name="Line 36"/>
          <p:cNvSpPr>
            <a:spLocks noChangeShapeType="1"/>
          </p:cNvSpPr>
          <p:nvPr/>
        </p:nvSpPr>
        <p:spPr bwMode="auto">
          <a:xfrm>
            <a:off x="3492500" y="6237288"/>
            <a:ext cx="576263" cy="0"/>
          </a:xfrm>
          <a:prstGeom prst="line">
            <a:avLst/>
          </a:prstGeom>
          <a:noFill/>
          <a:ln w="9525">
            <a:solidFill>
              <a:schemeClr val="tx1"/>
            </a:solidFill>
            <a:round/>
            <a:tailEnd type="triangle" w="med" len="med"/>
          </a:ln>
        </p:spPr>
        <p:txBody>
          <a:bodyPr/>
          <a:lstStyle/>
          <a:p>
            <a:endParaRPr lang="zh-CN" altLang="en-US"/>
          </a:p>
        </p:txBody>
      </p:sp>
      <p:sp>
        <p:nvSpPr>
          <p:cNvPr id="24609" name="Text Box 38"/>
          <p:cNvSpPr txBox="1">
            <a:spLocks noChangeArrowheads="1"/>
          </p:cNvSpPr>
          <p:nvPr/>
        </p:nvSpPr>
        <p:spPr bwMode="auto">
          <a:xfrm>
            <a:off x="4067175" y="6021388"/>
            <a:ext cx="1584325" cy="650875"/>
          </a:xfrm>
          <a:prstGeom prst="rect">
            <a:avLst/>
          </a:prstGeom>
          <a:noFill/>
          <a:ln w="9525">
            <a:solidFill>
              <a:schemeClr val="hlink"/>
            </a:solidFill>
            <a:miter lim="800000"/>
          </a:ln>
        </p:spPr>
        <p:txBody>
          <a:bodyPr>
            <a:spAutoFit/>
          </a:bodyPr>
          <a:lstStyle/>
          <a:p>
            <a:pPr>
              <a:spcBef>
                <a:spcPct val="50000"/>
              </a:spcBef>
            </a:pPr>
            <a:r>
              <a:rPr lang="zh-CN" altLang="en-US"/>
              <a:t>产品性能可靠性要求</a:t>
            </a:r>
          </a:p>
        </p:txBody>
      </p:sp>
      <p:sp>
        <p:nvSpPr>
          <p:cNvPr id="24610" name="Line 39"/>
          <p:cNvSpPr>
            <a:spLocks noChangeShapeType="1"/>
          </p:cNvSpPr>
          <p:nvPr/>
        </p:nvSpPr>
        <p:spPr bwMode="auto">
          <a:xfrm>
            <a:off x="5651500" y="6381750"/>
            <a:ext cx="215900" cy="0"/>
          </a:xfrm>
          <a:prstGeom prst="line">
            <a:avLst/>
          </a:prstGeom>
          <a:noFill/>
          <a:ln w="9525">
            <a:solidFill>
              <a:schemeClr val="tx1"/>
            </a:solidFill>
            <a:round/>
            <a:tailEnd type="triangle" w="med" len="med"/>
          </a:ln>
        </p:spPr>
        <p:txBody>
          <a:bodyPr/>
          <a:lstStyle/>
          <a:p>
            <a:endParaRPr lang="zh-CN" altLang="en-US"/>
          </a:p>
        </p:txBody>
      </p:sp>
      <p:sp>
        <p:nvSpPr>
          <p:cNvPr id="24611" name="Text Box 40"/>
          <p:cNvSpPr txBox="1">
            <a:spLocks noChangeArrowheads="1"/>
          </p:cNvSpPr>
          <p:nvPr/>
        </p:nvSpPr>
        <p:spPr bwMode="auto">
          <a:xfrm>
            <a:off x="5940425" y="6021388"/>
            <a:ext cx="3008313" cy="650875"/>
          </a:xfrm>
          <a:prstGeom prst="rect">
            <a:avLst/>
          </a:prstGeom>
          <a:noFill/>
          <a:ln w="9525">
            <a:solidFill>
              <a:schemeClr val="hlink"/>
            </a:solidFill>
            <a:miter lim="800000"/>
          </a:ln>
        </p:spPr>
        <p:txBody>
          <a:bodyPr>
            <a:spAutoFit/>
          </a:bodyPr>
          <a:lstStyle/>
          <a:p>
            <a:pPr>
              <a:spcBef>
                <a:spcPct val="50000"/>
              </a:spcBef>
            </a:pPr>
            <a:r>
              <a:rPr lang="zh-CN" altLang="en-US" dirty="0"/>
              <a:t>可测试性，可维护性，产品寿命等等要求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95"/>
                                        </p:tgtEl>
                                        <p:attrNameLst>
                                          <p:attrName>style.visibility</p:attrName>
                                        </p:attrNameLst>
                                      </p:cBhvr>
                                      <p:to>
                                        <p:strVal val="visible"/>
                                      </p:to>
                                    </p:set>
                                    <p:animEffect transition="in" filter="box(in)">
                                      <p:cBhvr>
                                        <p:cTn id="7" dur="500"/>
                                        <p:tgtEl>
                                          <p:spTgt spid="245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598"/>
                                        </p:tgtEl>
                                        <p:attrNameLst>
                                          <p:attrName>style.visibility</p:attrName>
                                        </p:attrNameLst>
                                      </p:cBhvr>
                                      <p:to>
                                        <p:strVal val="visible"/>
                                      </p:to>
                                    </p:set>
                                    <p:animEffect transition="in" filter="box(in)">
                                      <p:cBhvr>
                                        <p:cTn id="10" dur="500"/>
                                        <p:tgtEl>
                                          <p:spTgt spid="2459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599"/>
                                        </p:tgtEl>
                                        <p:attrNameLst>
                                          <p:attrName>style.visibility</p:attrName>
                                        </p:attrNameLst>
                                      </p:cBhvr>
                                      <p:to>
                                        <p:strVal val="visible"/>
                                      </p:to>
                                    </p:set>
                                    <p:animEffect transition="in" filter="box(in)">
                                      <p:cBhvr>
                                        <p:cTn id="13" dur="500"/>
                                        <p:tgtEl>
                                          <p:spTgt spid="2459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4600"/>
                                        </p:tgtEl>
                                        <p:attrNameLst>
                                          <p:attrName>style.visibility</p:attrName>
                                        </p:attrNameLst>
                                      </p:cBhvr>
                                      <p:to>
                                        <p:strVal val="visible"/>
                                      </p:to>
                                    </p:set>
                                    <p:animEffect transition="in" filter="box(in)">
                                      <p:cBhvr>
                                        <p:cTn id="16" dur="500"/>
                                        <p:tgtEl>
                                          <p:spTgt spid="2460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4601"/>
                                        </p:tgtEl>
                                        <p:attrNameLst>
                                          <p:attrName>style.visibility</p:attrName>
                                        </p:attrNameLst>
                                      </p:cBhvr>
                                      <p:to>
                                        <p:strVal val="visible"/>
                                      </p:to>
                                    </p:set>
                                    <p:animEffect transition="in" filter="box(in)">
                                      <p:cBhvr>
                                        <p:cTn id="19" dur="500"/>
                                        <p:tgtEl>
                                          <p:spTgt spid="2460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4602"/>
                                        </p:tgtEl>
                                        <p:attrNameLst>
                                          <p:attrName>style.visibility</p:attrName>
                                        </p:attrNameLst>
                                      </p:cBhvr>
                                      <p:to>
                                        <p:strVal val="visible"/>
                                      </p:to>
                                    </p:set>
                                    <p:animEffect transition="in" filter="box(in)">
                                      <p:cBhvr>
                                        <p:cTn id="22" dur="500"/>
                                        <p:tgtEl>
                                          <p:spTgt spid="2460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4603"/>
                                        </p:tgtEl>
                                        <p:attrNameLst>
                                          <p:attrName>style.visibility</p:attrName>
                                        </p:attrNameLst>
                                      </p:cBhvr>
                                      <p:to>
                                        <p:strVal val="visible"/>
                                      </p:to>
                                    </p:set>
                                    <p:animEffect transition="in" filter="box(in)">
                                      <p:cBhvr>
                                        <p:cTn id="25" dur="500"/>
                                        <p:tgtEl>
                                          <p:spTgt spid="2460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4605"/>
                                        </p:tgtEl>
                                        <p:attrNameLst>
                                          <p:attrName>style.visibility</p:attrName>
                                        </p:attrNameLst>
                                      </p:cBhvr>
                                      <p:to>
                                        <p:strVal val="visible"/>
                                      </p:to>
                                    </p:set>
                                    <p:animEffect transition="in" filter="box(in)">
                                      <p:cBhvr>
                                        <p:cTn id="28" dur="500"/>
                                        <p:tgtEl>
                                          <p:spTgt spid="2460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4606"/>
                                        </p:tgtEl>
                                        <p:attrNameLst>
                                          <p:attrName>style.visibility</p:attrName>
                                        </p:attrNameLst>
                                      </p:cBhvr>
                                      <p:to>
                                        <p:strVal val="visible"/>
                                      </p:to>
                                    </p:set>
                                    <p:animEffect transition="in" filter="box(in)">
                                      <p:cBhvr>
                                        <p:cTn id="31" dur="500"/>
                                        <p:tgtEl>
                                          <p:spTgt spid="2460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4607"/>
                                        </p:tgtEl>
                                        <p:attrNameLst>
                                          <p:attrName>style.visibility</p:attrName>
                                        </p:attrNameLst>
                                      </p:cBhvr>
                                      <p:to>
                                        <p:strVal val="visible"/>
                                      </p:to>
                                    </p:set>
                                    <p:animEffect transition="in" filter="box(in)">
                                      <p:cBhvr>
                                        <p:cTn id="34" dur="500"/>
                                        <p:tgtEl>
                                          <p:spTgt spid="2460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4608"/>
                                        </p:tgtEl>
                                        <p:attrNameLst>
                                          <p:attrName>style.visibility</p:attrName>
                                        </p:attrNameLst>
                                      </p:cBhvr>
                                      <p:to>
                                        <p:strVal val="visible"/>
                                      </p:to>
                                    </p:set>
                                    <p:animEffect transition="in" filter="box(in)">
                                      <p:cBhvr>
                                        <p:cTn id="39" dur="500"/>
                                        <p:tgtEl>
                                          <p:spTgt spid="24608"/>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4609"/>
                                        </p:tgtEl>
                                        <p:attrNameLst>
                                          <p:attrName>style.visibility</p:attrName>
                                        </p:attrNameLst>
                                      </p:cBhvr>
                                      <p:to>
                                        <p:strVal val="visible"/>
                                      </p:to>
                                    </p:set>
                                    <p:animEffect transition="in" filter="box(in)">
                                      <p:cBhvr>
                                        <p:cTn id="42" dur="500"/>
                                        <p:tgtEl>
                                          <p:spTgt spid="24609"/>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4610"/>
                                        </p:tgtEl>
                                        <p:attrNameLst>
                                          <p:attrName>style.visibility</p:attrName>
                                        </p:attrNameLst>
                                      </p:cBhvr>
                                      <p:to>
                                        <p:strVal val="visible"/>
                                      </p:to>
                                    </p:set>
                                    <p:animEffect transition="in" filter="box(in)">
                                      <p:cBhvr>
                                        <p:cTn id="45" dur="500"/>
                                        <p:tgtEl>
                                          <p:spTgt spid="24610"/>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4611"/>
                                        </p:tgtEl>
                                        <p:attrNameLst>
                                          <p:attrName>style.visibility</p:attrName>
                                        </p:attrNameLst>
                                      </p:cBhvr>
                                      <p:to>
                                        <p:strVal val="visible"/>
                                      </p:to>
                                    </p:set>
                                    <p:animEffect transition="in" filter="box(in)">
                                      <p:cBhvr>
                                        <p:cTn id="48"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5" grpId="0" animBg="1"/>
      <p:bldP spid="24598" grpId="0" animBg="1"/>
      <p:bldP spid="24599" grpId="0" animBg="1"/>
      <p:bldP spid="24600" grpId="0" animBg="1"/>
      <p:bldP spid="24601" grpId="0" animBg="1"/>
      <p:bldP spid="24602" grpId="0" animBg="1"/>
      <p:bldP spid="24603" grpId="0" animBg="1"/>
      <p:bldP spid="24605" grpId="0" animBg="1"/>
      <p:bldP spid="24606" grpId="0" animBg="1"/>
      <p:bldP spid="24607" grpId="0" animBg="1"/>
      <p:bldP spid="24608" grpId="0" animBg="1"/>
      <p:bldP spid="24609" grpId="0" animBg="1"/>
      <p:bldP spid="24610" grpId="0" animBg="1"/>
      <p:bldP spid="246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908050"/>
            <a:ext cx="9144000" cy="1558925"/>
          </a:xfrm>
          <a:noFill/>
        </p:spPr>
        <p:txBody>
          <a:bodyPr>
            <a:spAutoFit/>
          </a:bodyPr>
          <a:lstStyle/>
          <a:p>
            <a:pPr marL="0" indent="0" eaLnBrk="1" hangingPunct="1">
              <a:lnSpc>
                <a:spcPct val="100000"/>
              </a:lnSpc>
              <a:spcBef>
                <a:spcPct val="50000"/>
              </a:spcBef>
              <a:buFontTx/>
              <a:buNone/>
            </a:pPr>
            <a:r>
              <a:rPr lang="en-US" altLang="zh-CN" b="1" dirty="0"/>
              <a:t>DFR</a:t>
            </a:r>
            <a:r>
              <a:rPr lang="zh-CN" altLang="en-US" b="1" dirty="0"/>
              <a:t>举例</a:t>
            </a:r>
          </a:p>
          <a:p>
            <a:pPr marL="0" indent="0" eaLnBrk="1" hangingPunct="1">
              <a:lnSpc>
                <a:spcPct val="100000"/>
              </a:lnSpc>
              <a:spcBef>
                <a:spcPct val="50000"/>
              </a:spcBef>
              <a:buFontTx/>
              <a:buNone/>
            </a:pPr>
            <a:r>
              <a:rPr lang="en-US" altLang="zh-CN" b="1" dirty="0"/>
              <a:t>1.</a:t>
            </a:r>
            <a:r>
              <a:rPr lang="zh-CN" altLang="en-US" b="1" dirty="0"/>
              <a:t>器件来料不符合可靠性耐温要求，不符合加工要求</a:t>
            </a:r>
          </a:p>
          <a:p>
            <a:pPr marL="0" indent="0" eaLnBrk="1" hangingPunct="1">
              <a:lnSpc>
                <a:spcPct val="100000"/>
              </a:lnSpc>
              <a:spcBef>
                <a:spcPct val="50000"/>
              </a:spcBef>
              <a:buFontTx/>
              <a:buNone/>
            </a:pPr>
            <a:r>
              <a:rPr lang="zh-CN" altLang="en-US" b="1" dirty="0"/>
              <a:t>  </a:t>
            </a:r>
            <a:r>
              <a:rPr lang="zh-CN" altLang="en-US" dirty="0"/>
              <a:t>我司某项目背板铜皮厚，散热快，其选用的某款连接器本体不耐高温（</a:t>
            </a:r>
            <a:r>
              <a:rPr lang="en-US" altLang="zh-CN" dirty="0"/>
              <a:t>260℃</a:t>
            </a:r>
            <a:r>
              <a:rPr lang="zh-CN" altLang="en-US" dirty="0"/>
              <a:t>），造成回流焊后器件本体熔化，临时措施，此物料采取手工补焊方式加工。手工焊接对焊点的可靠性有影响，从而影响产品可靠性</a:t>
            </a:r>
          </a:p>
        </p:txBody>
      </p:sp>
      <p:pic>
        <p:nvPicPr>
          <p:cNvPr id="25603" name="Picture 4"/>
          <p:cNvPicPr>
            <a:picLocks noChangeAspect="1" noChangeArrowheads="1"/>
          </p:cNvPicPr>
          <p:nvPr/>
        </p:nvPicPr>
        <p:blipFill>
          <a:blip r:embed="rId2" cstate="print"/>
          <a:srcRect/>
          <a:stretch>
            <a:fillRect/>
          </a:stretch>
        </p:blipFill>
        <p:spPr bwMode="auto">
          <a:xfrm>
            <a:off x="1403350" y="2276475"/>
            <a:ext cx="3095625" cy="1644650"/>
          </a:xfrm>
          <a:prstGeom prst="rect">
            <a:avLst/>
          </a:prstGeom>
          <a:noFill/>
          <a:ln w="9525">
            <a:noFill/>
            <a:miter lim="800000"/>
            <a:headEnd/>
            <a:tailEnd/>
          </a:ln>
        </p:spPr>
      </p:pic>
      <p:sp>
        <p:nvSpPr>
          <p:cNvPr id="25604" name="Rectangle 6"/>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-----DFR</a:t>
            </a:r>
            <a:r>
              <a:rPr lang="zh-CN" altLang="en-US">
                <a:solidFill>
                  <a:schemeClr val="tx1"/>
                </a:solidFill>
              </a:rPr>
              <a:t>举例</a:t>
            </a:r>
          </a:p>
        </p:txBody>
      </p:sp>
      <p:pic>
        <p:nvPicPr>
          <p:cNvPr id="25605" name="Picture 7"/>
          <p:cNvPicPr>
            <a:picLocks noChangeAspect="1" noChangeArrowheads="1"/>
          </p:cNvPicPr>
          <p:nvPr/>
        </p:nvPicPr>
        <p:blipFill>
          <a:blip r:embed="rId3" cstate="print"/>
          <a:srcRect/>
          <a:stretch>
            <a:fillRect/>
          </a:stretch>
        </p:blipFill>
        <p:spPr bwMode="auto">
          <a:xfrm>
            <a:off x="5148263" y="3213100"/>
            <a:ext cx="2246312" cy="3201988"/>
          </a:xfrm>
          <a:prstGeom prst="rect">
            <a:avLst/>
          </a:prstGeom>
          <a:noFill/>
          <a:ln w="9525">
            <a:noFill/>
            <a:miter lim="800000"/>
            <a:headEnd/>
            <a:tailEnd/>
          </a:ln>
        </p:spPr>
      </p:pic>
      <p:sp>
        <p:nvSpPr>
          <p:cNvPr id="25606" name="Text Box 8"/>
          <p:cNvSpPr txBox="1">
            <a:spLocks noChangeArrowheads="1"/>
          </p:cNvSpPr>
          <p:nvPr/>
        </p:nvSpPr>
        <p:spPr bwMode="auto">
          <a:xfrm>
            <a:off x="179388" y="4508500"/>
            <a:ext cx="4968875" cy="641350"/>
          </a:xfrm>
          <a:prstGeom prst="rect">
            <a:avLst/>
          </a:prstGeom>
          <a:noFill/>
          <a:ln w="9525">
            <a:noFill/>
            <a:miter lim="800000"/>
          </a:ln>
        </p:spPr>
        <p:txBody>
          <a:bodyPr>
            <a:spAutoFit/>
          </a:bodyPr>
          <a:lstStyle/>
          <a:p>
            <a:pPr>
              <a:spcBef>
                <a:spcPct val="50000"/>
              </a:spcBef>
            </a:pPr>
            <a:r>
              <a:rPr lang="en-US" altLang="zh-CN"/>
              <a:t>2.</a:t>
            </a:r>
            <a:r>
              <a:rPr lang="zh-CN" altLang="en-US"/>
              <a:t>某单板铝电解电容不耐高温，造成无铅焊接后器件变色，影响其可靠性</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0" y="908050"/>
            <a:ext cx="9144000" cy="703263"/>
          </a:xfrm>
          <a:noFill/>
        </p:spPr>
        <p:txBody>
          <a:bodyPr>
            <a:spAutoFit/>
          </a:bodyPr>
          <a:lstStyle/>
          <a:p>
            <a:pPr marL="0" indent="0" eaLnBrk="1" hangingPunct="1">
              <a:lnSpc>
                <a:spcPct val="100000"/>
              </a:lnSpc>
              <a:spcBef>
                <a:spcPct val="50000"/>
              </a:spcBef>
              <a:buFontTx/>
              <a:buNone/>
            </a:pPr>
            <a:r>
              <a:rPr lang="en-US" altLang="zh-CN" b="1"/>
              <a:t>DFR</a:t>
            </a:r>
            <a:r>
              <a:rPr lang="zh-CN" altLang="en-US" b="1"/>
              <a:t>举例</a:t>
            </a:r>
          </a:p>
          <a:p>
            <a:pPr marL="0" indent="0" eaLnBrk="1" hangingPunct="1">
              <a:lnSpc>
                <a:spcPct val="100000"/>
              </a:lnSpc>
              <a:spcBef>
                <a:spcPct val="50000"/>
              </a:spcBef>
              <a:buFontTx/>
              <a:buNone/>
            </a:pPr>
            <a:r>
              <a:rPr lang="en-US" altLang="zh-CN" b="1"/>
              <a:t>3.</a:t>
            </a:r>
            <a:r>
              <a:rPr lang="zh-CN" altLang="en-US" b="1"/>
              <a:t>散热器螺钉布局不合理引起周围</a:t>
            </a:r>
            <a:r>
              <a:rPr lang="en-US" altLang="zh-CN" b="1"/>
              <a:t>BGA</a:t>
            </a:r>
            <a:r>
              <a:rPr lang="zh-CN" altLang="en-US" b="1"/>
              <a:t>焊点断裂</a:t>
            </a:r>
          </a:p>
        </p:txBody>
      </p:sp>
      <p:sp>
        <p:nvSpPr>
          <p:cNvPr id="26627" name="Rectangle 4"/>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-----DFR</a:t>
            </a:r>
            <a:r>
              <a:rPr lang="zh-CN" altLang="en-US">
                <a:solidFill>
                  <a:schemeClr val="tx1"/>
                </a:solidFill>
              </a:rPr>
              <a:t>举例</a:t>
            </a:r>
          </a:p>
        </p:txBody>
      </p:sp>
      <p:pic>
        <p:nvPicPr>
          <p:cNvPr id="26628" name="Picture 7"/>
          <p:cNvPicPr>
            <a:picLocks noChangeAspect="1" noChangeArrowheads="1"/>
          </p:cNvPicPr>
          <p:nvPr/>
        </p:nvPicPr>
        <p:blipFill>
          <a:blip r:embed="rId2" cstate="print"/>
          <a:srcRect/>
          <a:stretch>
            <a:fillRect/>
          </a:stretch>
        </p:blipFill>
        <p:spPr bwMode="auto">
          <a:xfrm>
            <a:off x="250825" y="1773238"/>
            <a:ext cx="4175125" cy="3192462"/>
          </a:xfrm>
          <a:prstGeom prst="rect">
            <a:avLst/>
          </a:prstGeom>
          <a:noFill/>
          <a:ln w="9525">
            <a:noFill/>
            <a:miter lim="800000"/>
            <a:headEnd/>
            <a:tailEnd/>
          </a:ln>
        </p:spPr>
      </p:pic>
      <p:pic>
        <p:nvPicPr>
          <p:cNvPr id="26629" name="Picture 10"/>
          <p:cNvPicPr>
            <a:picLocks noChangeAspect="1" noChangeArrowheads="1"/>
          </p:cNvPicPr>
          <p:nvPr/>
        </p:nvPicPr>
        <p:blipFill>
          <a:blip r:embed="rId3" cstate="print"/>
          <a:srcRect/>
          <a:stretch>
            <a:fillRect/>
          </a:stretch>
        </p:blipFill>
        <p:spPr bwMode="auto">
          <a:xfrm>
            <a:off x="4716463" y="2349500"/>
            <a:ext cx="4427537" cy="1290638"/>
          </a:xfrm>
          <a:prstGeom prst="rect">
            <a:avLst/>
          </a:prstGeom>
          <a:noFill/>
          <a:ln w="9525">
            <a:noFill/>
            <a:miter lim="800000"/>
            <a:headEnd/>
            <a:tailEnd/>
          </a:ln>
        </p:spPr>
      </p:pic>
      <p:pic>
        <p:nvPicPr>
          <p:cNvPr id="26630" name="Picture 11"/>
          <p:cNvPicPr>
            <a:picLocks noChangeAspect="1" noChangeArrowheads="1"/>
          </p:cNvPicPr>
          <p:nvPr/>
        </p:nvPicPr>
        <p:blipFill>
          <a:blip r:embed="rId4" cstate="print"/>
          <a:srcRect/>
          <a:stretch>
            <a:fillRect/>
          </a:stretch>
        </p:blipFill>
        <p:spPr bwMode="auto">
          <a:xfrm>
            <a:off x="4572000" y="4581525"/>
            <a:ext cx="4392613" cy="1317625"/>
          </a:xfrm>
          <a:prstGeom prst="rect">
            <a:avLst/>
          </a:prstGeom>
          <a:noFill/>
          <a:ln w="9525">
            <a:noFill/>
            <a:miter lim="800000"/>
            <a:headEnd/>
            <a:tailEnd/>
          </a:ln>
        </p:spPr>
      </p:pic>
      <p:sp>
        <p:nvSpPr>
          <p:cNvPr id="26631" name="Text Box 13"/>
          <p:cNvSpPr txBox="1">
            <a:spLocks noChangeArrowheads="1"/>
          </p:cNvSpPr>
          <p:nvPr/>
        </p:nvSpPr>
        <p:spPr bwMode="auto">
          <a:xfrm>
            <a:off x="4643438" y="1052513"/>
            <a:ext cx="4500562" cy="1079500"/>
          </a:xfrm>
          <a:prstGeom prst="rect">
            <a:avLst/>
          </a:prstGeom>
          <a:noFill/>
          <a:ln w="9525" algn="ctr">
            <a:solidFill>
              <a:schemeClr val="hlink"/>
            </a:solidFill>
            <a:miter lim="800000"/>
          </a:ln>
        </p:spPr>
        <p:txBody>
          <a:bodyPr>
            <a:spAutoFit/>
          </a:bodyPr>
          <a:lstStyle/>
          <a:p>
            <a:pPr>
              <a:spcBef>
                <a:spcPct val="50000"/>
              </a:spcBef>
            </a:pPr>
            <a:r>
              <a:rPr lang="zh-CN" altLang="en-US" sz="1600" dirty="0"/>
              <a:t>如果螺钉距离</a:t>
            </a:r>
            <a:r>
              <a:rPr lang="en-US" altLang="zh-CN" sz="1600" dirty="0"/>
              <a:t>BGA</a:t>
            </a:r>
            <a:r>
              <a:rPr lang="zh-CN" altLang="en-US" sz="1600" dirty="0"/>
              <a:t>有一定的距离，则很容易引起</a:t>
            </a:r>
            <a:r>
              <a:rPr lang="en-US" altLang="zh-CN" sz="1600" dirty="0"/>
              <a:t>PCB</a:t>
            </a:r>
            <a:r>
              <a:rPr lang="zh-CN" altLang="en-US" sz="1600" dirty="0"/>
              <a:t>的变形，</a:t>
            </a:r>
            <a:r>
              <a:rPr lang="en-US" altLang="zh-CN" sz="1600" dirty="0"/>
              <a:t>PCB</a:t>
            </a:r>
            <a:r>
              <a:rPr lang="zh-CN" altLang="en-US" sz="1600" dirty="0"/>
              <a:t>变形会引起附近</a:t>
            </a:r>
            <a:r>
              <a:rPr lang="en-US" altLang="zh-CN" sz="1600" dirty="0"/>
              <a:t>BGA</a:t>
            </a:r>
            <a:r>
              <a:rPr lang="zh-CN" altLang="en-US" sz="1600" dirty="0"/>
              <a:t>临近部位焊点的断裂，这是应力长期作用的结果，其明显标志就是</a:t>
            </a:r>
            <a:r>
              <a:rPr lang="en-US" altLang="zh-CN" sz="1600" dirty="0"/>
              <a:t>PCB</a:t>
            </a:r>
            <a:r>
              <a:rPr lang="zh-CN" altLang="en-US" sz="1600" dirty="0"/>
              <a:t>变形严重</a:t>
            </a:r>
          </a:p>
        </p:txBody>
      </p:sp>
      <p:sp>
        <p:nvSpPr>
          <p:cNvPr id="26632" name="Text Box 14"/>
          <p:cNvSpPr txBox="1">
            <a:spLocks noChangeArrowheads="1"/>
          </p:cNvSpPr>
          <p:nvPr/>
        </p:nvSpPr>
        <p:spPr bwMode="auto">
          <a:xfrm>
            <a:off x="4716463" y="3789363"/>
            <a:ext cx="4248150" cy="346075"/>
          </a:xfrm>
          <a:prstGeom prst="rect">
            <a:avLst/>
          </a:prstGeom>
          <a:noFill/>
          <a:ln w="9525" algn="ctr">
            <a:solidFill>
              <a:schemeClr val="hlink"/>
            </a:solidFill>
            <a:miter lim="800000"/>
          </a:ln>
        </p:spPr>
        <p:txBody>
          <a:bodyPr>
            <a:spAutoFit/>
          </a:bodyPr>
          <a:lstStyle/>
          <a:p>
            <a:pPr>
              <a:spcBef>
                <a:spcPct val="50000"/>
              </a:spcBef>
            </a:pPr>
            <a:r>
              <a:rPr lang="zh-CN" altLang="en-US" sz="1600" dirty="0"/>
              <a:t>改进设计，建议将螺钉布局在</a:t>
            </a:r>
            <a:r>
              <a:rPr lang="en-US" altLang="zh-CN" sz="1600" dirty="0"/>
              <a:t>BGA</a:t>
            </a:r>
            <a:r>
              <a:rPr lang="zh-CN" altLang="en-US" sz="1600" dirty="0"/>
              <a:t>边的附近。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ox(in)">
                                      <p:cBhvr>
                                        <p:cTn id="7" dur="500"/>
                                        <p:tgtEl>
                                          <p:spTgt spid="26631"/>
                                        </p:tgtEl>
                                      </p:cBhvr>
                                    </p:animEffect>
                                  </p:childTnLst>
                                </p:cTn>
                              </p:par>
                              <p:par>
                                <p:cTn id="8" presetID="4" presetClass="entr" presetSubtype="16" fill="hold" nodeType="withEffect">
                                  <p:stCondLst>
                                    <p:cond delay="0"/>
                                  </p:stCondLst>
                                  <p:childTnLst>
                                    <p:set>
                                      <p:cBhvr>
                                        <p:cTn id="9" dur="1" fill="hold">
                                          <p:stCondLst>
                                            <p:cond delay="0"/>
                                          </p:stCondLst>
                                        </p:cTn>
                                        <p:tgtEl>
                                          <p:spTgt spid="26629"/>
                                        </p:tgtEl>
                                        <p:attrNameLst>
                                          <p:attrName>style.visibility</p:attrName>
                                        </p:attrNameLst>
                                      </p:cBhvr>
                                      <p:to>
                                        <p:strVal val="visible"/>
                                      </p:to>
                                    </p:set>
                                    <p:animEffect transition="in" filter="box(in)">
                                      <p:cBhvr>
                                        <p:cTn id="10" dur="500"/>
                                        <p:tgtEl>
                                          <p:spTgt spid="2662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632"/>
                                        </p:tgtEl>
                                        <p:attrNameLst>
                                          <p:attrName>style.visibility</p:attrName>
                                        </p:attrNameLst>
                                      </p:cBhvr>
                                      <p:to>
                                        <p:strVal val="visible"/>
                                      </p:to>
                                    </p:set>
                                    <p:animEffect transition="in" filter="box(in)">
                                      <p:cBhvr>
                                        <p:cTn id="15" dur="500"/>
                                        <p:tgtEl>
                                          <p:spTgt spid="26632"/>
                                        </p:tgtEl>
                                      </p:cBhvr>
                                    </p:animEffect>
                                  </p:childTnLst>
                                </p:cTn>
                              </p:par>
                              <p:par>
                                <p:cTn id="16" presetID="4" presetClass="entr" presetSubtype="16" fill="hold" nodeType="withEffect">
                                  <p:stCondLst>
                                    <p:cond delay="0"/>
                                  </p:stCondLst>
                                  <p:childTnLst>
                                    <p:set>
                                      <p:cBhvr>
                                        <p:cTn id="17" dur="1" fill="hold">
                                          <p:stCondLst>
                                            <p:cond delay="0"/>
                                          </p:stCondLst>
                                        </p:cTn>
                                        <p:tgtEl>
                                          <p:spTgt spid="26630"/>
                                        </p:tgtEl>
                                        <p:attrNameLst>
                                          <p:attrName>style.visibility</p:attrName>
                                        </p:attrNameLst>
                                      </p:cBhvr>
                                      <p:to>
                                        <p:strVal val="visible"/>
                                      </p:to>
                                    </p:set>
                                    <p:animEffect transition="in" filter="box(in)">
                                      <p:cBhvr>
                                        <p:cTn id="18"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-----DFR</a:t>
            </a:r>
            <a:r>
              <a:rPr lang="zh-CN" altLang="en-US">
                <a:solidFill>
                  <a:schemeClr val="tx1"/>
                </a:solidFill>
              </a:rPr>
              <a:t>举例</a:t>
            </a:r>
          </a:p>
        </p:txBody>
      </p:sp>
      <p:pic>
        <p:nvPicPr>
          <p:cNvPr id="27651" name="Picture 11"/>
          <p:cNvPicPr>
            <a:picLocks noChangeAspect="1" noChangeArrowheads="1"/>
          </p:cNvPicPr>
          <p:nvPr/>
        </p:nvPicPr>
        <p:blipFill>
          <a:blip r:embed="rId2" cstate="print"/>
          <a:srcRect/>
          <a:stretch>
            <a:fillRect/>
          </a:stretch>
        </p:blipFill>
        <p:spPr bwMode="auto">
          <a:xfrm>
            <a:off x="0" y="1989138"/>
            <a:ext cx="3455988" cy="1509712"/>
          </a:xfrm>
          <a:prstGeom prst="rect">
            <a:avLst/>
          </a:prstGeom>
          <a:noFill/>
          <a:ln w="9525">
            <a:noFill/>
            <a:miter lim="800000"/>
            <a:headEnd/>
            <a:tailEnd/>
          </a:ln>
        </p:spPr>
      </p:pic>
      <p:sp>
        <p:nvSpPr>
          <p:cNvPr id="27652" name="Text Box 12"/>
          <p:cNvSpPr txBox="1">
            <a:spLocks noChangeArrowheads="1"/>
          </p:cNvSpPr>
          <p:nvPr/>
        </p:nvSpPr>
        <p:spPr bwMode="auto">
          <a:xfrm>
            <a:off x="179388" y="981075"/>
            <a:ext cx="5400675" cy="366713"/>
          </a:xfrm>
          <a:prstGeom prst="rect">
            <a:avLst/>
          </a:prstGeom>
          <a:noFill/>
          <a:ln w="9525">
            <a:noFill/>
            <a:miter lim="800000"/>
          </a:ln>
        </p:spPr>
        <p:txBody>
          <a:bodyPr>
            <a:spAutoFit/>
          </a:bodyPr>
          <a:lstStyle/>
          <a:p>
            <a:pPr>
              <a:spcBef>
                <a:spcPct val="50000"/>
              </a:spcBef>
            </a:pPr>
            <a:r>
              <a:rPr lang="zh-CN" altLang="en-US"/>
              <a:t>器件不稳定导致的二次回流后，共模线圈断问题</a:t>
            </a:r>
          </a:p>
        </p:txBody>
      </p:sp>
      <p:pic>
        <p:nvPicPr>
          <p:cNvPr id="27653" name="Picture 13"/>
          <p:cNvPicPr>
            <a:picLocks noChangeAspect="1" noChangeArrowheads="1"/>
          </p:cNvPicPr>
          <p:nvPr/>
        </p:nvPicPr>
        <p:blipFill>
          <a:blip r:embed="rId3" cstate="print"/>
          <a:srcRect/>
          <a:stretch>
            <a:fillRect/>
          </a:stretch>
        </p:blipFill>
        <p:spPr bwMode="auto">
          <a:xfrm>
            <a:off x="2916238" y="1628775"/>
            <a:ext cx="1108075" cy="2447925"/>
          </a:xfrm>
          <a:prstGeom prst="rect">
            <a:avLst/>
          </a:prstGeom>
          <a:noFill/>
          <a:ln w="9525">
            <a:noFill/>
            <a:miter lim="800000"/>
            <a:headEnd/>
            <a:tailEnd/>
          </a:ln>
        </p:spPr>
      </p:pic>
      <p:sp>
        <p:nvSpPr>
          <p:cNvPr id="27654" name="Text Box 14"/>
          <p:cNvSpPr txBox="1">
            <a:spLocks noChangeArrowheads="1"/>
          </p:cNvSpPr>
          <p:nvPr/>
        </p:nvSpPr>
        <p:spPr bwMode="auto">
          <a:xfrm>
            <a:off x="4140200" y="1700213"/>
            <a:ext cx="4859338" cy="590550"/>
          </a:xfrm>
          <a:prstGeom prst="rect">
            <a:avLst/>
          </a:prstGeom>
          <a:noFill/>
          <a:ln w="9525">
            <a:solidFill>
              <a:schemeClr val="hlink"/>
            </a:solidFill>
            <a:miter lim="800000"/>
          </a:ln>
        </p:spPr>
        <p:txBody>
          <a:bodyPr>
            <a:spAutoFit/>
          </a:bodyPr>
          <a:lstStyle/>
          <a:p>
            <a:pPr>
              <a:spcBef>
                <a:spcPct val="50000"/>
              </a:spcBef>
            </a:pPr>
            <a:r>
              <a:rPr lang="zh-CN" altLang="en-US" sz="1600"/>
              <a:t>问题描述：</a:t>
            </a:r>
            <a:r>
              <a:rPr lang="zh-CN" altLang="en-US" sz="1600" b="0"/>
              <a:t>我司某线圈电感，布置在二次回流面（</a:t>
            </a:r>
            <a:r>
              <a:rPr lang="en-US" altLang="zh-CN" sz="1600" b="0"/>
              <a:t>B</a:t>
            </a:r>
            <a:r>
              <a:rPr lang="zh-CN" altLang="en-US" sz="1600" b="0"/>
              <a:t>面），加工过程中发现多个板出现</a:t>
            </a:r>
            <a:r>
              <a:rPr lang="en-US" altLang="zh-CN" sz="1600" b="0"/>
              <a:t>B</a:t>
            </a:r>
            <a:r>
              <a:rPr lang="zh-CN" altLang="en-US" sz="1600" b="0"/>
              <a:t>面线圈断的问题。</a:t>
            </a:r>
          </a:p>
        </p:txBody>
      </p:sp>
      <p:sp>
        <p:nvSpPr>
          <p:cNvPr id="27655" name="Text Box 15"/>
          <p:cNvSpPr txBox="1">
            <a:spLocks noChangeArrowheads="1"/>
          </p:cNvSpPr>
          <p:nvPr/>
        </p:nvSpPr>
        <p:spPr bwMode="auto">
          <a:xfrm>
            <a:off x="34925" y="4149725"/>
            <a:ext cx="8964613" cy="584200"/>
          </a:xfrm>
          <a:prstGeom prst="rect">
            <a:avLst/>
          </a:prstGeom>
          <a:noFill/>
          <a:ln w="9525">
            <a:noFill/>
            <a:miter lim="800000"/>
          </a:ln>
        </p:spPr>
        <p:txBody>
          <a:bodyPr>
            <a:spAutoFit/>
          </a:bodyPr>
          <a:lstStyle/>
          <a:p>
            <a:pPr>
              <a:spcBef>
                <a:spcPct val="50000"/>
              </a:spcBef>
            </a:pPr>
            <a:r>
              <a:rPr lang="zh-CN" altLang="en-US" sz="1600" dirty="0"/>
              <a:t>问题原因分析：</a:t>
            </a:r>
            <a:r>
              <a:rPr lang="zh-CN" altLang="en-US" sz="1600" b="0" dirty="0"/>
              <a:t>该物料</a:t>
            </a:r>
            <a:r>
              <a:rPr lang="en-US" altLang="zh-CN" sz="1600" b="0" dirty="0"/>
              <a:t>Datasheet</a:t>
            </a:r>
            <a:r>
              <a:rPr lang="zh-CN" altLang="en-US" sz="1600" b="0" dirty="0"/>
              <a:t>显示可以耐两次回流焊，高温</a:t>
            </a:r>
            <a:r>
              <a:rPr lang="en-US" altLang="zh-CN" sz="1600" b="0" dirty="0"/>
              <a:t>260℃.</a:t>
            </a:r>
            <a:r>
              <a:rPr lang="zh-CN" altLang="en-US" sz="1600" b="0" dirty="0"/>
              <a:t>而我们实际加工峰值温度不到</a:t>
            </a:r>
            <a:r>
              <a:rPr lang="en-US" altLang="zh-CN" sz="1600" b="0" dirty="0"/>
              <a:t>250 ℃</a:t>
            </a:r>
            <a:r>
              <a:rPr lang="zh-CN" altLang="en-US" sz="1600" b="0" dirty="0"/>
              <a:t>，不应出现该问题。为物料可靠性问题。</a:t>
            </a:r>
          </a:p>
        </p:txBody>
      </p:sp>
      <p:sp>
        <p:nvSpPr>
          <p:cNvPr id="27656" name="Text Box 16"/>
          <p:cNvSpPr txBox="1">
            <a:spLocks noChangeArrowheads="1"/>
          </p:cNvSpPr>
          <p:nvPr/>
        </p:nvSpPr>
        <p:spPr bwMode="auto">
          <a:xfrm>
            <a:off x="0" y="5157788"/>
            <a:ext cx="9144000" cy="954087"/>
          </a:xfrm>
          <a:prstGeom prst="rect">
            <a:avLst/>
          </a:prstGeom>
          <a:noFill/>
          <a:ln w="9525">
            <a:noFill/>
            <a:miter lim="800000"/>
          </a:ln>
        </p:spPr>
        <p:txBody>
          <a:bodyPr>
            <a:spAutoFit/>
          </a:bodyPr>
          <a:lstStyle/>
          <a:p>
            <a:pPr>
              <a:spcBef>
                <a:spcPct val="50000"/>
              </a:spcBef>
              <a:defRPr/>
            </a:pPr>
            <a:r>
              <a:rPr lang="zh-CN" altLang="en-US" sz="1600" dirty="0">
                <a:latin typeface="+mn-ea"/>
                <a:ea typeface="+mn-ea"/>
              </a:rPr>
              <a:t>短期措施：</a:t>
            </a:r>
            <a:r>
              <a:rPr lang="en-US" altLang="zh-CN" sz="1600" b="0" dirty="0">
                <a:latin typeface="+mn-ea"/>
                <a:ea typeface="+mn-ea"/>
              </a:rPr>
              <a:t>1.</a:t>
            </a:r>
            <a:r>
              <a:rPr lang="zh-CN" altLang="en-US" sz="1600" b="0" dirty="0">
                <a:latin typeface="+mn-ea"/>
                <a:ea typeface="+mn-ea"/>
              </a:rPr>
              <a:t>寻找质量稳定的供应商和器件，控制来料质量</a:t>
            </a:r>
          </a:p>
          <a:p>
            <a:pPr>
              <a:spcBef>
                <a:spcPct val="50000"/>
              </a:spcBef>
              <a:defRPr/>
            </a:pPr>
            <a:r>
              <a:rPr lang="zh-CN" altLang="en-US" sz="1600" dirty="0">
                <a:latin typeface="+mn-ea"/>
                <a:ea typeface="+mn-ea"/>
              </a:rPr>
              <a:t>长期措施：</a:t>
            </a:r>
            <a:r>
              <a:rPr lang="en-US" altLang="zh-CN" sz="1600" b="0" dirty="0">
                <a:latin typeface="+mn-ea"/>
                <a:ea typeface="+mn-ea"/>
              </a:rPr>
              <a:t>2.</a:t>
            </a:r>
            <a:r>
              <a:rPr lang="zh-CN" altLang="en-US" sz="1600" b="0" dirty="0">
                <a:latin typeface="+mn-ea"/>
                <a:ea typeface="+mn-ea"/>
              </a:rPr>
              <a:t>提高器件选型时对器件可靠性方面的验证，针对此类问题频繁出现的问题，避免该类线圈电感布置在</a:t>
            </a:r>
            <a:r>
              <a:rPr lang="en-US" altLang="zh-CN" sz="1600" b="0" dirty="0">
                <a:latin typeface="+mn-ea"/>
                <a:ea typeface="+mn-ea"/>
              </a:rPr>
              <a:t>B</a:t>
            </a:r>
            <a:r>
              <a:rPr lang="zh-CN" altLang="en-US" sz="1600" b="0" dirty="0">
                <a:latin typeface="+mn-ea"/>
                <a:ea typeface="+mn-ea"/>
              </a:rPr>
              <a:t>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cTn>
                              </p:par>
                              <p:par>
                                <p:cTn id="8" presetID="4" presetClass="entr" presetSubtype="16" fill="hold" nodeType="withEffect">
                                  <p:stCondLst>
                                    <p:cond delay="0"/>
                                  </p:stCondLst>
                                  <p:childTnLst>
                                    <p:set>
                                      <p:cBhvr>
                                        <p:cTn id="9" dur="1" fill="hold">
                                          <p:stCondLst>
                                            <p:cond delay="0"/>
                                          </p:stCondLst>
                                        </p:cTn>
                                        <p:tgtEl>
                                          <p:spTgt spid="27653"/>
                                        </p:tgtEl>
                                        <p:attrNameLst>
                                          <p:attrName>style.visibility</p:attrName>
                                        </p:attrNameLst>
                                      </p:cBhvr>
                                      <p:to>
                                        <p:strVal val="visible"/>
                                      </p:to>
                                    </p:set>
                                    <p:animEffect transition="in" filter="box(in)">
                                      <p:cBhvr>
                                        <p:cTn id="10" dur="500"/>
                                        <p:tgtEl>
                                          <p:spTgt spid="2765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654"/>
                                        </p:tgtEl>
                                        <p:attrNameLst>
                                          <p:attrName>style.visibility</p:attrName>
                                        </p:attrNameLst>
                                      </p:cBhvr>
                                      <p:to>
                                        <p:strVal val="visible"/>
                                      </p:to>
                                    </p:set>
                                    <p:animEffect transition="in" filter="box(in)">
                                      <p:cBhvr>
                                        <p:cTn id="13" dur="500"/>
                                        <p:tgtEl>
                                          <p:spTgt spid="2765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7655"/>
                                        </p:tgtEl>
                                        <p:attrNameLst>
                                          <p:attrName>style.visibility</p:attrName>
                                        </p:attrNameLst>
                                      </p:cBhvr>
                                      <p:to>
                                        <p:strVal val="visible"/>
                                      </p:to>
                                    </p:set>
                                    <p:animEffect transition="in" filter="box(in)">
                                      <p:cBhvr>
                                        <p:cTn id="18" dur="500"/>
                                        <p:tgtEl>
                                          <p:spTgt spid="27655"/>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7656"/>
                                        </p:tgtEl>
                                        <p:attrNameLst>
                                          <p:attrName>style.visibility</p:attrName>
                                        </p:attrNameLst>
                                      </p:cBhvr>
                                      <p:to>
                                        <p:strVal val="visible"/>
                                      </p:to>
                                    </p:set>
                                    <p:anim calcmode="discrete" valueType="clr">
                                      <p:cBhvr override="childStyle">
                                        <p:cTn id="23" dur="80"/>
                                        <p:tgtEl>
                                          <p:spTgt spid="2765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7656"/>
                                        </p:tgtEl>
                                        <p:attrNameLst>
                                          <p:attrName>fillcolor</p:attrName>
                                        </p:attrNameLst>
                                      </p:cBhvr>
                                      <p:tavLst>
                                        <p:tav tm="0">
                                          <p:val>
                                            <p:clrVal>
                                              <a:schemeClr val="accent2"/>
                                            </p:clrVal>
                                          </p:val>
                                        </p:tav>
                                        <p:tav tm="50000">
                                          <p:val>
                                            <p:clrVal>
                                              <a:schemeClr val="hlink"/>
                                            </p:clrVal>
                                          </p:val>
                                        </p:tav>
                                      </p:tavLst>
                                    </p:anim>
                                    <p:set>
                                      <p:cBhvr>
                                        <p:cTn id="25" dur="80"/>
                                        <p:tgtEl>
                                          <p:spTgt spid="276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p:bldP spid="276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-----DFA</a:t>
            </a:r>
            <a:endParaRPr lang="zh-CN" altLang="en-US">
              <a:solidFill>
                <a:schemeClr val="tx1"/>
              </a:solidFill>
            </a:endParaRPr>
          </a:p>
        </p:txBody>
      </p:sp>
      <p:sp>
        <p:nvSpPr>
          <p:cNvPr id="28675" name="Rectangle 3"/>
          <p:cNvSpPr>
            <a:spLocks noGrp="1" noChangeArrowheads="1"/>
          </p:cNvSpPr>
          <p:nvPr>
            <p:ph type="body" idx="1"/>
          </p:nvPr>
        </p:nvSpPr>
        <p:spPr>
          <a:xfrm>
            <a:off x="179388" y="908050"/>
            <a:ext cx="8785225" cy="4608513"/>
          </a:xfrm>
        </p:spPr>
        <p:txBody>
          <a:bodyPr/>
          <a:lstStyle/>
          <a:p>
            <a:pPr>
              <a:defRPr/>
            </a:pPr>
            <a:r>
              <a:rPr lang="en-US" altLang="zh-CN" b="1" dirty="0">
                <a:latin typeface="+mj-ea"/>
                <a:ea typeface="+mj-ea"/>
              </a:rPr>
              <a:t>DFA</a:t>
            </a:r>
            <a:r>
              <a:rPr lang="zh-CN" altLang="en-US" b="1" dirty="0">
                <a:latin typeface="+mj-ea"/>
                <a:ea typeface="+mj-ea"/>
              </a:rPr>
              <a:t>：</a:t>
            </a:r>
            <a:r>
              <a:rPr lang="en-US" altLang="zh-CN" b="1" dirty="0">
                <a:latin typeface="+mj-ea"/>
                <a:ea typeface="+mj-ea"/>
              </a:rPr>
              <a:t>Design for Assembly  </a:t>
            </a:r>
            <a:r>
              <a:rPr lang="zh-CN" altLang="en-US" b="1" dirty="0">
                <a:latin typeface="+mj-ea"/>
                <a:ea typeface="+mj-ea"/>
              </a:rPr>
              <a:t>可组装性设计</a:t>
            </a:r>
          </a:p>
          <a:p>
            <a:pPr>
              <a:buFont typeface="Wingdings" panose="05000000000000000000" pitchFamily="2" charset="2"/>
              <a:buNone/>
              <a:defRPr/>
            </a:pPr>
            <a:r>
              <a:rPr lang="zh-CN" altLang="en-US" dirty="0"/>
              <a:t>可组装性设计就是要求产品开发时要提前模拟仿真出整个系统的装配关系，确保单板与拉手条，</a:t>
            </a:r>
          </a:p>
          <a:p>
            <a:pPr>
              <a:buFont typeface="Wingdings" panose="05000000000000000000" pitchFamily="2" charset="2"/>
              <a:buNone/>
              <a:defRPr/>
            </a:pPr>
            <a:r>
              <a:rPr lang="zh-CN" altLang="en-US" dirty="0"/>
              <a:t>单板与单板，单板与背板，单板背板与整个系统，系统内部的部件之间配合等匹配合适。</a:t>
            </a:r>
          </a:p>
          <a:p>
            <a:pPr>
              <a:buFont typeface="Wingdings" panose="05000000000000000000" pitchFamily="2" charset="2"/>
              <a:buNone/>
              <a:defRPr/>
            </a:pPr>
            <a:endParaRPr lang="en-US" altLang="zh-CN" dirty="0"/>
          </a:p>
          <a:p>
            <a:pPr>
              <a:defRPr/>
            </a:pPr>
            <a:endParaRPr lang="zh-CN" altLang="en-US" dirty="0"/>
          </a:p>
        </p:txBody>
      </p:sp>
      <p:pic>
        <p:nvPicPr>
          <p:cNvPr id="28676" name="Picture 4" descr="2504dp2020-a-2"/>
          <p:cNvPicPr>
            <a:picLocks noChangeAspect="1" noChangeArrowheads="1"/>
          </p:cNvPicPr>
          <p:nvPr/>
        </p:nvPicPr>
        <p:blipFill>
          <a:blip r:embed="rId2" cstate="print"/>
          <a:srcRect/>
          <a:stretch>
            <a:fillRect/>
          </a:stretch>
        </p:blipFill>
        <p:spPr bwMode="auto">
          <a:xfrm>
            <a:off x="539750" y="2133600"/>
            <a:ext cx="3168650" cy="1573213"/>
          </a:xfrm>
          <a:prstGeom prst="rect">
            <a:avLst/>
          </a:prstGeom>
          <a:noFill/>
          <a:ln w="9525">
            <a:noFill/>
            <a:miter lim="800000"/>
            <a:headEnd/>
            <a:tailEnd/>
          </a:ln>
        </p:spPr>
      </p:pic>
      <p:pic>
        <p:nvPicPr>
          <p:cNvPr id="28677" name="Picture 5" descr="2504dp2020-a-3"/>
          <p:cNvPicPr>
            <a:picLocks noChangeAspect="1" noChangeArrowheads="1"/>
          </p:cNvPicPr>
          <p:nvPr/>
        </p:nvPicPr>
        <p:blipFill>
          <a:blip r:embed="rId3" cstate="print"/>
          <a:srcRect/>
          <a:stretch>
            <a:fillRect/>
          </a:stretch>
        </p:blipFill>
        <p:spPr bwMode="auto">
          <a:xfrm>
            <a:off x="4427538" y="2060575"/>
            <a:ext cx="2881312" cy="1763713"/>
          </a:xfrm>
          <a:prstGeom prst="rect">
            <a:avLst/>
          </a:prstGeom>
          <a:noFill/>
          <a:ln w="9525">
            <a:noFill/>
            <a:miter lim="800000"/>
            <a:headEnd/>
            <a:tailEnd/>
          </a:ln>
        </p:spPr>
      </p:pic>
      <p:pic>
        <p:nvPicPr>
          <p:cNvPr id="28678" name="Picture 6" descr="2504dp2020-a-4"/>
          <p:cNvPicPr>
            <a:picLocks noChangeAspect="1" noChangeArrowheads="1"/>
          </p:cNvPicPr>
          <p:nvPr/>
        </p:nvPicPr>
        <p:blipFill>
          <a:blip r:embed="rId4" cstate="print"/>
          <a:srcRect/>
          <a:stretch>
            <a:fillRect/>
          </a:stretch>
        </p:blipFill>
        <p:spPr bwMode="auto">
          <a:xfrm>
            <a:off x="4716463" y="3933825"/>
            <a:ext cx="2527300" cy="2159000"/>
          </a:xfrm>
          <a:prstGeom prst="rect">
            <a:avLst/>
          </a:prstGeom>
          <a:noFill/>
          <a:ln w="9525">
            <a:noFill/>
            <a:miter lim="800000"/>
            <a:headEnd/>
            <a:tailEnd/>
          </a:ln>
        </p:spPr>
      </p:pic>
      <p:pic>
        <p:nvPicPr>
          <p:cNvPr id="28679" name="Picture 7" descr="2504dp2020-a-6"/>
          <p:cNvPicPr>
            <a:picLocks noChangeAspect="1" noChangeArrowheads="1"/>
          </p:cNvPicPr>
          <p:nvPr/>
        </p:nvPicPr>
        <p:blipFill>
          <a:blip r:embed="rId5" cstate="print"/>
          <a:srcRect/>
          <a:stretch>
            <a:fillRect/>
          </a:stretch>
        </p:blipFill>
        <p:spPr bwMode="auto">
          <a:xfrm>
            <a:off x="827088" y="4005263"/>
            <a:ext cx="2968625" cy="2070100"/>
          </a:xfrm>
          <a:prstGeom prst="rect">
            <a:avLst/>
          </a:prstGeom>
          <a:noFill/>
          <a:ln w="9525">
            <a:noFill/>
            <a:miter lim="800000"/>
            <a:headEnd/>
            <a:tailEnd/>
          </a:ln>
        </p:spPr>
      </p:pic>
      <p:sp>
        <p:nvSpPr>
          <p:cNvPr id="28680" name="AutoShape 8"/>
          <p:cNvSpPr>
            <a:spLocks noChangeArrowheads="1"/>
          </p:cNvSpPr>
          <p:nvPr/>
        </p:nvSpPr>
        <p:spPr bwMode="auto">
          <a:xfrm>
            <a:off x="7380288" y="3429000"/>
            <a:ext cx="1763712" cy="2016125"/>
          </a:xfrm>
          <a:prstGeom prst="cloudCallout">
            <a:avLst>
              <a:gd name="adj1" fmla="val -87352"/>
              <a:gd name="adj2" fmla="val -28898"/>
            </a:avLst>
          </a:prstGeom>
          <a:solidFill>
            <a:schemeClr val="accent1"/>
          </a:solidFill>
          <a:ln w="9525">
            <a:solidFill>
              <a:schemeClr val="tx1"/>
            </a:solidFill>
            <a:round/>
          </a:ln>
        </p:spPr>
        <p:txBody>
          <a:bodyPr/>
          <a:lstStyle/>
          <a:p>
            <a:pPr algn="ctr"/>
            <a:r>
              <a:rPr lang="zh-CN" altLang="en-US"/>
              <a:t>系统里面的装配性设计是非常重要的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strVal val="#ppt_w*0.70"/>
                                          </p:val>
                                        </p:tav>
                                        <p:tav tm="100000">
                                          <p:val>
                                            <p:strVal val="#ppt_w"/>
                                          </p:val>
                                        </p:tav>
                                      </p:tavLst>
                                    </p:anim>
                                    <p:anim calcmode="lin" valueType="num">
                                      <p:cBhvr>
                                        <p:cTn id="8" dur="1000" fill="hold"/>
                                        <p:tgtEl>
                                          <p:spTgt spid="28676"/>
                                        </p:tgtEl>
                                        <p:attrNameLst>
                                          <p:attrName>ppt_h</p:attrName>
                                        </p:attrNameLst>
                                      </p:cBhvr>
                                      <p:tavLst>
                                        <p:tav tm="0">
                                          <p:val>
                                            <p:strVal val="#ppt_h"/>
                                          </p:val>
                                        </p:tav>
                                        <p:tav tm="100000">
                                          <p:val>
                                            <p:strVal val="#ppt_h"/>
                                          </p:val>
                                        </p:tav>
                                      </p:tavLst>
                                    </p:anim>
                                    <p:animEffect transition="in" filter="fade">
                                      <p:cBhvr>
                                        <p:cTn id="9" dur="1000"/>
                                        <p:tgtEl>
                                          <p:spTgt spid="28676"/>
                                        </p:tgtEl>
                                      </p:cBhvr>
                                    </p:animEffect>
                                  </p:childTnLst>
                                </p:cTn>
                              </p:par>
                              <p:par>
                                <p:cTn id="10" presetID="55" presetClass="entr" presetSubtype="0" fill="hold" nodeType="withEffect">
                                  <p:stCondLst>
                                    <p:cond delay="0"/>
                                  </p:stCondLst>
                                  <p:childTnLst>
                                    <p:set>
                                      <p:cBhvr>
                                        <p:cTn id="11" dur="1" fill="hold">
                                          <p:stCondLst>
                                            <p:cond delay="0"/>
                                          </p:stCondLst>
                                        </p:cTn>
                                        <p:tgtEl>
                                          <p:spTgt spid="28677"/>
                                        </p:tgtEl>
                                        <p:attrNameLst>
                                          <p:attrName>style.visibility</p:attrName>
                                        </p:attrNameLst>
                                      </p:cBhvr>
                                      <p:to>
                                        <p:strVal val="visible"/>
                                      </p:to>
                                    </p:set>
                                    <p:anim calcmode="lin" valueType="num">
                                      <p:cBhvr>
                                        <p:cTn id="12" dur="1000" fill="hold"/>
                                        <p:tgtEl>
                                          <p:spTgt spid="28677"/>
                                        </p:tgtEl>
                                        <p:attrNameLst>
                                          <p:attrName>ppt_w</p:attrName>
                                        </p:attrNameLst>
                                      </p:cBhvr>
                                      <p:tavLst>
                                        <p:tav tm="0">
                                          <p:val>
                                            <p:strVal val="#ppt_w*0.70"/>
                                          </p:val>
                                        </p:tav>
                                        <p:tav tm="100000">
                                          <p:val>
                                            <p:strVal val="#ppt_w"/>
                                          </p:val>
                                        </p:tav>
                                      </p:tavLst>
                                    </p:anim>
                                    <p:anim calcmode="lin" valueType="num">
                                      <p:cBhvr>
                                        <p:cTn id="13" dur="1000" fill="hold"/>
                                        <p:tgtEl>
                                          <p:spTgt spid="28677"/>
                                        </p:tgtEl>
                                        <p:attrNameLst>
                                          <p:attrName>ppt_h</p:attrName>
                                        </p:attrNameLst>
                                      </p:cBhvr>
                                      <p:tavLst>
                                        <p:tav tm="0">
                                          <p:val>
                                            <p:strVal val="#ppt_h"/>
                                          </p:val>
                                        </p:tav>
                                        <p:tav tm="100000">
                                          <p:val>
                                            <p:strVal val="#ppt_h"/>
                                          </p:val>
                                        </p:tav>
                                      </p:tavLst>
                                    </p:anim>
                                    <p:animEffect transition="in" filter="fade">
                                      <p:cBhvr>
                                        <p:cTn id="14" dur="1000"/>
                                        <p:tgtEl>
                                          <p:spTgt spid="28677"/>
                                        </p:tgtEl>
                                      </p:cBhvr>
                                    </p:animEffect>
                                  </p:childTnLst>
                                </p:cTn>
                              </p:par>
                              <p:par>
                                <p:cTn id="15" presetID="55" presetClass="entr" presetSubtype="0" fill="hold" nodeType="withEffect">
                                  <p:stCondLst>
                                    <p:cond delay="0"/>
                                  </p:stCondLst>
                                  <p:childTnLst>
                                    <p:set>
                                      <p:cBhvr>
                                        <p:cTn id="16" dur="1" fill="hold">
                                          <p:stCondLst>
                                            <p:cond delay="0"/>
                                          </p:stCondLst>
                                        </p:cTn>
                                        <p:tgtEl>
                                          <p:spTgt spid="28679"/>
                                        </p:tgtEl>
                                        <p:attrNameLst>
                                          <p:attrName>style.visibility</p:attrName>
                                        </p:attrNameLst>
                                      </p:cBhvr>
                                      <p:to>
                                        <p:strVal val="visible"/>
                                      </p:to>
                                    </p:set>
                                    <p:anim calcmode="lin" valueType="num">
                                      <p:cBhvr>
                                        <p:cTn id="17" dur="1000" fill="hold"/>
                                        <p:tgtEl>
                                          <p:spTgt spid="28679"/>
                                        </p:tgtEl>
                                        <p:attrNameLst>
                                          <p:attrName>ppt_w</p:attrName>
                                        </p:attrNameLst>
                                      </p:cBhvr>
                                      <p:tavLst>
                                        <p:tav tm="0">
                                          <p:val>
                                            <p:strVal val="#ppt_w*0.70"/>
                                          </p:val>
                                        </p:tav>
                                        <p:tav tm="100000">
                                          <p:val>
                                            <p:strVal val="#ppt_w"/>
                                          </p:val>
                                        </p:tav>
                                      </p:tavLst>
                                    </p:anim>
                                    <p:anim calcmode="lin" valueType="num">
                                      <p:cBhvr>
                                        <p:cTn id="18" dur="1000" fill="hold"/>
                                        <p:tgtEl>
                                          <p:spTgt spid="28679"/>
                                        </p:tgtEl>
                                        <p:attrNameLst>
                                          <p:attrName>ppt_h</p:attrName>
                                        </p:attrNameLst>
                                      </p:cBhvr>
                                      <p:tavLst>
                                        <p:tav tm="0">
                                          <p:val>
                                            <p:strVal val="#ppt_h"/>
                                          </p:val>
                                        </p:tav>
                                        <p:tav tm="100000">
                                          <p:val>
                                            <p:strVal val="#ppt_h"/>
                                          </p:val>
                                        </p:tav>
                                      </p:tavLst>
                                    </p:anim>
                                    <p:animEffect transition="in" filter="fade">
                                      <p:cBhvr>
                                        <p:cTn id="19" dur="1000"/>
                                        <p:tgtEl>
                                          <p:spTgt spid="28679"/>
                                        </p:tgtEl>
                                      </p:cBhvr>
                                    </p:animEffect>
                                  </p:childTnLst>
                                </p:cTn>
                              </p:par>
                              <p:par>
                                <p:cTn id="20" presetID="55" presetClass="entr" presetSubtype="0" fill="hold" nodeType="withEffect">
                                  <p:stCondLst>
                                    <p:cond delay="0"/>
                                  </p:stCondLst>
                                  <p:childTnLst>
                                    <p:set>
                                      <p:cBhvr>
                                        <p:cTn id="21" dur="1" fill="hold">
                                          <p:stCondLst>
                                            <p:cond delay="0"/>
                                          </p:stCondLst>
                                        </p:cTn>
                                        <p:tgtEl>
                                          <p:spTgt spid="28678"/>
                                        </p:tgtEl>
                                        <p:attrNameLst>
                                          <p:attrName>style.visibility</p:attrName>
                                        </p:attrNameLst>
                                      </p:cBhvr>
                                      <p:to>
                                        <p:strVal val="visible"/>
                                      </p:to>
                                    </p:set>
                                    <p:anim calcmode="lin" valueType="num">
                                      <p:cBhvr>
                                        <p:cTn id="22" dur="1000" fill="hold"/>
                                        <p:tgtEl>
                                          <p:spTgt spid="28678"/>
                                        </p:tgtEl>
                                        <p:attrNameLst>
                                          <p:attrName>ppt_w</p:attrName>
                                        </p:attrNameLst>
                                      </p:cBhvr>
                                      <p:tavLst>
                                        <p:tav tm="0">
                                          <p:val>
                                            <p:strVal val="#ppt_w*0.70"/>
                                          </p:val>
                                        </p:tav>
                                        <p:tav tm="100000">
                                          <p:val>
                                            <p:strVal val="#ppt_w"/>
                                          </p:val>
                                        </p:tav>
                                      </p:tavLst>
                                    </p:anim>
                                    <p:anim calcmode="lin" valueType="num">
                                      <p:cBhvr>
                                        <p:cTn id="23" dur="1000" fill="hold"/>
                                        <p:tgtEl>
                                          <p:spTgt spid="28678"/>
                                        </p:tgtEl>
                                        <p:attrNameLst>
                                          <p:attrName>ppt_h</p:attrName>
                                        </p:attrNameLst>
                                      </p:cBhvr>
                                      <p:tavLst>
                                        <p:tav tm="0">
                                          <p:val>
                                            <p:strVal val="#ppt_h"/>
                                          </p:val>
                                        </p:tav>
                                        <p:tav tm="100000">
                                          <p:val>
                                            <p:strVal val="#ppt_h"/>
                                          </p:val>
                                        </p:tav>
                                      </p:tavLst>
                                    </p:anim>
                                    <p:animEffect transition="in" filter="fade">
                                      <p:cBhvr>
                                        <p:cTn id="24" dur="1000"/>
                                        <p:tgtEl>
                                          <p:spTgt spid="2867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8680"/>
                                        </p:tgtEl>
                                        <p:attrNameLst>
                                          <p:attrName>style.visibility</p:attrName>
                                        </p:attrNameLst>
                                      </p:cBhvr>
                                      <p:to>
                                        <p:strVal val="visible"/>
                                      </p:to>
                                    </p:set>
                                    <p:animEffect transition="in" filter="checkerboard(across)">
                                      <p:cBhvr>
                                        <p:cTn id="29"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Grp="1" noChangeAspect="1" noChangeArrowheads="1"/>
          </p:cNvPicPr>
          <p:nvPr>
            <p:ph type="body" idx="1"/>
          </p:nvPr>
        </p:nvPicPr>
        <p:blipFill>
          <a:blip r:embed="rId2" cstate="print"/>
          <a:srcRect/>
          <a:stretch>
            <a:fillRect/>
          </a:stretch>
        </p:blipFill>
        <p:spPr>
          <a:xfrm>
            <a:off x="1908175" y="1916113"/>
            <a:ext cx="5278438" cy="3948112"/>
          </a:xfrm>
        </p:spPr>
      </p:pic>
      <p:sp>
        <p:nvSpPr>
          <p:cNvPr id="29699" name="Rectangle 5"/>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-----DFA</a:t>
            </a:r>
            <a:r>
              <a:rPr lang="zh-CN" altLang="en-US">
                <a:solidFill>
                  <a:schemeClr val="tx1"/>
                </a:solidFill>
              </a:rPr>
              <a:t>举例 </a:t>
            </a:r>
          </a:p>
        </p:txBody>
      </p:sp>
      <p:sp>
        <p:nvSpPr>
          <p:cNvPr id="29700" name="Oval 7"/>
          <p:cNvSpPr>
            <a:spLocks noChangeArrowheads="1"/>
          </p:cNvSpPr>
          <p:nvPr/>
        </p:nvSpPr>
        <p:spPr bwMode="auto">
          <a:xfrm>
            <a:off x="2555875" y="2708275"/>
            <a:ext cx="792163" cy="576263"/>
          </a:xfrm>
          <a:prstGeom prst="ellipse">
            <a:avLst/>
          </a:prstGeom>
          <a:noFill/>
          <a:ln w="9525">
            <a:solidFill>
              <a:srgbClr val="E50000"/>
            </a:solidFill>
            <a:round/>
          </a:ln>
        </p:spPr>
        <p:txBody>
          <a:bodyPr wrap="none" anchor="ctr"/>
          <a:lstStyle/>
          <a:p>
            <a:endParaRPr lang="zh-CN" altLang="en-US"/>
          </a:p>
        </p:txBody>
      </p:sp>
      <p:sp>
        <p:nvSpPr>
          <p:cNvPr id="29701" name="Text Box 8"/>
          <p:cNvSpPr txBox="1">
            <a:spLocks noChangeArrowheads="1"/>
          </p:cNvSpPr>
          <p:nvPr/>
        </p:nvSpPr>
        <p:spPr bwMode="auto">
          <a:xfrm>
            <a:off x="179388" y="981075"/>
            <a:ext cx="8964612" cy="830263"/>
          </a:xfrm>
          <a:prstGeom prst="rect">
            <a:avLst/>
          </a:prstGeom>
          <a:noFill/>
          <a:ln w="9525">
            <a:noFill/>
            <a:miter lim="800000"/>
          </a:ln>
        </p:spPr>
        <p:txBody>
          <a:bodyPr>
            <a:spAutoFit/>
          </a:bodyPr>
          <a:lstStyle/>
          <a:p>
            <a:pPr>
              <a:spcBef>
                <a:spcPct val="50000"/>
              </a:spcBef>
            </a:pPr>
            <a:r>
              <a:rPr lang="zh-CN" altLang="en-US" sz="1600" dirty="0"/>
              <a:t>     系统单板设计，特别是背板（涉及到与单板之间，模块之间的互联），各连接器之间的位置非常重要，要充分的考虑到装配空间，返修空间。避免出现安装时各单板、各模块或者线缆之间出现干涉的问题。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1"/>
                                        </p:tgtEl>
                                        <p:attrNameLst>
                                          <p:attrName>style.visibility</p:attrName>
                                        </p:attrNameLst>
                                      </p:cBhvr>
                                      <p:to>
                                        <p:strVal val="visible"/>
                                      </p:to>
                                    </p:set>
                                    <p:anim calcmode="discrete" valueType="clr">
                                      <p:cBhvr override="childStyle">
                                        <p:cTn id="7"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1"/>
                                        </p:tgtEl>
                                        <p:attrNameLst>
                                          <p:attrName>fillcolor</p:attrName>
                                        </p:attrNameLst>
                                      </p:cBhvr>
                                      <p:tavLst>
                                        <p:tav tm="0">
                                          <p:val>
                                            <p:clrVal>
                                              <a:schemeClr val="accent2"/>
                                            </p:clrVal>
                                          </p:val>
                                        </p:tav>
                                        <p:tav tm="50000">
                                          <p:val>
                                            <p:clrVal>
                                              <a:schemeClr val="hlink"/>
                                            </p:clrVal>
                                          </p:val>
                                        </p:tav>
                                      </p:tavLst>
                                    </p:anim>
                                    <p:set>
                                      <p:cBhvr>
                                        <p:cTn id="9" dur="80"/>
                                        <p:tgtEl>
                                          <p:spTgt spid="2970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checkerboard(across)">
                                      <p:cBhvr>
                                        <p:cTn id="14" dur="500"/>
                                        <p:tgtEl>
                                          <p:spTgt spid="29700"/>
                                        </p:tgtEl>
                                      </p:cBhvr>
                                    </p:animEffect>
                                  </p:childTnLst>
                                </p:cTn>
                              </p:par>
                              <p:par>
                                <p:cTn id="15" presetID="5" presetClass="entr" presetSubtype="10" fill="hold" nodeType="with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checkerboard(across)">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飞针测试设备图"/>
          <p:cNvPicPr>
            <a:picLocks noChangeAspect="1" noChangeArrowheads="1"/>
          </p:cNvPicPr>
          <p:nvPr/>
        </p:nvPicPr>
        <p:blipFill>
          <a:blip r:embed="rId2" cstate="print"/>
          <a:srcRect/>
          <a:stretch>
            <a:fillRect/>
          </a:stretch>
        </p:blipFill>
        <p:spPr bwMode="auto">
          <a:xfrm>
            <a:off x="5940425" y="1125538"/>
            <a:ext cx="3168650" cy="3167062"/>
          </a:xfrm>
          <a:prstGeom prst="rect">
            <a:avLst/>
          </a:prstGeom>
          <a:noFill/>
          <a:ln w="9525" algn="ctr">
            <a:noFill/>
            <a:miter lim="800000"/>
            <a:headEnd/>
            <a:tailEnd/>
          </a:ln>
        </p:spPr>
      </p:pic>
      <p:sp>
        <p:nvSpPr>
          <p:cNvPr id="30723" name="Rectangle 2"/>
          <p:cNvSpPr>
            <a:spLocks noGrp="1" noChangeArrowheads="1"/>
          </p:cNvSpPr>
          <p:nvPr>
            <p:ph type="title"/>
          </p:nvPr>
        </p:nvSpPr>
        <p:spPr/>
        <p:txBody>
          <a:bodyPr/>
          <a:lstStyle/>
          <a:p>
            <a:r>
              <a:rPr lang="zh-CN" altLang="en-US" dirty="0">
                <a:solidFill>
                  <a:schemeClr val="tx1"/>
                </a:solidFill>
              </a:rPr>
              <a:t>板卡</a:t>
            </a:r>
            <a:r>
              <a:rPr lang="en-US" altLang="zh-CN" dirty="0">
                <a:solidFill>
                  <a:schemeClr val="tx1"/>
                </a:solidFill>
              </a:rPr>
              <a:t>DFX</a:t>
            </a:r>
            <a:r>
              <a:rPr lang="zh-CN" altLang="en-US" dirty="0">
                <a:solidFill>
                  <a:schemeClr val="tx1"/>
                </a:solidFill>
              </a:rPr>
              <a:t>工艺设计方法简介</a:t>
            </a:r>
            <a:r>
              <a:rPr lang="en-US" altLang="zh-CN" dirty="0">
                <a:solidFill>
                  <a:schemeClr val="tx1"/>
                </a:solidFill>
              </a:rPr>
              <a:t>----- DFT</a:t>
            </a:r>
            <a:endParaRPr lang="zh-CN" altLang="en-US" dirty="0">
              <a:solidFill>
                <a:schemeClr val="tx1"/>
              </a:solidFill>
            </a:endParaRPr>
          </a:p>
        </p:txBody>
      </p:sp>
      <p:pic>
        <p:nvPicPr>
          <p:cNvPr id="30724" name="Picture 5" descr="针床式测试设备2"/>
          <p:cNvPicPr>
            <a:picLocks noChangeAspect="1" noChangeArrowheads="1"/>
          </p:cNvPicPr>
          <p:nvPr/>
        </p:nvPicPr>
        <p:blipFill>
          <a:blip r:embed="rId3" cstate="print"/>
          <a:srcRect/>
          <a:stretch>
            <a:fillRect/>
          </a:stretch>
        </p:blipFill>
        <p:spPr bwMode="auto">
          <a:xfrm>
            <a:off x="4932363" y="3889375"/>
            <a:ext cx="2143125" cy="2852738"/>
          </a:xfrm>
          <a:prstGeom prst="rect">
            <a:avLst/>
          </a:prstGeom>
          <a:noFill/>
          <a:ln w="9525">
            <a:noFill/>
            <a:miter lim="800000"/>
            <a:headEnd/>
            <a:tailEnd/>
          </a:ln>
        </p:spPr>
      </p:pic>
      <p:sp>
        <p:nvSpPr>
          <p:cNvPr id="2" name="Rectangle 3"/>
          <p:cNvSpPr>
            <a:spLocks noGrp="1" noChangeArrowheads="1"/>
          </p:cNvSpPr>
          <p:nvPr>
            <p:ph type="body" idx="1"/>
          </p:nvPr>
        </p:nvSpPr>
        <p:spPr>
          <a:xfrm>
            <a:off x="179388" y="836613"/>
            <a:ext cx="8964612" cy="1008062"/>
          </a:xfrm>
        </p:spPr>
        <p:txBody>
          <a:bodyPr/>
          <a:lstStyle/>
          <a:p>
            <a:pPr>
              <a:defRPr/>
            </a:pPr>
            <a:r>
              <a:rPr lang="en-US" altLang="zh-CN" b="1" dirty="0">
                <a:latin typeface="+mj-ea"/>
                <a:ea typeface="+mj-ea"/>
              </a:rPr>
              <a:t>DFT</a:t>
            </a:r>
            <a:r>
              <a:rPr lang="zh-CN" altLang="en-US" b="1" dirty="0">
                <a:latin typeface="+mj-ea"/>
                <a:ea typeface="+mj-ea"/>
              </a:rPr>
              <a:t>：</a:t>
            </a:r>
            <a:r>
              <a:rPr lang="en-US" altLang="zh-CN" b="1" dirty="0">
                <a:latin typeface="+mj-ea"/>
                <a:ea typeface="+mj-ea"/>
              </a:rPr>
              <a:t>Design for Testability  </a:t>
            </a:r>
            <a:r>
              <a:rPr lang="zh-CN" altLang="en-US" b="1" dirty="0">
                <a:latin typeface="+mj-ea"/>
                <a:ea typeface="+mj-ea"/>
              </a:rPr>
              <a:t>可测试性设计</a:t>
            </a:r>
          </a:p>
          <a:p>
            <a:pPr>
              <a:buFont typeface="Wingdings" panose="05000000000000000000" pitchFamily="2" charset="2"/>
              <a:buNone/>
              <a:defRPr/>
            </a:pPr>
            <a:r>
              <a:rPr lang="zh-CN" altLang="en-US" dirty="0">
                <a:latin typeface="+mn-ea"/>
              </a:rPr>
              <a:t>单板的可测试性测试包括：电路的测试，焊点的测试，信号性能的测试等等。</a:t>
            </a:r>
          </a:p>
          <a:p>
            <a:pPr>
              <a:buFont typeface="Wingdings" panose="05000000000000000000" pitchFamily="2" charset="2"/>
              <a:buNone/>
              <a:defRPr/>
            </a:pPr>
            <a:r>
              <a:rPr lang="zh-CN" altLang="en-US" dirty="0">
                <a:latin typeface="+mn-ea"/>
              </a:rPr>
              <a:t>板卡批量生产通常做的测试有</a:t>
            </a:r>
            <a:r>
              <a:rPr lang="en-US" altLang="zh-CN" dirty="0">
                <a:latin typeface="+mn-ea"/>
              </a:rPr>
              <a:t>FT</a:t>
            </a:r>
            <a:r>
              <a:rPr lang="zh-CN" altLang="en-US" dirty="0">
                <a:latin typeface="+mn-ea"/>
              </a:rPr>
              <a:t>测试，</a:t>
            </a:r>
            <a:r>
              <a:rPr lang="en-US" altLang="zh-CN" dirty="0">
                <a:latin typeface="+mn-ea"/>
              </a:rPr>
              <a:t>ICT</a:t>
            </a:r>
            <a:r>
              <a:rPr lang="zh-CN" altLang="en-US" dirty="0">
                <a:latin typeface="+mn-ea"/>
              </a:rPr>
              <a:t>测试</a:t>
            </a:r>
            <a:r>
              <a:rPr lang="en-US" altLang="zh-CN" dirty="0">
                <a:latin typeface="+mn-ea"/>
              </a:rPr>
              <a:t>, AOI </a:t>
            </a:r>
            <a:r>
              <a:rPr lang="zh-CN" altLang="en-US" dirty="0">
                <a:latin typeface="+mn-ea"/>
              </a:rPr>
              <a:t>测试</a:t>
            </a:r>
            <a:r>
              <a:rPr lang="en-US" altLang="zh-CN" dirty="0">
                <a:latin typeface="+mn-ea"/>
              </a:rPr>
              <a:t>,X-RAY</a:t>
            </a:r>
            <a:r>
              <a:rPr lang="zh-CN" altLang="en-US" dirty="0">
                <a:latin typeface="+mn-ea"/>
              </a:rPr>
              <a:t>测试等。</a:t>
            </a:r>
          </a:p>
        </p:txBody>
      </p:sp>
      <p:pic>
        <p:nvPicPr>
          <p:cNvPr id="30726" name="Picture 4" descr="TP3"/>
          <p:cNvPicPr>
            <a:picLocks noChangeAspect="1" noChangeArrowheads="1"/>
          </p:cNvPicPr>
          <p:nvPr/>
        </p:nvPicPr>
        <p:blipFill>
          <a:blip r:embed="rId4" cstate="print"/>
          <a:srcRect/>
          <a:stretch>
            <a:fillRect/>
          </a:stretch>
        </p:blipFill>
        <p:spPr bwMode="auto">
          <a:xfrm>
            <a:off x="179512" y="2060848"/>
            <a:ext cx="4430712" cy="4319587"/>
          </a:xfrm>
          <a:prstGeom prst="rect">
            <a:avLst/>
          </a:prstGeom>
          <a:noFill/>
          <a:ln w="9525">
            <a:noFill/>
            <a:miter lim="800000"/>
            <a:headEnd/>
            <a:tailEnd/>
          </a:ln>
        </p:spPr>
      </p:pic>
      <p:sp>
        <p:nvSpPr>
          <p:cNvPr id="7" name="TextBox 6"/>
          <p:cNvSpPr txBox="1"/>
          <p:nvPr/>
        </p:nvSpPr>
        <p:spPr>
          <a:xfrm>
            <a:off x="6732240" y="3635732"/>
            <a:ext cx="1440160" cy="369332"/>
          </a:xfrm>
          <a:prstGeom prst="rect">
            <a:avLst/>
          </a:prstGeom>
          <a:noFill/>
        </p:spPr>
        <p:txBody>
          <a:bodyPr wrap="square" rtlCol="0">
            <a:spAutoFit/>
          </a:bodyPr>
          <a:lstStyle/>
          <a:p>
            <a:r>
              <a:rPr lang="zh-CN" altLang="en-US" dirty="0"/>
              <a:t>飞针测试</a:t>
            </a:r>
          </a:p>
        </p:txBody>
      </p:sp>
      <p:sp>
        <p:nvSpPr>
          <p:cNvPr id="8" name="TextBox 7"/>
          <p:cNvSpPr txBox="1"/>
          <p:nvPr/>
        </p:nvSpPr>
        <p:spPr>
          <a:xfrm>
            <a:off x="7164288" y="5445224"/>
            <a:ext cx="1584176" cy="369332"/>
          </a:xfrm>
          <a:prstGeom prst="rect">
            <a:avLst/>
          </a:prstGeom>
          <a:noFill/>
        </p:spPr>
        <p:txBody>
          <a:bodyPr wrap="square" rtlCol="0">
            <a:spAutoFit/>
          </a:bodyPr>
          <a:lstStyle/>
          <a:p>
            <a:r>
              <a:rPr lang="zh-CN" altLang="en-US" dirty="0"/>
              <a:t>针床测试</a:t>
            </a:r>
          </a:p>
        </p:txBody>
      </p:sp>
      <p:pic>
        <p:nvPicPr>
          <p:cNvPr id="9" name="Picture 6"/>
          <p:cNvPicPr>
            <a:picLocks noChangeAspect="1" noChangeArrowheads="1"/>
          </p:cNvPicPr>
          <p:nvPr/>
        </p:nvPicPr>
        <p:blipFill>
          <a:blip r:embed="rId5" cstate="print"/>
          <a:srcRect/>
          <a:stretch>
            <a:fillRect/>
          </a:stretch>
        </p:blipFill>
        <p:spPr bwMode="auto">
          <a:xfrm>
            <a:off x="4572000" y="2564904"/>
            <a:ext cx="1704901" cy="10801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 DFT</a:t>
            </a:r>
            <a:endParaRPr lang="zh-CN" altLang="en-US">
              <a:solidFill>
                <a:schemeClr val="tx1"/>
              </a:solidFill>
            </a:endParaRPr>
          </a:p>
        </p:txBody>
      </p:sp>
      <p:sp>
        <p:nvSpPr>
          <p:cNvPr id="31747" name="Text Box 5"/>
          <p:cNvSpPr txBox="1">
            <a:spLocks noChangeArrowheads="1"/>
          </p:cNvSpPr>
          <p:nvPr/>
        </p:nvSpPr>
        <p:spPr bwMode="auto">
          <a:xfrm>
            <a:off x="107950" y="1052513"/>
            <a:ext cx="8820150" cy="3389312"/>
          </a:xfrm>
          <a:prstGeom prst="rect">
            <a:avLst/>
          </a:prstGeom>
          <a:noFill/>
          <a:ln w="9525">
            <a:noFill/>
            <a:miter lim="800000"/>
          </a:ln>
        </p:spPr>
        <p:txBody>
          <a:bodyPr>
            <a:spAutoFit/>
          </a:bodyPr>
          <a:lstStyle/>
          <a:p>
            <a:pPr>
              <a:lnSpc>
                <a:spcPct val="130000"/>
              </a:lnSpc>
              <a:spcBef>
                <a:spcPct val="50000"/>
              </a:spcBef>
            </a:pPr>
            <a:r>
              <a:rPr lang="en-US" altLang="zh-CN" sz="1600">
                <a:latin typeface="宋体" panose="02010600030101010101" pitchFamily="2" charset="-122"/>
              </a:rPr>
              <a:t>DFT</a:t>
            </a:r>
            <a:r>
              <a:rPr lang="zh-CN" altLang="en-US" sz="1600">
                <a:latin typeface="宋体" panose="02010600030101010101" pitchFamily="2" charset="-122"/>
              </a:rPr>
              <a:t>测试的重要性</a:t>
            </a:r>
          </a:p>
          <a:p>
            <a:pPr>
              <a:lnSpc>
                <a:spcPct val="130000"/>
              </a:lnSpc>
              <a:spcBef>
                <a:spcPct val="50000"/>
              </a:spcBef>
            </a:pPr>
            <a:r>
              <a:rPr lang="zh-CN" altLang="en-US" sz="1600" b="0">
                <a:latin typeface="宋体" panose="02010600030101010101" pitchFamily="2" charset="-122"/>
              </a:rPr>
              <a:t>产品总成本的</a:t>
            </a:r>
            <a:r>
              <a:rPr lang="en-US" altLang="zh-CN" sz="1600" b="0">
                <a:latin typeface="宋体" panose="02010600030101010101" pitchFamily="2" charset="-122"/>
              </a:rPr>
              <a:t>60</a:t>
            </a:r>
            <a:r>
              <a:rPr lang="zh-CN" altLang="en-US" sz="1600" b="0">
                <a:latin typeface="宋体" panose="02010600030101010101" pitchFamily="2" charset="-122"/>
              </a:rPr>
              <a:t>％取决于原始设计，</a:t>
            </a:r>
            <a:r>
              <a:rPr lang="en-US" altLang="zh-CN" sz="1600" b="0">
                <a:latin typeface="宋体" panose="02010600030101010101" pitchFamily="2" charset="-122"/>
              </a:rPr>
              <a:t>75</a:t>
            </a:r>
            <a:r>
              <a:rPr lang="zh-CN" altLang="en-US" sz="1600" b="0">
                <a:latin typeface="宋体" panose="02010600030101010101" pitchFamily="2" charset="-122"/>
              </a:rPr>
              <a:t>％的制造成本取决于设计说明和设计规范，</a:t>
            </a:r>
            <a:r>
              <a:rPr lang="en-US" altLang="zh-CN" sz="1600" b="0">
                <a:latin typeface="宋体" panose="02010600030101010101" pitchFamily="2" charset="-122"/>
              </a:rPr>
              <a:t>70~80</a:t>
            </a:r>
            <a:r>
              <a:rPr lang="zh-CN" altLang="en-US" sz="1600" b="0">
                <a:latin typeface="宋体" panose="02010600030101010101" pitchFamily="2" charset="-122"/>
              </a:rPr>
              <a:t>％的生产缺陷是由于设计原因造成的。实现产品的可测试性，则可以在试制阶段更快的发现产品的一些缺陷，从而推动设计更改，并可未后续的新产品开发提供设计经验。同时提高了场内的板卡的测试，则可大大提高其可靠性，降低市场返修率，降低产品维护成本。</a:t>
            </a:r>
          </a:p>
          <a:p>
            <a:pPr>
              <a:lnSpc>
                <a:spcPct val="130000"/>
              </a:lnSpc>
            </a:pPr>
            <a:r>
              <a:rPr lang="zh-CN" altLang="en-US" sz="1600">
                <a:latin typeface="宋体" panose="02010600030101010101" pitchFamily="2" charset="-122"/>
              </a:rPr>
              <a:t>现状</a:t>
            </a:r>
          </a:p>
          <a:p>
            <a:pPr>
              <a:lnSpc>
                <a:spcPct val="130000"/>
              </a:lnSpc>
            </a:pPr>
            <a:r>
              <a:rPr lang="zh-CN" altLang="en-US" sz="1600" b="0">
                <a:latin typeface="宋体" panose="02010600030101010101" pitchFamily="2" charset="-122"/>
              </a:rPr>
              <a:t>   我司产品目前主要采取</a:t>
            </a:r>
            <a:r>
              <a:rPr lang="en-US" altLang="zh-CN" sz="1600" b="0">
                <a:latin typeface="宋体" panose="02010600030101010101" pitchFamily="2" charset="-122"/>
              </a:rPr>
              <a:t>FT</a:t>
            </a:r>
            <a:r>
              <a:rPr lang="zh-CN" altLang="en-US" sz="1600" b="0">
                <a:latin typeface="宋体" panose="02010600030101010101" pitchFamily="2" charset="-122"/>
              </a:rPr>
              <a:t>测试的方式进行板卡和系统的测试。</a:t>
            </a:r>
            <a:r>
              <a:rPr lang="en-US" altLang="zh-CN" sz="1600" b="0">
                <a:latin typeface="宋体" panose="02010600030101010101" pitchFamily="2" charset="-122"/>
              </a:rPr>
              <a:t>ICT</a:t>
            </a:r>
            <a:r>
              <a:rPr lang="zh-CN" altLang="en-US" sz="1600" b="0">
                <a:latin typeface="宋体" panose="02010600030101010101" pitchFamily="2" charset="-122"/>
              </a:rPr>
              <a:t>测试因涉及到</a:t>
            </a:r>
            <a:r>
              <a:rPr lang="en-US" altLang="zh-CN" sz="1600" b="0">
                <a:latin typeface="宋体" panose="02010600030101010101" pitchFamily="2" charset="-122"/>
              </a:rPr>
              <a:t>ICT</a:t>
            </a:r>
            <a:r>
              <a:rPr lang="zh-CN" altLang="en-US" sz="1600" b="0">
                <a:latin typeface="宋体" panose="02010600030101010101" pitchFamily="2" charset="-122"/>
              </a:rPr>
              <a:t>设备，</a:t>
            </a:r>
            <a:r>
              <a:rPr lang="en-US" altLang="zh-CN" sz="1600" b="0">
                <a:latin typeface="宋体" panose="02010600030101010101" pitchFamily="2" charset="-122"/>
              </a:rPr>
              <a:t>ICT</a:t>
            </a:r>
            <a:r>
              <a:rPr lang="zh-CN" altLang="en-US" sz="1600" b="0">
                <a:latin typeface="宋体" panose="02010600030101010101" pitchFamily="2" charset="-122"/>
              </a:rPr>
              <a:t>治具的开发及相关的涉及到部分功能测试线路的开发，开发成本较高。目前我司单种板卡产量低，实行</a:t>
            </a:r>
            <a:r>
              <a:rPr lang="en-US" altLang="zh-CN" sz="1600" b="0">
                <a:latin typeface="宋体" panose="02010600030101010101" pitchFamily="2" charset="-122"/>
              </a:rPr>
              <a:t>ICT</a:t>
            </a:r>
            <a:r>
              <a:rPr lang="zh-CN" altLang="en-US" sz="1600" b="0">
                <a:latin typeface="宋体" panose="02010600030101010101" pitchFamily="2" charset="-122"/>
              </a:rPr>
              <a:t>测试，分担到单个单板的成本较高。目前我司产工正考虑从产量大的单板开始尝试</a:t>
            </a:r>
            <a:r>
              <a:rPr lang="en-US" altLang="zh-CN" sz="1600" b="0">
                <a:latin typeface="宋体" panose="02010600030101010101" pitchFamily="2" charset="-122"/>
              </a:rPr>
              <a:t>ICT</a:t>
            </a:r>
            <a:r>
              <a:rPr lang="zh-CN" altLang="en-US" sz="1600" b="0">
                <a:latin typeface="宋体" panose="02010600030101010101" pitchFamily="2" charset="-122"/>
              </a:rPr>
              <a:t>的开发。研发阶段的单板需要先进行</a:t>
            </a:r>
            <a:r>
              <a:rPr lang="en-US" altLang="zh-CN" sz="1600" b="0">
                <a:latin typeface="宋体" panose="02010600030101010101" pitchFamily="2" charset="-122"/>
              </a:rPr>
              <a:t>ICT</a:t>
            </a:r>
            <a:r>
              <a:rPr lang="zh-CN" altLang="en-US" sz="1600" b="0">
                <a:latin typeface="宋体" panose="02010600030101010101" pitchFamily="2" charset="-122"/>
              </a:rPr>
              <a:t>测试点的覆盖设计，为未来的</a:t>
            </a:r>
            <a:r>
              <a:rPr lang="en-US" altLang="zh-CN" sz="1600" b="0">
                <a:latin typeface="宋体" panose="02010600030101010101" pitchFamily="2" charset="-122"/>
              </a:rPr>
              <a:t>ICT</a:t>
            </a:r>
            <a:r>
              <a:rPr lang="zh-CN" altLang="en-US" sz="1600" b="0">
                <a:latin typeface="宋体" panose="02010600030101010101" pitchFamily="2" charset="-122"/>
              </a:rPr>
              <a:t>测试奠定基础。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a:solidFill>
                  <a:schemeClr val="tx1"/>
                </a:solidFill>
              </a:rPr>
              <a:t>DFX</a:t>
            </a:r>
            <a:r>
              <a:rPr lang="zh-CN" altLang="en-US">
                <a:solidFill>
                  <a:schemeClr val="tx1"/>
                </a:solidFill>
              </a:rPr>
              <a:t>设计背景</a:t>
            </a:r>
          </a:p>
        </p:txBody>
      </p:sp>
      <p:sp>
        <p:nvSpPr>
          <p:cNvPr id="7171" name="Rectangle 3"/>
          <p:cNvSpPr>
            <a:spLocks noGrp="1" noChangeArrowheads="1"/>
          </p:cNvSpPr>
          <p:nvPr>
            <p:ph type="body" idx="1"/>
          </p:nvPr>
        </p:nvSpPr>
        <p:spPr>
          <a:xfrm>
            <a:off x="323850" y="836613"/>
            <a:ext cx="8820150" cy="1368425"/>
          </a:xfrm>
        </p:spPr>
        <p:txBody>
          <a:bodyPr/>
          <a:lstStyle/>
          <a:p>
            <a:r>
              <a:rPr lang="zh-CN" altLang="en-US"/>
              <a:t>上个世纪</a:t>
            </a:r>
            <a:r>
              <a:rPr lang="en-US" altLang="zh-CN"/>
              <a:t>90</a:t>
            </a:r>
            <a:r>
              <a:rPr lang="zh-CN" altLang="en-US"/>
              <a:t>年代以来，电子领域的发展日新月异，各种产品的设计开发以及市场的推广进入了一个全新的时期。电子产品设计师正面临着比以往更艰巨的挑战：客户要求产品价格更低、产品质量更高同时交货周期更短。如何更快地去设计更多功能、更小体积、性价比更高、能够最大程度满足客户需求的产品成为各电子设计师努力追求的目标。 </a:t>
            </a:r>
          </a:p>
        </p:txBody>
      </p:sp>
      <p:graphicFrame>
        <p:nvGraphicFramePr>
          <p:cNvPr id="137475" name="Group 259"/>
          <p:cNvGraphicFramePr>
            <a:graphicFrameLocks noGrp="1"/>
          </p:cNvGraphicFramePr>
          <p:nvPr/>
        </p:nvGraphicFramePr>
        <p:xfrm>
          <a:off x="611188" y="2276475"/>
          <a:ext cx="8064500" cy="4187128"/>
        </p:xfrm>
        <a:graphic>
          <a:graphicData uri="http://schemas.openxmlformats.org/drawingml/2006/table">
            <a:tbl>
              <a:tblPr/>
              <a:tblGrid>
                <a:gridCol w="3889375">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381000">
                <a:tc>
                  <a:txBody>
                    <a:bodyPr/>
                    <a:lstStyle/>
                    <a:p>
                      <a:pPr marL="0" marR="0" lvl="0" indent="0" algn="ctr"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产品举例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过去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现在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063">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手机     大哥大（只能打电话）</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3G</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智能电话（打电话，上网，存储为一体的智能</a:t>
                      </a:r>
                      <a:r>
                        <a:rPr kumimoji="0" lang="zh-CN" altLang="en-US" sz="1400" b="0" i="0" u="none" strike="noStrike" cap="none" normalizeH="0" baseline="0">
                          <a:ln>
                            <a:noFill/>
                          </a:ln>
                          <a:solidFill>
                            <a:srgbClr val="E50000"/>
                          </a:solidFill>
                          <a:effectLst/>
                          <a:latin typeface="Arial" panose="020B0604020202020204" pitchFamily="34" charset="0"/>
                          <a:ea typeface="宋体" panose="02010600030101010101" pitchFamily="2" charset="-122"/>
                        </a:rPr>
                        <a:t>小电脑</a:t>
                      </a: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endPar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5238">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电脑      体积庞大台式电脑</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精巧的掌上电脑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6513">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电视     古老的显像管黑白电视</a:t>
                      </a: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集上网，文件存储</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看电影，</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K</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歌，打游戏，</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3D</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显示</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为一体的</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LED</a:t>
                      </a: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数字高清液晶电视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7194" name="Picture 235"/>
          <p:cNvPicPr>
            <a:picLocks noChangeAspect="1" noChangeArrowheads="1"/>
          </p:cNvPicPr>
          <p:nvPr/>
        </p:nvPicPr>
        <p:blipFill>
          <a:blip r:embed="rId2" cstate="print"/>
          <a:srcRect/>
          <a:stretch>
            <a:fillRect/>
          </a:stretch>
        </p:blipFill>
        <p:spPr bwMode="auto">
          <a:xfrm>
            <a:off x="5292725" y="2636838"/>
            <a:ext cx="590550" cy="1008062"/>
          </a:xfrm>
          <a:prstGeom prst="rect">
            <a:avLst/>
          </a:prstGeom>
          <a:noFill/>
          <a:ln w="9525">
            <a:noFill/>
            <a:miter lim="800000"/>
            <a:headEnd/>
            <a:tailEnd/>
          </a:ln>
        </p:spPr>
      </p:pic>
      <p:pic>
        <p:nvPicPr>
          <p:cNvPr id="7195" name="Picture 236"/>
          <p:cNvPicPr>
            <a:picLocks noChangeAspect="1" noChangeArrowheads="1"/>
          </p:cNvPicPr>
          <p:nvPr/>
        </p:nvPicPr>
        <p:blipFill>
          <a:blip r:embed="rId3" cstate="print"/>
          <a:srcRect/>
          <a:stretch>
            <a:fillRect/>
          </a:stretch>
        </p:blipFill>
        <p:spPr bwMode="auto">
          <a:xfrm>
            <a:off x="6877050" y="2687638"/>
            <a:ext cx="1582738" cy="957262"/>
          </a:xfrm>
          <a:prstGeom prst="rect">
            <a:avLst/>
          </a:prstGeom>
          <a:noFill/>
          <a:ln w="9525">
            <a:noFill/>
            <a:miter lim="800000"/>
            <a:headEnd/>
            <a:tailEnd/>
          </a:ln>
        </p:spPr>
      </p:pic>
      <p:pic>
        <p:nvPicPr>
          <p:cNvPr id="7196" name="Picture 237"/>
          <p:cNvPicPr>
            <a:picLocks noChangeAspect="1" noChangeArrowheads="1"/>
          </p:cNvPicPr>
          <p:nvPr/>
        </p:nvPicPr>
        <p:blipFill>
          <a:blip r:embed="rId4" cstate="print"/>
          <a:srcRect/>
          <a:stretch>
            <a:fillRect/>
          </a:stretch>
        </p:blipFill>
        <p:spPr bwMode="auto">
          <a:xfrm>
            <a:off x="4787900" y="3716338"/>
            <a:ext cx="1512888" cy="1104900"/>
          </a:xfrm>
          <a:prstGeom prst="rect">
            <a:avLst/>
          </a:prstGeom>
          <a:noFill/>
          <a:ln w="9525">
            <a:noFill/>
            <a:miter lim="800000"/>
            <a:headEnd/>
            <a:tailEnd/>
          </a:ln>
        </p:spPr>
      </p:pic>
      <p:pic>
        <p:nvPicPr>
          <p:cNvPr id="7197" name="Picture 238"/>
          <p:cNvPicPr>
            <a:picLocks noChangeAspect="1" noChangeArrowheads="1"/>
          </p:cNvPicPr>
          <p:nvPr/>
        </p:nvPicPr>
        <p:blipFill>
          <a:blip r:embed="rId5" cstate="print"/>
          <a:srcRect/>
          <a:stretch>
            <a:fillRect/>
          </a:stretch>
        </p:blipFill>
        <p:spPr bwMode="auto">
          <a:xfrm>
            <a:off x="6877050" y="3716338"/>
            <a:ext cx="1582738" cy="1147762"/>
          </a:xfrm>
          <a:prstGeom prst="rect">
            <a:avLst/>
          </a:prstGeom>
          <a:noFill/>
          <a:ln w="9525">
            <a:noFill/>
            <a:miter lim="800000"/>
            <a:headEnd/>
            <a:tailEnd/>
          </a:ln>
        </p:spPr>
      </p:pic>
      <p:pic>
        <p:nvPicPr>
          <p:cNvPr id="7198" name="Picture 239"/>
          <p:cNvPicPr>
            <a:picLocks noChangeAspect="1" noChangeArrowheads="1"/>
          </p:cNvPicPr>
          <p:nvPr/>
        </p:nvPicPr>
        <p:blipFill>
          <a:blip r:embed="rId6" cstate="print"/>
          <a:srcRect/>
          <a:stretch>
            <a:fillRect/>
          </a:stretch>
        </p:blipFill>
        <p:spPr bwMode="auto">
          <a:xfrm>
            <a:off x="4787900" y="5013325"/>
            <a:ext cx="1584325" cy="1098550"/>
          </a:xfrm>
          <a:prstGeom prst="rect">
            <a:avLst/>
          </a:prstGeom>
          <a:noFill/>
          <a:ln w="9525">
            <a:noFill/>
            <a:miter lim="800000"/>
            <a:headEnd/>
            <a:tailEnd/>
          </a:ln>
        </p:spPr>
      </p:pic>
      <p:pic>
        <p:nvPicPr>
          <p:cNvPr id="7199" name="Picture 240"/>
          <p:cNvPicPr>
            <a:picLocks noChangeAspect="1" noChangeArrowheads="1"/>
          </p:cNvPicPr>
          <p:nvPr/>
        </p:nvPicPr>
        <p:blipFill>
          <a:blip r:embed="rId7" cstate="print"/>
          <a:srcRect/>
          <a:stretch>
            <a:fillRect/>
          </a:stretch>
        </p:blipFill>
        <p:spPr bwMode="auto">
          <a:xfrm>
            <a:off x="6805613" y="4981575"/>
            <a:ext cx="1727200" cy="1184275"/>
          </a:xfrm>
          <a:prstGeom prst="rect">
            <a:avLst/>
          </a:prstGeom>
          <a:noFill/>
          <a:ln w="9525">
            <a:noFill/>
            <a:miter lim="800000"/>
            <a:headEnd/>
            <a:tailEnd/>
          </a:ln>
        </p:spPr>
      </p:pic>
      <p:sp>
        <p:nvSpPr>
          <p:cNvPr id="7200" name="AutoShape 249"/>
          <p:cNvSpPr>
            <a:spLocks noChangeArrowheads="1"/>
          </p:cNvSpPr>
          <p:nvPr/>
        </p:nvSpPr>
        <p:spPr bwMode="auto">
          <a:xfrm>
            <a:off x="3132138" y="2781300"/>
            <a:ext cx="576262" cy="142875"/>
          </a:xfrm>
          <a:prstGeom prst="rightArrow">
            <a:avLst>
              <a:gd name="adj1" fmla="val 50000"/>
              <a:gd name="adj2" fmla="val 100833"/>
            </a:avLst>
          </a:prstGeom>
          <a:solidFill>
            <a:schemeClr val="accent1"/>
          </a:solidFill>
          <a:ln w="9525">
            <a:solidFill>
              <a:schemeClr val="tx1"/>
            </a:solidFill>
            <a:miter lim="800000"/>
          </a:ln>
        </p:spPr>
        <p:txBody>
          <a:bodyPr wrap="none" anchor="ctr"/>
          <a:lstStyle/>
          <a:p>
            <a:endParaRPr lang="zh-CN" altLang="en-US"/>
          </a:p>
        </p:txBody>
      </p:sp>
      <p:sp>
        <p:nvSpPr>
          <p:cNvPr id="7201" name="AutoShape 251"/>
          <p:cNvSpPr>
            <a:spLocks noChangeArrowheads="1"/>
          </p:cNvSpPr>
          <p:nvPr/>
        </p:nvSpPr>
        <p:spPr bwMode="auto">
          <a:xfrm>
            <a:off x="1619250" y="4078288"/>
            <a:ext cx="576263" cy="142875"/>
          </a:xfrm>
          <a:prstGeom prst="rightArrow">
            <a:avLst>
              <a:gd name="adj1" fmla="val 50000"/>
              <a:gd name="adj2" fmla="val 100833"/>
            </a:avLst>
          </a:prstGeom>
          <a:solidFill>
            <a:schemeClr val="accent1"/>
          </a:solidFill>
          <a:ln w="9525">
            <a:solidFill>
              <a:schemeClr val="tx1"/>
            </a:solidFill>
            <a:miter lim="800000"/>
          </a:ln>
        </p:spPr>
        <p:txBody>
          <a:bodyPr wrap="none" anchor="ctr"/>
          <a:lstStyle/>
          <a:p>
            <a:endParaRPr lang="zh-CN" altLang="en-US"/>
          </a:p>
        </p:txBody>
      </p:sp>
      <p:sp>
        <p:nvSpPr>
          <p:cNvPr id="7202" name="AutoShape 252"/>
          <p:cNvSpPr>
            <a:spLocks noChangeArrowheads="1"/>
          </p:cNvSpPr>
          <p:nvPr/>
        </p:nvSpPr>
        <p:spPr bwMode="auto">
          <a:xfrm>
            <a:off x="1331913" y="5373688"/>
            <a:ext cx="576262" cy="142875"/>
          </a:xfrm>
          <a:prstGeom prst="rightArrow">
            <a:avLst>
              <a:gd name="adj1" fmla="val 50000"/>
              <a:gd name="adj2" fmla="val 100833"/>
            </a:avLst>
          </a:prstGeom>
          <a:solidFill>
            <a:schemeClr val="accent1"/>
          </a:solidFill>
          <a:ln w="9525">
            <a:solidFill>
              <a:schemeClr val="tx1"/>
            </a:solidFill>
            <a:miter lim="800000"/>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94"/>
                                        </p:tgtEl>
                                        <p:attrNameLst>
                                          <p:attrName>style.visibility</p:attrName>
                                        </p:attrNameLst>
                                      </p:cBhvr>
                                      <p:to>
                                        <p:strVal val="visible"/>
                                      </p:to>
                                    </p:set>
                                    <p:animEffect transition="in" filter="fade">
                                      <p:cBhvr>
                                        <p:cTn id="7" dur="2000"/>
                                        <p:tgtEl>
                                          <p:spTgt spid="7194"/>
                                        </p:tgtEl>
                                      </p:cBhvr>
                                    </p:animEffect>
                                  </p:childTnLst>
                                </p:cTn>
                              </p:par>
                              <p:par>
                                <p:cTn id="8" presetID="10" presetClass="entr" presetSubtype="0" fill="hold" nodeType="withEffect">
                                  <p:stCondLst>
                                    <p:cond delay="0"/>
                                  </p:stCondLst>
                                  <p:childTnLst>
                                    <p:set>
                                      <p:cBhvr>
                                        <p:cTn id="9" dur="1" fill="hold">
                                          <p:stCondLst>
                                            <p:cond delay="0"/>
                                          </p:stCondLst>
                                        </p:cTn>
                                        <p:tgtEl>
                                          <p:spTgt spid="7196"/>
                                        </p:tgtEl>
                                        <p:attrNameLst>
                                          <p:attrName>style.visibility</p:attrName>
                                        </p:attrNameLst>
                                      </p:cBhvr>
                                      <p:to>
                                        <p:strVal val="visible"/>
                                      </p:to>
                                    </p:set>
                                    <p:animEffect transition="in" filter="fade">
                                      <p:cBhvr>
                                        <p:cTn id="10" dur="2000"/>
                                        <p:tgtEl>
                                          <p:spTgt spid="7196"/>
                                        </p:tgtEl>
                                      </p:cBhvr>
                                    </p:animEffect>
                                  </p:childTnLst>
                                </p:cTn>
                              </p:par>
                              <p:par>
                                <p:cTn id="11" presetID="10" presetClass="entr" presetSubtype="0" fill="hold" nodeType="withEffect">
                                  <p:stCondLst>
                                    <p:cond delay="0"/>
                                  </p:stCondLst>
                                  <p:childTnLst>
                                    <p:set>
                                      <p:cBhvr>
                                        <p:cTn id="12" dur="1" fill="hold">
                                          <p:stCondLst>
                                            <p:cond delay="0"/>
                                          </p:stCondLst>
                                        </p:cTn>
                                        <p:tgtEl>
                                          <p:spTgt spid="7198"/>
                                        </p:tgtEl>
                                        <p:attrNameLst>
                                          <p:attrName>style.visibility</p:attrName>
                                        </p:attrNameLst>
                                      </p:cBhvr>
                                      <p:to>
                                        <p:strVal val="visible"/>
                                      </p:to>
                                    </p:set>
                                    <p:animEffect transition="in" filter="fade">
                                      <p:cBhvr>
                                        <p:cTn id="13" dur="2000"/>
                                        <p:tgtEl>
                                          <p:spTgt spid="71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95"/>
                                        </p:tgtEl>
                                        <p:attrNameLst>
                                          <p:attrName>style.visibility</p:attrName>
                                        </p:attrNameLst>
                                      </p:cBhvr>
                                      <p:to>
                                        <p:strVal val="visible"/>
                                      </p:to>
                                    </p:set>
                                    <p:animEffect transition="in" filter="fade">
                                      <p:cBhvr>
                                        <p:cTn id="18" dur="2000"/>
                                        <p:tgtEl>
                                          <p:spTgt spid="7195"/>
                                        </p:tgtEl>
                                      </p:cBhvr>
                                    </p:animEffect>
                                  </p:childTnLst>
                                </p:cTn>
                              </p:par>
                              <p:par>
                                <p:cTn id="19" presetID="10" presetClass="entr" presetSubtype="0" fill="hold" nodeType="withEffect">
                                  <p:stCondLst>
                                    <p:cond delay="0"/>
                                  </p:stCondLst>
                                  <p:childTnLst>
                                    <p:set>
                                      <p:cBhvr>
                                        <p:cTn id="20" dur="1" fill="hold">
                                          <p:stCondLst>
                                            <p:cond delay="0"/>
                                          </p:stCondLst>
                                        </p:cTn>
                                        <p:tgtEl>
                                          <p:spTgt spid="7197"/>
                                        </p:tgtEl>
                                        <p:attrNameLst>
                                          <p:attrName>style.visibility</p:attrName>
                                        </p:attrNameLst>
                                      </p:cBhvr>
                                      <p:to>
                                        <p:strVal val="visible"/>
                                      </p:to>
                                    </p:set>
                                    <p:animEffect transition="in" filter="fade">
                                      <p:cBhvr>
                                        <p:cTn id="21" dur="2000"/>
                                        <p:tgtEl>
                                          <p:spTgt spid="7197"/>
                                        </p:tgtEl>
                                      </p:cBhvr>
                                    </p:animEffect>
                                  </p:childTnLst>
                                </p:cTn>
                              </p:par>
                              <p:par>
                                <p:cTn id="22" presetID="10" presetClass="entr" presetSubtype="0" fill="hold" nodeType="withEffect">
                                  <p:stCondLst>
                                    <p:cond delay="0"/>
                                  </p:stCondLst>
                                  <p:childTnLst>
                                    <p:set>
                                      <p:cBhvr>
                                        <p:cTn id="23" dur="1" fill="hold">
                                          <p:stCondLst>
                                            <p:cond delay="0"/>
                                          </p:stCondLst>
                                        </p:cTn>
                                        <p:tgtEl>
                                          <p:spTgt spid="7199"/>
                                        </p:tgtEl>
                                        <p:attrNameLst>
                                          <p:attrName>style.visibility</p:attrName>
                                        </p:attrNameLst>
                                      </p:cBhvr>
                                      <p:to>
                                        <p:strVal val="visible"/>
                                      </p:to>
                                    </p:set>
                                    <p:animEffect transition="in" filter="fade">
                                      <p:cBhvr>
                                        <p:cTn id="24" dur="2000"/>
                                        <p:tgtEl>
                                          <p:spTgt spid="7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79388" y="981075"/>
            <a:ext cx="8785225" cy="1295400"/>
          </a:xfrm>
        </p:spPr>
        <p:txBody>
          <a:bodyPr/>
          <a:lstStyle/>
          <a:p>
            <a:r>
              <a:rPr lang="zh-CN" altLang="en-US"/>
              <a:t>产品的成本是产品市场竞争力的一个重要因素，同样决定了产品的利润率。</a:t>
            </a:r>
          </a:p>
          <a:p>
            <a:pPr>
              <a:buFont typeface="Wingdings" panose="05000000000000000000" pitchFamily="2" charset="2"/>
              <a:buNone/>
            </a:pPr>
            <a:r>
              <a:rPr lang="zh-CN" altLang="en-US"/>
              <a:t>物料成本，开发成本，制造成本，维护成本等等都需要在项目开发的时候就充分的考虑到，设计</a:t>
            </a:r>
          </a:p>
          <a:p>
            <a:pPr>
              <a:buFont typeface="Wingdings" panose="05000000000000000000" pitchFamily="2" charset="2"/>
              <a:buNone/>
            </a:pPr>
            <a:r>
              <a:rPr lang="zh-CN" altLang="en-US"/>
              <a:t>时要充分考虑到成本因素，进行低成本高可靠性的设计。</a:t>
            </a:r>
          </a:p>
        </p:txBody>
      </p:sp>
      <p:sp>
        <p:nvSpPr>
          <p:cNvPr id="32771" name="Rectangle 5"/>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 DFC</a:t>
            </a:r>
            <a:endParaRPr lang="zh-CN" altLang="en-US">
              <a:solidFill>
                <a:schemeClr val="tx1"/>
              </a:solidFill>
            </a:endParaRPr>
          </a:p>
        </p:txBody>
      </p:sp>
      <p:sp>
        <p:nvSpPr>
          <p:cNvPr id="32772" name="Text Box 6"/>
          <p:cNvSpPr txBox="1">
            <a:spLocks noChangeArrowheads="1"/>
          </p:cNvSpPr>
          <p:nvPr/>
        </p:nvSpPr>
        <p:spPr bwMode="auto">
          <a:xfrm>
            <a:off x="250825" y="2386447"/>
            <a:ext cx="8569325" cy="3634841"/>
          </a:xfrm>
          <a:prstGeom prst="rect">
            <a:avLst/>
          </a:prstGeom>
          <a:noFill/>
          <a:ln w="9525">
            <a:noFill/>
            <a:miter lim="800000"/>
          </a:ln>
        </p:spPr>
        <p:txBody>
          <a:bodyPr>
            <a:spAutoFit/>
          </a:bodyPr>
          <a:lstStyle/>
          <a:p>
            <a:pPr>
              <a:lnSpc>
                <a:spcPct val="130000"/>
              </a:lnSpc>
              <a:spcBef>
                <a:spcPct val="50000"/>
              </a:spcBef>
            </a:pPr>
            <a:r>
              <a:rPr lang="en-US" altLang="zh-CN" dirty="0"/>
              <a:t>PCBA</a:t>
            </a:r>
            <a:r>
              <a:rPr lang="zh-CN" altLang="en-US" dirty="0"/>
              <a:t>成本化设计的原则</a:t>
            </a:r>
          </a:p>
          <a:p>
            <a:pPr>
              <a:lnSpc>
                <a:spcPct val="130000"/>
              </a:lnSpc>
              <a:spcBef>
                <a:spcPct val="50000"/>
              </a:spcBef>
            </a:pPr>
            <a:r>
              <a:rPr lang="en-US" altLang="zh-CN" dirty="0"/>
              <a:t>1.</a:t>
            </a:r>
            <a:r>
              <a:rPr lang="zh-CN" altLang="en-US" dirty="0"/>
              <a:t>物料选择要标准化</a:t>
            </a:r>
            <a:r>
              <a:rPr lang="en-US" altLang="zh-CN" dirty="0"/>
              <a:t>.</a:t>
            </a:r>
          </a:p>
          <a:p>
            <a:pPr>
              <a:lnSpc>
                <a:spcPct val="130000"/>
              </a:lnSpc>
              <a:spcBef>
                <a:spcPct val="50000"/>
              </a:spcBef>
            </a:pPr>
            <a:r>
              <a:rPr lang="zh-CN" altLang="en-US" sz="1600" dirty="0"/>
              <a:t>尽量从已有物料中选择，器件选型优选贴片器件，慎选插件器件并且要充分考虑到物料的可靠性，生命周期，兼容性，工艺窗口等因素。</a:t>
            </a:r>
            <a:r>
              <a:rPr lang="zh-CN" altLang="en-US" sz="1600" b="0" dirty="0"/>
              <a:t>全表贴设计可以提高板卡的设计密度，并减少加工工序，降低加工成本，实现产品小型化。插件因采取波峰焊或者手工补焊工序，对器件布局的禁布区要求高，从而增加板卡面积，并因增加了插件，波峰焊工序等增加了加工成本。</a:t>
            </a:r>
            <a:r>
              <a:rPr lang="zh-CN" altLang="en-US" sz="1600" dirty="0"/>
              <a:t>选择环保，耐高温，工艺窗口大的的物料。</a:t>
            </a:r>
            <a:r>
              <a:rPr lang="zh-CN" altLang="en-US" sz="1600" b="0" dirty="0"/>
              <a:t>可以大大降低加工难度，提高加工效率，降低制造成本。对于我们的工业级产品</a:t>
            </a:r>
            <a:r>
              <a:rPr lang="en-US" altLang="zh-CN" sz="1600" b="0" dirty="0"/>
              <a:t>0.5mm pitch</a:t>
            </a:r>
            <a:r>
              <a:rPr lang="zh-CN" altLang="en-US" sz="1600" b="0" dirty="0"/>
              <a:t>的</a:t>
            </a:r>
            <a:r>
              <a:rPr lang="en-US" altLang="zh-CN" sz="1600" b="0" dirty="0"/>
              <a:t>BGA</a:t>
            </a:r>
            <a:r>
              <a:rPr lang="zh-CN" altLang="en-US" sz="1600" b="0" dirty="0"/>
              <a:t>是不建议选择的，</a:t>
            </a:r>
            <a:r>
              <a:rPr lang="en-US" altLang="zh-CN" sz="1600" b="0" dirty="0"/>
              <a:t>0201</a:t>
            </a:r>
            <a:r>
              <a:rPr lang="zh-CN" altLang="en-US" sz="1600" b="0" dirty="0"/>
              <a:t>的阻容也是慎选的，一些耐高温不满足无铅工艺焊接的也是要慎选的。选择了这类器件，会大大的增加加工，维修，检验难度，降低产品可靠性。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2772">
                                            <p:txEl>
                                              <p:pRg st="2" end="2"/>
                                            </p:txEl>
                                          </p:spTgt>
                                        </p:tgtEl>
                                        <p:attrNameLst>
                                          <p:attrName>style.visibility</p:attrName>
                                        </p:attrNameLst>
                                      </p:cBhvr>
                                      <p:to>
                                        <p:strVal val="visible"/>
                                      </p:to>
                                    </p:set>
                                    <p:anim calcmode="discrete" valueType="clr">
                                      <p:cBhvr override="childStyle">
                                        <p:cTn id="7" dur="80"/>
                                        <p:tgtEl>
                                          <p:spTgt spid="3277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277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 DFC</a:t>
            </a:r>
            <a:r>
              <a:rPr lang="zh-CN" altLang="en-US">
                <a:solidFill>
                  <a:schemeClr val="tx1"/>
                </a:solidFill>
              </a:rPr>
              <a:t>举例</a:t>
            </a:r>
          </a:p>
        </p:txBody>
      </p:sp>
      <p:sp>
        <p:nvSpPr>
          <p:cNvPr id="33795" name="Text Box 8"/>
          <p:cNvSpPr txBox="1">
            <a:spLocks noChangeArrowheads="1"/>
          </p:cNvSpPr>
          <p:nvPr/>
        </p:nvSpPr>
        <p:spPr bwMode="auto">
          <a:xfrm>
            <a:off x="0" y="981075"/>
            <a:ext cx="9144000" cy="973138"/>
          </a:xfrm>
          <a:prstGeom prst="rect">
            <a:avLst/>
          </a:prstGeom>
          <a:noFill/>
          <a:ln w="9525">
            <a:noFill/>
            <a:miter lim="800000"/>
          </a:ln>
        </p:spPr>
        <p:txBody>
          <a:bodyPr>
            <a:spAutoFit/>
          </a:bodyPr>
          <a:lstStyle/>
          <a:p>
            <a:pPr>
              <a:lnSpc>
                <a:spcPct val="120000"/>
              </a:lnSpc>
              <a:spcBef>
                <a:spcPct val="50000"/>
              </a:spcBef>
            </a:pPr>
            <a:r>
              <a:rPr lang="zh-CN" altLang="en-US" sz="1600" b="0"/>
              <a:t>例：某项目开发时选择的物料未充分考虑其生命周期的问题，项目开展到</a:t>
            </a:r>
            <a:r>
              <a:rPr lang="en-US" altLang="zh-CN" sz="1600" b="0"/>
              <a:t>TR5</a:t>
            </a:r>
            <a:r>
              <a:rPr lang="zh-CN" altLang="en-US" sz="1600" b="0"/>
              <a:t>，采购反馈物料更新，需要重新选型，替代物料与原有物料的封装不同，不能兼容</a:t>
            </a:r>
            <a:r>
              <a:rPr lang="en-US" altLang="zh-CN" sz="1600" b="0"/>
              <a:t>PCB</a:t>
            </a:r>
            <a:r>
              <a:rPr lang="zh-CN" altLang="en-US" sz="1600" b="0"/>
              <a:t>，导致为了这种物料，板卡要重新进行改版设计，延迟了项目的开发进度，造成了项目的延期。</a:t>
            </a:r>
          </a:p>
        </p:txBody>
      </p:sp>
      <p:sp>
        <p:nvSpPr>
          <p:cNvPr id="33796" name="Text Box 9"/>
          <p:cNvSpPr txBox="1">
            <a:spLocks noChangeArrowheads="1"/>
          </p:cNvSpPr>
          <p:nvPr/>
        </p:nvSpPr>
        <p:spPr bwMode="auto">
          <a:xfrm>
            <a:off x="0" y="2060575"/>
            <a:ext cx="8964613" cy="2322513"/>
          </a:xfrm>
          <a:prstGeom prst="rect">
            <a:avLst/>
          </a:prstGeom>
          <a:noFill/>
          <a:ln w="9525">
            <a:noFill/>
            <a:miter lim="800000"/>
          </a:ln>
        </p:spPr>
        <p:txBody>
          <a:bodyPr>
            <a:spAutoFit/>
          </a:bodyPr>
          <a:lstStyle/>
          <a:p>
            <a:pPr>
              <a:spcBef>
                <a:spcPct val="50000"/>
              </a:spcBef>
            </a:pPr>
            <a:r>
              <a:rPr lang="en-US" altLang="zh-CN" dirty="0"/>
              <a:t>2.</a:t>
            </a:r>
            <a:r>
              <a:rPr lang="zh-CN" altLang="en-US" dirty="0"/>
              <a:t>板卡设计要简洁化，系统小型化设计</a:t>
            </a:r>
          </a:p>
          <a:p>
            <a:pPr>
              <a:spcBef>
                <a:spcPct val="50000"/>
              </a:spcBef>
              <a:buFont typeface="Wingdings" panose="05000000000000000000" pitchFamily="2" charset="2"/>
              <a:buChar char="Ø"/>
            </a:pPr>
            <a:r>
              <a:rPr lang="zh-CN" altLang="en-US" sz="1600" b="0" dirty="0"/>
              <a:t>优选单面布局，双面布局时，插件要单面布置。</a:t>
            </a:r>
          </a:p>
          <a:p>
            <a:pPr>
              <a:spcBef>
                <a:spcPct val="50000"/>
              </a:spcBef>
              <a:buFont typeface="Wingdings" panose="05000000000000000000" pitchFamily="2" charset="2"/>
              <a:buChar char="Ø"/>
            </a:pPr>
            <a:r>
              <a:rPr lang="en-US" altLang="zh-CN" sz="1600" b="0" dirty="0"/>
              <a:t>PCB</a:t>
            </a:r>
            <a:r>
              <a:rPr lang="zh-CN" altLang="en-US" sz="1600" b="0" dirty="0"/>
              <a:t>降层设计，在功能满足，可靠性满足的情况下，尽量低层设计，并保证线路层间尽量对称，设计符合制造能力，降低制造难度，提高</a:t>
            </a:r>
            <a:r>
              <a:rPr lang="en-US" altLang="zh-CN" sz="1600" b="0" dirty="0"/>
              <a:t>PCB</a:t>
            </a:r>
            <a:r>
              <a:rPr lang="zh-CN" altLang="en-US" sz="1600" b="0" dirty="0"/>
              <a:t>成品率。</a:t>
            </a:r>
          </a:p>
          <a:p>
            <a:pPr>
              <a:spcBef>
                <a:spcPct val="50000"/>
              </a:spcBef>
              <a:buFont typeface="Wingdings" panose="05000000000000000000" pitchFamily="2" charset="2"/>
              <a:buChar char="Ø"/>
            </a:pPr>
            <a:r>
              <a:rPr lang="zh-CN" altLang="en-US" sz="1600" b="0" dirty="0"/>
              <a:t>对于高密度单板，可考虑采取</a:t>
            </a:r>
            <a:r>
              <a:rPr lang="en-US" altLang="zh-CN" sz="1600" b="0" dirty="0"/>
              <a:t>HDI,</a:t>
            </a:r>
            <a:r>
              <a:rPr lang="zh-CN" altLang="en-US" sz="1600" b="0" dirty="0"/>
              <a:t>埋阻，埋容等技术，通过这些技术实现</a:t>
            </a:r>
            <a:r>
              <a:rPr lang="en-US" altLang="zh-CN" sz="1600" b="0" dirty="0"/>
              <a:t>PCB</a:t>
            </a:r>
            <a:r>
              <a:rPr lang="zh-CN" altLang="en-US" sz="1600" b="0" dirty="0"/>
              <a:t>降层，从而降低</a:t>
            </a:r>
            <a:r>
              <a:rPr lang="en-US" altLang="zh-CN" sz="1600" b="0" dirty="0"/>
              <a:t>PCB</a:t>
            </a:r>
            <a:r>
              <a:rPr lang="zh-CN" altLang="en-US" sz="1600" b="0" dirty="0"/>
              <a:t>的成本，也可以实现板卡的简洁，去掉一些匹配的阻容器件。</a:t>
            </a:r>
          </a:p>
          <a:p>
            <a:pPr>
              <a:spcBef>
                <a:spcPct val="50000"/>
              </a:spcBef>
              <a:buFont typeface="Wingdings" panose="05000000000000000000" pitchFamily="2" charset="2"/>
              <a:buChar char="Ø"/>
            </a:pPr>
            <a:r>
              <a:rPr lang="zh-CN" altLang="en-US" sz="1600" b="0" dirty="0"/>
              <a:t>板卡尺寸小，则系统可以实现小型化，节省材料成本的情况下，又可以提高产品的竞争力。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6">
                                            <p:txEl>
                                              <p:pRg st="1" end="1"/>
                                            </p:txEl>
                                          </p:spTgt>
                                        </p:tgtEl>
                                        <p:attrNameLst>
                                          <p:attrName>style.visibility</p:attrName>
                                        </p:attrNameLst>
                                      </p:cBhvr>
                                      <p:to>
                                        <p:strVal val="visible"/>
                                      </p:to>
                                    </p:set>
                                    <p:animEffect transition="in" filter="checkerboard(across)">
                                      <p:cBhvr>
                                        <p:cTn id="7" dur="500"/>
                                        <p:tgtEl>
                                          <p:spTgt spid="33796">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3796">
                                            <p:txEl>
                                              <p:pRg st="2" end="2"/>
                                            </p:txEl>
                                          </p:spTgt>
                                        </p:tgtEl>
                                        <p:attrNameLst>
                                          <p:attrName>style.visibility</p:attrName>
                                        </p:attrNameLst>
                                      </p:cBhvr>
                                      <p:to>
                                        <p:strVal val="visible"/>
                                      </p:to>
                                    </p:set>
                                    <p:animEffect transition="in" filter="checkerboard(across)">
                                      <p:cBhvr>
                                        <p:cTn id="10" dur="500"/>
                                        <p:tgtEl>
                                          <p:spTgt spid="33796">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3796">
                                            <p:txEl>
                                              <p:pRg st="3" end="3"/>
                                            </p:txEl>
                                          </p:spTgt>
                                        </p:tgtEl>
                                        <p:attrNameLst>
                                          <p:attrName>style.visibility</p:attrName>
                                        </p:attrNameLst>
                                      </p:cBhvr>
                                      <p:to>
                                        <p:strVal val="visible"/>
                                      </p:to>
                                    </p:set>
                                    <p:animEffect transition="in" filter="checkerboard(across)">
                                      <p:cBhvr>
                                        <p:cTn id="13" dur="500"/>
                                        <p:tgtEl>
                                          <p:spTgt spid="33796">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3796">
                                            <p:txEl>
                                              <p:pRg st="4" end="4"/>
                                            </p:txEl>
                                          </p:spTgt>
                                        </p:tgtEl>
                                        <p:attrNameLst>
                                          <p:attrName>style.visibility</p:attrName>
                                        </p:attrNameLst>
                                      </p:cBhvr>
                                      <p:to>
                                        <p:strVal val="visible"/>
                                      </p:to>
                                    </p:set>
                                    <p:animEffect transition="in" filter="checkerboard(across)">
                                      <p:cBhvr>
                                        <p:cTn id="16" dur="500"/>
                                        <p:tgtEl>
                                          <p:spTgt spid="337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 DFE</a:t>
            </a:r>
            <a:endParaRPr lang="zh-CN" altLang="en-US">
              <a:solidFill>
                <a:schemeClr val="tx1"/>
              </a:solidFill>
            </a:endParaRPr>
          </a:p>
        </p:txBody>
      </p:sp>
      <p:sp>
        <p:nvSpPr>
          <p:cNvPr id="34819" name="Text Box 5"/>
          <p:cNvSpPr txBox="1">
            <a:spLocks noChangeArrowheads="1"/>
          </p:cNvSpPr>
          <p:nvPr/>
        </p:nvSpPr>
        <p:spPr bwMode="auto">
          <a:xfrm>
            <a:off x="107950" y="765175"/>
            <a:ext cx="9036050" cy="1815882"/>
          </a:xfrm>
          <a:prstGeom prst="rect">
            <a:avLst/>
          </a:prstGeom>
          <a:noFill/>
          <a:ln w="9525">
            <a:noFill/>
            <a:miter lim="800000"/>
          </a:ln>
        </p:spPr>
        <p:txBody>
          <a:bodyPr>
            <a:spAutoFit/>
          </a:bodyPr>
          <a:lstStyle/>
          <a:p>
            <a:pPr>
              <a:buFont typeface="Wingdings" panose="05000000000000000000" pitchFamily="2" charset="2"/>
              <a:buChar char="Ø"/>
              <a:defRPr/>
            </a:pPr>
            <a:r>
              <a:rPr lang="en-US" altLang="zh-CN" sz="1600" dirty="0">
                <a:latin typeface="+mj-ea"/>
                <a:ea typeface="+mj-ea"/>
              </a:rPr>
              <a:t>DFE</a:t>
            </a:r>
            <a:r>
              <a:rPr lang="zh-CN" altLang="en-US" sz="1600" dirty="0">
                <a:latin typeface="+mj-ea"/>
                <a:ea typeface="+mj-ea"/>
              </a:rPr>
              <a:t>：</a:t>
            </a:r>
            <a:r>
              <a:rPr lang="en-US" altLang="zh-CN" sz="1600" dirty="0">
                <a:latin typeface="+mj-ea"/>
                <a:ea typeface="+mj-ea"/>
              </a:rPr>
              <a:t>Design for Environment  </a:t>
            </a:r>
            <a:r>
              <a:rPr lang="zh-CN" altLang="en-US" sz="1600" dirty="0">
                <a:latin typeface="+mj-ea"/>
                <a:ea typeface="+mj-ea"/>
              </a:rPr>
              <a:t>可环保设计</a:t>
            </a:r>
          </a:p>
          <a:p>
            <a:pPr marL="457200" indent="-457200" eaLnBrk="0" hangingPunct="0">
              <a:lnSpc>
                <a:spcPct val="130000"/>
              </a:lnSpc>
              <a:spcBef>
                <a:spcPct val="20000"/>
              </a:spcBef>
              <a:buFont typeface="Wingdings" panose="05000000000000000000" pitchFamily="2" charset="2"/>
              <a:buNone/>
              <a:defRPr/>
            </a:pPr>
            <a:r>
              <a:rPr lang="zh-CN" altLang="en-US" sz="1600" b="0" dirty="0">
                <a:latin typeface="+mn-ea"/>
                <a:ea typeface="+mn-ea"/>
              </a:rPr>
              <a:t>板卡的</a:t>
            </a:r>
            <a:r>
              <a:rPr lang="en-US" altLang="zh-CN" sz="1600" b="0" dirty="0">
                <a:latin typeface="+mn-ea"/>
                <a:ea typeface="+mn-ea"/>
              </a:rPr>
              <a:t>DFE</a:t>
            </a:r>
            <a:r>
              <a:rPr lang="zh-CN" altLang="en-US" sz="1600" b="0" dirty="0">
                <a:latin typeface="+mn-ea"/>
                <a:ea typeface="+mn-ea"/>
              </a:rPr>
              <a:t>设计主要是指板卡本身的环保设计以及</a:t>
            </a:r>
            <a:r>
              <a:rPr lang="en-US" altLang="zh-CN" sz="1600" b="0" dirty="0">
                <a:latin typeface="+mn-ea"/>
                <a:ea typeface="+mn-ea"/>
              </a:rPr>
              <a:t>PCBA</a:t>
            </a:r>
            <a:r>
              <a:rPr lang="zh-CN" altLang="en-US" sz="1600" b="0" dirty="0">
                <a:latin typeface="+mn-ea"/>
                <a:ea typeface="+mn-ea"/>
              </a:rPr>
              <a:t>贴片过程的环保设计。包括电子物料，</a:t>
            </a:r>
            <a:r>
              <a:rPr lang="en-US" altLang="zh-CN" sz="1600" b="0" dirty="0">
                <a:latin typeface="+mn-ea"/>
                <a:ea typeface="+mn-ea"/>
              </a:rPr>
              <a:t>PCB</a:t>
            </a:r>
            <a:r>
              <a:rPr lang="zh-CN" altLang="en-US" sz="1600" b="0" dirty="0">
                <a:latin typeface="+mn-ea"/>
                <a:ea typeface="+mn-ea"/>
              </a:rPr>
              <a:t>，</a:t>
            </a:r>
            <a:endParaRPr lang="en-US" altLang="zh-CN" sz="1600" b="0" dirty="0">
              <a:latin typeface="+mn-ea"/>
              <a:ea typeface="+mn-ea"/>
            </a:endParaRPr>
          </a:p>
          <a:p>
            <a:pPr marL="457200" indent="-457200" eaLnBrk="0" hangingPunct="0">
              <a:lnSpc>
                <a:spcPct val="130000"/>
              </a:lnSpc>
              <a:spcBef>
                <a:spcPct val="20000"/>
              </a:spcBef>
              <a:buFont typeface="Wingdings" panose="05000000000000000000" pitchFamily="2" charset="2"/>
              <a:buNone/>
              <a:defRPr/>
            </a:pPr>
            <a:r>
              <a:rPr lang="en-US" altLang="zh-CN" sz="1600" b="0" dirty="0">
                <a:latin typeface="+mn-ea"/>
                <a:ea typeface="+mn-ea"/>
              </a:rPr>
              <a:t>PCBA</a:t>
            </a:r>
            <a:r>
              <a:rPr lang="zh-CN" altLang="en-US" sz="1600" b="0" dirty="0">
                <a:latin typeface="+mn-ea"/>
                <a:ea typeface="+mn-ea"/>
              </a:rPr>
              <a:t>制造过程的辅料的环保选择。电子产品的可回收性也是环保要求的重要的一个方面。约束电子</a:t>
            </a:r>
            <a:endParaRPr lang="en-US" altLang="zh-CN" sz="1600" b="0" dirty="0">
              <a:latin typeface="+mn-ea"/>
              <a:ea typeface="+mn-ea"/>
            </a:endParaRPr>
          </a:p>
          <a:p>
            <a:pPr marL="457200" indent="-457200" eaLnBrk="0" hangingPunct="0">
              <a:lnSpc>
                <a:spcPct val="130000"/>
              </a:lnSpc>
              <a:spcBef>
                <a:spcPct val="20000"/>
              </a:spcBef>
              <a:buFont typeface="Wingdings" panose="05000000000000000000" pitchFamily="2" charset="2"/>
              <a:buNone/>
              <a:defRPr/>
            </a:pPr>
            <a:r>
              <a:rPr lang="zh-CN" altLang="en-US" sz="1600" b="0" dirty="0">
                <a:latin typeface="+mn-ea"/>
                <a:ea typeface="+mn-ea"/>
              </a:rPr>
              <a:t>产品的环保性指令的主要是</a:t>
            </a:r>
            <a:r>
              <a:rPr lang="en-US" altLang="zh-CN" sz="1600" b="0" dirty="0">
                <a:latin typeface="+mn-ea"/>
                <a:ea typeface="+mn-ea"/>
              </a:rPr>
              <a:t>RoHS</a:t>
            </a:r>
            <a:r>
              <a:rPr lang="zh-CN" altLang="en-US" sz="1600" b="0" dirty="0">
                <a:latin typeface="+mn-ea"/>
                <a:ea typeface="+mn-ea"/>
              </a:rPr>
              <a:t>，</a:t>
            </a:r>
            <a:r>
              <a:rPr lang="en-US" altLang="zh-CN" sz="1600" b="0" dirty="0">
                <a:latin typeface="+mn-ea"/>
                <a:ea typeface="+mn-ea"/>
              </a:rPr>
              <a:t>**</a:t>
            </a:r>
            <a:r>
              <a:rPr lang="zh-CN" altLang="en-US" sz="1600" b="0" dirty="0">
                <a:latin typeface="+mn-ea"/>
                <a:ea typeface="+mn-ea"/>
              </a:rPr>
              <a:t>每四年会修订具体条款和豁免物质。主要环境管理体系标准</a:t>
            </a:r>
            <a:endParaRPr lang="en-US" altLang="zh-CN" sz="1600" b="0" dirty="0">
              <a:latin typeface="+mn-ea"/>
              <a:ea typeface="+mn-ea"/>
            </a:endParaRPr>
          </a:p>
          <a:p>
            <a:pPr marL="457200" indent="-457200" eaLnBrk="0" hangingPunct="0">
              <a:lnSpc>
                <a:spcPct val="130000"/>
              </a:lnSpc>
              <a:spcBef>
                <a:spcPct val="20000"/>
              </a:spcBef>
              <a:buFont typeface="Wingdings" panose="05000000000000000000" pitchFamily="2" charset="2"/>
              <a:buNone/>
              <a:defRPr/>
            </a:pPr>
            <a:r>
              <a:rPr lang="zh-CN" altLang="en-US" sz="1600" b="0" dirty="0">
                <a:latin typeface="+mn-ea"/>
                <a:ea typeface="+mn-ea"/>
              </a:rPr>
              <a:t>有</a:t>
            </a:r>
            <a:r>
              <a:rPr lang="en-US" altLang="zh-CN" sz="1600" b="0" dirty="0">
                <a:latin typeface="+mn-ea"/>
                <a:ea typeface="+mn-ea"/>
              </a:rPr>
              <a:t>ISO14001:2004</a:t>
            </a:r>
            <a:r>
              <a:rPr lang="zh-CN" altLang="en-US" sz="1600" b="0" dirty="0">
                <a:latin typeface="+mn-ea"/>
                <a:ea typeface="+mn-ea"/>
              </a:rPr>
              <a:t>和</a:t>
            </a:r>
            <a:r>
              <a:rPr lang="en-US" altLang="zh-CN" sz="1600" b="0" dirty="0">
                <a:latin typeface="+mn-ea"/>
                <a:ea typeface="+mn-ea"/>
              </a:rPr>
              <a:t>QC080000</a:t>
            </a:r>
            <a:r>
              <a:rPr lang="zh-CN" altLang="en-US" sz="1600" b="0" dirty="0">
                <a:latin typeface="+mn-ea"/>
                <a:ea typeface="+mn-ea"/>
              </a:rPr>
              <a:t>。</a:t>
            </a:r>
          </a:p>
        </p:txBody>
      </p:sp>
      <p:sp>
        <p:nvSpPr>
          <p:cNvPr id="34820" name="Text Box 6"/>
          <p:cNvSpPr txBox="1">
            <a:spLocks noChangeArrowheads="1"/>
          </p:cNvSpPr>
          <p:nvPr/>
        </p:nvSpPr>
        <p:spPr bwMode="auto">
          <a:xfrm>
            <a:off x="107950" y="5796553"/>
            <a:ext cx="8964613" cy="584775"/>
          </a:xfrm>
          <a:prstGeom prst="rect">
            <a:avLst/>
          </a:prstGeom>
          <a:noFill/>
          <a:ln w="9525">
            <a:noFill/>
            <a:miter lim="800000"/>
          </a:ln>
        </p:spPr>
        <p:txBody>
          <a:bodyPr>
            <a:spAutoFit/>
          </a:bodyPr>
          <a:lstStyle/>
          <a:p>
            <a:pPr>
              <a:spcBef>
                <a:spcPct val="50000"/>
              </a:spcBef>
              <a:defRPr/>
            </a:pPr>
            <a:r>
              <a:rPr lang="zh-CN" altLang="en-US" sz="1600" dirty="0">
                <a:latin typeface="+mn-ea"/>
                <a:ea typeface="+mn-ea"/>
              </a:rPr>
              <a:t>目前我司开发的产品都要符合</a:t>
            </a:r>
            <a:r>
              <a:rPr lang="en-US" altLang="zh-CN" sz="1600" dirty="0" err="1">
                <a:latin typeface="+mn-ea"/>
                <a:ea typeface="+mn-ea"/>
              </a:rPr>
              <a:t>RoHS</a:t>
            </a:r>
            <a:r>
              <a:rPr lang="zh-CN" altLang="en-US" sz="1600" dirty="0">
                <a:latin typeface="+mn-ea"/>
                <a:ea typeface="+mn-ea"/>
              </a:rPr>
              <a:t>的要求，我司整个环境需要符合</a:t>
            </a:r>
            <a:r>
              <a:rPr lang="en-US" altLang="zh-CN" sz="1600" dirty="0">
                <a:latin typeface="+mn-ea"/>
                <a:ea typeface="+mn-ea"/>
              </a:rPr>
              <a:t>ISO14001:2004</a:t>
            </a:r>
            <a:r>
              <a:rPr lang="zh-CN" altLang="en-US" sz="1600" dirty="0">
                <a:latin typeface="+mn-ea"/>
                <a:ea typeface="+mn-ea"/>
              </a:rPr>
              <a:t>，</a:t>
            </a:r>
            <a:r>
              <a:rPr lang="en-US" altLang="zh-CN" sz="1600" dirty="0">
                <a:latin typeface="+mn-ea"/>
                <a:ea typeface="+mn-ea"/>
              </a:rPr>
              <a:t>QC080000</a:t>
            </a:r>
            <a:r>
              <a:rPr lang="zh-CN" altLang="en-US" sz="1600" dirty="0">
                <a:latin typeface="+mn-ea"/>
                <a:ea typeface="+mn-ea"/>
              </a:rPr>
              <a:t>的要求。可持续发展是关系到整个社会的未来。</a:t>
            </a:r>
          </a:p>
        </p:txBody>
      </p:sp>
      <p:pic>
        <p:nvPicPr>
          <p:cNvPr id="34821" name="Picture 7"/>
          <p:cNvPicPr>
            <a:picLocks noChangeAspect="1" noChangeArrowheads="1"/>
          </p:cNvPicPr>
          <p:nvPr/>
        </p:nvPicPr>
        <p:blipFill>
          <a:blip r:embed="rId3" cstate="print"/>
          <a:srcRect/>
          <a:stretch>
            <a:fillRect/>
          </a:stretch>
        </p:blipFill>
        <p:spPr bwMode="auto">
          <a:xfrm>
            <a:off x="1187450" y="2516410"/>
            <a:ext cx="5832475" cy="3144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checkerboard(across)">
                                      <p:cBhvr>
                                        <p:cTn id="7" dur="500"/>
                                        <p:tgtEl>
                                          <p:spTgt spid="3482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4820"/>
                                        </p:tgtEl>
                                        <p:attrNameLst>
                                          <p:attrName>style.visibility</p:attrName>
                                        </p:attrNameLst>
                                      </p:cBhvr>
                                      <p:to>
                                        <p:strVal val="visible"/>
                                      </p:to>
                                    </p:set>
                                    <p:anim calcmode="discrete" valueType="clr">
                                      <p:cBhvr override="childStyle">
                                        <p:cTn id="12" dur="80"/>
                                        <p:tgtEl>
                                          <p:spTgt spid="3482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4820"/>
                                        </p:tgtEl>
                                        <p:attrNameLst>
                                          <p:attrName>fillcolor</p:attrName>
                                        </p:attrNameLst>
                                      </p:cBhvr>
                                      <p:tavLst>
                                        <p:tav tm="0">
                                          <p:val>
                                            <p:clrVal>
                                              <a:schemeClr val="accent2"/>
                                            </p:clrVal>
                                          </p:val>
                                        </p:tav>
                                        <p:tav tm="50000">
                                          <p:val>
                                            <p:clrVal>
                                              <a:schemeClr val="hlink"/>
                                            </p:clrVal>
                                          </p:val>
                                        </p:tav>
                                      </p:tavLst>
                                    </p:anim>
                                    <p:set>
                                      <p:cBhvr>
                                        <p:cTn id="14" dur="80"/>
                                        <p:tgtEl>
                                          <p:spTgt spid="348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323850" y="1125538"/>
            <a:ext cx="8569325" cy="1511300"/>
          </a:xfrm>
        </p:spPr>
        <p:txBody>
          <a:bodyPr/>
          <a:lstStyle/>
          <a:p>
            <a:pPr>
              <a:buFont typeface="Wingdings" panose="05000000000000000000" pitchFamily="2" charset="2"/>
              <a:buNone/>
            </a:pPr>
            <a:r>
              <a:rPr lang="zh-CN" altLang="en-US" b="1"/>
              <a:t>我们可以做哪些</a:t>
            </a:r>
          </a:p>
          <a:p>
            <a:pPr>
              <a:buFont typeface="Wingdings" panose="05000000000000000000" pitchFamily="2" charset="2"/>
              <a:buNone/>
            </a:pPr>
            <a:r>
              <a:rPr lang="zh-CN" altLang="en-US"/>
              <a:t>进行选型时注意选择环保物料，物料审核，产品试制时要关注物料的环保属性（是否是</a:t>
            </a:r>
            <a:r>
              <a:rPr lang="en-US" altLang="zh-CN"/>
              <a:t>RoHS</a:t>
            </a:r>
            <a:r>
              <a:rPr lang="zh-CN" altLang="en-US"/>
              <a:t>，</a:t>
            </a:r>
            <a:endParaRPr lang="en-US" altLang="zh-CN"/>
          </a:p>
          <a:p>
            <a:pPr>
              <a:buFont typeface="Wingdings" panose="05000000000000000000" pitchFamily="2" charset="2"/>
              <a:buNone/>
            </a:pPr>
            <a:r>
              <a:rPr lang="zh-CN" altLang="en-US"/>
              <a:t>是否符合无铅工艺焊接标准），</a:t>
            </a:r>
            <a:r>
              <a:rPr lang="en-US" altLang="zh-CN"/>
              <a:t>PCB</a:t>
            </a:r>
            <a:r>
              <a:rPr lang="zh-CN" altLang="en-US"/>
              <a:t>，</a:t>
            </a:r>
            <a:r>
              <a:rPr lang="en-US" altLang="zh-CN"/>
              <a:t>PCBA</a:t>
            </a:r>
            <a:r>
              <a:rPr lang="zh-CN" altLang="en-US"/>
              <a:t>的整个试制过程要符合环保要求。废料，废板等要</a:t>
            </a:r>
            <a:endParaRPr lang="en-US" altLang="zh-CN"/>
          </a:p>
          <a:p>
            <a:pPr>
              <a:buFont typeface="Wingdings" panose="05000000000000000000" pitchFamily="2" charset="2"/>
              <a:buNone/>
            </a:pPr>
            <a:r>
              <a:rPr lang="zh-CN" altLang="en-US"/>
              <a:t>采取环保回收的方式统一进行报废处理。</a:t>
            </a:r>
            <a:endParaRPr lang="en-US" altLang="zh-CN"/>
          </a:p>
        </p:txBody>
      </p:sp>
      <p:sp>
        <p:nvSpPr>
          <p:cNvPr id="35843" name="Rectangle 4"/>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 DFE</a:t>
            </a:r>
            <a:endParaRPr lang="zh-CN" altLang="en-US">
              <a:solidFill>
                <a:schemeClr val="tx1"/>
              </a:solidFill>
            </a:endParaRPr>
          </a:p>
        </p:txBody>
      </p:sp>
      <p:sp>
        <p:nvSpPr>
          <p:cNvPr id="35844" name="AutoShape 5"/>
          <p:cNvSpPr>
            <a:spLocks noChangeArrowheads="1"/>
          </p:cNvSpPr>
          <p:nvPr/>
        </p:nvSpPr>
        <p:spPr bwMode="auto">
          <a:xfrm>
            <a:off x="3203575" y="3357563"/>
            <a:ext cx="4608513" cy="503237"/>
          </a:xfrm>
          <a:prstGeom prst="cloudCallout">
            <a:avLst>
              <a:gd name="adj1" fmla="val -65810"/>
              <a:gd name="adj2" fmla="val -2995"/>
            </a:avLst>
          </a:prstGeom>
          <a:solidFill>
            <a:schemeClr val="accent1"/>
          </a:solidFill>
          <a:ln w="9525">
            <a:solidFill>
              <a:schemeClr val="tx1"/>
            </a:solidFill>
            <a:round/>
          </a:ln>
        </p:spPr>
        <p:txBody>
          <a:bodyPr/>
          <a:lstStyle/>
          <a:p>
            <a:pPr algn="ctr"/>
            <a:r>
              <a:rPr lang="zh-CN" altLang="en-US" i="1"/>
              <a:t>关注环保人人有责</a:t>
            </a:r>
          </a:p>
        </p:txBody>
      </p:sp>
      <p:pic>
        <p:nvPicPr>
          <p:cNvPr id="35845" name="Picture 2" descr="d:\Documents and Settings\guoling\Local Settings\Temporary Internet Files\Content.IE5\T02N9DDN\MCj02955810000[1].wmf"/>
          <p:cNvPicPr>
            <a:picLocks noChangeAspect="1" noChangeArrowheads="1"/>
          </p:cNvPicPr>
          <p:nvPr/>
        </p:nvPicPr>
        <p:blipFill>
          <a:blip r:embed="rId2" cstate="print"/>
          <a:srcRect/>
          <a:stretch>
            <a:fillRect/>
          </a:stretch>
        </p:blipFill>
        <p:spPr bwMode="auto">
          <a:xfrm>
            <a:off x="323850" y="3573463"/>
            <a:ext cx="2755900" cy="2071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checkerboard(across)">
                                      <p:cBhvr>
                                        <p:cTn id="7" dur="500"/>
                                        <p:tgtEl>
                                          <p:spTgt spid="3584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checkerboard(across)">
                                      <p:cBhvr>
                                        <p:cTn id="10"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 DFS</a:t>
            </a:r>
            <a:endParaRPr lang="zh-CN" altLang="en-US">
              <a:solidFill>
                <a:schemeClr val="tx1"/>
              </a:solidFill>
            </a:endParaRPr>
          </a:p>
        </p:txBody>
      </p:sp>
      <p:sp>
        <p:nvSpPr>
          <p:cNvPr id="36867" name="Rectangle 3"/>
          <p:cNvSpPr>
            <a:spLocks noGrp="1" noChangeArrowheads="1"/>
          </p:cNvSpPr>
          <p:nvPr>
            <p:ph type="body" idx="1"/>
          </p:nvPr>
        </p:nvSpPr>
        <p:spPr>
          <a:xfrm>
            <a:off x="250825" y="981075"/>
            <a:ext cx="8280400" cy="431800"/>
          </a:xfrm>
        </p:spPr>
        <p:txBody>
          <a:bodyPr/>
          <a:lstStyle/>
          <a:p>
            <a:r>
              <a:rPr lang="en-US" altLang="zh-CN" b="1"/>
              <a:t>DFS</a:t>
            </a:r>
            <a:r>
              <a:rPr lang="zh-CN" altLang="en-US" b="1"/>
              <a:t>：</a:t>
            </a:r>
            <a:r>
              <a:rPr lang="en-US" altLang="zh-CN" b="1"/>
              <a:t>Design for Serviceability  </a:t>
            </a:r>
            <a:r>
              <a:rPr lang="zh-CN" altLang="en-US" b="1"/>
              <a:t>可服务设计</a:t>
            </a:r>
          </a:p>
        </p:txBody>
      </p:sp>
      <p:pic>
        <p:nvPicPr>
          <p:cNvPr id="36868" name="Picture 30" descr="d:\Documents and Settings\guoling\Local Settings\Temporary Internet Files\Content.IE5\MX301PPM\MCj03030350000[1].jpg"/>
          <p:cNvPicPr>
            <a:picLocks noChangeAspect="1" noChangeArrowheads="1"/>
          </p:cNvPicPr>
          <p:nvPr/>
        </p:nvPicPr>
        <p:blipFill>
          <a:blip r:embed="rId2" cstate="print"/>
          <a:srcRect/>
          <a:stretch>
            <a:fillRect/>
          </a:stretch>
        </p:blipFill>
        <p:spPr bwMode="auto">
          <a:xfrm>
            <a:off x="6084888" y="4508500"/>
            <a:ext cx="2700337" cy="1476375"/>
          </a:xfrm>
          <a:prstGeom prst="rect">
            <a:avLst/>
          </a:prstGeom>
          <a:noFill/>
          <a:ln w="9525">
            <a:noFill/>
            <a:miter lim="800000"/>
            <a:headEnd/>
            <a:tailEnd/>
          </a:ln>
        </p:spPr>
      </p:pic>
      <p:sp>
        <p:nvSpPr>
          <p:cNvPr id="36869" name="AutoShape 6"/>
          <p:cNvSpPr>
            <a:spLocks noChangeArrowheads="1"/>
          </p:cNvSpPr>
          <p:nvPr/>
        </p:nvSpPr>
        <p:spPr bwMode="auto">
          <a:xfrm>
            <a:off x="6623050" y="2708275"/>
            <a:ext cx="2520950" cy="792163"/>
          </a:xfrm>
          <a:prstGeom prst="cloudCallout">
            <a:avLst>
              <a:gd name="adj1" fmla="val 7116"/>
              <a:gd name="adj2" fmla="val 191685"/>
            </a:avLst>
          </a:prstGeom>
          <a:noFill/>
          <a:ln w="9525">
            <a:solidFill>
              <a:srgbClr val="E50000"/>
            </a:solidFill>
            <a:round/>
          </a:ln>
        </p:spPr>
        <p:txBody>
          <a:bodyPr/>
          <a:lstStyle/>
          <a:p>
            <a:pPr algn="ctr"/>
            <a:r>
              <a:rPr lang="zh-CN" altLang="en-US">
                <a:solidFill>
                  <a:schemeClr val="tx2"/>
                </a:solidFill>
              </a:rPr>
              <a:t>客户是上帝</a:t>
            </a:r>
          </a:p>
        </p:txBody>
      </p:sp>
      <p:sp>
        <p:nvSpPr>
          <p:cNvPr id="36870" name="Text Box 7"/>
          <p:cNvSpPr txBox="1">
            <a:spLocks noChangeArrowheads="1"/>
          </p:cNvSpPr>
          <p:nvPr/>
        </p:nvSpPr>
        <p:spPr bwMode="auto">
          <a:xfrm>
            <a:off x="179388" y="1557338"/>
            <a:ext cx="8497887" cy="338137"/>
          </a:xfrm>
          <a:prstGeom prst="rect">
            <a:avLst/>
          </a:prstGeom>
          <a:noFill/>
          <a:ln w="9525">
            <a:noFill/>
            <a:miter lim="800000"/>
          </a:ln>
        </p:spPr>
        <p:txBody>
          <a:bodyPr>
            <a:spAutoFit/>
          </a:bodyPr>
          <a:lstStyle/>
          <a:p>
            <a:pPr>
              <a:spcBef>
                <a:spcPct val="50000"/>
              </a:spcBef>
            </a:pPr>
            <a:r>
              <a:rPr lang="zh-CN" altLang="en-US" sz="1600" b="0"/>
              <a:t>可服务性设计，不仅仅是方便了客户的操作，更方便了我们技术服务人员快速处理问题。</a:t>
            </a:r>
          </a:p>
        </p:txBody>
      </p:sp>
      <p:sp>
        <p:nvSpPr>
          <p:cNvPr id="36871" name="Text Box 9"/>
          <p:cNvSpPr txBox="1">
            <a:spLocks noChangeArrowheads="1"/>
          </p:cNvSpPr>
          <p:nvPr/>
        </p:nvSpPr>
        <p:spPr bwMode="auto">
          <a:xfrm>
            <a:off x="250825" y="2349500"/>
            <a:ext cx="4608513" cy="3636963"/>
          </a:xfrm>
          <a:prstGeom prst="rect">
            <a:avLst/>
          </a:prstGeom>
          <a:noFill/>
          <a:ln w="9525">
            <a:noFill/>
            <a:miter lim="800000"/>
          </a:ln>
        </p:spPr>
        <p:txBody>
          <a:bodyPr>
            <a:spAutoFit/>
          </a:bodyPr>
          <a:lstStyle/>
          <a:p>
            <a:pPr>
              <a:spcBef>
                <a:spcPct val="50000"/>
              </a:spcBef>
            </a:pPr>
            <a:r>
              <a:rPr lang="zh-CN" altLang="en-US" sz="1600" dirty="0"/>
              <a:t>可服务性包括：</a:t>
            </a:r>
          </a:p>
          <a:p>
            <a:pPr>
              <a:spcBef>
                <a:spcPct val="50000"/>
              </a:spcBef>
            </a:pPr>
            <a:r>
              <a:rPr lang="zh-CN" altLang="en-US" sz="1600" dirty="0">
                <a:solidFill>
                  <a:srgbClr val="E50000"/>
                </a:solidFill>
              </a:rPr>
              <a:t>能够减少成本的可服务性需求</a:t>
            </a:r>
            <a:r>
              <a:rPr lang="zh-CN" altLang="en-US" sz="1600" b="0" dirty="0"/>
              <a:t> </a:t>
            </a:r>
          </a:p>
          <a:p>
            <a:pPr>
              <a:spcBef>
                <a:spcPct val="50000"/>
              </a:spcBef>
            </a:pPr>
            <a:r>
              <a:rPr lang="zh-CN" altLang="en-US" sz="1600" b="0" dirty="0"/>
              <a:t>用于问题确定的可能的可服务性需求 </a:t>
            </a:r>
          </a:p>
          <a:p>
            <a:pPr>
              <a:spcBef>
                <a:spcPct val="50000"/>
              </a:spcBef>
            </a:pPr>
            <a:r>
              <a:rPr lang="zh-CN" altLang="en-US" sz="1600" b="0" dirty="0"/>
              <a:t>用于问题隔离的可能的可服务性需求 </a:t>
            </a:r>
          </a:p>
          <a:p>
            <a:pPr>
              <a:spcBef>
                <a:spcPct val="50000"/>
              </a:spcBef>
            </a:pPr>
            <a:r>
              <a:rPr lang="zh-CN" altLang="en-US" sz="1600" b="0" dirty="0"/>
              <a:t>用于分析解决问题的可能的可服务性需求 </a:t>
            </a:r>
          </a:p>
          <a:p>
            <a:pPr>
              <a:spcBef>
                <a:spcPct val="50000"/>
              </a:spcBef>
            </a:pPr>
            <a:r>
              <a:rPr lang="zh-CN" altLang="en-US" sz="1600" dirty="0">
                <a:solidFill>
                  <a:srgbClr val="E50000"/>
                </a:solidFill>
              </a:rPr>
              <a:t>易于安装方面可能的可服务性需求</a:t>
            </a:r>
            <a:r>
              <a:rPr lang="zh-CN" altLang="en-US" sz="1600" dirty="0"/>
              <a:t> </a:t>
            </a:r>
          </a:p>
          <a:p>
            <a:pPr>
              <a:spcBef>
                <a:spcPct val="50000"/>
              </a:spcBef>
            </a:pPr>
            <a:r>
              <a:rPr lang="zh-CN" altLang="en-US" sz="1600" b="0" dirty="0"/>
              <a:t>易于客户化方面可能的可服务性需求</a:t>
            </a:r>
          </a:p>
          <a:p>
            <a:pPr>
              <a:spcBef>
                <a:spcPct val="50000"/>
              </a:spcBef>
            </a:pPr>
            <a:r>
              <a:rPr lang="zh-CN" altLang="en-US" sz="1600" dirty="0">
                <a:solidFill>
                  <a:srgbClr val="E50000"/>
                </a:solidFill>
              </a:rPr>
              <a:t>易于维护方面可能的可服务性需求</a:t>
            </a:r>
            <a:r>
              <a:rPr lang="zh-CN" altLang="en-US" sz="1600" dirty="0"/>
              <a:t> </a:t>
            </a:r>
          </a:p>
          <a:p>
            <a:pPr>
              <a:spcBef>
                <a:spcPct val="50000"/>
              </a:spcBef>
            </a:pPr>
            <a:r>
              <a:rPr lang="zh-CN" altLang="en-US" sz="1600" b="0" dirty="0"/>
              <a:t>巡检维护方面可能的可服务性需求 </a:t>
            </a:r>
          </a:p>
          <a:p>
            <a:pPr>
              <a:spcBef>
                <a:spcPct val="50000"/>
              </a:spcBef>
            </a:pPr>
            <a:r>
              <a:rPr lang="en-US" altLang="zh-CN" sz="1600" b="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p:cTn id="7" dur="1000" fill="hold"/>
                                        <p:tgtEl>
                                          <p:spTgt spid="36871"/>
                                        </p:tgtEl>
                                        <p:attrNameLst>
                                          <p:attrName>ppt_w</p:attrName>
                                        </p:attrNameLst>
                                      </p:cBhvr>
                                      <p:tavLst>
                                        <p:tav tm="0">
                                          <p:val>
                                            <p:strVal val="#ppt_w*0.70"/>
                                          </p:val>
                                        </p:tav>
                                        <p:tav tm="100000">
                                          <p:val>
                                            <p:strVal val="#ppt_w"/>
                                          </p:val>
                                        </p:tav>
                                      </p:tavLst>
                                    </p:anim>
                                    <p:anim calcmode="lin" valueType="num">
                                      <p:cBhvr>
                                        <p:cTn id="8" dur="1000" fill="hold"/>
                                        <p:tgtEl>
                                          <p:spTgt spid="36871"/>
                                        </p:tgtEl>
                                        <p:attrNameLst>
                                          <p:attrName>ppt_h</p:attrName>
                                        </p:attrNameLst>
                                      </p:cBhvr>
                                      <p:tavLst>
                                        <p:tav tm="0">
                                          <p:val>
                                            <p:strVal val="#ppt_h"/>
                                          </p:val>
                                        </p:tav>
                                        <p:tav tm="100000">
                                          <p:val>
                                            <p:strVal val="#ppt_h"/>
                                          </p:val>
                                        </p:tav>
                                      </p:tavLst>
                                    </p:anim>
                                    <p:animEffect transition="in" filter="fade">
                                      <p:cBhvr>
                                        <p:cTn id="9"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noFill/>
        </p:spPr>
        <p:txBody>
          <a:bodyPr/>
          <a:lstStyle/>
          <a:p>
            <a:r>
              <a:rPr lang="zh-CN" altLang="en-US">
                <a:solidFill>
                  <a:schemeClr val="tx1"/>
                </a:solidFill>
              </a:rPr>
              <a:t>板卡</a:t>
            </a:r>
            <a:r>
              <a:rPr lang="en-US" altLang="zh-CN">
                <a:solidFill>
                  <a:schemeClr val="tx1"/>
                </a:solidFill>
              </a:rPr>
              <a:t>DFX</a:t>
            </a:r>
            <a:r>
              <a:rPr lang="zh-CN" altLang="en-US">
                <a:solidFill>
                  <a:schemeClr val="tx1"/>
                </a:solidFill>
              </a:rPr>
              <a:t>工艺设计方法简介</a:t>
            </a:r>
            <a:r>
              <a:rPr lang="en-US" altLang="zh-CN">
                <a:solidFill>
                  <a:schemeClr val="tx1"/>
                </a:solidFill>
              </a:rPr>
              <a:t>----- DFS</a:t>
            </a:r>
            <a:r>
              <a:rPr lang="zh-CN" altLang="en-US">
                <a:solidFill>
                  <a:schemeClr val="tx1"/>
                </a:solidFill>
              </a:rPr>
              <a:t>举例</a:t>
            </a:r>
          </a:p>
        </p:txBody>
      </p:sp>
      <p:sp>
        <p:nvSpPr>
          <p:cNvPr id="37891" name="Text Box 7"/>
          <p:cNvSpPr txBox="1">
            <a:spLocks noChangeArrowheads="1"/>
          </p:cNvSpPr>
          <p:nvPr/>
        </p:nvSpPr>
        <p:spPr bwMode="auto">
          <a:xfrm>
            <a:off x="107950" y="981075"/>
            <a:ext cx="8785225" cy="581025"/>
          </a:xfrm>
          <a:prstGeom prst="rect">
            <a:avLst/>
          </a:prstGeom>
          <a:noFill/>
          <a:ln w="9525">
            <a:noFill/>
            <a:miter lim="800000"/>
          </a:ln>
        </p:spPr>
        <p:txBody>
          <a:bodyPr>
            <a:spAutoFit/>
          </a:bodyPr>
          <a:lstStyle/>
          <a:p>
            <a:pPr>
              <a:spcBef>
                <a:spcPct val="50000"/>
              </a:spcBef>
            </a:pPr>
            <a:r>
              <a:rPr lang="zh-CN" altLang="en-US" sz="1600" b="0">
                <a:latin typeface="宋体" panose="02010600030101010101" pitchFamily="2" charset="-122"/>
              </a:rPr>
              <a:t>产品开发过程中要充分考虑到客户操作的方便性，安全性。目前我司多款产品都已经实现了板卡，电源模块，风扇模块的热插拔和方便拆卸</a:t>
            </a:r>
            <a:r>
              <a:rPr lang="en-US" altLang="zh-CN" sz="1600" b="0">
                <a:latin typeface="宋体" panose="02010600030101010101" pitchFamily="2" charset="-122"/>
              </a:rPr>
              <a:t>.</a:t>
            </a:r>
          </a:p>
        </p:txBody>
      </p:sp>
      <p:pic>
        <p:nvPicPr>
          <p:cNvPr id="37892" name="Picture 9" descr="DSC_2965"/>
          <p:cNvPicPr>
            <a:picLocks noChangeAspect="1" noChangeArrowheads="1"/>
          </p:cNvPicPr>
          <p:nvPr/>
        </p:nvPicPr>
        <p:blipFill>
          <a:blip r:embed="rId2" cstate="print"/>
          <a:srcRect/>
          <a:stretch>
            <a:fillRect/>
          </a:stretch>
        </p:blipFill>
        <p:spPr bwMode="auto">
          <a:xfrm>
            <a:off x="4735513" y="3359150"/>
            <a:ext cx="4300537" cy="2878138"/>
          </a:xfrm>
          <a:prstGeom prst="rect">
            <a:avLst/>
          </a:prstGeom>
          <a:noFill/>
          <a:ln w="9525">
            <a:noFill/>
            <a:miter lim="800000"/>
            <a:headEnd/>
            <a:tailEnd/>
          </a:ln>
        </p:spPr>
      </p:pic>
      <p:pic>
        <p:nvPicPr>
          <p:cNvPr id="37893" name="Picture 5" descr="2504dp2020-a-3"/>
          <p:cNvPicPr>
            <a:picLocks noChangeAspect="1" noChangeArrowheads="1"/>
          </p:cNvPicPr>
          <p:nvPr/>
        </p:nvPicPr>
        <p:blipFill>
          <a:blip r:embed="rId3" cstate="print"/>
          <a:srcRect/>
          <a:stretch>
            <a:fillRect/>
          </a:stretch>
        </p:blipFill>
        <p:spPr bwMode="auto">
          <a:xfrm>
            <a:off x="34925" y="1573213"/>
            <a:ext cx="4679950" cy="28638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619672" y="2348880"/>
            <a:ext cx="6769100" cy="1569660"/>
          </a:xfrm>
          <a:prstGeom prst="rect">
            <a:avLst/>
          </a:prstGeom>
          <a:noFill/>
          <a:ln w="9525">
            <a:noFill/>
            <a:miter lim="800000"/>
          </a:ln>
        </p:spPr>
        <p:txBody>
          <a:bodyPr>
            <a:spAutoFit/>
          </a:bodyPr>
          <a:lstStyle/>
          <a:p>
            <a:pPr algn="ctr">
              <a:spcBef>
                <a:spcPct val="50000"/>
              </a:spcBef>
            </a:pPr>
            <a:r>
              <a:rPr lang="zh-CN" altLang="en-US" sz="9600" dirty="0">
                <a:solidFill>
                  <a:srgbClr val="FF0000"/>
                </a:solidFill>
                <a:latin typeface="+mn-ea"/>
                <a:ea typeface="+mn-ea"/>
              </a:rPr>
              <a:t>谢谢！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0.70"/>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print"/>
          <a:srcRect/>
          <a:stretch>
            <a:fillRect/>
          </a:stretch>
        </p:blipFill>
        <p:spPr bwMode="auto">
          <a:xfrm>
            <a:off x="395288" y="2708275"/>
            <a:ext cx="3509962" cy="3959225"/>
          </a:xfrm>
          <a:prstGeom prst="rect">
            <a:avLst/>
          </a:prstGeom>
          <a:noFill/>
          <a:ln w="9525">
            <a:noFill/>
            <a:miter lim="800000"/>
            <a:headEnd/>
            <a:tailEnd/>
          </a:ln>
        </p:spPr>
      </p:pic>
      <p:pic>
        <p:nvPicPr>
          <p:cNvPr id="8195" name="Picture 4"/>
          <p:cNvPicPr>
            <a:picLocks noChangeAspect="1" noChangeArrowheads="1"/>
          </p:cNvPicPr>
          <p:nvPr/>
        </p:nvPicPr>
        <p:blipFill>
          <a:blip r:embed="rId3" cstate="print"/>
          <a:srcRect/>
          <a:stretch>
            <a:fillRect/>
          </a:stretch>
        </p:blipFill>
        <p:spPr bwMode="auto">
          <a:xfrm>
            <a:off x="5554663" y="2708275"/>
            <a:ext cx="3121025" cy="3783013"/>
          </a:xfrm>
          <a:prstGeom prst="rect">
            <a:avLst/>
          </a:prstGeom>
          <a:noFill/>
          <a:ln w="9525">
            <a:noFill/>
            <a:miter lim="800000"/>
            <a:headEnd/>
            <a:tailEnd/>
          </a:ln>
        </p:spPr>
      </p:pic>
      <p:sp>
        <p:nvSpPr>
          <p:cNvPr id="8196" name="Text Box 6"/>
          <p:cNvSpPr txBox="1">
            <a:spLocks noChangeArrowheads="1"/>
          </p:cNvSpPr>
          <p:nvPr/>
        </p:nvSpPr>
        <p:spPr bwMode="auto">
          <a:xfrm>
            <a:off x="250825" y="908050"/>
            <a:ext cx="8748713" cy="1727200"/>
          </a:xfrm>
          <a:prstGeom prst="rect">
            <a:avLst/>
          </a:prstGeom>
          <a:noFill/>
          <a:ln w="9525" algn="ctr">
            <a:noFill/>
            <a:miter lim="800000"/>
          </a:ln>
        </p:spPr>
        <p:txBody>
          <a:bodyPr/>
          <a:lstStyle/>
          <a:p>
            <a:pPr marL="457200" indent="-457200" eaLnBrk="0" hangingPunct="0">
              <a:lnSpc>
                <a:spcPct val="130000"/>
              </a:lnSpc>
              <a:spcBef>
                <a:spcPct val="20000"/>
              </a:spcBef>
              <a:buFont typeface="Wingdings" panose="05000000000000000000" pitchFamily="2" charset="2"/>
              <a:buChar char="Ø"/>
            </a:pPr>
            <a:r>
              <a:rPr lang="zh-CN" altLang="en-US" sz="1600" b="0"/>
              <a:t>由于长期以来的思维和操作定式，产品在开发与制造环节之间始终存在“间隙”，设计出来的产品往往面临</a:t>
            </a:r>
            <a:r>
              <a:rPr lang="en-US" altLang="zh-CN" sz="1600" b="0"/>
              <a:t>(1)</a:t>
            </a:r>
            <a:r>
              <a:rPr lang="zh-CN" altLang="en-US" sz="1600" b="0"/>
              <a:t>不符合制造能力的要求，从而需要大量维修工作，导致产品质量低下，产品设计需求多次修改；</a:t>
            </a:r>
            <a:r>
              <a:rPr lang="en-US" altLang="zh-CN" sz="1600" b="0"/>
              <a:t>(2)</a:t>
            </a:r>
            <a:r>
              <a:rPr lang="zh-CN" altLang="en-US" sz="1600" b="0"/>
              <a:t>产品根本无法制造，设计人员必须另起炉灶、从头开始，浪费了大量的人力、物力，严重削弱了企业在同行业中的竞争实力；</a:t>
            </a:r>
            <a:r>
              <a:rPr lang="en-US" altLang="zh-CN" sz="1600" b="0"/>
              <a:t>(3)</a:t>
            </a:r>
            <a:r>
              <a:rPr lang="zh-CN" altLang="en-US" sz="1600" b="0"/>
              <a:t>产品可靠性差，客户投诉多，售后服务投入大，企业入不敷出，产品生命周期缩短，最终导致企业无以为继。 </a:t>
            </a:r>
          </a:p>
        </p:txBody>
      </p:sp>
      <p:sp>
        <p:nvSpPr>
          <p:cNvPr id="8197" name="AutoShape 7"/>
          <p:cNvSpPr>
            <a:spLocks noChangeArrowheads="1"/>
          </p:cNvSpPr>
          <p:nvPr/>
        </p:nvSpPr>
        <p:spPr bwMode="auto">
          <a:xfrm>
            <a:off x="3492500" y="4725988"/>
            <a:ext cx="1439863" cy="503237"/>
          </a:xfrm>
          <a:prstGeom prst="rightArrow">
            <a:avLst>
              <a:gd name="adj1" fmla="val 50000"/>
              <a:gd name="adj2" fmla="val 71530"/>
            </a:avLst>
          </a:prstGeom>
          <a:solidFill>
            <a:schemeClr val="accent1"/>
          </a:solidFill>
          <a:ln w="9525">
            <a:solidFill>
              <a:srgbClr val="0066FF"/>
            </a:solidFill>
            <a:miter lim="800000"/>
          </a:ln>
        </p:spPr>
        <p:txBody>
          <a:bodyPr wrap="none" anchor="ctr"/>
          <a:lstStyle/>
          <a:p>
            <a:endParaRPr lang="zh-CN" altLang="en-US"/>
          </a:p>
        </p:txBody>
      </p:sp>
      <p:sp>
        <p:nvSpPr>
          <p:cNvPr id="8198" name="AutoShape 8"/>
          <p:cNvSpPr>
            <a:spLocks noChangeArrowheads="1"/>
          </p:cNvSpPr>
          <p:nvPr/>
        </p:nvSpPr>
        <p:spPr bwMode="auto">
          <a:xfrm>
            <a:off x="3419475" y="2852738"/>
            <a:ext cx="2160588" cy="1728787"/>
          </a:xfrm>
          <a:prstGeom prst="cloudCallout">
            <a:avLst>
              <a:gd name="adj1" fmla="val -64181"/>
              <a:gd name="adj2" fmla="val 44583"/>
            </a:avLst>
          </a:prstGeom>
          <a:solidFill>
            <a:schemeClr val="accent1"/>
          </a:solidFill>
          <a:ln w="9525">
            <a:solidFill>
              <a:schemeClr val="tx1"/>
            </a:solidFill>
            <a:round/>
          </a:ln>
        </p:spPr>
        <p:txBody>
          <a:bodyPr/>
          <a:lstStyle/>
          <a:p>
            <a:pPr algn="ctr"/>
            <a:r>
              <a:rPr lang="zh-CN" altLang="en-US" sz="1600" dirty="0">
                <a:solidFill>
                  <a:srgbClr val="E50000"/>
                </a:solidFill>
              </a:rPr>
              <a:t>成本高，上市晚，可靠性差，市场竞争力低，企业效益低</a:t>
            </a:r>
          </a:p>
        </p:txBody>
      </p:sp>
      <p:sp>
        <p:nvSpPr>
          <p:cNvPr id="8199" name="Rectangle 9"/>
          <p:cNvSpPr>
            <a:spLocks noGrp="1" noChangeArrowheads="1"/>
          </p:cNvSpPr>
          <p:nvPr>
            <p:ph type="title"/>
          </p:nvPr>
        </p:nvSpPr>
        <p:spPr>
          <a:noFill/>
        </p:spPr>
        <p:txBody>
          <a:bodyPr/>
          <a:lstStyle/>
          <a:p>
            <a:r>
              <a:rPr lang="en-US" altLang="zh-CN">
                <a:solidFill>
                  <a:schemeClr val="tx1"/>
                </a:solidFill>
              </a:rPr>
              <a:t>DFX</a:t>
            </a:r>
            <a:r>
              <a:rPr lang="zh-CN" altLang="en-US">
                <a:solidFill>
                  <a:schemeClr val="tx1"/>
                </a:solidFill>
              </a:rPr>
              <a:t>设计必要性</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8">
                                            <p:bg/>
                                          </p:spTgt>
                                        </p:tgtEl>
                                        <p:attrNameLst>
                                          <p:attrName>style.visibility</p:attrName>
                                        </p:attrNameLst>
                                      </p:cBhvr>
                                      <p:to>
                                        <p:strVal val="visible"/>
                                      </p:to>
                                    </p:set>
                                    <p:animEffect transition="in" filter="fade">
                                      <p:cBhvr>
                                        <p:cTn id="7" dur="2000"/>
                                        <p:tgtEl>
                                          <p:spTgt spid="819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8">
                                            <p:txEl>
                                              <p:pRg st="0" end="0"/>
                                            </p:txEl>
                                          </p:spTgt>
                                        </p:tgtEl>
                                        <p:attrNameLst>
                                          <p:attrName>style.visibility</p:attrName>
                                        </p:attrNameLst>
                                      </p:cBhvr>
                                      <p:to>
                                        <p:strVal val="visible"/>
                                      </p:to>
                                    </p:set>
                                    <p:animEffect transition="in" filter="fade">
                                      <p:cBhvr>
                                        <p:cTn id="12" dur="2000"/>
                                        <p:tgtEl>
                                          <p:spTgt spid="81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2000"/>
                                        <p:tgtEl>
                                          <p:spTgt spid="8197"/>
                                        </p:tgtEl>
                                      </p:cBhvr>
                                    </p:animEffect>
                                  </p:childTnLst>
                                </p:cTn>
                              </p:par>
                              <p:par>
                                <p:cTn id="18" presetID="10" presetClass="entr" presetSubtype="0" fill="hold" nodeType="withEffect">
                                  <p:stCondLst>
                                    <p:cond delay="0"/>
                                  </p:stCondLst>
                                  <p:childTnLst>
                                    <p:set>
                                      <p:cBhvr>
                                        <p:cTn id="19" dur="1" fill="hold">
                                          <p:stCondLst>
                                            <p:cond delay="0"/>
                                          </p:stCondLst>
                                        </p:cTn>
                                        <p:tgtEl>
                                          <p:spTgt spid="8195"/>
                                        </p:tgtEl>
                                        <p:attrNameLst>
                                          <p:attrName>style.visibility</p:attrName>
                                        </p:attrNameLst>
                                      </p:cBhvr>
                                      <p:to>
                                        <p:strVal val="visible"/>
                                      </p:to>
                                    </p:set>
                                    <p:animEffect transition="in" filter="fade">
                                      <p:cBhvr>
                                        <p:cTn id="20"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6513" y="188913"/>
            <a:ext cx="3744913" cy="796925"/>
          </a:xfrm>
        </p:spPr>
        <p:txBody>
          <a:bodyPr/>
          <a:lstStyle/>
          <a:p>
            <a:r>
              <a:rPr lang="en-US" altLang="zh-CN">
                <a:solidFill>
                  <a:schemeClr val="tx1"/>
                </a:solidFill>
              </a:rPr>
              <a:t>DFX</a:t>
            </a:r>
            <a:r>
              <a:rPr lang="zh-CN" altLang="en-US">
                <a:solidFill>
                  <a:schemeClr val="tx1"/>
                </a:solidFill>
              </a:rPr>
              <a:t>设计定义</a:t>
            </a:r>
          </a:p>
        </p:txBody>
      </p:sp>
      <p:sp>
        <p:nvSpPr>
          <p:cNvPr id="9219" name="Rectangle 3"/>
          <p:cNvSpPr>
            <a:spLocks noGrp="1" noChangeArrowheads="1"/>
          </p:cNvSpPr>
          <p:nvPr>
            <p:ph type="body" idx="1"/>
          </p:nvPr>
        </p:nvSpPr>
        <p:spPr>
          <a:xfrm>
            <a:off x="250825" y="908050"/>
            <a:ext cx="8893175" cy="1735138"/>
          </a:xfrm>
        </p:spPr>
        <p:txBody>
          <a:bodyPr/>
          <a:lstStyle/>
          <a:p>
            <a:pPr>
              <a:lnSpc>
                <a:spcPct val="120000"/>
              </a:lnSpc>
              <a:spcBef>
                <a:spcPct val="0"/>
              </a:spcBef>
            </a:pPr>
            <a:r>
              <a:rPr lang="en-US" altLang="zh-CN" dirty="0">
                <a:latin typeface="宋体" panose="02010600030101010101" pitchFamily="2" charset="-122"/>
              </a:rPr>
              <a:t>DFX</a:t>
            </a:r>
            <a:r>
              <a:rPr lang="zh-CN" altLang="en-US" dirty="0">
                <a:latin typeface="宋体" panose="02010600030101010101" pitchFamily="2" charset="-122"/>
              </a:rPr>
              <a:t>是</a:t>
            </a:r>
            <a:r>
              <a:rPr lang="en-US" altLang="zh-CN" dirty="0">
                <a:latin typeface="宋体" panose="02010600030101010101" pitchFamily="2" charset="-122"/>
              </a:rPr>
              <a:t>Design for X(</a:t>
            </a:r>
            <a:r>
              <a:rPr lang="zh-CN" altLang="en-US" dirty="0">
                <a:latin typeface="宋体" panose="02010600030101010101" pitchFamily="2" charset="-122"/>
              </a:rPr>
              <a:t>面向产品生命周期各</a:t>
            </a:r>
            <a:r>
              <a:rPr lang="en-US" altLang="zh-CN" dirty="0">
                <a:latin typeface="宋体" panose="02010600030101010101" pitchFamily="2" charset="-122"/>
              </a:rPr>
              <a:t>/</a:t>
            </a:r>
            <a:r>
              <a:rPr lang="zh-CN" altLang="en-US" dirty="0">
                <a:latin typeface="宋体" panose="02010600030101010101" pitchFamily="2" charset="-122"/>
              </a:rPr>
              <a:t>某环节的设计</a:t>
            </a:r>
            <a:r>
              <a:rPr lang="en-US" altLang="zh-CN" dirty="0">
                <a:latin typeface="宋体" panose="02010600030101010101" pitchFamily="2" charset="-122"/>
              </a:rPr>
              <a:t>)</a:t>
            </a:r>
            <a:r>
              <a:rPr lang="zh-CN" altLang="en-US" dirty="0">
                <a:latin typeface="宋体" panose="02010600030101010101" pitchFamily="2" charset="-122"/>
              </a:rPr>
              <a:t>的缩写。 其中，</a:t>
            </a:r>
            <a:r>
              <a:rPr lang="en-US" altLang="zh-CN" dirty="0">
                <a:latin typeface="宋体" panose="02010600030101010101" pitchFamily="2" charset="-122"/>
              </a:rPr>
              <a:t>X</a:t>
            </a:r>
            <a:r>
              <a:rPr lang="zh-CN" altLang="en-US" dirty="0">
                <a:latin typeface="宋体" panose="02010600030101010101" pitchFamily="2" charset="-122"/>
              </a:rPr>
              <a:t>可以代表产品生命周期或其中某一环节，如装配</a:t>
            </a:r>
            <a:r>
              <a:rPr lang="en-US" altLang="zh-CN" dirty="0">
                <a:latin typeface="宋体" panose="02010600030101010101" pitchFamily="2" charset="-122"/>
              </a:rPr>
              <a:t>(M-</a:t>
            </a:r>
            <a:r>
              <a:rPr lang="zh-CN" altLang="en-US" dirty="0">
                <a:latin typeface="宋体" panose="02010600030101010101" pitchFamily="2" charset="-122"/>
              </a:rPr>
              <a:t>制造，</a:t>
            </a:r>
            <a:r>
              <a:rPr lang="en-US" altLang="zh-CN" dirty="0">
                <a:latin typeface="宋体" panose="02010600030101010101" pitchFamily="2" charset="-122"/>
              </a:rPr>
              <a:t>T-</a:t>
            </a:r>
            <a:r>
              <a:rPr lang="zh-CN" altLang="en-US" dirty="0">
                <a:latin typeface="宋体" panose="02010600030101010101" pitchFamily="2" charset="-122"/>
              </a:rPr>
              <a:t>测试</a:t>
            </a:r>
            <a:r>
              <a:rPr lang="en-US" altLang="zh-CN" dirty="0">
                <a:latin typeface="宋体" panose="02010600030101010101" pitchFamily="2" charset="-122"/>
              </a:rPr>
              <a:t>)</a:t>
            </a:r>
            <a:r>
              <a:rPr lang="zh-CN" altLang="en-US" dirty="0">
                <a:latin typeface="宋体" panose="02010600030101010101" pitchFamily="2" charset="-122"/>
              </a:rPr>
              <a:t>、加工、使用、维修、回收、报废等，也可以代表产品竞争力或决定产品竞争力的因素，如质量、成本</a:t>
            </a:r>
            <a:r>
              <a:rPr lang="en-US" altLang="zh-CN" dirty="0">
                <a:latin typeface="宋体" panose="02010600030101010101" pitchFamily="2" charset="-122"/>
              </a:rPr>
              <a:t>(C)</a:t>
            </a:r>
            <a:r>
              <a:rPr lang="zh-CN" altLang="en-US" dirty="0">
                <a:latin typeface="宋体" panose="02010600030101010101" pitchFamily="2" charset="-122"/>
              </a:rPr>
              <a:t>、时间。</a:t>
            </a:r>
          </a:p>
          <a:p>
            <a:pPr>
              <a:lnSpc>
                <a:spcPct val="120000"/>
              </a:lnSpc>
              <a:spcBef>
                <a:spcPct val="0"/>
              </a:spcBef>
            </a:pPr>
            <a:r>
              <a:rPr lang="en-US" altLang="zh-CN" dirty="0">
                <a:latin typeface="宋体" panose="02010600030101010101" pitchFamily="2" charset="-122"/>
              </a:rPr>
              <a:t>DFX</a:t>
            </a:r>
            <a:r>
              <a:rPr lang="zh-CN" altLang="en-US" dirty="0">
                <a:latin typeface="宋体" panose="02010600030101010101" pitchFamily="2" charset="-122"/>
              </a:rPr>
              <a:t>的含义即是从产品的概念开始，考虑其可制造性和可测试性，使设计和制造之间紧密联系、相互影响，从设计到制造一次成功。这种设计概念及设计方法可缩短产品投放市场的时间、降低成本、提高产量。 </a:t>
            </a:r>
          </a:p>
        </p:txBody>
      </p:sp>
      <p:sp>
        <p:nvSpPr>
          <p:cNvPr id="9220" name="Rectangle 5"/>
          <p:cNvSpPr>
            <a:spLocks noChangeArrowheads="1"/>
          </p:cNvSpPr>
          <p:nvPr/>
        </p:nvSpPr>
        <p:spPr bwMode="auto">
          <a:xfrm>
            <a:off x="290513" y="2708920"/>
            <a:ext cx="8424862" cy="3662541"/>
          </a:xfrm>
          <a:prstGeom prst="rect">
            <a:avLst/>
          </a:prstGeom>
          <a:solidFill>
            <a:schemeClr val="accent1"/>
          </a:solidFill>
          <a:ln w="28575">
            <a:solidFill>
              <a:srgbClr val="0066FF"/>
            </a:solidFill>
            <a:miter lim="800000"/>
          </a:ln>
        </p:spPr>
        <p:txBody>
          <a:bodyPr anchor="ctr">
            <a:spAutoFit/>
          </a:bodyPr>
          <a:lstStyle/>
          <a:p>
            <a:pPr marL="342900" indent="-342900" eaLnBrk="0" hangingPunct="0">
              <a:spcBef>
                <a:spcPct val="30000"/>
              </a:spcBef>
              <a:buFont typeface="Symbol" panose="05050102010706020507" pitchFamily="18" charset="2"/>
              <a:buChar char=""/>
            </a:pPr>
            <a:r>
              <a:rPr lang="en-US" altLang="zh-CN" sz="1600" dirty="0">
                <a:latin typeface="宋体" panose="02010600030101010101" pitchFamily="2" charset="-122"/>
              </a:rPr>
              <a:t>DFM</a:t>
            </a:r>
            <a:r>
              <a:rPr lang="zh-CN" altLang="en-US" sz="1600" dirty="0">
                <a:latin typeface="宋体" panose="02010600030101010101" pitchFamily="2" charset="-122"/>
              </a:rPr>
              <a:t>：</a:t>
            </a:r>
            <a:r>
              <a:rPr lang="en-US" altLang="zh-CN" sz="1600" dirty="0">
                <a:latin typeface="宋体" panose="02010600030101010101" pitchFamily="2" charset="-122"/>
              </a:rPr>
              <a:t>Design for  Manufacture  </a:t>
            </a:r>
            <a:r>
              <a:rPr lang="zh-CN" altLang="en-US" sz="1600" dirty="0">
                <a:latin typeface="宋体" panose="02010600030101010101" pitchFamily="2" charset="-122"/>
              </a:rPr>
              <a:t>可生产性设计</a:t>
            </a:r>
          </a:p>
          <a:p>
            <a:pPr marL="342900" indent="-342900" eaLnBrk="0" hangingPunct="0">
              <a:spcBef>
                <a:spcPct val="30000"/>
              </a:spcBef>
              <a:buFont typeface="Symbol" panose="05050102010706020507" pitchFamily="18" charset="2"/>
              <a:buChar char=""/>
            </a:pPr>
            <a:r>
              <a:rPr lang="en-US" altLang="zh-CN" sz="1600" dirty="0">
                <a:latin typeface="宋体" panose="02010600030101010101" pitchFamily="2" charset="-122"/>
              </a:rPr>
              <a:t>DFR</a:t>
            </a:r>
            <a:r>
              <a:rPr lang="zh-CN" altLang="en-US" sz="1600" dirty="0">
                <a:latin typeface="宋体" panose="02010600030101010101" pitchFamily="2" charset="-122"/>
              </a:rPr>
              <a:t>：</a:t>
            </a:r>
            <a:r>
              <a:rPr lang="en-US" altLang="zh-CN" sz="1600" dirty="0">
                <a:latin typeface="宋体" panose="02010600030101010101" pitchFamily="2" charset="-122"/>
              </a:rPr>
              <a:t>Design for Reliability  </a:t>
            </a:r>
            <a:r>
              <a:rPr lang="zh-CN" altLang="en-US" sz="1600" dirty="0">
                <a:latin typeface="宋体" panose="02010600030101010101" pitchFamily="2" charset="-122"/>
              </a:rPr>
              <a:t>为可靠性而设计</a:t>
            </a:r>
          </a:p>
          <a:p>
            <a:pPr marL="342900" indent="-342900" eaLnBrk="0" hangingPunct="0">
              <a:spcBef>
                <a:spcPct val="30000"/>
              </a:spcBef>
              <a:buFont typeface="Symbol" panose="05050102010706020507" pitchFamily="18" charset="2"/>
              <a:buChar char=""/>
            </a:pPr>
            <a:r>
              <a:rPr lang="en-US" altLang="zh-CN" sz="1600" dirty="0">
                <a:latin typeface="宋体" panose="02010600030101010101" pitchFamily="2" charset="-122"/>
              </a:rPr>
              <a:t>DFA</a:t>
            </a:r>
            <a:r>
              <a:rPr lang="zh-CN" altLang="en-US" sz="1600" dirty="0">
                <a:latin typeface="宋体" panose="02010600030101010101" pitchFamily="2" charset="-122"/>
              </a:rPr>
              <a:t>：</a:t>
            </a:r>
            <a:r>
              <a:rPr lang="en-US" altLang="zh-CN" sz="1600" dirty="0">
                <a:latin typeface="宋体" panose="02010600030101010101" pitchFamily="2" charset="-122"/>
              </a:rPr>
              <a:t>Design for Assembly  </a:t>
            </a:r>
            <a:r>
              <a:rPr lang="zh-CN" altLang="en-US" sz="1600" dirty="0">
                <a:latin typeface="宋体" panose="02010600030101010101" pitchFamily="2" charset="-122"/>
              </a:rPr>
              <a:t>可组装性设计</a:t>
            </a:r>
          </a:p>
          <a:p>
            <a:pPr marL="342900" indent="-342900" eaLnBrk="0" hangingPunct="0">
              <a:spcBef>
                <a:spcPct val="30000"/>
              </a:spcBef>
              <a:buFont typeface="Symbol" panose="05050102010706020507" pitchFamily="18" charset="2"/>
              <a:buChar char=""/>
            </a:pPr>
            <a:r>
              <a:rPr lang="en-US" altLang="zh-CN" sz="1600" dirty="0">
                <a:latin typeface="宋体" panose="02010600030101010101" pitchFamily="2" charset="-122"/>
              </a:rPr>
              <a:t>DFT</a:t>
            </a:r>
            <a:r>
              <a:rPr lang="zh-CN" altLang="en-US" sz="1600" dirty="0">
                <a:latin typeface="宋体" panose="02010600030101010101" pitchFamily="2" charset="-122"/>
              </a:rPr>
              <a:t>：</a:t>
            </a:r>
            <a:r>
              <a:rPr lang="en-US" altLang="zh-CN" sz="1600" dirty="0">
                <a:latin typeface="宋体" panose="02010600030101010101" pitchFamily="2" charset="-122"/>
              </a:rPr>
              <a:t>Design for Testability  </a:t>
            </a:r>
            <a:r>
              <a:rPr lang="zh-CN" altLang="en-US" sz="1600" dirty="0">
                <a:latin typeface="宋体" panose="02010600030101010101" pitchFamily="2" charset="-122"/>
              </a:rPr>
              <a:t>可测试性设计</a:t>
            </a:r>
          </a:p>
          <a:p>
            <a:pPr marL="342900" indent="-342900" eaLnBrk="0" hangingPunct="0">
              <a:spcBef>
                <a:spcPct val="30000"/>
              </a:spcBef>
              <a:buFont typeface="Symbol" panose="05050102010706020507" pitchFamily="18" charset="2"/>
              <a:buChar char=""/>
            </a:pPr>
            <a:r>
              <a:rPr lang="en-US" altLang="zh-CN" sz="1600" dirty="0">
                <a:latin typeface="宋体" panose="02010600030101010101" pitchFamily="2" charset="-122"/>
              </a:rPr>
              <a:t>DFC: Design for Cost </a:t>
            </a:r>
            <a:r>
              <a:rPr lang="zh-CN" altLang="en-US" sz="1600" dirty="0">
                <a:latin typeface="宋体" panose="02010600030101010101" pitchFamily="2" charset="-122"/>
              </a:rPr>
              <a:t>成本设计</a:t>
            </a:r>
          </a:p>
          <a:p>
            <a:pPr marL="342900" indent="-342900" eaLnBrk="0" hangingPunct="0">
              <a:spcBef>
                <a:spcPct val="30000"/>
              </a:spcBef>
              <a:buFont typeface="Symbol" panose="05050102010706020507" pitchFamily="18" charset="2"/>
              <a:buChar char=""/>
            </a:pPr>
            <a:r>
              <a:rPr lang="en-US" altLang="zh-CN" sz="1600" dirty="0">
                <a:latin typeface="宋体" panose="02010600030101010101" pitchFamily="2" charset="-122"/>
              </a:rPr>
              <a:t>DFE</a:t>
            </a:r>
            <a:r>
              <a:rPr lang="zh-CN" altLang="en-US" sz="1600" dirty="0">
                <a:latin typeface="宋体" panose="02010600030101010101" pitchFamily="2" charset="-122"/>
              </a:rPr>
              <a:t>：</a:t>
            </a:r>
            <a:r>
              <a:rPr lang="en-US" altLang="zh-CN" sz="1600" dirty="0">
                <a:latin typeface="宋体" panose="02010600030101010101" pitchFamily="2" charset="-122"/>
              </a:rPr>
              <a:t>Design for Environment  </a:t>
            </a:r>
            <a:r>
              <a:rPr lang="zh-CN" altLang="en-US" sz="1600" dirty="0">
                <a:latin typeface="宋体" panose="02010600030101010101" pitchFamily="2" charset="-122"/>
              </a:rPr>
              <a:t>可环保设计</a:t>
            </a:r>
          </a:p>
          <a:p>
            <a:pPr marL="342900" indent="-342900" eaLnBrk="0" hangingPunct="0">
              <a:spcBef>
                <a:spcPct val="30000"/>
              </a:spcBef>
              <a:buFont typeface="Symbol" panose="05050102010706020507" pitchFamily="18" charset="2"/>
              <a:buChar char=""/>
            </a:pPr>
            <a:r>
              <a:rPr lang="en-US" altLang="zh-CN" sz="1600" b="0" dirty="0">
                <a:latin typeface="宋体" panose="02010600030101010101" pitchFamily="2" charset="-122"/>
              </a:rPr>
              <a:t>DFD</a:t>
            </a:r>
            <a:r>
              <a:rPr lang="zh-CN" altLang="en-US" sz="1600" b="0" dirty="0">
                <a:latin typeface="宋体" panose="02010600030101010101" pitchFamily="2" charset="-122"/>
              </a:rPr>
              <a:t>：</a:t>
            </a:r>
            <a:r>
              <a:rPr lang="en-US" altLang="zh-CN" sz="1600" b="0" dirty="0">
                <a:latin typeface="宋体" panose="02010600030101010101" pitchFamily="2" charset="-122"/>
              </a:rPr>
              <a:t>Design for D</a:t>
            </a:r>
            <a:r>
              <a:rPr lang="en-US" altLang="en-US" sz="1600" b="0" dirty="0">
                <a:latin typeface="宋体" panose="02010600030101010101" pitchFamily="2" charset="-122"/>
              </a:rPr>
              <a:t>iagnosis</a:t>
            </a:r>
            <a:r>
              <a:rPr lang="en-US" altLang="zh-CN" sz="1600" b="0" dirty="0">
                <a:latin typeface="宋体" panose="02010600030101010101" pitchFamily="2" charset="-122"/>
              </a:rPr>
              <a:t>  </a:t>
            </a:r>
            <a:r>
              <a:rPr lang="zh-CN" altLang="en-US" sz="1600" b="0" dirty="0">
                <a:latin typeface="宋体" panose="02010600030101010101" pitchFamily="2" charset="-122"/>
              </a:rPr>
              <a:t>可诊断分析设计 </a:t>
            </a:r>
          </a:p>
          <a:p>
            <a:pPr marL="342900" indent="-342900" eaLnBrk="0" hangingPunct="0">
              <a:lnSpc>
                <a:spcPct val="150000"/>
              </a:lnSpc>
              <a:spcBef>
                <a:spcPct val="30000"/>
              </a:spcBef>
              <a:buFont typeface="Symbol" panose="05050102010706020507" pitchFamily="18" charset="2"/>
              <a:buChar char=""/>
            </a:pPr>
            <a:r>
              <a:rPr lang="en-US" altLang="zh-CN" sz="1600" b="0" dirty="0">
                <a:latin typeface="宋体" panose="02010600030101010101" pitchFamily="2" charset="-122"/>
              </a:rPr>
              <a:t>DFF</a:t>
            </a:r>
            <a:r>
              <a:rPr lang="zh-CN" altLang="en-US" sz="1600" b="0" dirty="0">
                <a:latin typeface="宋体" panose="02010600030101010101" pitchFamily="2" charset="-122"/>
              </a:rPr>
              <a:t>：</a:t>
            </a:r>
            <a:r>
              <a:rPr lang="en-US" altLang="zh-CN" sz="1600" b="0" dirty="0">
                <a:latin typeface="宋体" panose="02010600030101010101" pitchFamily="2" charset="-122"/>
              </a:rPr>
              <a:t>Design for Fabrication of the PCB  </a:t>
            </a:r>
            <a:r>
              <a:rPr lang="zh-CN" altLang="en-US" sz="1600" b="0" dirty="0">
                <a:latin typeface="宋体" panose="02010600030101010101" pitchFamily="2" charset="-122"/>
              </a:rPr>
              <a:t>为</a:t>
            </a:r>
            <a:r>
              <a:rPr lang="en-US" altLang="zh-CN" sz="1600" b="0" dirty="0">
                <a:latin typeface="宋体" panose="02010600030101010101" pitchFamily="2" charset="-122"/>
              </a:rPr>
              <a:t>PCB</a:t>
            </a:r>
            <a:r>
              <a:rPr lang="zh-CN" altLang="en-US" sz="1600" b="0" dirty="0">
                <a:latin typeface="宋体" panose="02010600030101010101" pitchFamily="2" charset="-122"/>
              </a:rPr>
              <a:t>可制造而设计 </a:t>
            </a:r>
          </a:p>
          <a:p>
            <a:pPr marL="342900" indent="-342900" eaLnBrk="0" hangingPunct="0">
              <a:spcBef>
                <a:spcPct val="30000"/>
              </a:spcBef>
              <a:buFont typeface="Symbol" panose="05050102010706020507" pitchFamily="18" charset="2"/>
              <a:buChar char=""/>
            </a:pPr>
            <a:r>
              <a:rPr lang="en-US" altLang="zh-CN" sz="1600" b="0" dirty="0">
                <a:latin typeface="宋体" panose="02010600030101010101" pitchFamily="2" charset="-122"/>
              </a:rPr>
              <a:t>DFS</a:t>
            </a:r>
            <a:r>
              <a:rPr lang="zh-CN" altLang="en-US" sz="1600" b="0" dirty="0">
                <a:latin typeface="宋体" panose="02010600030101010101" pitchFamily="2" charset="-122"/>
              </a:rPr>
              <a:t>：</a:t>
            </a:r>
            <a:r>
              <a:rPr lang="en-US" altLang="zh-CN" sz="1600" b="0" dirty="0">
                <a:latin typeface="宋体" panose="02010600030101010101" pitchFamily="2" charset="-122"/>
              </a:rPr>
              <a:t>Design for Serviceability  </a:t>
            </a:r>
            <a:r>
              <a:rPr lang="zh-CN" altLang="en-US" sz="1600" b="0" dirty="0">
                <a:latin typeface="宋体" panose="02010600030101010101" pitchFamily="2" charset="-122"/>
              </a:rPr>
              <a:t>可服务设计 </a:t>
            </a:r>
          </a:p>
          <a:p>
            <a:pPr marL="342900" indent="-342900" eaLnBrk="0" hangingPunct="0">
              <a:spcBef>
                <a:spcPct val="30000"/>
              </a:spcBef>
              <a:buFont typeface="Symbol" panose="05050102010706020507" pitchFamily="18" charset="2"/>
              <a:buChar char=""/>
            </a:pPr>
            <a:r>
              <a:rPr lang="en-US" altLang="zh-CN" sz="1600" b="0" dirty="0">
                <a:latin typeface="宋体" panose="02010600030101010101" pitchFamily="2" charset="-122"/>
              </a:rPr>
              <a:t>DFP</a:t>
            </a:r>
            <a:r>
              <a:rPr lang="zh-CN" altLang="en-US" sz="1600" b="0" dirty="0">
                <a:latin typeface="宋体" panose="02010600030101010101" pitchFamily="2" charset="-122"/>
              </a:rPr>
              <a:t>：</a:t>
            </a:r>
            <a:r>
              <a:rPr lang="en-US" altLang="zh-CN" sz="1600" b="0" dirty="0">
                <a:latin typeface="宋体" panose="02010600030101010101" pitchFamily="2" charset="-122"/>
              </a:rPr>
              <a:t>Design for Procurement  </a:t>
            </a:r>
            <a:r>
              <a:rPr lang="zh-CN" altLang="en-US" sz="1600" b="0" dirty="0">
                <a:latin typeface="宋体" panose="02010600030101010101" pitchFamily="2" charset="-122"/>
              </a:rPr>
              <a:t>可采购设计</a:t>
            </a:r>
          </a:p>
          <a:p>
            <a:pPr marL="342900" indent="-342900" eaLnBrk="0" hangingPunct="0">
              <a:spcBef>
                <a:spcPct val="30000"/>
              </a:spcBef>
              <a:buFont typeface="Symbol" panose="05050102010706020507" pitchFamily="18" charset="2"/>
              <a:buChar char=""/>
            </a:pPr>
            <a:r>
              <a:rPr lang="en-US" altLang="zh-CN" sz="1600" b="0" dirty="0">
                <a:latin typeface="宋体" panose="02010600030101010101" pitchFamily="2" charset="-122"/>
              </a:rPr>
              <a:t>… …</a:t>
            </a:r>
            <a:endParaRPr lang="zh-CN" altLang="en-US" sz="1600" b="0" dirty="0">
              <a:latin typeface="宋体" panose="02010600030101010101" pitchFamily="2" charset="-122"/>
            </a:endParaRPr>
          </a:p>
        </p:txBody>
      </p:sp>
      <p:sp>
        <p:nvSpPr>
          <p:cNvPr id="9221" name="AutoShape 6"/>
          <p:cNvSpPr/>
          <p:nvPr/>
        </p:nvSpPr>
        <p:spPr bwMode="auto">
          <a:xfrm>
            <a:off x="5357813" y="2786063"/>
            <a:ext cx="222250" cy="1785937"/>
          </a:xfrm>
          <a:prstGeom prst="rightBrace">
            <a:avLst>
              <a:gd name="adj1" fmla="val 78832"/>
              <a:gd name="adj2" fmla="val 50000"/>
            </a:avLst>
          </a:prstGeom>
          <a:noFill/>
          <a:ln w="9525">
            <a:solidFill>
              <a:srgbClr val="0066FF"/>
            </a:solidFill>
            <a:round/>
          </a:ln>
        </p:spPr>
        <p:txBody>
          <a:bodyPr wrap="none" anchor="ctr"/>
          <a:lstStyle/>
          <a:p>
            <a:endParaRPr lang="zh-CN" altLang="en-US"/>
          </a:p>
        </p:txBody>
      </p:sp>
      <p:sp>
        <p:nvSpPr>
          <p:cNvPr id="9222" name="Text Box 7"/>
          <p:cNvSpPr txBox="1">
            <a:spLocks noChangeArrowheads="1"/>
          </p:cNvSpPr>
          <p:nvPr/>
        </p:nvSpPr>
        <p:spPr bwMode="auto">
          <a:xfrm>
            <a:off x="5724525" y="3357563"/>
            <a:ext cx="2808288" cy="366712"/>
          </a:xfrm>
          <a:prstGeom prst="rect">
            <a:avLst/>
          </a:prstGeom>
          <a:noFill/>
          <a:ln w="9525">
            <a:noFill/>
            <a:miter lim="800000"/>
          </a:ln>
        </p:spPr>
        <p:txBody>
          <a:bodyPr>
            <a:spAutoFit/>
          </a:bodyPr>
          <a:lstStyle/>
          <a:p>
            <a:pPr>
              <a:spcBef>
                <a:spcPct val="50000"/>
              </a:spcBef>
            </a:pPr>
            <a:r>
              <a:rPr lang="en-US" altLang="zh-CN"/>
              <a:t>PCBA</a:t>
            </a:r>
            <a:r>
              <a:rPr lang="zh-CN" altLang="en-US"/>
              <a:t>工艺设计关注重点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ox(in)">
                                      <p:cBhvr>
                                        <p:cTn id="12" dur="500"/>
                                        <p:tgtEl>
                                          <p:spTgt spid="922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box(in)">
                                      <p:cBhvr>
                                        <p:cTn id="1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CN">
                <a:solidFill>
                  <a:schemeClr val="tx1"/>
                </a:solidFill>
              </a:rPr>
              <a:t>DFX</a:t>
            </a:r>
            <a:r>
              <a:rPr lang="zh-CN" altLang="en-US">
                <a:solidFill>
                  <a:schemeClr val="tx1"/>
                </a:solidFill>
              </a:rPr>
              <a:t>设计业界应用</a:t>
            </a:r>
            <a:r>
              <a:rPr lang="en-US" altLang="zh-CN">
                <a:solidFill>
                  <a:schemeClr val="tx1"/>
                </a:solidFill>
              </a:rPr>
              <a:t>----</a:t>
            </a:r>
            <a:r>
              <a:rPr lang="zh-CN" altLang="en-US">
                <a:solidFill>
                  <a:schemeClr val="tx1"/>
                </a:solidFill>
              </a:rPr>
              <a:t>思科</a:t>
            </a:r>
          </a:p>
        </p:txBody>
      </p:sp>
      <p:sp>
        <p:nvSpPr>
          <p:cNvPr id="10243" name="Rectangle 3"/>
          <p:cNvSpPr>
            <a:spLocks noGrp="1" noChangeArrowheads="1"/>
          </p:cNvSpPr>
          <p:nvPr>
            <p:ph type="body" idx="1"/>
          </p:nvPr>
        </p:nvSpPr>
        <p:spPr>
          <a:xfrm>
            <a:off x="395288" y="908050"/>
            <a:ext cx="8748712" cy="792163"/>
          </a:xfrm>
        </p:spPr>
        <p:txBody>
          <a:bodyPr/>
          <a:lstStyle/>
          <a:p>
            <a:r>
              <a:rPr lang="zh-CN" altLang="en-US"/>
              <a:t>思科公司基于</a:t>
            </a:r>
            <a:r>
              <a:rPr lang="en-US" altLang="zh-CN"/>
              <a:t>DFX</a:t>
            </a:r>
            <a:r>
              <a:rPr lang="zh-CN" altLang="en-US"/>
              <a:t>设计的产品开发流程，描述了产品从概念阶段到生命周期终结的整个开发过程。</a:t>
            </a:r>
          </a:p>
        </p:txBody>
      </p:sp>
      <p:pic>
        <p:nvPicPr>
          <p:cNvPr id="10244" name="Picture 4"/>
          <p:cNvPicPr>
            <a:picLocks noChangeAspect="1" noChangeArrowheads="1"/>
          </p:cNvPicPr>
          <p:nvPr/>
        </p:nvPicPr>
        <p:blipFill>
          <a:blip r:embed="rId2" cstate="print"/>
          <a:srcRect/>
          <a:stretch>
            <a:fillRect/>
          </a:stretch>
        </p:blipFill>
        <p:spPr bwMode="auto">
          <a:xfrm>
            <a:off x="1638300" y="1268413"/>
            <a:ext cx="7254875" cy="3965575"/>
          </a:xfrm>
          <a:prstGeom prst="rect">
            <a:avLst/>
          </a:prstGeom>
          <a:noFill/>
          <a:ln w="9525">
            <a:noFill/>
            <a:miter lim="800000"/>
            <a:headEnd/>
            <a:tailEnd/>
          </a:ln>
        </p:spPr>
      </p:pic>
      <p:sp>
        <p:nvSpPr>
          <p:cNvPr id="10245" name="Text Box 5"/>
          <p:cNvSpPr txBox="1">
            <a:spLocks noChangeArrowheads="1"/>
          </p:cNvSpPr>
          <p:nvPr/>
        </p:nvSpPr>
        <p:spPr bwMode="auto">
          <a:xfrm>
            <a:off x="2916238" y="5222875"/>
            <a:ext cx="4537075" cy="366713"/>
          </a:xfrm>
          <a:prstGeom prst="rect">
            <a:avLst/>
          </a:prstGeom>
          <a:noFill/>
          <a:ln w="9525">
            <a:noFill/>
            <a:miter lim="800000"/>
          </a:ln>
        </p:spPr>
        <p:txBody>
          <a:bodyPr>
            <a:spAutoFit/>
          </a:bodyPr>
          <a:lstStyle/>
          <a:p>
            <a:pPr>
              <a:spcBef>
                <a:spcPct val="50000"/>
              </a:spcBef>
            </a:pPr>
            <a:r>
              <a:rPr lang="zh-CN" altLang="en-US" dirty="0"/>
              <a:t>思科公司基于</a:t>
            </a:r>
            <a:r>
              <a:rPr lang="en-US" altLang="zh-CN" dirty="0"/>
              <a:t>DFX</a:t>
            </a:r>
            <a:r>
              <a:rPr lang="zh-CN" altLang="en-US" dirty="0"/>
              <a:t>设计的产品开发流程</a:t>
            </a:r>
          </a:p>
        </p:txBody>
      </p:sp>
      <p:sp>
        <p:nvSpPr>
          <p:cNvPr id="10246" name="Text Box 8"/>
          <p:cNvSpPr txBox="1">
            <a:spLocks noChangeArrowheads="1"/>
          </p:cNvSpPr>
          <p:nvPr/>
        </p:nvSpPr>
        <p:spPr bwMode="auto">
          <a:xfrm>
            <a:off x="107950" y="5599113"/>
            <a:ext cx="9144000" cy="1069975"/>
          </a:xfrm>
          <a:prstGeom prst="rect">
            <a:avLst/>
          </a:prstGeom>
          <a:noFill/>
          <a:ln w="9525">
            <a:noFill/>
            <a:miter lim="800000"/>
          </a:ln>
        </p:spPr>
        <p:txBody>
          <a:bodyPr>
            <a:spAutoFit/>
          </a:bodyPr>
          <a:lstStyle/>
          <a:p>
            <a:pPr>
              <a:spcBef>
                <a:spcPct val="50000"/>
              </a:spcBef>
            </a:pPr>
            <a:r>
              <a:rPr lang="zh-CN" altLang="en-US" sz="1600" dirty="0">
                <a:latin typeface="宋体" panose="02010600030101010101" pitchFamily="2" charset="-122"/>
              </a:rPr>
              <a:t>关键里程碑：</a:t>
            </a:r>
            <a:r>
              <a:rPr lang="en-US" altLang="zh-CN" sz="1600" b="0" dirty="0">
                <a:latin typeface="宋体" panose="02010600030101010101" pitchFamily="2" charset="-122"/>
              </a:rPr>
              <a:t>PRD</a:t>
            </a:r>
            <a:r>
              <a:rPr lang="zh-CN" altLang="en-US" sz="1600" b="0" dirty="0">
                <a:latin typeface="宋体" panose="02010600030101010101" pitchFamily="2" charset="-122"/>
              </a:rPr>
              <a:t>（产品需求文档），</a:t>
            </a:r>
            <a:r>
              <a:rPr lang="en-US" altLang="zh-CN" sz="1600" b="0" dirty="0">
                <a:latin typeface="宋体" panose="02010600030101010101" pitchFamily="2" charset="-122"/>
              </a:rPr>
              <a:t>CC</a:t>
            </a:r>
            <a:r>
              <a:rPr lang="zh-CN" altLang="en-US" sz="1600" b="0" dirty="0">
                <a:latin typeface="宋体" panose="02010600030101010101" pitchFamily="2" charset="-122"/>
              </a:rPr>
              <a:t>（概念交付会议）</a:t>
            </a:r>
            <a:r>
              <a:rPr lang="en-US" altLang="zh-CN" sz="1600" b="0" dirty="0">
                <a:latin typeface="宋体" panose="02010600030101010101" pitchFamily="2" charset="-122"/>
              </a:rPr>
              <a:t>EC</a:t>
            </a:r>
            <a:r>
              <a:rPr lang="zh-CN" altLang="en-US" sz="1600" b="0" dirty="0">
                <a:latin typeface="宋体" panose="02010600030101010101" pitchFamily="2" charset="-122"/>
              </a:rPr>
              <a:t>（设计实施交付会议）；制造和测试计划定义：</a:t>
            </a:r>
            <a:r>
              <a:rPr lang="en-US" altLang="zh-CN" sz="1600" b="0" dirty="0">
                <a:latin typeface="宋体" panose="02010600030101010101" pitchFamily="2" charset="-122"/>
              </a:rPr>
              <a:t>DVT</a:t>
            </a:r>
            <a:r>
              <a:rPr lang="zh-CN" altLang="en-US" sz="1600" b="0" dirty="0">
                <a:latin typeface="宋体" panose="02010600030101010101" pitchFamily="2" charset="-122"/>
              </a:rPr>
              <a:t>（工程设计验证测试）；</a:t>
            </a:r>
            <a:r>
              <a:rPr lang="en-US" altLang="zh-CN" sz="1600" b="0" dirty="0">
                <a:latin typeface="宋体" panose="02010600030101010101" pitchFamily="2" charset="-122"/>
              </a:rPr>
              <a:t>TRR</a:t>
            </a:r>
            <a:r>
              <a:rPr lang="zh-CN" altLang="en-US" sz="1600" b="0" dirty="0">
                <a:latin typeface="宋体" panose="02010600030101010101" pitchFamily="2" charset="-122"/>
              </a:rPr>
              <a:t>（技术就绪评审）</a:t>
            </a:r>
            <a:r>
              <a:rPr lang="en-US" altLang="zh-CN" sz="1600" b="0" dirty="0">
                <a:latin typeface="宋体" panose="02010600030101010101" pitchFamily="2" charset="-122"/>
              </a:rPr>
              <a:t>ORR(</a:t>
            </a:r>
            <a:r>
              <a:rPr lang="zh-CN" altLang="en-US" sz="1600" b="0" dirty="0">
                <a:latin typeface="宋体" panose="02010600030101010101" pitchFamily="2" charset="-122"/>
              </a:rPr>
              <a:t>订单就绪评审</a:t>
            </a:r>
            <a:r>
              <a:rPr lang="en-US" altLang="zh-CN" sz="1600" b="0" dirty="0">
                <a:latin typeface="宋体" panose="02010600030101010101" pitchFamily="2" charset="-122"/>
              </a:rPr>
              <a:t>)</a:t>
            </a:r>
            <a:r>
              <a:rPr lang="zh-CN" altLang="en-US" sz="1600" b="0" dirty="0">
                <a:latin typeface="宋体" panose="02010600030101010101" pitchFamily="2" charset="-122"/>
              </a:rPr>
              <a:t>；原型机生产：</a:t>
            </a:r>
            <a:r>
              <a:rPr lang="en-US" altLang="zh-CN" sz="1600" b="0" dirty="0">
                <a:latin typeface="宋体" panose="02010600030101010101" pitchFamily="2" charset="-122"/>
              </a:rPr>
              <a:t>DFX</a:t>
            </a:r>
            <a:r>
              <a:rPr lang="zh-CN" altLang="en-US" sz="1600" b="0" dirty="0">
                <a:latin typeface="宋体" panose="02010600030101010101" pitchFamily="2" charset="-122"/>
              </a:rPr>
              <a:t>评审，产品发布生产；试制：可靠性验证测试（</a:t>
            </a:r>
            <a:r>
              <a:rPr lang="en-US" altLang="zh-CN" sz="1600" b="0" dirty="0">
                <a:latin typeface="宋体" panose="02010600030101010101" pitchFamily="2" charset="-122"/>
              </a:rPr>
              <a:t>RDT),</a:t>
            </a:r>
            <a:r>
              <a:rPr lang="zh-CN" altLang="en-US" sz="1600" b="0" dirty="0">
                <a:latin typeface="宋体" panose="02010600030101010101" pitchFamily="2" charset="-122"/>
              </a:rPr>
              <a:t>常规可靠性测试（</a:t>
            </a:r>
            <a:r>
              <a:rPr lang="en-US" altLang="zh-CN" sz="1600" b="0" dirty="0">
                <a:latin typeface="宋体" panose="02010600030101010101" pitchFamily="2" charset="-122"/>
              </a:rPr>
              <a:t>ORT</a:t>
            </a:r>
            <a:r>
              <a:rPr lang="zh-CN" altLang="en-US" sz="1600" b="0" dirty="0">
                <a:latin typeface="宋体" panose="02010600030101010101" pitchFamily="2" charset="-122"/>
              </a:rPr>
              <a:t>），产品首次发货（</a:t>
            </a:r>
            <a:r>
              <a:rPr lang="en-US" altLang="zh-CN" sz="1600" b="0" dirty="0">
                <a:latin typeface="宋体" panose="02010600030101010101" pitchFamily="2" charset="-122"/>
              </a:rPr>
              <a:t>FCS</a:t>
            </a:r>
            <a:r>
              <a:rPr lang="zh-CN" altLang="en-US" sz="1600" b="0" dirty="0">
                <a:latin typeface="宋体" panose="02010600030101010101" pitchFamily="2" charset="-122"/>
              </a:rPr>
              <a:t>），达到质量和生产量要求的时间（</a:t>
            </a:r>
            <a:r>
              <a:rPr lang="en-US" altLang="zh-CN" sz="1600" b="0" dirty="0">
                <a:latin typeface="宋体" panose="02010600030101010101" pitchFamily="2" charset="-122"/>
              </a:rPr>
              <a:t>TTQV</a:t>
            </a:r>
            <a:r>
              <a:rPr lang="zh-CN" altLang="en-US" sz="1600" b="0" dirty="0">
                <a:latin typeface="宋体" panose="02010600030101010101" pitchFamily="2" charset="-122"/>
              </a:rPr>
              <a:t>）和产品开发后评估（</a:t>
            </a:r>
            <a:r>
              <a:rPr lang="en-US" altLang="zh-CN" sz="1600" b="0" dirty="0">
                <a:latin typeface="宋体" panose="02010600030101010101" pitchFamily="2" charset="-122"/>
              </a:rPr>
              <a:t>PPA</a:t>
            </a:r>
            <a:r>
              <a:rPr lang="zh-CN" altLang="en-US" sz="1600" b="0" dirty="0">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ox(in)">
                                      <p:cBhvr>
                                        <p:cTn id="7" dur="500"/>
                                        <p:tgtEl>
                                          <p:spTgt spid="10245"/>
                                        </p:tgtEl>
                                      </p:cBhvr>
                                    </p:animEffect>
                                  </p:childTnLst>
                                </p:cTn>
                              </p:par>
                              <p:par>
                                <p:cTn id="8" presetID="4" presetClass="entr" presetSubtype="16"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ox(in)">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p:cTn id="15" dur="1000" fill="hold"/>
                                        <p:tgtEl>
                                          <p:spTgt spid="10246"/>
                                        </p:tgtEl>
                                        <p:attrNameLst>
                                          <p:attrName>ppt_w</p:attrName>
                                        </p:attrNameLst>
                                      </p:cBhvr>
                                      <p:tavLst>
                                        <p:tav tm="0">
                                          <p:val>
                                            <p:strVal val="#ppt_w*0.70"/>
                                          </p:val>
                                        </p:tav>
                                        <p:tav tm="100000">
                                          <p:val>
                                            <p:strVal val="#ppt_w"/>
                                          </p:val>
                                        </p:tav>
                                      </p:tavLst>
                                    </p:anim>
                                    <p:anim calcmode="lin" valueType="num">
                                      <p:cBhvr>
                                        <p:cTn id="16" dur="1000" fill="hold"/>
                                        <p:tgtEl>
                                          <p:spTgt spid="10246"/>
                                        </p:tgtEl>
                                        <p:attrNameLst>
                                          <p:attrName>ppt_h</p:attrName>
                                        </p:attrNameLst>
                                      </p:cBhvr>
                                      <p:tavLst>
                                        <p:tav tm="0">
                                          <p:val>
                                            <p:strVal val="#ppt_h"/>
                                          </p:val>
                                        </p:tav>
                                        <p:tav tm="100000">
                                          <p:val>
                                            <p:strVal val="#ppt_h"/>
                                          </p:val>
                                        </p:tav>
                                      </p:tavLst>
                                    </p:anim>
                                    <p:animEffect transition="in" filter="fade">
                                      <p:cBhvr>
                                        <p:cTn id="17"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5288" y="1268413"/>
            <a:ext cx="8280400" cy="1873250"/>
          </a:xfrm>
        </p:spPr>
        <p:txBody>
          <a:bodyPr/>
          <a:lstStyle/>
          <a:p>
            <a:r>
              <a:rPr lang="en-US" altLang="zh-CN"/>
              <a:t>IBM</a:t>
            </a:r>
            <a:r>
              <a:rPr lang="zh-CN" altLang="en-US"/>
              <a:t>于</a:t>
            </a:r>
            <a:r>
              <a:rPr lang="en-US" altLang="zh-CN"/>
              <a:t>1992</a:t>
            </a:r>
            <a:r>
              <a:rPr lang="zh-CN" altLang="en-US"/>
              <a:t>年首先将集成产品开发流程</a:t>
            </a:r>
            <a:r>
              <a:rPr lang="en-US" altLang="zh-CN"/>
              <a:t>IPD</a:t>
            </a:r>
            <a:r>
              <a:rPr lang="zh-CN" altLang="en-US"/>
              <a:t>（</a:t>
            </a:r>
            <a:r>
              <a:rPr lang="en-US" altLang="zh-CN"/>
              <a:t>Integrated Product Development)</a:t>
            </a:r>
            <a:r>
              <a:rPr lang="zh-CN" altLang="en-US"/>
              <a:t>付诸实践，实现了其将产品上市时间缩短一半，不影响开发结果的情况下，研发费用减少一半的目标。</a:t>
            </a:r>
          </a:p>
          <a:p>
            <a:r>
              <a:rPr lang="en-US" altLang="zh-CN"/>
              <a:t>IBM</a:t>
            </a:r>
            <a:r>
              <a:rPr lang="zh-CN" altLang="en-US"/>
              <a:t>公司实施</a:t>
            </a:r>
            <a:r>
              <a:rPr lang="en-US" altLang="zh-CN"/>
              <a:t>IPD</a:t>
            </a:r>
            <a:r>
              <a:rPr lang="zh-CN" altLang="en-US"/>
              <a:t>的效果不论在财务指标还是质量指标上都得到验证，其最显著的改进在于：</a:t>
            </a:r>
          </a:p>
        </p:txBody>
      </p:sp>
      <p:sp>
        <p:nvSpPr>
          <p:cNvPr id="11267" name="Rectangle 5"/>
          <p:cNvSpPr>
            <a:spLocks noGrp="1" noChangeArrowheads="1"/>
          </p:cNvSpPr>
          <p:nvPr>
            <p:ph type="title"/>
          </p:nvPr>
        </p:nvSpPr>
        <p:spPr>
          <a:noFill/>
        </p:spPr>
        <p:txBody>
          <a:bodyPr/>
          <a:lstStyle/>
          <a:p>
            <a:r>
              <a:rPr lang="en-US" altLang="zh-CN">
                <a:solidFill>
                  <a:schemeClr val="tx1"/>
                </a:solidFill>
              </a:rPr>
              <a:t>DFX</a:t>
            </a:r>
            <a:r>
              <a:rPr lang="zh-CN" altLang="en-US">
                <a:solidFill>
                  <a:schemeClr val="tx1"/>
                </a:solidFill>
              </a:rPr>
              <a:t>设计业界应用</a:t>
            </a:r>
            <a:r>
              <a:rPr lang="en-US" altLang="zh-CN">
                <a:solidFill>
                  <a:schemeClr val="tx1"/>
                </a:solidFill>
              </a:rPr>
              <a:t>----IBM,</a:t>
            </a:r>
            <a:r>
              <a:rPr lang="zh-CN" altLang="en-US">
                <a:solidFill>
                  <a:schemeClr val="tx1"/>
                </a:solidFill>
              </a:rPr>
              <a:t>华为等公司应用情况</a:t>
            </a:r>
          </a:p>
        </p:txBody>
      </p:sp>
      <p:sp>
        <p:nvSpPr>
          <p:cNvPr id="11268" name="TextBox 8"/>
          <p:cNvSpPr txBox="1">
            <a:spLocks noChangeArrowheads="1"/>
          </p:cNvSpPr>
          <p:nvPr/>
        </p:nvSpPr>
        <p:spPr bwMode="auto">
          <a:xfrm>
            <a:off x="857250" y="3374990"/>
            <a:ext cx="7286625" cy="2308324"/>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nSpc>
                <a:spcPct val="200000"/>
              </a:lnSpc>
            </a:pP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产品研发周期显著缩短</a:t>
            </a:r>
            <a:endParaRPr lang="en-US" altLang="zh-CN"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200000"/>
              </a:lnSpc>
            </a:pP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研发费用占总收入的比率降低，人均产出率大幅提高</a:t>
            </a:r>
            <a:endParaRPr lang="en-US" altLang="zh-CN"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200000"/>
              </a:lnSpc>
            </a:pP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产品质量普遍提高</a:t>
            </a:r>
            <a:endParaRPr lang="en-US" altLang="zh-CN"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200000"/>
              </a:lnSpc>
            </a:pP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花费在中途废止项目上的费用明显降低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8"/>
                                        </p:tgtEl>
                                        <p:attrNameLst>
                                          <p:attrName>style.visibility</p:attrName>
                                        </p:attrNameLst>
                                      </p:cBhvr>
                                      <p:to>
                                        <p:strVal val="visible"/>
                                      </p:to>
                                    </p:set>
                                    <p:anim calcmode="discrete" valueType="clr">
                                      <p:cBhvr override="childStyle">
                                        <p:cTn id="7"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8"/>
                                        </p:tgtEl>
                                        <p:attrNameLst>
                                          <p:attrName>fillcolor</p:attrName>
                                        </p:attrNameLst>
                                      </p:cBhvr>
                                      <p:tavLst>
                                        <p:tav tm="0">
                                          <p:val>
                                            <p:clrVal>
                                              <a:schemeClr val="accent2"/>
                                            </p:clrVal>
                                          </p:val>
                                        </p:tav>
                                        <p:tav tm="50000">
                                          <p:val>
                                            <p:clrVal>
                                              <a:schemeClr val="hlink"/>
                                            </p:clrVal>
                                          </p:val>
                                        </p:tav>
                                      </p:tavLst>
                                    </p:anim>
                                    <p:set>
                                      <p:cBhvr>
                                        <p:cTn id="9" dur="80"/>
                                        <p:tgtEl>
                                          <p:spTgt spid="11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a:solidFill>
                  <a:schemeClr val="tx1"/>
                </a:solidFill>
              </a:rPr>
              <a:t>DFX</a:t>
            </a:r>
            <a:r>
              <a:rPr lang="zh-CN" altLang="en-US">
                <a:solidFill>
                  <a:schemeClr val="tx1"/>
                </a:solidFill>
              </a:rPr>
              <a:t>设计业界应用</a:t>
            </a:r>
            <a:r>
              <a:rPr lang="en-US" altLang="zh-CN">
                <a:solidFill>
                  <a:schemeClr val="tx1"/>
                </a:solidFill>
              </a:rPr>
              <a:t>----IBM,</a:t>
            </a:r>
            <a:r>
              <a:rPr lang="zh-CN" altLang="en-US">
                <a:solidFill>
                  <a:schemeClr val="tx1"/>
                </a:solidFill>
              </a:rPr>
              <a:t>华为等公司应用情况</a:t>
            </a:r>
          </a:p>
        </p:txBody>
      </p:sp>
      <p:sp>
        <p:nvSpPr>
          <p:cNvPr id="12291" name="Rectangle 3"/>
          <p:cNvSpPr>
            <a:spLocks noGrp="1" noChangeArrowheads="1"/>
          </p:cNvSpPr>
          <p:nvPr>
            <p:ph type="body" idx="1"/>
          </p:nvPr>
        </p:nvSpPr>
        <p:spPr>
          <a:xfrm>
            <a:off x="0" y="981075"/>
            <a:ext cx="8964613" cy="1296988"/>
          </a:xfrm>
        </p:spPr>
        <p:txBody>
          <a:bodyPr/>
          <a:lstStyle/>
          <a:p>
            <a:pPr>
              <a:lnSpc>
                <a:spcPct val="120000"/>
              </a:lnSpc>
            </a:pPr>
            <a:r>
              <a:rPr lang="zh-CN" altLang="en-US"/>
              <a:t>在</a:t>
            </a:r>
            <a:r>
              <a:rPr lang="en-US" altLang="zh-CN"/>
              <a:t>IBM</a:t>
            </a:r>
            <a:r>
              <a:rPr lang="zh-CN" altLang="en-US"/>
              <a:t>成功经验的影响下，国内外很多高科技公司采取了集成产品开发（</a:t>
            </a:r>
            <a:r>
              <a:rPr lang="en-US" altLang="zh-CN"/>
              <a:t>IPD</a:t>
            </a:r>
            <a:r>
              <a:rPr lang="zh-CN" altLang="en-US"/>
              <a:t>）模式，如美国波音公司，深圳华为技术公司等，华为从</a:t>
            </a:r>
            <a:r>
              <a:rPr lang="en-US" altLang="zh-CN"/>
              <a:t>1998</a:t>
            </a:r>
            <a:r>
              <a:rPr lang="zh-CN" altLang="en-US"/>
              <a:t>年开始请</a:t>
            </a:r>
            <a:r>
              <a:rPr lang="en-US" altLang="zh-CN"/>
              <a:t>IBM</a:t>
            </a:r>
            <a:r>
              <a:rPr lang="zh-CN" altLang="en-US"/>
              <a:t>的咨询团队帮助创立</a:t>
            </a:r>
            <a:r>
              <a:rPr lang="en-US" altLang="zh-CN"/>
              <a:t>IPD</a:t>
            </a:r>
            <a:r>
              <a:rPr lang="zh-CN" altLang="en-US"/>
              <a:t>体系，经过</a:t>
            </a:r>
            <a:r>
              <a:rPr lang="en-US" altLang="zh-CN"/>
              <a:t>10</a:t>
            </a:r>
            <a:r>
              <a:rPr lang="zh-CN" altLang="en-US"/>
              <a:t>多年的引进，改进，提高，</a:t>
            </a:r>
            <a:r>
              <a:rPr lang="en-US" altLang="zh-CN"/>
              <a:t>IPD</a:t>
            </a:r>
            <a:r>
              <a:rPr lang="zh-CN" altLang="en-US"/>
              <a:t>在华为取得了巨大的成功，为华为成为通讯业巨头奠定基础。</a:t>
            </a:r>
          </a:p>
        </p:txBody>
      </p:sp>
      <p:graphicFrame>
        <p:nvGraphicFramePr>
          <p:cNvPr id="145683" name="Group 275"/>
          <p:cNvGraphicFramePr>
            <a:graphicFrameLocks noGrp="1"/>
          </p:cNvGraphicFramePr>
          <p:nvPr/>
        </p:nvGraphicFramePr>
        <p:xfrm>
          <a:off x="250825" y="2420938"/>
          <a:ext cx="8851900" cy="863601"/>
        </p:xfrm>
        <a:graphic>
          <a:graphicData uri="http://schemas.openxmlformats.org/drawingml/2006/table">
            <a:tbl>
              <a:tblPr/>
              <a:tblGrid>
                <a:gridCol w="641350">
                  <a:extLst>
                    <a:ext uri="{9D8B030D-6E8A-4147-A177-3AD203B41FA5}">
                      <a16:colId xmlns:a16="http://schemas.microsoft.com/office/drawing/2014/main" val="20000"/>
                    </a:ext>
                  </a:extLst>
                </a:gridCol>
                <a:gridCol w="554038">
                  <a:extLst>
                    <a:ext uri="{9D8B030D-6E8A-4147-A177-3AD203B41FA5}">
                      <a16:colId xmlns:a16="http://schemas.microsoft.com/office/drawing/2014/main" val="20001"/>
                    </a:ext>
                  </a:extLst>
                </a:gridCol>
                <a:gridCol w="604837">
                  <a:extLst>
                    <a:ext uri="{9D8B030D-6E8A-4147-A177-3AD203B41FA5}">
                      <a16:colId xmlns:a16="http://schemas.microsoft.com/office/drawing/2014/main" val="20002"/>
                    </a:ext>
                  </a:extLst>
                </a:gridCol>
                <a:gridCol w="557213">
                  <a:extLst>
                    <a:ext uri="{9D8B030D-6E8A-4147-A177-3AD203B41FA5}">
                      <a16:colId xmlns:a16="http://schemas.microsoft.com/office/drawing/2014/main" val="20003"/>
                    </a:ext>
                  </a:extLst>
                </a:gridCol>
                <a:gridCol w="620712">
                  <a:extLst>
                    <a:ext uri="{9D8B030D-6E8A-4147-A177-3AD203B41FA5}">
                      <a16:colId xmlns:a16="http://schemas.microsoft.com/office/drawing/2014/main" val="20004"/>
                    </a:ext>
                  </a:extLst>
                </a:gridCol>
                <a:gridCol w="682625">
                  <a:extLst>
                    <a:ext uri="{9D8B030D-6E8A-4147-A177-3AD203B41FA5}">
                      <a16:colId xmlns:a16="http://schemas.microsoft.com/office/drawing/2014/main" val="20005"/>
                    </a:ext>
                  </a:extLst>
                </a:gridCol>
                <a:gridCol w="620713">
                  <a:extLst>
                    <a:ext uri="{9D8B030D-6E8A-4147-A177-3AD203B41FA5}">
                      <a16:colId xmlns:a16="http://schemas.microsoft.com/office/drawing/2014/main" val="20006"/>
                    </a:ext>
                  </a:extLst>
                </a:gridCol>
                <a:gridCol w="806450">
                  <a:extLst>
                    <a:ext uri="{9D8B030D-6E8A-4147-A177-3AD203B41FA5}">
                      <a16:colId xmlns:a16="http://schemas.microsoft.com/office/drawing/2014/main" val="20007"/>
                    </a:ext>
                  </a:extLst>
                </a:gridCol>
                <a:gridCol w="930275">
                  <a:extLst>
                    <a:ext uri="{9D8B030D-6E8A-4147-A177-3AD203B41FA5}">
                      <a16:colId xmlns:a16="http://schemas.microsoft.com/office/drawing/2014/main" val="20008"/>
                    </a:ext>
                  </a:extLst>
                </a:gridCol>
                <a:gridCol w="930275">
                  <a:extLst>
                    <a:ext uri="{9D8B030D-6E8A-4147-A177-3AD203B41FA5}">
                      <a16:colId xmlns:a16="http://schemas.microsoft.com/office/drawing/2014/main" val="20009"/>
                    </a:ext>
                  </a:extLst>
                </a:gridCol>
                <a:gridCol w="895350">
                  <a:extLst>
                    <a:ext uri="{9D8B030D-6E8A-4147-A177-3AD203B41FA5}">
                      <a16:colId xmlns:a16="http://schemas.microsoft.com/office/drawing/2014/main" val="20010"/>
                    </a:ext>
                  </a:extLst>
                </a:gridCol>
                <a:gridCol w="1008062">
                  <a:extLst>
                    <a:ext uri="{9D8B030D-6E8A-4147-A177-3AD203B41FA5}">
                      <a16:colId xmlns:a16="http://schemas.microsoft.com/office/drawing/2014/main" val="20011"/>
                    </a:ext>
                  </a:extLst>
                </a:gridCol>
              </a:tblGrid>
              <a:tr h="360363">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里程碑</a:t>
                      </a:r>
                      <a:endPar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TR1</a:t>
                      </a:r>
                      <a:endParaRPr kumimoji="0"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TR2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TR3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PDCP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TR4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TR5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TR6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ADCP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endPar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GA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退市</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503238">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阶段名称</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概念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计划</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计划决策</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开发</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验证</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量产发布决策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发布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生命周期</a:t>
                      </a:r>
                      <a:endParaRPr kumimoji="0" lang="en-US" altLang="zh-CN"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683"/>
                                        </p:tgtEl>
                                        <p:attrNameLst>
                                          <p:attrName>style.visibility</p:attrName>
                                        </p:attrNameLst>
                                      </p:cBhvr>
                                      <p:to>
                                        <p:strVal val="visible"/>
                                      </p:to>
                                    </p:set>
                                    <p:animEffect transition="in" filter="fade">
                                      <p:cBhvr>
                                        <p:cTn id="7" dur="2000"/>
                                        <p:tgtEl>
                                          <p:spTgt spid="145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95288" y="1268413"/>
            <a:ext cx="8280400" cy="1152525"/>
          </a:xfrm>
        </p:spPr>
        <p:txBody>
          <a:bodyPr/>
          <a:lstStyle/>
          <a:p>
            <a:r>
              <a:rPr lang="zh-CN" altLang="en-US" dirty="0"/>
              <a:t>我司之前采取与</a:t>
            </a:r>
            <a:r>
              <a:rPr lang="en-US" altLang="zh-CN" dirty="0"/>
              <a:t>IBM</a:t>
            </a:r>
            <a:r>
              <a:rPr lang="zh-CN" altLang="en-US" dirty="0"/>
              <a:t>相近的</a:t>
            </a:r>
            <a:r>
              <a:rPr lang="en-US" altLang="zh-CN" dirty="0"/>
              <a:t>IPD</a:t>
            </a:r>
            <a:r>
              <a:rPr lang="zh-CN" altLang="en-US" dirty="0"/>
              <a:t>开发流程，并于</a:t>
            </a:r>
            <a:r>
              <a:rPr lang="en-US" altLang="zh-CN" dirty="0"/>
              <a:t>2009</a:t>
            </a:r>
            <a:r>
              <a:rPr lang="zh-CN" altLang="en-US" dirty="0"/>
              <a:t>年正式启动</a:t>
            </a:r>
            <a:r>
              <a:rPr lang="en-US" altLang="zh-CN" dirty="0"/>
              <a:t>IPD-CMMI</a:t>
            </a:r>
            <a:r>
              <a:rPr lang="zh-CN" altLang="en-US" dirty="0"/>
              <a:t>流程的认证和引入，目前我司已通过</a:t>
            </a:r>
            <a:r>
              <a:rPr lang="en-US" altLang="zh-CN" dirty="0"/>
              <a:t>IPD-CMMI3</a:t>
            </a:r>
            <a:r>
              <a:rPr lang="zh-CN" altLang="en-US" dirty="0"/>
              <a:t>的认证，产品的开发需要符合</a:t>
            </a:r>
            <a:r>
              <a:rPr lang="en-US" altLang="zh-CN" dirty="0"/>
              <a:t>IPD-CMMI3</a:t>
            </a:r>
            <a:r>
              <a:rPr lang="zh-CN" altLang="en-US" dirty="0"/>
              <a:t>的要求。</a:t>
            </a:r>
          </a:p>
        </p:txBody>
      </p:sp>
      <p:sp>
        <p:nvSpPr>
          <p:cNvPr id="13315" name="AutoShape 4"/>
          <p:cNvSpPr>
            <a:spLocks noGrp="1" noChangeArrowheads="1"/>
          </p:cNvSpPr>
          <p:nvPr>
            <p:ph type="title"/>
          </p:nvPr>
        </p:nvSpPr>
        <p:spPr>
          <a:prstGeom prst="roundRect">
            <a:avLst>
              <a:gd name="adj" fmla="val 16667"/>
            </a:avLst>
          </a:prstGeom>
          <a:noFill/>
        </p:spPr>
        <p:txBody>
          <a:bodyPr/>
          <a:lstStyle/>
          <a:p>
            <a:r>
              <a:rPr lang="zh-CN" altLang="en-US">
                <a:solidFill>
                  <a:schemeClr val="tx1"/>
                </a:solidFill>
              </a:rPr>
              <a:t>我司</a:t>
            </a:r>
            <a:r>
              <a:rPr lang="en-US" altLang="zh-CN">
                <a:solidFill>
                  <a:schemeClr val="tx1"/>
                </a:solidFill>
              </a:rPr>
              <a:t>DFX</a:t>
            </a:r>
            <a:r>
              <a:rPr lang="zh-CN" altLang="en-US">
                <a:solidFill>
                  <a:schemeClr val="tx1"/>
                </a:solidFill>
              </a:rPr>
              <a:t>开发流程</a:t>
            </a:r>
          </a:p>
        </p:txBody>
      </p:sp>
      <p:sp>
        <p:nvSpPr>
          <p:cNvPr id="13334" name="TextBox 69"/>
          <p:cNvSpPr txBox="1">
            <a:spLocks noChangeArrowheads="1"/>
          </p:cNvSpPr>
          <p:nvPr/>
        </p:nvSpPr>
        <p:spPr bwMode="auto">
          <a:xfrm>
            <a:off x="428625" y="5572125"/>
            <a:ext cx="8429625" cy="923925"/>
          </a:xfrm>
          <a:prstGeom prst="rect">
            <a:avLst/>
          </a:prstGeom>
          <a:noFill/>
          <a:ln w="9525">
            <a:noFill/>
            <a:miter lim="800000"/>
          </a:ln>
        </p:spPr>
        <p:txBody>
          <a:bodyPr>
            <a:spAutoFit/>
          </a:bodyPr>
          <a:lstStyle/>
          <a:p>
            <a:r>
              <a:rPr lang="en-US" altLang="zh-CN" b="0" dirty="0"/>
              <a:t>CMMI</a:t>
            </a:r>
            <a:r>
              <a:rPr lang="zh-CN" altLang="en-US" b="0" dirty="0"/>
              <a:t>的改进工作就是在</a:t>
            </a:r>
            <a:r>
              <a:rPr lang="en-US" altLang="zh-CN" b="0" dirty="0"/>
              <a:t>IPD</a:t>
            </a:r>
            <a:r>
              <a:rPr lang="zh-CN" altLang="en-US" b="0" dirty="0"/>
              <a:t>流程的基础上，参考</a:t>
            </a:r>
            <a:r>
              <a:rPr lang="en-US" altLang="zh-CN" b="0" dirty="0"/>
              <a:t>CMMI</a:t>
            </a:r>
            <a:r>
              <a:rPr lang="zh-CN" altLang="en-US" b="0" dirty="0"/>
              <a:t>模型，对影响产品开发质量的关键环节进行优化、改进。</a:t>
            </a:r>
            <a:endParaRPr lang="en-US" altLang="zh-CN" b="0" dirty="0"/>
          </a:p>
          <a:p>
            <a:r>
              <a:rPr lang="zh-CN" altLang="en-US" b="0" dirty="0"/>
              <a:t>优化后的</a:t>
            </a:r>
            <a:r>
              <a:rPr lang="en-US" altLang="zh-CN" b="0" dirty="0"/>
              <a:t>IPD</a:t>
            </a:r>
            <a:r>
              <a:rPr lang="zh-CN" altLang="en-US" b="0" dirty="0"/>
              <a:t>流程升级成“产品开发流程（</a:t>
            </a:r>
            <a:r>
              <a:rPr lang="en-US" altLang="zh-CN" b="0" dirty="0"/>
              <a:t>IPD-CMMI</a:t>
            </a:r>
            <a:r>
              <a:rPr lang="zh-CN" altLang="en-US" b="0" dirty="0"/>
              <a:t>）</a:t>
            </a:r>
            <a:r>
              <a:rPr lang="en-US" altLang="zh-CN" b="0" dirty="0"/>
              <a:t>V4.0</a:t>
            </a:r>
            <a:r>
              <a:rPr lang="zh-CN" altLang="en-US" b="0" dirty="0"/>
              <a:t>”。</a:t>
            </a:r>
          </a:p>
        </p:txBody>
      </p:sp>
      <p:grpSp>
        <p:nvGrpSpPr>
          <p:cNvPr id="48" name="Group 51"/>
          <p:cNvGrpSpPr/>
          <p:nvPr/>
        </p:nvGrpSpPr>
        <p:grpSpPr bwMode="auto">
          <a:xfrm>
            <a:off x="755650" y="2204839"/>
            <a:ext cx="8027988" cy="1800225"/>
            <a:chOff x="703" y="709"/>
            <a:chExt cx="5057" cy="1134"/>
          </a:xfrm>
        </p:grpSpPr>
        <p:grpSp>
          <p:nvGrpSpPr>
            <p:cNvPr id="66" name="Group 4"/>
            <p:cNvGrpSpPr/>
            <p:nvPr/>
          </p:nvGrpSpPr>
          <p:grpSpPr bwMode="auto">
            <a:xfrm>
              <a:off x="703" y="709"/>
              <a:ext cx="5057" cy="318"/>
              <a:chOff x="793" y="1902"/>
              <a:chExt cx="4219" cy="394"/>
            </a:xfrm>
          </p:grpSpPr>
          <p:sp>
            <p:nvSpPr>
              <p:cNvPr id="92" name="AutoShape 5"/>
              <p:cNvSpPr>
                <a:spLocks noChangeArrowheads="1"/>
              </p:cNvSpPr>
              <p:nvPr/>
            </p:nvSpPr>
            <p:spPr bwMode="auto">
              <a:xfrm>
                <a:off x="793" y="1902"/>
                <a:ext cx="1200" cy="394"/>
              </a:xfrm>
              <a:prstGeom prst="homePlate">
                <a:avLst>
                  <a:gd name="adj" fmla="val 76142"/>
                </a:avLst>
              </a:prstGeom>
              <a:solidFill>
                <a:srgbClr val="0000FF"/>
              </a:solidFill>
              <a:ln w="19050">
                <a:solidFill>
                  <a:schemeClr val="tx1"/>
                </a:solidFill>
                <a:miter lim="800000"/>
              </a:ln>
            </p:spPr>
            <p:txBody>
              <a:bodyPr anchor="ctr"/>
              <a:lstStyle/>
              <a:p>
                <a:pPr>
                  <a:spcBef>
                    <a:spcPct val="0"/>
                  </a:spcBef>
                </a:pPr>
                <a:r>
                  <a:rPr kumimoji="1" lang="zh-CN" altLang="en-US" sz="1800" dirty="0">
                    <a:solidFill>
                      <a:schemeClr val="bg1"/>
                    </a:solidFill>
                    <a:latin typeface="Times New Roman" panose="02020603050405020304" pitchFamily="18" charset="0"/>
                  </a:rPr>
                  <a:t>概念</a:t>
                </a:r>
              </a:p>
            </p:txBody>
          </p:sp>
          <p:sp>
            <p:nvSpPr>
              <p:cNvPr id="93" name="AutoShape 6"/>
              <p:cNvSpPr>
                <a:spLocks noChangeArrowheads="1"/>
              </p:cNvSpPr>
              <p:nvPr/>
            </p:nvSpPr>
            <p:spPr bwMode="auto">
              <a:xfrm>
                <a:off x="1321" y="1902"/>
                <a:ext cx="1008" cy="394"/>
              </a:xfrm>
              <a:prstGeom prst="homePlate">
                <a:avLst>
                  <a:gd name="adj" fmla="val 63959"/>
                </a:avLst>
              </a:prstGeom>
              <a:solidFill>
                <a:srgbClr val="0000FF"/>
              </a:solidFill>
              <a:ln w="19050">
                <a:solidFill>
                  <a:schemeClr val="tx1"/>
                </a:solidFill>
                <a:miter lim="800000"/>
              </a:ln>
            </p:spPr>
            <p:txBody>
              <a:bodyPr anchor="ctr"/>
              <a:lstStyle/>
              <a:p>
                <a:pPr>
                  <a:spcBef>
                    <a:spcPct val="0"/>
                  </a:spcBef>
                </a:pPr>
                <a:r>
                  <a:rPr kumimoji="1" lang="zh-CN" altLang="en-US" sz="1800">
                    <a:solidFill>
                      <a:schemeClr val="bg1"/>
                    </a:solidFill>
                    <a:latin typeface="Times New Roman" panose="02020603050405020304" pitchFamily="18" charset="0"/>
                  </a:rPr>
                  <a:t>计划</a:t>
                </a:r>
              </a:p>
            </p:txBody>
          </p:sp>
          <p:sp>
            <p:nvSpPr>
              <p:cNvPr id="94" name="AutoShape 7"/>
              <p:cNvSpPr>
                <a:spLocks noChangeArrowheads="1"/>
              </p:cNvSpPr>
              <p:nvPr/>
            </p:nvSpPr>
            <p:spPr bwMode="auto">
              <a:xfrm>
                <a:off x="2041" y="1902"/>
                <a:ext cx="1056" cy="394"/>
              </a:xfrm>
              <a:prstGeom prst="homePlate">
                <a:avLst>
                  <a:gd name="adj" fmla="val 67005"/>
                </a:avLst>
              </a:prstGeom>
              <a:solidFill>
                <a:srgbClr val="0000FF"/>
              </a:solidFill>
              <a:ln w="19050">
                <a:solidFill>
                  <a:schemeClr val="tx1"/>
                </a:solidFill>
                <a:miter lim="800000"/>
              </a:ln>
            </p:spPr>
            <p:txBody>
              <a:bodyPr anchor="ctr"/>
              <a:lstStyle/>
              <a:p>
                <a:pPr>
                  <a:spcBef>
                    <a:spcPct val="0"/>
                  </a:spcBef>
                </a:pPr>
                <a:r>
                  <a:rPr kumimoji="1" lang="zh-CN" altLang="en-US" sz="1800">
                    <a:solidFill>
                      <a:schemeClr val="bg1"/>
                    </a:solidFill>
                    <a:latin typeface="Times New Roman" panose="02020603050405020304" pitchFamily="18" charset="0"/>
                  </a:rPr>
                  <a:t>开发</a:t>
                </a:r>
              </a:p>
            </p:txBody>
          </p:sp>
          <p:sp>
            <p:nvSpPr>
              <p:cNvPr id="95" name="AutoShape 8"/>
              <p:cNvSpPr>
                <a:spLocks noChangeArrowheads="1"/>
              </p:cNvSpPr>
              <p:nvPr/>
            </p:nvSpPr>
            <p:spPr bwMode="auto">
              <a:xfrm>
                <a:off x="2809" y="1902"/>
                <a:ext cx="1008" cy="394"/>
              </a:xfrm>
              <a:prstGeom prst="homePlate">
                <a:avLst>
                  <a:gd name="adj" fmla="val 63959"/>
                </a:avLst>
              </a:prstGeom>
              <a:solidFill>
                <a:srgbClr val="0000FF"/>
              </a:solidFill>
              <a:ln w="19050">
                <a:solidFill>
                  <a:schemeClr val="tx1"/>
                </a:solidFill>
                <a:miter lim="800000"/>
              </a:ln>
            </p:spPr>
            <p:txBody>
              <a:bodyPr anchor="ctr"/>
              <a:lstStyle/>
              <a:p>
                <a:pPr>
                  <a:spcBef>
                    <a:spcPct val="0"/>
                  </a:spcBef>
                </a:pPr>
                <a:r>
                  <a:rPr kumimoji="1" lang="zh-CN" altLang="en-US" sz="1800">
                    <a:solidFill>
                      <a:schemeClr val="bg1"/>
                    </a:solidFill>
                    <a:latin typeface="Times New Roman" panose="02020603050405020304" pitchFamily="18" charset="0"/>
                  </a:rPr>
                  <a:t>验证</a:t>
                </a:r>
              </a:p>
            </p:txBody>
          </p:sp>
          <p:sp>
            <p:nvSpPr>
              <p:cNvPr id="96" name="AutoShape 9"/>
              <p:cNvSpPr>
                <a:spLocks noChangeArrowheads="1"/>
              </p:cNvSpPr>
              <p:nvPr/>
            </p:nvSpPr>
            <p:spPr bwMode="auto">
              <a:xfrm>
                <a:off x="3379" y="1902"/>
                <a:ext cx="1008" cy="394"/>
              </a:xfrm>
              <a:prstGeom prst="homePlate">
                <a:avLst>
                  <a:gd name="adj" fmla="val 63959"/>
                </a:avLst>
              </a:prstGeom>
              <a:solidFill>
                <a:srgbClr val="0000FF"/>
              </a:solidFill>
              <a:ln w="19050">
                <a:solidFill>
                  <a:schemeClr val="tx1"/>
                </a:solidFill>
                <a:miter lim="800000"/>
              </a:ln>
            </p:spPr>
            <p:txBody>
              <a:bodyPr anchor="ctr"/>
              <a:lstStyle/>
              <a:p>
                <a:pPr>
                  <a:spcBef>
                    <a:spcPct val="0"/>
                  </a:spcBef>
                </a:pPr>
                <a:r>
                  <a:rPr kumimoji="1" lang="zh-CN" altLang="en-US" sz="1800">
                    <a:solidFill>
                      <a:schemeClr val="bg1"/>
                    </a:solidFill>
                    <a:latin typeface="Times New Roman" panose="02020603050405020304" pitchFamily="18" charset="0"/>
                  </a:rPr>
                  <a:t>发布</a:t>
                </a:r>
              </a:p>
            </p:txBody>
          </p:sp>
          <p:sp>
            <p:nvSpPr>
              <p:cNvPr id="97" name="AutoShape 10"/>
              <p:cNvSpPr>
                <a:spLocks noChangeArrowheads="1"/>
              </p:cNvSpPr>
              <p:nvPr/>
            </p:nvSpPr>
            <p:spPr bwMode="auto">
              <a:xfrm>
                <a:off x="4004" y="1902"/>
                <a:ext cx="1008" cy="394"/>
              </a:xfrm>
              <a:prstGeom prst="homePlate">
                <a:avLst>
                  <a:gd name="adj" fmla="val 63959"/>
                </a:avLst>
              </a:prstGeom>
              <a:solidFill>
                <a:srgbClr val="0000FF"/>
              </a:solidFill>
              <a:ln w="19050">
                <a:solidFill>
                  <a:schemeClr val="tx1"/>
                </a:solidFill>
                <a:miter lim="800000"/>
              </a:ln>
            </p:spPr>
            <p:txBody>
              <a:bodyPr anchor="ctr"/>
              <a:lstStyle/>
              <a:p>
                <a:pPr>
                  <a:spcBef>
                    <a:spcPct val="0"/>
                  </a:spcBef>
                </a:pPr>
                <a:r>
                  <a:rPr kumimoji="1" lang="zh-CN" altLang="en-US" sz="1800">
                    <a:solidFill>
                      <a:schemeClr val="bg1"/>
                    </a:solidFill>
                    <a:latin typeface="Times New Roman" panose="02020603050405020304" pitchFamily="18" charset="0"/>
                  </a:rPr>
                  <a:t>产品生命周期</a:t>
                </a:r>
              </a:p>
            </p:txBody>
          </p:sp>
        </p:grpSp>
        <p:grpSp>
          <p:nvGrpSpPr>
            <p:cNvPr id="67" name="Group 11"/>
            <p:cNvGrpSpPr/>
            <p:nvPr/>
          </p:nvGrpSpPr>
          <p:grpSpPr bwMode="auto">
            <a:xfrm>
              <a:off x="703" y="1027"/>
              <a:ext cx="4831" cy="816"/>
              <a:chOff x="203" y="1661"/>
              <a:chExt cx="5352" cy="816"/>
            </a:xfrm>
          </p:grpSpPr>
          <p:sp>
            <p:nvSpPr>
              <p:cNvPr id="68" name="Rectangle 12"/>
              <p:cNvSpPr>
                <a:spLocks noChangeArrowheads="1"/>
              </p:cNvSpPr>
              <p:nvPr/>
            </p:nvSpPr>
            <p:spPr bwMode="auto">
              <a:xfrm>
                <a:off x="204" y="1661"/>
                <a:ext cx="5216" cy="318"/>
              </a:xfrm>
              <a:prstGeom prst="rect">
                <a:avLst/>
              </a:prstGeom>
              <a:solidFill>
                <a:srgbClr val="FBFCC8"/>
              </a:solidFill>
              <a:ln w="12700" algn="ctr">
                <a:solidFill>
                  <a:srgbClr val="FBFCC8"/>
                </a:solidFill>
                <a:miter lim="800000"/>
              </a:ln>
            </p:spPr>
            <p:txBody>
              <a:bodyPr wrap="none" anchor="ctr"/>
              <a:lstStyle/>
              <a:p>
                <a:pPr algn="ctr">
                  <a:spcBef>
                    <a:spcPct val="0"/>
                  </a:spcBef>
                </a:pPr>
                <a:endParaRPr lang="zh-CN" altLang="zh-CN" sz="1800" b="0"/>
              </a:p>
            </p:txBody>
          </p:sp>
          <p:sp>
            <p:nvSpPr>
              <p:cNvPr id="69" name="AutoShape 13"/>
              <p:cNvSpPr>
                <a:spLocks noChangeArrowheads="1"/>
              </p:cNvSpPr>
              <p:nvPr/>
            </p:nvSpPr>
            <p:spPr bwMode="auto">
              <a:xfrm>
                <a:off x="747" y="1889"/>
                <a:ext cx="136" cy="114"/>
              </a:xfrm>
              <a:prstGeom prst="flowChartMerge">
                <a:avLst/>
              </a:prstGeom>
              <a:solidFill>
                <a:srgbClr val="FF9900"/>
              </a:solidFill>
              <a:ln w="12700" algn="ctr">
                <a:solidFill>
                  <a:schemeClr val="tx1"/>
                </a:solidFill>
                <a:miter lim="800000"/>
              </a:ln>
            </p:spPr>
            <p:txBody>
              <a:bodyPr wrap="none" anchor="ctr"/>
              <a:lstStyle/>
              <a:p>
                <a:pPr algn="ctr">
                  <a:spcBef>
                    <a:spcPct val="0"/>
                  </a:spcBef>
                </a:pPr>
                <a:endParaRPr lang="zh-CN" altLang="zh-CN" sz="1800" b="0"/>
              </a:p>
            </p:txBody>
          </p:sp>
          <p:sp>
            <p:nvSpPr>
              <p:cNvPr id="70" name="AutoShape 14"/>
              <p:cNvSpPr>
                <a:spLocks noChangeArrowheads="1"/>
              </p:cNvSpPr>
              <p:nvPr/>
            </p:nvSpPr>
            <p:spPr bwMode="auto">
              <a:xfrm>
                <a:off x="1700" y="1881"/>
                <a:ext cx="136" cy="114"/>
              </a:xfrm>
              <a:prstGeom prst="flowChartMerge">
                <a:avLst/>
              </a:prstGeom>
              <a:solidFill>
                <a:srgbClr val="FF9900"/>
              </a:solidFill>
              <a:ln w="12700" algn="ctr">
                <a:solidFill>
                  <a:schemeClr val="tx1"/>
                </a:solidFill>
                <a:miter lim="800000"/>
              </a:ln>
            </p:spPr>
            <p:txBody>
              <a:bodyPr wrap="none" anchor="ctr"/>
              <a:lstStyle/>
              <a:p>
                <a:pPr algn="ctr">
                  <a:spcBef>
                    <a:spcPct val="0"/>
                  </a:spcBef>
                </a:pPr>
                <a:endParaRPr lang="zh-CN" altLang="zh-CN" sz="1800" b="0"/>
              </a:p>
            </p:txBody>
          </p:sp>
          <p:sp>
            <p:nvSpPr>
              <p:cNvPr id="71" name="AutoShape 15"/>
              <p:cNvSpPr>
                <a:spLocks noChangeArrowheads="1"/>
              </p:cNvSpPr>
              <p:nvPr/>
            </p:nvSpPr>
            <p:spPr bwMode="auto">
              <a:xfrm>
                <a:off x="2743" y="1889"/>
                <a:ext cx="136" cy="114"/>
              </a:xfrm>
              <a:prstGeom prst="flowChartMerge">
                <a:avLst/>
              </a:prstGeom>
              <a:solidFill>
                <a:srgbClr val="FF9900"/>
              </a:solidFill>
              <a:ln w="12700" algn="ctr">
                <a:solidFill>
                  <a:schemeClr val="tx1"/>
                </a:solidFill>
                <a:miter lim="800000"/>
              </a:ln>
            </p:spPr>
            <p:txBody>
              <a:bodyPr wrap="none" anchor="ctr"/>
              <a:lstStyle/>
              <a:p>
                <a:pPr algn="ctr">
                  <a:spcBef>
                    <a:spcPct val="0"/>
                  </a:spcBef>
                </a:pPr>
                <a:endParaRPr lang="zh-CN" altLang="zh-CN" sz="1800" b="0"/>
              </a:p>
            </p:txBody>
          </p:sp>
          <p:sp>
            <p:nvSpPr>
              <p:cNvPr id="72" name="AutoShape 16"/>
              <p:cNvSpPr>
                <a:spLocks noChangeArrowheads="1"/>
              </p:cNvSpPr>
              <p:nvPr/>
            </p:nvSpPr>
            <p:spPr bwMode="auto">
              <a:xfrm>
                <a:off x="3514" y="1889"/>
                <a:ext cx="136" cy="114"/>
              </a:xfrm>
              <a:prstGeom prst="flowChartMerge">
                <a:avLst/>
              </a:prstGeom>
              <a:solidFill>
                <a:srgbClr val="FF9900"/>
              </a:solidFill>
              <a:ln w="12700" algn="ctr">
                <a:solidFill>
                  <a:schemeClr val="tx1"/>
                </a:solidFill>
                <a:miter lim="800000"/>
              </a:ln>
            </p:spPr>
            <p:txBody>
              <a:bodyPr wrap="none" anchor="ctr"/>
              <a:lstStyle/>
              <a:p>
                <a:pPr algn="ctr">
                  <a:spcBef>
                    <a:spcPct val="0"/>
                  </a:spcBef>
                </a:pPr>
                <a:endParaRPr lang="zh-CN" altLang="zh-CN" sz="1800" b="0"/>
              </a:p>
            </p:txBody>
          </p:sp>
          <p:sp>
            <p:nvSpPr>
              <p:cNvPr id="73" name="AutoShape 17"/>
              <p:cNvSpPr>
                <a:spLocks noChangeArrowheads="1"/>
              </p:cNvSpPr>
              <p:nvPr/>
            </p:nvSpPr>
            <p:spPr bwMode="auto">
              <a:xfrm>
                <a:off x="5102" y="1881"/>
                <a:ext cx="136" cy="114"/>
              </a:xfrm>
              <a:prstGeom prst="flowChartMerge">
                <a:avLst/>
              </a:prstGeom>
              <a:solidFill>
                <a:srgbClr val="FF9900"/>
              </a:solidFill>
              <a:ln w="12700" algn="ctr">
                <a:solidFill>
                  <a:schemeClr val="tx1"/>
                </a:solidFill>
                <a:miter lim="800000"/>
              </a:ln>
            </p:spPr>
            <p:txBody>
              <a:bodyPr wrap="none" anchor="ctr"/>
              <a:lstStyle/>
              <a:p>
                <a:pPr algn="ctr">
                  <a:spcBef>
                    <a:spcPct val="0"/>
                  </a:spcBef>
                </a:pPr>
                <a:endParaRPr lang="zh-CN" altLang="zh-CN" sz="1800" b="0"/>
              </a:p>
            </p:txBody>
          </p:sp>
          <p:sp>
            <p:nvSpPr>
              <p:cNvPr id="74" name="Text Box 18"/>
              <p:cNvSpPr txBox="1">
                <a:spLocks noChangeArrowheads="1"/>
              </p:cNvSpPr>
              <p:nvPr/>
            </p:nvSpPr>
            <p:spPr bwMode="auto">
              <a:xfrm>
                <a:off x="475" y="1753"/>
                <a:ext cx="726" cy="173"/>
              </a:xfrm>
              <a:prstGeom prst="rect">
                <a:avLst/>
              </a:prstGeom>
              <a:noFill/>
              <a:ln w="12700" algn="ctr">
                <a:noFill/>
                <a:miter lim="800000"/>
              </a:ln>
            </p:spPr>
            <p:txBody>
              <a:bodyPr>
                <a:spAutoFit/>
              </a:bodyPr>
              <a:lstStyle/>
              <a:p>
                <a:pPr algn="ctr"/>
                <a:r>
                  <a:rPr lang="en-US" altLang="zh-CN" sz="1200" b="0">
                    <a:solidFill>
                      <a:srgbClr val="000000"/>
                    </a:solidFill>
                    <a:latin typeface="Elephant" panose="02020904090505020303" pitchFamily="18" charset="0"/>
                    <a:cs typeface="Arial" panose="020B0604020202020204" pitchFamily="34" charset="0"/>
                  </a:rPr>
                  <a:t>CDCP</a:t>
                </a:r>
              </a:p>
            </p:txBody>
          </p:sp>
          <p:sp>
            <p:nvSpPr>
              <p:cNvPr id="75" name="Text Box 19"/>
              <p:cNvSpPr txBox="1">
                <a:spLocks noChangeArrowheads="1"/>
              </p:cNvSpPr>
              <p:nvPr/>
            </p:nvSpPr>
            <p:spPr bwMode="auto">
              <a:xfrm>
                <a:off x="1427" y="1754"/>
                <a:ext cx="726" cy="173"/>
              </a:xfrm>
              <a:prstGeom prst="rect">
                <a:avLst/>
              </a:prstGeom>
              <a:noFill/>
              <a:ln w="12700" algn="ctr">
                <a:noFill/>
                <a:miter lim="800000"/>
              </a:ln>
            </p:spPr>
            <p:txBody>
              <a:bodyPr>
                <a:spAutoFit/>
              </a:bodyPr>
              <a:lstStyle/>
              <a:p>
                <a:pPr algn="ctr"/>
                <a:r>
                  <a:rPr lang="en-US" altLang="zh-CN" sz="1200" b="0">
                    <a:solidFill>
                      <a:srgbClr val="000000"/>
                    </a:solidFill>
                    <a:latin typeface="Elephant" panose="02020904090505020303" pitchFamily="18" charset="0"/>
                    <a:cs typeface="Arial" panose="020B0604020202020204" pitchFamily="34" charset="0"/>
                  </a:rPr>
                  <a:t>PDCP</a:t>
                </a:r>
              </a:p>
            </p:txBody>
          </p:sp>
          <p:sp>
            <p:nvSpPr>
              <p:cNvPr id="76" name="Text Box 20"/>
              <p:cNvSpPr txBox="1">
                <a:spLocks noChangeArrowheads="1"/>
              </p:cNvSpPr>
              <p:nvPr/>
            </p:nvSpPr>
            <p:spPr bwMode="auto">
              <a:xfrm>
                <a:off x="2471" y="1753"/>
                <a:ext cx="726" cy="173"/>
              </a:xfrm>
              <a:prstGeom prst="rect">
                <a:avLst/>
              </a:prstGeom>
              <a:noFill/>
              <a:ln w="12700" algn="ctr">
                <a:noFill/>
                <a:miter lim="800000"/>
              </a:ln>
            </p:spPr>
            <p:txBody>
              <a:bodyPr>
                <a:spAutoFit/>
              </a:bodyPr>
              <a:lstStyle/>
              <a:p>
                <a:pPr algn="ctr"/>
                <a:r>
                  <a:rPr lang="en-US" altLang="zh-CN" sz="1200" b="0">
                    <a:solidFill>
                      <a:srgbClr val="000000"/>
                    </a:solidFill>
                    <a:latin typeface="Elephant" panose="02020904090505020303" pitchFamily="18" charset="0"/>
                    <a:cs typeface="Arial" panose="020B0604020202020204" pitchFamily="34" charset="0"/>
                  </a:rPr>
                  <a:t>EDCP</a:t>
                </a:r>
              </a:p>
            </p:txBody>
          </p:sp>
          <p:sp>
            <p:nvSpPr>
              <p:cNvPr id="77" name="Text Box 21"/>
              <p:cNvSpPr txBox="1">
                <a:spLocks noChangeArrowheads="1"/>
              </p:cNvSpPr>
              <p:nvPr/>
            </p:nvSpPr>
            <p:spPr bwMode="auto">
              <a:xfrm>
                <a:off x="3287" y="1753"/>
                <a:ext cx="726" cy="173"/>
              </a:xfrm>
              <a:prstGeom prst="rect">
                <a:avLst/>
              </a:prstGeom>
              <a:noFill/>
              <a:ln w="12700" algn="ctr">
                <a:noFill/>
                <a:miter lim="800000"/>
              </a:ln>
            </p:spPr>
            <p:txBody>
              <a:bodyPr>
                <a:spAutoFit/>
              </a:bodyPr>
              <a:lstStyle/>
              <a:p>
                <a:pPr algn="ctr"/>
                <a:r>
                  <a:rPr lang="en-US" altLang="zh-CN" sz="1200" b="0">
                    <a:solidFill>
                      <a:srgbClr val="000000"/>
                    </a:solidFill>
                    <a:latin typeface="Elephant" panose="02020904090505020303" pitchFamily="18" charset="0"/>
                    <a:cs typeface="Arial" panose="020B0604020202020204" pitchFamily="34" charset="0"/>
                  </a:rPr>
                  <a:t>ADCP</a:t>
                </a:r>
              </a:p>
            </p:txBody>
          </p:sp>
          <p:sp>
            <p:nvSpPr>
              <p:cNvPr id="78" name="Text Box 22"/>
              <p:cNvSpPr txBox="1">
                <a:spLocks noChangeArrowheads="1"/>
              </p:cNvSpPr>
              <p:nvPr/>
            </p:nvSpPr>
            <p:spPr bwMode="auto">
              <a:xfrm>
                <a:off x="4829" y="1745"/>
                <a:ext cx="726" cy="173"/>
              </a:xfrm>
              <a:prstGeom prst="rect">
                <a:avLst/>
              </a:prstGeom>
              <a:noFill/>
              <a:ln w="12700" algn="ctr">
                <a:noFill/>
                <a:miter lim="800000"/>
              </a:ln>
            </p:spPr>
            <p:txBody>
              <a:bodyPr>
                <a:spAutoFit/>
              </a:bodyPr>
              <a:lstStyle/>
              <a:p>
                <a:pPr algn="ctr"/>
                <a:r>
                  <a:rPr lang="en-US" altLang="zh-CN" sz="1200" b="0">
                    <a:solidFill>
                      <a:srgbClr val="000000"/>
                    </a:solidFill>
                    <a:latin typeface="Elephant" panose="02020904090505020303" pitchFamily="18" charset="0"/>
                    <a:cs typeface="Arial" panose="020B0604020202020204" pitchFamily="34" charset="0"/>
                  </a:rPr>
                  <a:t>EOL</a:t>
                </a:r>
              </a:p>
            </p:txBody>
          </p:sp>
          <p:sp>
            <p:nvSpPr>
              <p:cNvPr id="79" name="Line 23"/>
              <p:cNvSpPr>
                <a:spLocks noChangeShapeType="1"/>
              </p:cNvSpPr>
              <p:nvPr/>
            </p:nvSpPr>
            <p:spPr bwMode="auto">
              <a:xfrm>
                <a:off x="203" y="2070"/>
                <a:ext cx="5307" cy="0"/>
              </a:xfrm>
              <a:prstGeom prst="line">
                <a:avLst/>
              </a:prstGeom>
              <a:noFill/>
              <a:ln w="57150">
                <a:solidFill>
                  <a:schemeClr val="tx1"/>
                </a:solidFill>
                <a:round/>
                <a:tailEnd type="triangle" w="med" len="lg"/>
              </a:ln>
            </p:spPr>
            <p:txBody>
              <a:bodyPr anchor="ctr"/>
              <a:lstStyle/>
              <a:p>
                <a:endParaRPr lang="zh-CN" altLang="en-US"/>
              </a:p>
            </p:txBody>
          </p:sp>
          <p:sp>
            <p:nvSpPr>
              <p:cNvPr id="80" name="Line 24"/>
              <p:cNvSpPr>
                <a:spLocks noChangeShapeType="1"/>
              </p:cNvSpPr>
              <p:nvPr/>
            </p:nvSpPr>
            <p:spPr bwMode="auto">
              <a:xfrm flipV="1">
                <a:off x="520" y="2115"/>
                <a:ext cx="0" cy="182"/>
              </a:xfrm>
              <a:prstGeom prst="line">
                <a:avLst/>
              </a:prstGeom>
              <a:noFill/>
              <a:ln w="28575">
                <a:solidFill>
                  <a:srgbClr val="0000FF"/>
                </a:solidFill>
                <a:round/>
                <a:tailEnd type="triangle" w="lg" len="lg"/>
              </a:ln>
            </p:spPr>
            <p:txBody>
              <a:bodyPr anchor="ctr"/>
              <a:lstStyle/>
              <a:p>
                <a:endParaRPr lang="zh-CN" altLang="en-US"/>
              </a:p>
            </p:txBody>
          </p:sp>
          <p:sp>
            <p:nvSpPr>
              <p:cNvPr id="81" name="Line 25"/>
              <p:cNvSpPr>
                <a:spLocks noChangeShapeType="1"/>
              </p:cNvSpPr>
              <p:nvPr/>
            </p:nvSpPr>
            <p:spPr bwMode="auto">
              <a:xfrm flipV="1">
                <a:off x="1019" y="2115"/>
                <a:ext cx="0" cy="182"/>
              </a:xfrm>
              <a:prstGeom prst="line">
                <a:avLst/>
              </a:prstGeom>
              <a:noFill/>
              <a:ln w="28575">
                <a:solidFill>
                  <a:srgbClr val="0000FF"/>
                </a:solidFill>
                <a:round/>
                <a:tailEnd type="triangle" w="lg" len="lg"/>
              </a:ln>
            </p:spPr>
            <p:txBody>
              <a:bodyPr anchor="ctr"/>
              <a:lstStyle/>
              <a:p>
                <a:endParaRPr lang="zh-CN" altLang="en-US"/>
              </a:p>
            </p:txBody>
          </p:sp>
          <p:sp>
            <p:nvSpPr>
              <p:cNvPr id="82" name="Line 26"/>
              <p:cNvSpPr>
                <a:spLocks noChangeShapeType="1"/>
              </p:cNvSpPr>
              <p:nvPr/>
            </p:nvSpPr>
            <p:spPr bwMode="auto">
              <a:xfrm flipV="1">
                <a:off x="1609" y="2115"/>
                <a:ext cx="0" cy="182"/>
              </a:xfrm>
              <a:prstGeom prst="line">
                <a:avLst/>
              </a:prstGeom>
              <a:noFill/>
              <a:ln w="28575">
                <a:solidFill>
                  <a:srgbClr val="0000FF"/>
                </a:solidFill>
                <a:round/>
                <a:tailEnd type="triangle" w="lg" len="lg"/>
              </a:ln>
            </p:spPr>
            <p:txBody>
              <a:bodyPr anchor="ctr"/>
              <a:lstStyle/>
              <a:p>
                <a:endParaRPr lang="zh-CN" altLang="en-US"/>
              </a:p>
            </p:txBody>
          </p:sp>
          <p:sp>
            <p:nvSpPr>
              <p:cNvPr id="83" name="Line 27"/>
              <p:cNvSpPr>
                <a:spLocks noChangeShapeType="1"/>
              </p:cNvSpPr>
              <p:nvPr/>
            </p:nvSpPr>
            <p:spPr bwMode="auto">
              <a:xfrm flipV="1">
                <a:off x="2199" y="2131"/>
                <a:ext cx="0" cy="182"/>
              </a:xfrm>
              <a:prstGeom prst="line">
                <a:avLst/>
              </a:prstGeom>
              <a:noFill/>
              <a:ln w="28575">
                <a:solidFill>
                  <a:srgbClr val="0000FF"/>
                </a:solidFill>
                <a:round/>
                <a:tailEnd type="triangle" w="lg" len="lg"/>
              </a:ln>
            </p:spPr>
            <p:txBody>
              <a:bodyPr anchor="ctr"/>
              <a:lstStyle/>
              <a:p>
                <a:endParaRPr lang="zh-CN" altLang="en-US"/>
              </a:p>
            </p:txBody>
          </p:sp>
          <p:sp>
            <p:nvSpPr>
              <p:cNvPr id="84" name="Line 28"/>
              <p:cNvSpPr>
                <a:spLocks noChangeShapeType="1"/>
              </p:cNvSpPr>
              <p:nvPr/>
            </p:nvSpPr>
            <p:spPr bwMode="auto">
              <a:xfrm flipV="1">
                <a:off x="2697" y="2123"/>
                <a:ext cx="0" cy="182"/>
              </a:xfrm>
              <a:prstGeom prst="line">
                <a:avLst/>
              </a:prstGeom>
              <a:noFill/>
              <a:ln w="28575">
                <a:solidFill>
                  <a:srgbClr val="0000FF"/>
                </a:solidFill>
                <a:round/>
                <a:tailEnd type="triangle" w="lg" len="lg"/>
              </a:ln>
            </p:spPr>
            <p:txBody>
              <a:bodyPr anchor="ctr"/>
              <a:lstStyle/>
              <a:p>
                <a:endParaRPr lang="zh-CN" altLang="en-US"/>
              </a:p>
            </p:txBody>
          </p:sp>
          <p:sp>
            <p:nvSpPr>
              <p:cNvPr id="85" name="Line 29"/>
              <p:cNvSpPr>
                <a:spLocks noChangeShapeType="1"/>
              </p:cNvSpPr>
              <p:nvPr/>
            </p:nvSpPr>
            <p:spPr bwMode="auto">
              <a:xfrm flipV="1">
                <a:off x="3513" y="2115"/>
                <a:ext cx="0" cy="182"/>
              </a:xfrm>
              <a:prstGeom prst="line">
                <a:avLst/>
              </a:prstGeom>
              <a:noFill/>
              <a:ln w="28575">
                <a:solidFill>
                  <a:srgbClr val="0000FF"/>
                </a:solidFill>
                <a:round/>
                <a:tailEnd type="triangle" w="lg" len="lg"/>
              </a:ln>
            </p:spPr>
            <p:txBody>
              <a:bodyPr anchor="ctr"/>
              <a:lstStyle/>
              <a:p>
                <a:endParaRPr lang="zh-CN" altLang="en-US"/>
              </a:p>
            </p:txBody>
          </p:sp>
          <p:sp>
            <p:nvSpPr>
              <p:cNvPr id="86" name="Text Box 30"/>
              <p:cNvSpPr txBox="1">
                <a:spLocks noChangeArrowheads="1"/>
              </p:cNvSpPr>
              <p:nvPr/>
            </p:nvSpPr>
            <p:spPr bwMode="auto">
              <a:xfrm>
                <a:off x="249" y="2296"/>
                <a:ext cx="544" cy="173"/>
              </a:xfrm>
              <a:prstGeom prst="rect">
                <a:avLst/>
              </a:prstGeom>
              <a:noFill/>
              <a:ln w="12700" algn="ctr">
                <a:noFill/>
                <a:miter lim="800000"/>
              </a:ln>
            </p:spPr>
            <p:txBody>
              <a:bodyPr>
                <a:spAutoFit/>
              </a:bodyPr>
              <a:lstStyle/>
              <a:p>
                <a:pPr algn="ctr"/>
                <a:r>
                  <a:rPr lang="en-US" altLang="zh-CN" sz="1200" b="0">
                    <a:latin typeface="Elephant" panose="02020904090505020303" pitchFamily="18" charset="0"/>
                    <a:cs typeface="Arial" panose="020B0604020202020204" pitchFamily="34" charset="0"/>
                  </a:rPr>
                  <a:t>TR1</a:t>
                </a:r>
              </a:p>
            </p:txBody>
          </p:sp>
          <p:sp>
            <p:nvSpPr>
              <p:cNvPr id="87" name="Text Box 31"/>
              <p:cNvSpPr txBox="1">
                <a:spLocks noChangeArrowheads="1"/>
              </p:cNvSpPr>
              <p:nvPr/>
            </p:nvSpPr>
            <p:spPr bwMode="auto">
              <a:xfrm>
                <a:off x="703" y="2296"/>
                <a:ext cx="544" cy="173"/>
              </a:xfrm>
              <a:prstGeom prst="rect">
                <a:avLst/>
              </a:prstGeom>
              <a:noFill/>
              <a:ln w="12700" algn="ctr">
                <a:noFill/>
                <a:miter lim="800000"/>
              </a:ln>
            </p:spPr>
            <p:txBody>
              <a:bodyPr>
                <a:spAutoFit/>
              </a:bodyPr>
              <a:lstStyle/>
              <a:p>
                <a:pPr algn="ctr"/>
                <a:r>
                  <a:rPr lang="en-US" altLang="zh-CN" sz="1200" b="0">
                    <a:latin typeface="Elephant" panose="02020904090505020303" pitchFamily="18" charset="0"/>
                    <a:cs typeface="Arial" panose="020B0604020202020204" pitchFamily="34" charset="0"/>
                  </a:rPr>
                  <a:t>TR2</a:t>
                </a:r>
              </a:p>
            </p:txBody>
          </p:sp>
          <p:sp>
            <p:nvSpPr>
              <p:cNvPr id="88" name="Text Box 32"/>
              <p:cNvSpPr txBox="1">
                <a:spLocks noChangeArrowheads="1"/>
              </p:cNvSpPr>
              <p:nvPr/>
            </p:nvSpPr>
            <p:spPr bwMode="auto">
              <a:xfrm>
                <a:off x="1292" y="2296"/>
                <a:ext cx="544" cy="173"/>
              </a:xfrm>
              <a:prstGeom prst="rect">
                <a:avLst/>
              </a:prstGeom>
              <a:noFill/>
              <a:ln w="12700" algn="ctr">
                <a:noFill/>
                <a:miter lim="800000"/>
              </a:ln>
            </p:spPr>
            <p:txBody>
              <a:bodyPr>
                <a:spAutoFit/>
              </a:bodyPr>
              <a:lstStyle/>
              <a:p>
                <a:pPr algn="ctr"/>
                <a:r>
                  <a:rPr lang="en-US" altLang="zh-CN" sz="1200" b="0">
                    <a:latin typeface="Elephant" panose="02020904090505020303" pitchFamily="18" charset="0"/>
                    <a:cs typeface="Arial" panose="020B0604020202020204" pitchFamily="34" charset="0"/>
                  </a:rPr>
                  <a:t>TR3</a:t>
                </a:r>
              </a:p>
            </p:txBody>
          </p:sp>
          <p:sp>
            <p:nvSpPr>
              <p:cNvPr id="89" name="Text Box 33"/>
              <p:cNvSpPr txBox="1">
                <a:spLocks noChangeArrowheads="1"/>
              </p:cNvSpPr>
              <p:nvPr/>
            </p:nvSpPr>
            <p:spPr bwMode="auto">
              <a:xfrm>
                <a:off x="1973" y="2304"/>
                <a:ext cx="544" cy="173"/>
              </a:xfrm>
              <a:prstGeom prst="rect">
                <a:avLst/>
              </a:prstGeom>
              <a:noFill/>
              <a:ln w="12700" algn="ctr">
                <a:noFill/>
                <a:miter lim="800000"/>
              </a:ln>
            </p:spPr>
            <p:txBody>
              <a:bodyPr>
                <a:spAutoFit/>
              </a:bodyPr>
              <a:lstStyle/>
              <a:p>
                <a:pPr algn="ctr"/>
                <a:r>
                  <a:rPr lang="en-US" altLang="zh-CN" sz="1200" b="0">
                    <a:latin typeface="Elephant" panose="02020904090505020303" pitchFamily="18" charset="0"/>
                    <a:cs typeface="Arial" panose="020B0604020202020204" pitchFamily="34" charset="0"/>
                  </a:rPr>
                  <a:t>TR4</a:t>
                </a:r>
              </a:p>
            </p:txBody>
          </p:sp>
          <p:sp>
            <p:nvSpPr>
              <p:cNvPr id="90" name="Text Box 34"/>
              <p:cNvSpPr txBox="1">
                <a:spLocks noChangeArrowheads="1"/>
              </p:cNvSpPr>
              <p:nvPr/>
            </p:nvSpPr>
            <p:spPr bwMode="auto">
              <a:xfrm>
                <a:off x="2426" y="2304"/>
                <a:ext cx="544" cy="173"/>
              </a:xfrm>
              <a:prstGeom prst="rect">
                <a:avLst/>
              </a:prstGeom>
              <a:noFill/>
              <a:ln w="12700" algn="ctr">
                <a:noFill/>
                <a:miter lim="800000"/>
              </a:ln>
            </p:spPr>
            <p:txBody>
              <a:bodyPr>
                <a:spAutoFit/>
              </a:bodyPr>
              <a:lstStyle/>
              <a:p>
                <a:pPr algn="ctr"/>
                <a:r>
                  <a:rPr lang="en-US" altLang="zh-CN" sz="1200" b="0" dirty="0">
                    <a:latin typeface="Elephant" panose="02020904090505020303" pitchFamily="18" charset="0"/>
                    <a:cs typeface="Arial" panose="020B0604020202020204" pitchFamily="34" charset="0"/>
                  </a:rPr>
                  <a:t>TR5</a:t>
                </a:r>
              </a:p>
            </p:txBody>
          </p:sp>
          <p:sp>
            <p:nvSpPr>
              <p:cNvPr id="91" name="Text Box 35"/>
              <p:cNvSpPr txBox="1">
                <a:spLocks noChangeArrowheads="1"/>
              </p:cNvSpPr>
              <p:nvPr/>
            </p:nvSpPr>
            <p:spPr bwMode="auto">
              <a:xfrm>
                <a:off x="3288" y="2304"/>
                <a:ext cx="544" cy="173"/>
              </a:xfrm>
              <a:prstGeom prst="rect">
                <a:avLst/>
              </a:prstGeom>
              <a:noFill/>
              <a:ln w="12700" algn="ctr">
                <a:noFill/>
                <a:miter lim="800000"/>
              </a:ln>
            </p:spPr>
            <p:txBody>
              <a:bodyPr>
                <a:spAutoFit/>
              </a:bodyPr>
              <a:lstStyle/>
              <a:p>
                <a:pPr algn="ctr"/>
                <a:r>
                  <a:rPr lang="en-US" altLang="zh-CN" sz="1200" b="0">
                    <a:latin typeface="Elephant" panose="02020904090505020303" pitchFamily="18" charset="0"/>
                    <a:cs typeface="Arial" panose="020B0604020202020204" pitchFamily="34" charset="0"/>
                  </a:rPr>
                  <a:t>TR6</a:t>
                </a:r>
              </a:p>
            </p:txBody>
          </p:sp>
        </p:grpSp>
      </p:grpSp>
      <p:sp>
        <p:nvSpPr>
          <p:cNvPr id="98" name="TextBox 97"/>
          <p:cNvSpPr txBox="1"/>
          <p:nvPr/>
        </p:nvSpPr>
        <p:spPr>
          <a:xfrm>
            <a:off x="827584" y="4223990"/>
            <a:ext cx="7560840" cy="584775"/>
          </a:xfrm>
          <a:prstGeom prst="rect">
            <a:avLst/>
          </a:prstGeom>
          <a:noFill/>
        </p:spPr>
        <p:txBody>
          <a:bodyPr wrap="square" rtlCol="0">
            <a:spAutoFit/>
          </a:bodyPr>
          <a:lstStyle/>
          <a:p>
            <a:r>
              <a:rPr lang="en-US" altLang="zh-CN" sz="1600" dirty="0"/>
              <a:t>CDCP(</a:t>
            </a:r>
            <a:r>
              <a:rPr lang="zh-CN" altLang="en-US" sz="1600" dirty="0"/>
              <a:t>概念决策评审）决策－</a:t>
            </a:r>
            <a:r>
              <a:rPr lang="en-US" altLang="zh-CN" sz="1600" dirty="0"/>
              <a:t>TR1         PDCP(</a:t>
            </a:r>
            <a:r>
              <a:rPr lang="zh-CN" altLang="en-US" sz="1600" dirty="0"/>
              <a:t>计划决策评审）决策</a:t>
            </a:r>
            <a:r>
              <a:rPr lang="en-US" altLang="zh-CN" sz="1600" dirty="0"/>
              <a:t>-TR3</a:t>
            </a:r>
          </a:p>
          <a:p>
            <a:r>
              <a:rPr lang="en-US" altLang="zh-CN" sz="1600" dirty="0"/>
              <a:t>EDCP(</a:t>
            </a:r>
            <a:r>
              <a:rPr lang="zh-CN" altLang="en-US" sz="1600" dirty="0"/>
              <a:t>早期销售决策评审）</a:t>
            </a:r>
            <a:r>
              <a:rPr lang="en-US" altLang="zh-CN" sz="1600" dirty="0"/>
              <a:t>-TR5        ADCP</a:t>
            </a:r>
            <a:r>
              <a:rPr lang="zh-CN" altLang="en-US" sz="1600" dirty="0"/>
              <a:t>（发布决策评审）决策</a:t>
            </a:r>
            <a:r>
              <a:rPr lang="en-US" altLang="zh-CN" sz="1600" dirty="0"/>
              <a:t>-TR6</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ox(in)">
                                      <p:cBhvr>
                                        <p:cTn id="7" dur="2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334"/>
                                        </p:tgtEl>
                                        <p:attrNameLst>
                                          <p:attrName>style.visibility</p:attrName>
                                        </p:attrNameLst>
                                      </p:cBhvr>
                                      <p:to>
                                        <p:strVal val="visible"/>
                                      </p:to>
                                    </p:set>
                                    <p:anim calcmode="discrete" valueType="clr">
                                      <p:cBhvr override="childStyle">
                                        <p:cTn id="12" dur="80"/>
                                        <p:tgtEl>
                                          <p:spTgt spid="1333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34"/>
                                        </p:tgtEl>
                                        <p:attrNameLst>
                                          <p:attrName>fillcolor</p:attrName>
                                        </p:attrNameLst>
                                      </p:cBhvr>
                                      <p:tavLst>
                                        <p:tav tm="0">
                                          <p:val>
                                            <p:clrVal>
                                              <a:schemeClr val="accent2"/>
                                            </p:clrVal>
                                          </p:val>
                                        </p:tav>
                                        <p:tav tm="50000">
                                          <p:val>
                                            <p:clrVal>
                                              <a:schemeClr val="hlink"/>
                                            </p:clrVal>
                                          </p:val>
                                        </p:tav>
                                      </p:tavLst>
                                    </p:anim>
                                    <p:set>
                                      <p:cBhvr>
                                        <p:cTn id="14" dur="80"/>
                                        <p:tgtEl>
                                          <p:spTgt spid="133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4" grpId="0"/>
      <p:bldP spid="9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55e2950a-0ba9-43ce-a824-efcddf6686e6"/>
  <p:tag name="COMMONDATA" val="eyJoZGlkIjoiODY0YjQ4MDdlMmRjMThiZDMzZjU4ZTZlZjVhZjE1Y2YifQ=="/>
</p:tagLst>
</file>

<file path=ppt/theme/theme1.xml><?xml version="1.0" encoding="utf-8"?>
<a:theme xmlns:a="http://schemas.openxmlformats.org/drawingml/2006/main" name="威创PPT模版VI-B-ppt01-B">
  <a:themeElements>
    <a:clrScheme name="威创PPT模版VI-B-ppt01-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威创PPT模版VI-B-ppt01-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威创PPT模版VI-B-ppt01-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威创PPT模版VI-B-ppt01-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威创PPT模版VI-B-ppt01-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威创PPT模版VI-B-ppt01-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威创PPT模版VI-B-ppt01-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威创PPT模版VI-B-ppt01-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威创PPT模版VI-B-ppt01-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威创PPT模版VI-B-ppt01-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威创PPT模版VI-B-ppt01-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威创PPT模版VI-B-ppt01-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威创PPT模版VI-B-ppt01-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威创PPT模版VI-B-ppt01-B</Template>
  <TotalTime>2</TotalTime>
  <Words>4456</Words>
  <Application>Microsoft Office PowerPoint</Application>
  <PresentationFormat>全屏显示(4:3)</PresentationFormat>
  <Paragraphs>334</Paragraphs>
  <Slides>36</Slides>
  <Notes>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36</vt:i4>
      </vt:variant>
    </vt:vector>
  </HeadingPairs>
  <TitlesOfParts>
    <vt:vector size="48" baseType="lpstr">
      <vt:lpstr>黑体</vt:lpstr>
      <vt:lpstr>华文细黑</vt:lpstr>
      <vt:lpstr>宋体</vt:lpstr>
      <vt:lpstr>Arial</vt:lpstr>
      <vt:lpstr>Calibri</vt:lpstr>
      <vt:lpstr>Elephant</vt:lpstr>
      <vt:lpstr>Symbol</vt:lpstr>
      <vt:lpstr>Times New Roman</vt:lpstr>
      <vt:lpstr>Wingdings</vt:lpstr>
      <vt:lpstr>威创PPT模版VI-B-ppt01-B</vt:lpstr>
      <vt:lpstr>位图图像</vt:lpstr>
      <vt:lpstr>Document</vt:lpstr>
      <vt:lpstr>DFX工艺设计与IPD集成流程</vt:lpstr>
      <vt:lpstr>目录</vt:lpstr>
      <vt:lpstr>DFX设计背景</vt:lpstr>
      <vt:lpstr>DFX设计必要性</vt:lpstr>
      <vt:lpstr>DFX设计定义</vt:lpstr>
      <vt:lpstr>DFX设计业界应用----思科</vt:lpstr>
      <vt:lpstr>DFX设计业界应用----IBM,华为等公司应用情况</vt:lpstr>
      <vt:lpstr>DFX设计业界应用----IBM,华为等公司应用情况</vt:lpstr>
      <vt:lpstr>我司DFX开发流程</vt:lpstr>
      <vt:lpstr>PowerPoint 演示文稿</vt:lpstr>
      <vt:lpstr>IPD-CMMI流程与IPD流程的主要差异</vt:lpstr>
      <vt:lpstr>目录</vt:lpstr>
      <vt:lpstr>板卡DFX工艺设计的意义</vt:lpstr>
      <vt:lpstr>板卡DFX工艺设计的意义</vt:lpstr>
      <vt:lpstr>板卡DFX工艺设计方法简介-----DFM</vt:lpstr>
      <vt:lpstr>板卡DFX工艺设计方法简介-----DFM</vt:lpstr>
      <vt:lpstr>板卡DFX工艺设计方法简介-----DFM</vt:lpstr>
      <vt:lpstr>板卡DFX工艺设计方法简介-----DFM</vt:lpstr>
      <vt:lpstr>板卡DFX工艺设计方法简介-----DFM</vt:lpstr>
      <vt:lpstr>板卡DFX工艺设计方法简介-----DFM</vt:lpstr>
      <vt:lpstr>板卡DFX工艺设计方法简介-----DFR</vt:lpstr>
      <vt:lpstr>板卡DFX工艺设计方法简介-----DFR</vt:lpstr>
      <vt:lpstr>板卡DFX工艺设计方法简介-----DFR举例</vt:lpstr>
      <vt:lpstr>板卡DFX工艺设计方法简介-----DFR举例</vt:lpstr>
      <vt:lpstr>板卡DFX工艺设计方法简介-----DFR举例</vt:lpstr>
      <vt:lpstr>板卡DFX工艺设计方法简介-----DFA</vt:lpstr>
      <vt:lpstr>板卡DFX工艺设计方法简介-----DFA举例 </vt:lpstr>
      <vt:lpstr>板卡DFX工艺设计方法简介----- DFT</vt:lpstr>
      <vt:lpstr>板卡DFX工艺设计方法简介----- DFT</vt:lpstr>
      <vt:lpstr>板卡DFX工艺设计方法简介----- DFC</vt:lpstr>
      <vt:lpstr>板卡DFX工艺设计方法简介----- DFC举例</vt:lpstr>
      <vt:lpstr>板卡DFX工艺设计方法简介----- DFE</vt:lpstr>
      <vt:lpstr>板卡DFX工艺设计方法简介----- DFE</vt:lpstr>
      <vt:lpstr>板卡DFX工艺设计方法简介----- DFS</vt:lpstr>
      <vt:lpstr>板卡DFX工艺设计方法简介----- DFS举例</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小凤 尹</cp:lastModifiedBy>
  <cp:revision>1447</cp:revision>
  <dcterms:created xsi:type="dcterms:W3CDTF">2009-03-06T02:08:00Z</dcterms:created>
  <dcterms:modified xsi:type="dcterms:W3CDTF">2024-04-12T02:41:17Z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46C4C36290C440DC9765A5D87899E501</vt:lpwstr>
  </property>
  <property fmtid="{D5CDD505-2E9C-101B-9397-08002B2CF9AE}" pid="3" name="KSOProductBuildVer">
    <vt:lpwstr>2052-11.1.0.12763</vt:lpwstr>
  </property>
</Properties>
</file>