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58" r:id="rId4"/>
    <p:sldId id="261" r:id="rId5"/>
    <p:sldId id="262" r:id="rId6"/>
    <p:sldId id="263" r:id="rId7"/>
    <p:sldId id="264" r:id="rId8"/>
    <p:sldId id="265" r:id="rId9"/>
    <p:sldId id="266" r:id="rId10"/>
    <p:sldId id="268"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a:t>单击此处编辑母版副标题样式</a:t>
            </a:r>
            <a:endParaRPr kumimoji="0" lang="en-US"/>
          </a:p>
        </p:txBody>
      </p:sp>
      <p:sp>
        <p:nvSpPr>
          <p:cNvPr id="4" name="日期占位符 3"/>
          <p:cNvSpPr>
            <a:spLocks noGrp="1"/>
          </p:cNvSpPr>
          <p:nvPr>
            <p:ph type="dt" sz="half" idx="10"/>
          </p:nvPr>
        </p:nvSpPr>
        <p:spPr/>
        <p:txBody>
          <a:bodyPr/>
          <a:lstStyle/>
          <a:p>
            <a:fld id="{2D0F26E2-F7C0-4858-BE68-242ED0D083C4}" type="datetimeFigureOut">
              <a:rPr lang="zh-CN" altLang="en-US" smtClean="0"/>
              <a:pPr/>
              <a:t>2024/3/26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2AEABC-AD7E-45F9-88FE-1A01FDF11A01}"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2D0F26E2-F7C0-4858-BE68-242ED0D083C4}" type="datetimeFigureOut">
              <a:rPr lang="zh-CN" altLang="en-US" smtClean="0"/>
              <a:pPr/>
              <a:t>2024/3/26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2AEABC-AD7E-45F9-88FE-1A01FDF11A01}"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2D0F26E2-F7C0-4858-BE68-242ED0D083C4}" type="datetimeFigureOut">
              <a:rPr lang="zh-CN" altLang="en-US" smtClean="0"/>
              <a:pPr/>
              <a:t>2024/3/26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2AEABC-AD7E-45F9-88FE-1A01FDF11A01}"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2D0F26E2-F7C0-4858-BE68-242ED0D083C4}" type="datetimeFigureOut">
              <a:rPr lang="zh-CN" altLang="en-US" smtClean="0"/>
              <a:pPr/>
              <a:t>2024/3/26</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4C2AEABC-AD7E-45F9-88FE-1A01FDF11A01}"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2D0F26E2-F7C0-4858-BE68-242ED0D083C4}" type="datetimeFigureOut">
              <a:rPr lang="zh-CN" altLang="en-US" smtClean="0"/>
              <a:pPr/>
              <a:t>2024/3/26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C2AEABC-AD7E-45F9-88FE-1A01FDF11A01}"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2D0F26E2-F7C0-4858-BE68-242ED0D083C4}" type="datetimeFigureOut">
              <a:rPr lang="zh-CN" altLang="en-US" smtClean="0"/>
              <a:pPr/>
              <a:t>2024/3/26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2AEABC-AD7E-45F9-88FE-1A01FDF11A01}"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fld id="{2D0F26E2-F7C0-4858-BE68-242ED0D083C4}" type="datetimeFigureOut">
              <a:rPr lang="zh-CN" altLang="en-US" smtClean="0"/>
              <a:pPr/>
              <a:t>2024/3/26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C2AEABC-AD7E-45F9-88FE-1A01FDF11A01}"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2D0F26E2-F7C0-4858-BE68-242ED0D083C4}" type="datetimeFigureOut">
              <a:rPr lang="zh-CN" altLang="en-US" smtClean="0"/>
              <a:pPr/>
              <a:t>2024/3/26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C2AEABC-AD7E-45F9-88FE-1A01FDF11A01}"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D0F26E2-F7C0-4858-BE68-242ED0D083C4}" type="datetimeFigureOut">
              <a:rPr lang="zh-CN" altLang="en-US" smtClean="0"/>
              <a:pPr/>
              <a:t>2024/3/26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C2AEABC-AD7E-45F9-88FE-1A01FDF11A01}"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2D0F26E2-F7C0-4858-BE68-242ED0D083C4}" type="datetimeFigureOut">
              <a:rPr lang="zh-CN" altLang="en-US" smtClean="0"/>
              <a:pPr/>
              <a:t>2024/3/26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2AEABC-AD7E-45F9-88FE-1A01FDF11A01}"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2D0F26E2-F7C0-4858-BE68-242ED0D083C4}" type="datetimeFigureOut">
              <a:rPr lang="zh-CN" altLang="en-US" smtClean="0"/>
              <a:pPr/>
              <a:t>2024/3/26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C2AEABC-AD7E-45F9-88FE-1A01FDF11A01}"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2D0F26E2-F7C0-4858-BE68-242ED0D083C4}" type="datetimeFigureOut">
              <a:rPr lang="zh-CN" altLang="en-US" smtClean="0"/>
              <a:pPr/>
              <a:t>2024/3/26</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4C2AEABC-AD7E-45F9-88FE-1A01FDF11A01}"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baidu.com/s?wd=%E6%B5%8B%E8%AF%95%E7%94%A8%E4%BE%8B&amp;hl_tag=textlink&amp;tn=SE_hldp01350_v6v6zkg6"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90824"/>
            <a:ext cx="8929718" cy="285042"/>
          </a:xfrm>
        </p:spPr>
        <p:txBody>
          <a:bodyPr>
            <a:normAutofit fontScale="90000"/>
          </a:bodyPr>
          <a:lstStyle/>
          <a:p>
            <a:pPr algn="l"/>
            <a:r>
              <a:rPr lang="zh-CN" altLang="en-US" sz="1400" dirty="0">
                <a:solidFill>
                  <a:srgbClr val="0000FF"/>
                </a:solidFill>
              </a:rPr>
              <a:t>产品生命周期总图：</a:t>
            </a:r>
          </a:p>
        </p:txBody>
      </p:sp>
      <p:sp>
        <p:nvSpPr>
          <p:cNvPr id="5" name="TextBox 4"/>
          <p:cNvSpPr txBox="1"/>
          <p:nvPr/>
        </p:nvSpPr>
        <p:spPr>
          <a:xfrm>
            <a:off x="285720" y="642918"/>
            <a:ext cx="6858048" cy="369332"/>
          </a:xfrm>
          <a:prstGeom prst="rect">
            <a:avLst/>
          </a:prstGeom>
          <a:noFill/>
        </p:spPr>
        <p:txBody>
          <a:bodyPr wrap="square" rtlCol="0">
            <a:spAutoFit/>
          </a:bodyPr>
          <a:lstStyle/>
          <a:p>
            <a:pPr>
              <a:buFont typeface="Arial" pitchFamily="34" charset="0"/>
              <a:buChar char="•"/>
            </a:pPr>
            <a:r>
              <a:rPr lang="en-US" altLang="zh-CN" b="1" dirty="0"/>
              <a:t>  Life  cycle of </a:t>
            </a:r>
            <a:r>
              <a:rPr lang="en-US" altLang="zh-CN" b="1" dirty="0" err="1"/>
              <a:t>porduct</a:t>
            </a:r>
            <a:endParaRPr lang="zh-CN" altLang="en-US" b="1" dirty="0"/>
          </a:p>
        </p:txBody>
      </p:sp>
      <p:pic>
        <p:nvPicPr>
          <p:cNvPr id="12" name="图片 11"/>
          <p:cNvPicPr>
            <a:picLocks noChangeAspect="1"/>
          </p:cNvPicPr>
          <p:nvPr/>
        </p:nvPicPr>
        <p:blipFill>
          <a:blip r:embed="rId2"/>
          <a:stretch>
            <a:fillRect/>
          </a:stretch>
        </p:blipFill>
        <p:spPr>
          <a:xfrm>
            <a:off x="285720" y="2920731"/>
            <a:ext cx="5953872" cy="3917521"/>
          </a:xfrm>
          <a:prstGeom prst="rect">
            <a:avLst/>
          </a:prstGeom>
        </p:spPr>
      </p:pic>
      <p:pic>
        <p:nvPicPr>
          <p:cNvPr id="13" name="图片 12"/>
          <p:cNvPicPr>
            <a:picLocks noChangeAspect="1"/>
          </p:cNvPicPr>
          <p:nvPr/>
        </p:nvPicPr>
        <p:blipFill>
          <a:blip r:embed="rId3"/>
          <a:stretch>
            <a:fillRect/>
          </a:stretch>
        </p:blipFill>
        <p:spPr>
          <a:xfrm>
            <a:off x="285720" y="375866"/>
            <a:ext cx="5222384" cy="252088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536" y="110645"/>
            <a:ext cx="8929718" cy="310262"/>
          </a:xfrm>
        </p:spPr>
        <p:txBody>
          <a:bodyPr>
            <a:normAutofit/>
          </a:bodyPr>
          <a:lstStyle/>
          <a:p>
            <a:pPr algn="l"/>
            <a:r>
              <a:rPr lang="zh-CN" altLang="en-US" sz="1400" dirty="0">
                <a:solidFill>
                  <a:srgbClr val="0000FF"/>
                </a:solidFill>
              </a:rPr>
              <a:t>敏捷开发</a:t>
            </a:r>
          </a:p>
        </p:txBody>
      </p:sp>
      <p:sp>
        <p:nvSpPr>
          <p:cNvPr id="9" name="矩形 8"/>
          <p:cNvSpPr/>
          <p:nvPr/>
        </p:nvSpPr>
        <p:spPr>
          <a:xfrm>
            <a:off x="77525" y="3333590"/>
            <a:ext cx="184731" cy="307777"/>
          </a:xfrm>
          <a:prstGeom prst="rect">
            <a:avLst/>
          </a:prstGeom>
        </p:spPr>
        <p:txBody>
          <a:bodyPr wrap="none">
            <a:spAutoFit/>
          </a:bodyPr>
          <a:lstStyle/>
          <a:p>
            <a:endParaRPr lang="zh-CN" altLang="en-US" sz="1400" dirty="0"/>
          </a:p>
        </p:txBody>
      </p:sp>
      <p:sp>
        <p:nvSpPr>
          <p:cNvPr id="5" name="标题 1"/>
          <p:cNvSpPr txBox="1">
            <a:spLocks/>
          </p:cNvSpPr>
          <p:nvPr/>
        </p:nvSpPr>
        <p:spPr>
          <a:xfrm>
            <a:off x="-8536" y="620688"/>
            <a:ext cx="8929718" cy="504056"/>
          </a:xfrm>
          <a:prstGeom prst="rect">
            <a:avLst/>
          </a:prstGeom>
        </p:spPr>
        <p:txBody>
          <a:bodyPr vert="horz" rtlCol="0" anchor="b">
            <a:normAutofit lnSpcReduction="10000"/>
          </a:bodyPr>
          <a:lst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a:lstStyle>
          <a:p>
            <a:pPr algn="l"/>
            <a:r>
              <a:rPr lang="zh-CN" altLang="en-US" sz="1400" dirty="0">
                <a:solidFill>
                  <a:srgbClr val="0000FF"/>
                </a:solidFill>
              </a:rPr>
              <a:t>敏捷开发与传统开发最大差别：</a:t>
            </a:r>
            <a:endParaRPr lang="en-US" altLang="zh-CN" sz="1400" dirty="0">
              <a:solidFill>
                <a:srgbClr val="0000FF"/>
              </a:solidFill>
            </a:endParaRPr>
          </a:p>
          <a:p>
            <a:pPr algn="l"/>
            <a:r>
              <a:rPr lang="en-US" altLang="zh-CN" sz="1400" dirty="0">
                <a:solidFill>
                  <a:srgbClr val="0000FF"/>
                </a:solidFill>
              </a:rPr>
              <a:t>1</a:t>
            </a:r>
            <a:r>
              <a:rPr lang="zh-CN" altLang="en-US" sz="1400" dirty="0">
                <a:solidFill>
                  <a:srgbClr val="0000FF"/>
                </a:solidFill>
              </a:rPr>
              <a:t>、敏捷开发是以人为中心，而传统开发以过程为中心</a:t>
            </a:r>
          </a:p>
        </p:txBody>
      </p:sp>
      <p:pic>
        <p:nvPicPr>
          <p:cNvPr id="3" name="图片 2"/>
          <p:cNvPicPr>
            <a:picLocks noChangeAspect="1"/>
          </p:cNvPicPr>
          <p:nvPr/>
        </p:nvPicPr>
        <p:blipFill>
          <a:blip r:embed="rId2"/>
          <a:stretch>
            <a:fillRect/>
          </a:stretch>
        </p:blipFill>
        <p:spPr>
          <a:xfrm>
            <a:off x="75072" y="1286013"/>
            <a:ext cx="4762500" cy="1895475"/>
          </a:xfrm>
          <a:prstGeom prst="rect">
            <a:avLst/>
          </a:prstGeom>
        </p:spPr>
      </p:pic>
    </p:spTree>
    <p:extLst>
      <p:ext uri="{BB962C8B-B14F-4D97-AF65-F5344CB8AC3E}">
        <p14:creationId xmlns:p14="http://schemas.microsoft.com/office/powerpoint/2010/main" val="393304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97228"/>
            <a:ext cx="8929718" cy="642918"/>
          </a:xfrm>
        </p:spPr>
        <p:txBody>
          <a:bodyPr>
            <a:normAutofit/>
          </a:bodyPr>
          <a:lstStyle/>
          <a:p>
            <a:pPr algn="l"/>
            <a:r>
              <a:rPr lang="zh-CN" altLang="en-US" sz="1400" dirty="0">
                <a:solidFill>
                  <a:srgbClr val="0000FF"/>
                </a:solidFill>
              </a:rPr>
              <a:t>产品生命周期总图：</a:t>
            </a:r>
          </a:p>
        </p:txBody>
      </p:sp>
      <p:sp>
        <p:nvSpPr>
          <p:cNvPr id="5" name="TextBox 4"/>
          <p:cNvSpPr txBox="1"/>
          <p:nvPr/>
        </p:nvSpPr>
        <p:spPr>
          <a:xfrm>
            <a:off x="251520" y="539388"/>
            <a:ext cx="6858048" cy="369332"/>
          </a:xfrm>
          <a:prstGeom prst="rect">
            <a:avLst/>
          </a:prstGeom>
          <a:noFill/>
        </p:spPr>
        <p:txBody>
          <a:bodyPr wrap="square" rtlCol="0">
            <a:spAutoFit/>
          </a:bodyPr>
          <a:lstStyle/>
          <a:p>
            <a:pPr>
              <a:buFont typeface="Arial" pitchFamily="34" charset="0"/>
              <a:buChar char="•"/>
            </a:pPr>
            <a:r>
              <a:rPr lang="en-US" altLang="zh-CN" b="1" dirty="0"/>
              <a:t>  Life  cycle of </a:t>
            </a:r>
            <a:r>
              <a:rPr lang="en-US" altLang="zh-CN" b="1" dirty="0" err="1"/>
              <a:t>porduct</a:t>
            </a:r>
            <a:endParaRPr lang="zh-CN" altLang="en-US" b="1" dirty="0"/>
          </a:p>
        </p:txBody>
      </p:sp>
      <p:pic>
        <p:nvPicPr>
          <p:cNvPr id="10" name="图片 9"/>
          <p:cNvPicPr>
            <a:picLocks noChangeAspect="1"/>
          </p:cNvPicPr>
          <p:nvPr/>
        </p:nvPicPr>
        <p:blipFill>
          <a:blip r:embed="rId2"/>
          <a:stretch>
            <a:fillRect/>
          </a:stretch>
        </p:blipFill>
        <p:spPr>
          <a:xfrm>
            <a:off x="467544" y="908720"/>
            <a:ext cx="6086475" cy="2667000"/>
          </a:xfrm>
          <a:prstGeom prst="rect">
            <a:avLst/>
          </a:prstGeom>
        </p:spPr>
      </p:pic>
      <p:pic>
        <p:nvPicPr>
          <p:cNvPr id="6" name="图片 5"/>
          <p:cNvPicPr>
            <a:picLocks noChangeAspect="1"/>
          </p:cNvPicPr>
          <p:nvPr/>
        </p:nvPicPr>
        <p:blipFill>
          <a:blip r:embed="rId3"/>
          <a:stretch>
            <a:fillRect/>
          </a:stretch>
        </p:blipFill>
        <p:spPr>
          <a:xfrm>
            <a:off x="445477" y="3575720"/>
            <a:ext cx="6105525" cy="2428875"/>
          </a:xfrm>
          <a:prstGeom prst="rect">
            <a:avLst/>
          </a:prstGeom>
        </p:spPr>
      </p:pic>
    </p:spTree>
    <p:extLst>
      <p:ext uri="{BB962C8B-B14F-4D97-AF65-F5344CB8AC3E}">
        <p14:creationId xmlns:p14="http://schemas.microsoft.com/office/powerpoint/2010/main" val="399081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536" y="110645"/>
            <a:ext cx="8929718" cy="310262"/>
          </a:xfrm>
        </p:spPr>
        <p:txBody>
          <a:bodyPr>
            <a:normAutofit/>
          </a:bodyPr>
          <a:lstStyle/>
          <a:p>
            <a:pPr algn="l"/>
            <a:r>
              <a:rPr lang="zh-CN" altLang="en-US" sz="1400" dirty="0">
                <a:solidFill>
                  <a:srgbClr val="0000FF"/>
                </a:solidFill>
              </a:rPr>
              <a:t>概念阶段</a:t>
            </a:r>
            <a:r>
              <a:rPr lang="en-US" altLang="zh-CN" sz="1400" dirty="0">
                <a:solidFill>
                  <a:srgbClr val="0000FF"/>
                </a:solidFill>
              </a:rPr>
              <a:t>—</a:t>
            </a:r>
            <a:r>
              <a:rPr lang="zh-CN" altLang="en-US" sz="1400" dirty="0">
                <a:solidFill>
                  <a:srgbClr val="0000FF"/>
                </a:solidFill>
              </a:rPr>
              <a:t>测试关键活动</a:t>
            </a:r>
          </a:p>
        </p:txBody>
      </p:sp>
      <p:sp>
        <p:nvSpPr>
          <p:cNvPr id="9" name="矩形 8"/>
          <p:cNvSpPr/>
          <p:nvPr/>
        </p:nvSpPr>
        <p:spPr>
          <a:xfrm>
            <a:off x="77525" y="3333590"/>
            <a:ext cx="184731" cy="307777"/>
          </a:xfrm>
          <a:prstGeom prst="rect">
            <a:avLst/>
          </a:prstGeom>
        </p:spPr>
        <p:txBody>
          <a:bodyPr wrap="none">
            <a:spAutoFit/>
          </a:bodyPr>
          <a:lstStyle/>
          <a:p>
            <a:endParaRPr lang="zh-CN" altLang="en-US" sz="1400" dirty="0"/>
          </a:p>
        </p:txBody>
      </p:sp>
      <p:graphicFrame>
        <p:nvGraphicFramePr>
          <p:cNvPr id="11" name="表格 10"/>
          <p:cNvGraphicFramePr>
            <a:graphicFrameLocks noGrp="1"/>
          </p:cNvGraphicFramePr>
          <p:nvPr>
            <p:extLst>
              <p:ext uri="{D42A27DB-BD31-4B8C-83A1-F6EECF244321}">
                <p14:modId xmlns:p14="http://schemas.microsoft.com/office/powerpoint/2010/main" val="3154480936"/>
              </p:ext>
            </p:extLst>
          </p:nvPr>
        </p:nvGraphicFramePr>
        <p:xfrm>
          <a:off x="77524" y="476672"/>
          <a:ext cx="8958971" cy="5112568"/>
        </p:xfrm>
        <a:graphic>
          <a:graphicData uri="http://schemas.openxmlformats.org/drawingml/2006/table">
            <a:tbl>
              <a:tblPr/>
              <a:tblGrid>
                <a:gridCol w="1282469">
                  <a:extLst>
                    <a:ext uri="{9D8B030D-6E8A-4147-A177-3AD203B41FA5}">
                      <a16:colId xmlns:a16="http://schemas.microsoft.com/office/drawing/2014/main" val="20000"/>
                    </a:ext>
                  </a:extLst>
                </a:gridCol>
                <a:gridCol w="1843855">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3384375">
                  <a:extLst>
                    <a:ext uri="{9D8B030D-6E8A-4147-A177-3AD203B41FA5}">
                      <a16:colId xmlns:a16="http://schemas.microsoft.com/office/drawing/2014/main" val="20003"/>
                    </a:ext>
                  </a:extLst>
                </a:gridCol>
              </a:tblGrid>
              <a:tr h="686199">
                <a:tc>
                  <a:txBody>
                    <a:bodyPr/>
                    <a:lstStyle/>
                    <a:p>
                      <a:pPr algn="l" fontAlgn="t"/>
                      <a:r>
                        <a:rPr lang="zh-CN" altLang="en-US" sz="900" b="1" i="0" u="none" strike="noStrike" dirty="0">
                          <a:solidFill>
                            <a:srgbClr val="000000"/>
                          </a:solidFill>
                          <a:latin typeface="+mn-lt"/>
                        </a:rPr>
                        <a:t>关键点</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阶段点</a:t>
                      </a:r>
                      <a:r>
                        <a:rPr lang="en-US" altLang="zh-CN" sz="900" b="1" i="0" u="none" strike="noStrike" dirty="0">
                          <a:solidFill>
                            <a:srgbClr val="000000"/>
                          </a:solidFill>
                          <a:latin typeface="+mn-lt"/>
                        </a:rPr>
                        <a:t>\</a:t>
                      </a:r>
                      <a:r>
                        <a:rPr lang="zh-CN" altLang="en-US" sz="900" b="1" i="0" u="none" strike="noStrike" dirty="0">
                          <a:solidFill>
                            <a:srgbClr val="000000"/>
                          </a:solidFill>
                          <a:latin typeface="+mn-lt"/>
                        </a:rPr>
                        <a:t>产品形态</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测试关键活动</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zh-CN" altLang="en-US" sz="900" b="1" i="0" u="none" strike="noStrike" dirty="0">
                          <a:solidFill>
                            <a:srgbClr val="000000"/>
                          </a:solidFill>
                          <a:latin typeface="+mn-lt"/>
                        </a:rPr>
                        <a:t>测试活动产物</a:t>
                      </a:r>
                      <a:endParaRPr lang="en-US" altLang="zh-CN"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4426369">
                <a:tc>
                  <a:txBody>
                    <a:bodyPr/>
                    <a:lstStyle/>
                    <a:p>
                      <a:pPr algn="l" fontAlgn="ctr"/>
                      <a:r>
                        <a:rPr lang="en-US" sz="900" b="0" i="0" u="none" strike="noStrike" dirty="0">
                          <a:solidFill>
                            <a:srgbClr val="000000"/>
                          </a:solidFill>
                          <a:latin typeface="+mn-lt"/>
                        </a:rPr>
                        <a:t>TR1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CN" altLang="en-US" sz="900" b="0" i="0" u="none" strike="noStrike" dirty="0">
                          <a:solidFill>
                            <a:srgbClr val="000000"/>
                          </a:solidFill>
                          <a:latin typeface="+mn-lt"/>
                        </a:rPr>
                        <a:t>概念阶段</a:t>
                      </a:r>
                      <a:endParaRPr lang="en-US" altLang="zh-CN" sz="900" b="0" i="0" u="none" strike="noStrike" dirty="0">
                        <a:solidFill>
                          <a:srgbClr val="000000"/>
                        </a:solidFill>
                        <a:latin typeface="+mn-lt"/>
                      </a:endParaRPr>
                    </a:p>
                    <a:p>
                      <a:pPr algn="l" fontAlgn="ctr"/>
                      <a:r>
                        <a:rPr lang="zh-CN" altLang="en-US" sz="900" b="0" i="0" u="none" strike="noStrike" dirty="0">
                          <a:solidFill>
                            <a:srgbClr val="000000"/>
                          </a:solidFill>
                          <a:latin typeface="+mn-lt"/>
                        </a:rPr>
                        <a:t>产品包需求</a:t>
                      </a:r>
                      <a:endParaRPr lang="en-US" altLang="zh-CN"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0" lang="en-US" altLang="zh-CN" sz="1000" kern="1200" dirty="0">
                          <a:solidFill>
                            <a:schemeClr val="tx1"/>
                          </a:solidFill>
                          <a:effectLst/>
                          <a:latin typeface="+mn-lt"/>
                          <a:ea typeface="+mn-ea"/>
                          <a:cs typeface="+mn-cs"/>
                        </a:rPr>
                        <a:t>1</a:t>
                      </a:r>
                      <a:r>
                        <a:rPr kumimoji="0" lang="zh-CN" altLang="en-US"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TR1</a:t>
                      </a:r>
                      <a:r>
                        <a:rPr kumimoji="0" lang="zh-CN" altLang="zh-CN" sz="1000" kern="1200" dirty="0">
                          <a:solidFill>
                            <a:schemeClr val="tx1"/>
                          </a:solidFill>
                          <a:effectLst/>
                          <a:latin typeface="+mn-lt"/>
                          <a:ea typeface="+mn-ea"/>
                          <a:cs typeface="+mn-cs"/>
                        </a:rPr>
                        <a:t>产品重点关注产品包需求的完备性以及选择的产品概念是否满足产品包需求，测试相应的定义产品可测试性需求，纳入产品包需求进行跟踪</a:t>
                      </a:r>
                      <a:r>
                        <a:rPr kumimoji="0" lang="en-US" altLang="zh-CN" sz="1000" kern="1200" dirty="0">
                          <a:solidFill>
                            <a:schemeClr val="tx1"/>
                          </a:solidFill>
                          <a:effectLst/>
                          <a:latin typeface="+mn-lt"/>
                          <a:ea typeface="+mn-ea"/>
                          <a:cs typeface="+mn-cs"/>
                        </a:rPr>
                        <a:t>;</a:t>
                      </a:r>
                    </a:p>
                    <a:p>
                      <a:pPr algn="l" fontAlgn="ctr"/>
                      <a:r>
                        <a:rPr kumimoji="0" lang="en-US" altLang="zh-CN" sz="1000" kern="1200" dirty="0">
                          <a:solidFill>
                            <a:schemeClr val="tx1"/>
                          </a:solidFill>
                          <a:effectLst/>
                          <a:latin typeface="+mn-lt"/>
                          <a:ea typeface="+mn-ea"/>
                          <a:cs typeface="+mn-cs"/>
                        </a:rPr>
                        <a:t>2</a:t>
                      </a:r>
                      <a:r>
                        <a:rPr kumimoji="0" lang="zh-CN" altLang="en-US"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CDCP</a:t>
                      </a:r>
                      <a:r>
                        <a:rPr kumimoji="0" lang="zh-CN" altLang="zh-CN" sz="1000" kern="1200" dirty="0">
                          <a:solidFill>
                            <a:schemeClr val="tx1"/>
                          </a:solidFill>
                          <a:effectLst/>
                          <a:latin typeface="+mn-lt"/>
                          <a:ea typeface="+mn-ea"/>
                          <a:cs typeface="+mn-cs"/>
                        </a:rPr>
                        <a:t>制订产品</a:t>
                      </a:r>
                      <a:r>
                        <a:rPr kumimoji="0" lang="en-US" altLang="zh-CN" sz="1000" kern="1200" dirty="0">
                          <a:solidFill>
                            <a:schemeClr val="tx1"/>
                          </a:solidFill>
                          <a:effectLst/>
                          <a:latin typeface="+mn-lt"/>
                          <a:ea typeface="+mn-ea"/>
                          <a:cs typeface="+mn-cs"/>
                        </a:rPr>
                        <a:t>E2E</a:t>
                      </a:r>
                      <a:r>
                        <a:rPr kumimoji="0" lang="zh-CN" altLang="zh-CN" sz="1000" kern="1200" dirty="0">
                          <a:solidFill>
                            <a:schemeClr val="tx1"/>
                          </a:solidFill>
                          <a:effectLst/>
                          <a:latin typeface="+mn-lt"/>
                          <a:ea typeface="+mn-ea"/>
                          <a:cs typeface="+mn-cs"/>
                        </a:rPr>
                        <a:t>计划，测试相应的制订</a:t>
                      </a:r>
                      <a:r>
                        <a:rPr kumimoji="0" lang="en-US" altLang="zh-CN" sz="1000" kern="1200" dirty="0">
                          <a:solidFill>
                            <a:schemeClr val="tx1"/>
                          </a:solidFill>
                          <a:effectLst/>
                          <a:latin typeface="+mn-lt"/>
                          <a:ea typeface="+mn-ea"/>
                          <a:cs typeface="+mn-cs"/>
                        </a:rPr>
                        <a:t>E2E</a:t>
                      </a:r>
                      <a:r>
                        <a:rPr kumimoji="0" lang="zh-CN" altLang="zh-CN" sz="1000" kern="1200" dirty="0">
                          <a:solidFill>
                            <a:schemeClr val="tx1"/>
                          </a:solidFill>
                          <a:effectLst/>
                          <a:latin typeface="+mn-lt"/>
                          <a:ea typeface="+mn-ea"/>
                          <a:cs typeface="+mn-cs"/>
                        </a:rPr>
                        <a:t>测试计划</a:t>
                      </a:r>
                      <a:r>
                        <a:rPr kumimoji="0" lang="en-US" altLang="zh-CN" sz="1000" kern="1200" dirty="0">
                          <a:solidFill>
                            <a:schemeClr val="tx1"/>
                          </a:solidFill>
                          <a:effectLst/>
                          <a:latin typeface="+mn-lt"/>
                          <a:ea typeface="+mn-ea"/>
                          <a:cs typeface="+mn-cs"/>
                        </a:rPr>
                        <a:t>(</a:t>
                      </a:r>
                      <a:r>
                        <a:rPr kumimoji="0" lang="zh-CN" altLang="zh-CN" sz="1000" kern="1200" dirty="0">
                          <a:solidFill>
                            <a:schemeClr val="tx1"/>
                          </a:solidFill>
                          <a:effectLst/>
                          <a:latin typeface="+mn-lt"/>
                          <a:ea typeface="+mn-ea"/>
                          <a:cs typeface="+mn-cs"/>
                        </a:rPr>
                        <a:t>总体</a:t>
                      </a:r>
                      <a:r>
                        <a:rPr kumimoji="0" lang="en-US" altLang="zh-CN" sz="1000" kern="1200" dirty="0">
                          <a:solidFill>
                            <a:schemeClr val="tx1"/>
                          </a:solidFill>
                          <a:effectLst/>
                          <a:latin typeface="+mn-lt"/>
                          <a:ea typeface="+mn-ea"/>
                          <a:cs typeface="+mn-cs"/>
                        </a:rPr>
                        <a:t>)</a:t>
                      </a:r>
                      <a:r>
                        <a:rPr kumimoji="0" lang="zh-CN" altLang="zh-CN" sz="1000" kern="1200" dirty="0">
                          <a:solidFill>
                            <a:schemeClr val="tx1"/>
                          </a:solidFill>
                          <a:effectLst/>
                          <a:latin typeface="+mn-lt"/>
                          <a:ea typeface="+mn-ea"/>
                          <a:cs typeface="+mn-cs"/>
                        </a:rPr>
                        <a:t>，为后续测试活动绘制路线图</a:t>
                      </a:r>
                      <a:r>
                        <a:rPr kumimoji="0" lang="en-US" altLang="zh-CN" sz="1000" kern="1200" dirty="0">
                          <a:solidFill>
                            <a:schemeClr val="tx1"/>
                          </a:solidFill>
                          <a:effectLst/>
                          <a:latin typeface="+mn-lt"/>
                          <a:ea typeface="+mn-ea"/>
                          <a:cs typeface="+mn-cs"/>
                        </a:rPr>
                        <a:t>;</a:t>
                      </a:r>
                      <a:endParaRPr kumimoji="0" lang="en-US" altLang="zh-CN" sz="1000" b="0" i="0" u="none" strike="noStrike" kern="1200" dirty="0">
                        <a:solidFill>
                          <a:schemeClr val="tx1"/>
                        </a:solidFill>
                        <a:effectLst/>
                        <a:latin typeface="+mn-lt"/>
                        <a:ea typeface="+mn-ea"/>
                        <a:cs typeface="+mn-cs"/>
                      </a:endParaRPr>
                    </a:p>
                    <a:p>
                      <a:pPr algn="l" fontAlgn="ctr"/>
                      <a:r>
                        <a:rPr lang="en-US" altLang="zh-CN" sz="1000" dirty="0"/>
                        <a:t>3</a:t>
                      </a:r>
                      <a:r>
                        <a:rPr lang="zh-CN" altLang="en-US" sz="1000" dirty="0"/>
                        <a:t>、需求文档是否具有可测试性，作为测试人员，如果可以依据需求文档提取测试需求和进行</a:t>
                      </a:r>
                      <a:r>
                        <a:rPr kumimoji="0" lang="zh-CN" altLang="en-US" sz="1000" u="none" strike="noStrike" kern="1200" dirty="0">
                          <a:solidFill>
                            <a:schemeClr val="tx1"/>
                          </a:solidFill>
                          <a:effectLst/>
                          <a:latin typeface="+mn-lt"/>
                          <a:ea typeface="+mn-ea"/>
                          <a:cs typeface="+mn-cs"/>
                          <a:hlinkClick r:id="rId2"/>
                        </a:rPr>
                        <a:t>测试用例</a:t>
                      </a:r>
                      <a:r>
                        <a:rPr lang="zh-CN" altLang="en-US" sz="1000" dirty="0"/>
                        <a:t>的设计。</a:t>
                      </a:r>
                      <a:endParaRPr lang="en-US" altLang="zh-CN" sz="1000" dirty="0"/>
                    </a:p>
                    <a:p>
                      <a:pPr algn="l" fontAlgn="ctr"/>
                      <a:endParaRPr lang="en-US" altLang="zh-CN" sz="1000" b="0" i="0" u="none" strike="noStrike" dirty="0">
                        <a:solidFill>
                          <a:srgbClr val="000000"/>
                        </a:solidFill>
                        <a:latin typeface="+mn-lt"/>
                      </a:endParaRPr>
                    </a:p>
                    <a:p>
                      <a:pPr algn="l" fontAlgn="ctr"/>
                      <a:r>
                        <a:rPr lang="zh-CN" altLang="en-US" sz="1000" b="0" i="0" u="none" strike="noStrike" dirty="0">
                          <a:solidFill>
                            <a:srgbClr val="000000"/>
                          </a:solidFill>
                          <a:latin typeface="+mn-lt"/>
                        </a:rPr>
                        <a:t>可测试性需求分析维度：</a:t>
                      </a:r>
                      <a:endParaRPr lang="en-US" altLang="zh-CN" sz="1000" b="0" i="0" u="none" strike="noStrike" dirty="0">
                        <a:solidFill>
                          <a:srgbClr val="000000"/>
                        </a:solidFill>
                        <a:latin typeface="+mn-lt"/>
                      </a:endParaRPr>
                    </a:p>
                    <a:p>
                      <a:pPr algn="l" fontAlgn="ctr"/>
                      <a:r>
                        <a:rPr lang="en-US" altLang="zh-CN" sz="1000" b="0" i="0" u="none" strike="noStrike" dirty="0">
                          <a:solidFill>
                            <a:srgbClr val="000000"/>
                          </a:solidFill>
                          <a:latin typeface="+mn-lt"/>
                        </a:rPr>
                        <a:t>1</a:t>
                      </a:r>
                      <a:r>
                        <a:rPr lang="zh-CN" altLang="en-US" sz="1000" b="0" i="0" u="none" strike="noStrike" dirty="0">
                          <a:solidFill>
                            <a:srgbClr val="000000"/>
                          </a:solidFill>
                          <a:latin typeface="+mn-lt"/>
                        </a:rPr>
                        <a:t>、面向产品的可测试性需求</a:t>
                      </a:r>
                      <a:endParaRPr lang="en-US" altLang="zh-CN" sz="1000" b="0" i="0" u="none" strike="noStrike" dirty="0">
                        <a:solidFill>
                          <a:srgbClr val="000000"/>
                        </a:solidFill>
                        <a:latin typeface="+mn-lt"/>
                      </a:endParaRPr>
                    </a:p>
                    <a:p>
                      <a:pPr algn="l" fontAlgn="ctr"/>
                      <a:r>
                        <a:rPr lang="en-US" altLang="zh-CN" sz="1000" b="0" i="0" u="none" strike="noStrike" dirty="0">
                          <a:solidFill>
                            <a:srgbClr val="000000"/>
                          </a:solidFill>
                          <a:latin typeface="+mn-lt"/>
                        </a:rPr>
                        <a:t>2</a:t>
                      </a:r>
                      <a:r>
                        <a:rPr lang="zh-CN" altLang="en-US" sz="1000" b="0" i="0" u="none" strike="noStrike" dirty="0">
                          <a:solidFill>
                            <a:srgbClr val="000000"/>
                          </a:solidFill>
                          <a:latin typeface="+mn-lt"/>
                        </a:rPr>
                        <a:t>、面向软件测试验证可测试性需求</a:t>
                      </a:r>
                      <a:endParaRPr lang="en-US" altLang="zh-CN" sz="1000" b="0" i="0" u="none" strike="noStrike" dirty="0">
                        <a:solidFill>
                          <a:srgbClr val="000000"/>
                        </a:solidFill>
                        <a:latin typeface="+mn-lt"/>
                      </a:endParaRPr>
                    </a:p>
                    <a:p>
                      <a:pPr algn="l" fontAlgn="ctr"/>
                      <a:r>
                        <a:rPr lang="en-US" altLang="zh-CN" sz="1000" b="0" i="0" u="none" strike="noStrike" dirty="0">
                          <a:solidFill>
                            <a:srgbClr val="000000"/>
                          </a:solidFill>
                          <a:latin typeface="+mn-lt"/>
                        </a:rPr>
                        <a:t>3</a:t>
                      </a:r>
                      <a:r>
                        <a:rPr lang="zh-CN" altLang="en-US" sz="1000" b="0" i="0" u="none" strike="noStrike" dirty="0">
                          <a:solidFill>
                            <a:srgbClr val="000000"/>
                          </a:solidFill>
                          <a:latin typeface="+mn-lt"/>
                        </a:rPr>
                        <a:t>、面向硬件测试可测试性需求</a:t>
                      </a:r>
                      <a:endParaRPr lang="en-US" altLang="zh-CN" sz="1000" b="0" i="0" u="none" strike="noStrike" dirty="0">
                        <a:solidFill>
                          <a:srgbClr val="000000"/>
                        </a:solidFill>
                        <a:latin typeface="+mn-lt"/>
                      </a:endParaRPr>
                    </a:p>
                    <a:p>
                      <a:pPr algn="l" fontAlgn="ctr"/>
                      <a:r>
                        <a:rPr lang="en-US" altLang="zh-CN" sz="1000" b="0" i="0" u="none" strike="noStrike" dirty="0">
                          <a:solidFill>
                            <a:srgbClr val="000000"/>
                          </a:solidFill>
                          <a:latin typeface="+mn-lt"/>
                        </a:rPr>
                        <a:t>4</a:t>
                      </a:r>
                      <a:r>
                        <a:rPr lang="zh-CN" altLang="en-US" sz="1000" b="0" i="0" u="none" strike="noStrike" dirty="0">
                          <a:solidFill>
                            <a:srgbClr val="000000"/>
                          </a:solidFill>
                          <a:latin typeface="+mn-lt"/>
                        </a:rPr>
                        <a:t>、面向生产的可测试项需求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900" b="0" i="0" u="none" strike="noStrike" dirty="0">
                          <a:solidFill>
                            <a:srgbClr val="000000"/>
                          </a:solidFill>
                          <a:latin typeface="+mn-lt"/>
                        </a:rPr>
                        <a:t>1</a:t>
                      </a:r>
                      <a:r>
                        <a:rPr lang="zh-CN" altLang="en-US" sz="900" b="0" i="0" u="none" strike="noStrike" dirty="0">
                          <a:solidFill>
                            <a:srgbClr val="000000"/>
                          </a:solidFill>
                          <a:latin typeface="+mn-lt"/>
                        </a:rPr>
                        <a:t>、需求规格说明书</a:t>
                      </a:r>
                      <a:r>
                        <a:rPr lang="zh-CN" altLang="en-US" sz="900" b="0" i="0" u="none" strike="noStrike" baseline="0" dirty="0">
                          <a:solidFill>
                            <a:srgbClr val="000000"/>
                          </a:solidFill>
                          <a:latin typeface="+mn-lt"/>
                        </a:rPr>
                        <a:t> </a:t>
                      </a:r>
                      <a:r>
                        <a:rPr lang="en-US" altLang="zh-CN" sz="900" b="0" i="0" u="none" strike="noStrike" baseline="0" dirty="0">
                          <a:solidFill>
                            <a:srgbClr val="000000"/>
                          </a:solidFill>
                          <a:latin typeface="+mn-lt"/>
                        </a:rPr>
                        <a:t>review</a:t>
                      </a:r>
                      <a:r>
                        <a:rPr lang="zh-CN" altLang="en-US" sz="900" b="0" i="0" u="none" strike="noStrike" baseline="0" dirty="0">
                          <a:solidFill>
                            <a:srgbClr val="000000"/>
                          </a:solidFill>
                          <a:latin typeface="+mn-lt"/>
                        </a:rPr>
                        <a:t>；</a:t>
                      </a:r>
                      <a:endParaRPr lang="en-US" altLang="zh-CN" sz="900" b="0" i="0" u="none" strike="noStrike" baseline="0" dirty="0">
                        <a:solidFill>
                          <a:srgbClr val="000000"/>
                        </a:solidFill>
                        <a:latin typeface="+mn-lt"/>
                      </a:endParaRPr>
                    </a:p>
                    <a:p>
                      <a:pPr algn="l" fontAlgn="ctr"/>
                      <a:r>
                        <a:rPr lang="en-US" altLang="zh-CN" sz="900" b="0" i="0" u="none" strike="noStrike" baseline="0" dirty="0">
                          <a:solidFill>
                            <a:srgbClr val="000000"/>
                          </a:solidFill>
                          <a:latin typeface="+mn-lt"/>
                        </a:rPr>
                        <a:t>2</a:t>
                      </a:r>
                      <a:r>
                        <a:rPr lang="zh-CN" altLang="en-US" sz="900" b="0" i="0" u="none" strike="noStrike" baseline="0" dirty="0">
                          <a:solidFill>
                            <a:srgbClr val="000000"/>
                          </a:solidFill>
                          <a:latin typeface="+mn-lt"/>
                        </a:rPr>
                        <a:t>、产品</a:t>
                      </a:r>
                      <a:r>
                        <a:rPr lang="en-US" altLang="zh-CN" sz="900" b="0" i="0" u="none" strike="noStrike" baseline="0" dirty="0">
                          <a:solidFill>
                            <a:srgbClr val="000000"/>
                          </a:solidFill>
                          <a:latin typeface="+mn-lt"/>
                        </a:rPr>
                        <a:t>E2E</a:t>
                      </a:r>
                      <a:r>
                        <a:rPr lang="zh-CN" altLang="en-US" sz="900" b="0" i="0" u="none" strike="noStrike" baseline="0" dirty="0">
                          <a:solidFill>
                            <a:srgbClr val="000000"/>
                          </a:solidFill>
                          <a:latin typeface="+mn-lt"/>
                        </a:rPr>
                        <a:t>计划 </a:t>
                      </a:r>
                      <a:r>
                        <a:rPr lang="en-US" altLang="zh-CN" sz="900" b="0" i="0" u="none" strike="noStrike" baseline="0" dirty="0">
                          <a:solidFill>
                            <a:srgbClr val="000000"/>
                          </a:solidFill>
                          <a:latin typeface="+mn-lt"/>
                        </a:rPr>
                        <a:t>review</a:t>
                      </a:r>
                    </a:p>
                    <a:p>
                      <a:pPr algn="l" fontAlgn="ctr"/>
                      <a:r>
                        <a:rPr lang="en-US" altLang="zh-CN" sz="900" b="0" i="0" u="none" strike="noStrike" baseline="0" dirty="0">
                          <a:solidFill>
                            <a:srgbClr val="000000"/>
                          </a:solidFill>
                          <a:latin typeface="+mn-lt"/>
                        </a:rPr>
                        <a:t>3</a:t>
                      </a:r>
                      <a:r>
                        <a:rPr lang="zh-CN" altLang="en-US" sz="900" b="0" i="0" u="none" strike="noStrike" baseline="0" dirty="0">
                          <a:solidFill>
                            <a:srgbClr val="000000"/>
                          </a:solidFill>
                          <a:latin typeface="+mn-lt"/>
                        </a:rPr>
                        <a:t>、测试</a:t>
                      </a:r>
                      <a:r>
                        <a:rPr lang="en-US" altLang="zh-CN" sz="900" b="0" i="0" u="none" strike="noStrike" baseline="0" dirty="0">
                          <a:solidFill>
                            <a:srgbClr val="000000"/>
                          </a:solidFill>
                          <a:latin typeface="+mn-lt"/>
                        </a:rPr>
                        <a:t>E2E</a:t>
                      </a:r>
                      <a:r>
                        <a:rPr lang="zh-CN" altLang="en-US" sz="900" b="0" i="0" u="none" strike="noStrike" baseline="0" dirty="0">
                          <a:solidFill>
                            <a:srgbClr val="000000"/>
                          </a:solidFill>
                          <a:latin typeface="+mn-lt"/>
                        </a:rPr>
                        <a:t>计划</a:t>
                      </a:r>
                      <a:r>
                        <a:rPr lang="en-US" altLang="zh-CN" sz="900" b="0" i="0" u="none" strike="noStrike" baseline="0" dirty="0">
                          <a:solidFill>
                            <a:srgbClr val="000000"/>
                          </a:solidFill>
                          <a:latin typeface="+mn-lt"/>
                        </a:rPr>
                        <a:t>—</a:t>
                      </a:r>
                      <a:r>
                        <a:rPr lang="zh-CN" altLang="en-US" sz="900" b="0" i="0" u="none" strike="noStrike" baseline="0" dirty="0">
                          <a:solidFill>
                            <a:srgbClr val="000000"/>
                          </a:solidFill>
                          <a:latin typeface="+mn-lt"/>
                        </a:rPr>
                        <a:t>里程碑计划</a:t>
                      </a:r>
                      <a:endParaRPr lang="en-US" altLang="zh-CN" sz="900" b="0" i="0" u="none" strike="noStrike" baseline="0" dirty="0">
                        <a:solidFill>
                          <a:srgbClr val="000000"/>
                        </a:solidFill>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zh-CN" sz="900" b="0" i="0" u="none" strike="noStrike" baseline="0" dirty="0">
                          <a:solidFill>
                            <a:srgbClr val="000000"/>
                          </a:solidFill>
                          <a:latin typeface="+mn-lt"/>
                        </a:rPr>
                        <a:t>4</a:t>
                      </a:r>
                      <a:r>
                        <a:rPr lang="zh-CN" altLang="en-US" sz="900" b="0" i="0" u="none" strike="noStrike" baseline="0" dirty="0">
                          <a:solidFill>
                            <a:srgbClr val="000000"/>
                          </a:solidFill>
                          <a:latin typeface="+mn-lt"/>
                        </a:rPr>
                        <a:t>、产品可测试性需求</a:t>
                      </a:r>
                      <a:endParaRPr lang="zh-CN" altLang="en-US" sz="900" b="0" i="0" u="none" strike="noStrike" dirty="0">
                        <a:solidFill>
                          <a:srgbClr val="000000"/>
                        </a:solidFill>
                        <a:latin typeface="+mn-lt"/>
                      </a:endParaRPr>
                    </a:p>
                    <a:p>
                      <a:pPr algn="l" fontAlgn="ctr"/>
                      <a:endParaRPr lang="zh-CN" altLang="en-US"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15055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536" y="110645"/>
            <a:ext cx="8929718" cy="310262"/>
          </a:xfrm>
        </p:spPr>
        <p:txBody>
          <a:bodyPr>
            <a:normAutofit/>
          </a:bodyPr>
          <a:lstStyle/>
          <a:p>
            <a:pPr algn="l"/>
            <a:r>
              <a:rPr lang="zh-CN" altLang="en-US" sz="1400" dirty="0">
                <a:solidFill>
                  <a:srgbClr val="0000FF"/>
                </a:solidFill>
              </a:rPr>
              <a:t>计划阶段</a:t>
            </a:r>
            <a:r>
              <a:rPr lang="en-US" altLang="zh-CN" sz="1400" dirty="0">
                <a:solidFill>
                  <a:srgbClr val="0000FF"/>
                </a:solidFill>
              </a:rPr>
              <a:t>—</a:t>
            </a:r>
            <a:r>
              <a:rPr lang="zh-CN" altLang="en-US" sz="1400" dirty="0">
                <a:solidFill>
                  <a:srgbClr val="0000FF"/>
                </a:solidFill>
              </a:rPr>
              <a:t>测试关键活动</a:t>
            </a:r>
          </a:p>
        </p:txBody>
      </p:sp>
      <p:sp>
        <p:nvSpPr>
          <p:cNvPr id="9" name="矩形 8"/>
          <p:cNvSpPr/>
          <p:nvPr/>
        </p:nvSpPr>
        <p:spPr>
          <a:xfrm>
            <a:off x="77525" y="3333590"/>
            <a:ext cx="184731" cy="307777"/>
          </a:xfrm>
          <a:prstGeom prst="rect">
            <a:avLst/>
          </a:prstGeom>
        </p:spPr>
        <p:txBody>
          <a:bodyPr wrap="none">
            <a:spAutoFit/>
          </a:bodyPr>
          <a:lstStyle/>
          <a:p>
            <a:endParaRPr lang="zh-CN" altLang="en-US" sz="1400" dirty="0"/>
          </a:p>
        </p:txBody>
      </p:sp>
      <p:graphicFrame>
        <p:nvGraphicFramePr>
          <p:cNvPr id="11" name="表格 10"/>
          <p:cNvGraphicFramePr>
            <a:graphicFrameLocks noGrp="1"/>
          </p:cNvGraphicFramePr>
          <p:nvPr>
            <p:extLst>
              <p:ext uri="{D42A27DB-BD31-4B8C-83A1-F6EECF244321}">
                <p14:modId xmlns:p14="http://schemas.microsoft.com/office/powerpoint/2010/main" val="2214131489"/>
              </p:ext>
            </p:extLst>
          </p:nvPr>
        </p:nvGraphicFramePr>
        <p:xfrm>
          <a:off x="77524" y="476672"/>
          <a:ext cx="8958971" cy="2232248"/>
        </p:xfrm>
        <a:graphic>
          <a:graphicData uri="http://schemas.openxmlformats.org/drawingml/2006/table">
            <a:tbl>
              <a:tblPr/>
              <a:tblGrid>
                <a:gridCol w="1282469">
                  <a:extLst>
                    <a:ext uri="{9D8B030D-6E8A-4147-A177-3AD203B41FA5}">
                      <a16:colId xmlns:a16="http://schemas.microsoft.com/office/drawing/2014/main" val="20000"/>
                    </a:ext>
                  </a:extLst>
                </a:gridCol>
                <a:gridCol w="1843855">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3384375">
                  <a:extLst>
                    <a:ext uri="{9D8B030D-6E8A-4147-A177-3AD203B41FA5}">
                      <a16:colId xmlns:a16="http://schemas.microsoft.com/office/drawing/2014/main" val="20003"/>
                    </a:ext>
                  </a:extLst>
                </a:gridCol>
              </a:tblGrid>
              <a:tr h="299608">
                <a:tc>
                  <a:txBody>
                    <a:bodyPr/>
                    <a:lstStyle/>
                    <a:p>
                      <a:pPr algn="l" fontAlgn="t"/>
                      <a:r>
                        <a:rPr lang="zh-CN" altLang="en-US" sz="900" b="1" i="0" u="none" strike="noStrike" dirty="0">
                          <a:solidFill>
                            <a:srgbClr val="000000"/>
                          </a:solidFill>
                          <a:latin typeface="+mn-lt"/>
                        </a:rPr>
                        <a:t>关键点</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阶段点</a:t>
                      </a:r>
                      <a:r>
                        <a:rPr lang="en-US" altLang="zh-CN" sz="900" b="1" i="0" u="none" strike="noStrike" dirty="0">
                          <a:solidFill>
                            <a:srgbClr val="000000"/>
                          </a:solidFill>
                          <a:latin typeface="+mn-lt"/>
                        </a:rPr>
                        <a:t>\</a:t>
                      </a:r>
                      <a:r>
                        <a:rPr lang="zh-CN" altLang="en-US" sz="900" b="1" i="0" u="none" strike="noStrike" dirty="0">
                          <a:solidFill>
                            <a:srgbClr val="000000"/>
                          </a:solidFill>
                          <a:latin typeface="+mn-lt"/>
                        </a:rPr>
                        <a:t>产品形态</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测试关键活动</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zh-CN" altLang="en-US" sz="900" b="1" i="0" u="none" strike="noStrike" dirty="0">
                          <a:solidFill>
                            <a:srgbClr val="000000"/>
                          </a:solidFill>
                          <a:latin typeface="+mn-lt"/>
                        </a:rPr>
                        <a:t>测试活动产物</a:t>
                      </a:r>
                      <a:endParaRPr lang="en-US" altLang="zh-CN"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932640">
                <a:tc>
                  <a:txBody>
                    <a:bodyPr/>
                    <a:lstStyle/>
                    <a:p>
                      <a:pPr algn="l" fontAlgn="ctr"/>
                      <a:r>
                        <a:rPr lang="en-US" sz="900" b="0" i="0" u="none" strike="noStrike" dirty="0">
                          <a:solidFill>
                            <a:srgbClr val="000000"/>
                          </a:solidFill>
                          <a:latin typeface="+mn-lt"/>
                        </a:rPr>
                        <a:t>TR2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CN" altLang="en-US" sz="900" b="0" i="0" u="none" strike="noStrike" dirty="0">
                          <a:solidFill>
                            <a:srgbClr val="000000"/>
                          </a:solidFill>
                          <a:latin typeface="+mn-lt"/>
                        </a:rPr>
                        <a:t>计划阶段</a:t>
                      </a:r>
                      <a:endParaRPr lang="en-US" altLang="zh-CN" sz="900" b="0" i="0" u="none" strike="noStrike" dirty="0">
                        <a:solidFill>
                          <a:srgbClr val="000000"/>
                        </a:solidFill>
                        <a:latin typeface="+mn-lt"/>
                      </a:endParaRPr>
                    </a:p>
                    <a:p>
                      <a:pPr algn="l" fontAlgn="ctr"/>
                      <a:r>
                        <a:rPr lang="zh-CN" altLang="en-US" sz="900" b="0" i="0" u="none" strike="noStrike" dirty="0">
                          <a:solidFill>
                            <a:srgbClr val="000000"/>
                          </a:solidFill>
                          <a:latin typeface="+mn-lt"/>
                        </a:rPr>
                        <a:t>产品系统设计规格</a:t>
                      </a:r>
                      <a:endParaRPr lang="en-US" altLang="zh-CN"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0" lang="en-US" altLang="zh-CN" sz="1000" kern="1200" dirty="0">
                          <a:solidFill>
                            <a:schemeClr val="tx1"/>
                          </a:solidFill>
                          <a:effectLst/>
                          <a:latin typeface="+mn-lt"/>
                          <a:ea typeface="+mn-ea"/>
                          <a:cs typeface="+mn-cs"/>
                        </a:rPr>
                        <a:t>1</a:t>
                      </a:r>
                      <a:r>
                        <a:rPr kumimoji="0" lang="zh-CN" altLang="en-US"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TR2</a:t>
                      </a:r>
                      <a:r>
                        <a:rPr kumimoji="0" lang="zh-CN" altLang="zh-CN" sz="1000" kern="1200" dirty="0">
                          <a:solidFill>
                            <a:schemeClr val="tx1"/>
                          </a:solidFill>
                          <a:effectLst/>
                          <a:latin typeface="+mn-lt"/>
                          <a:ea typeface="+mn-ea"/>
                          <a:cs typeface="+mn-cs"/>
                        </a:rPr>
                        <a:t>重点关注产品设计需求到产品设计规格的完备性，测试通过进行产品测试需求分析，输出产品测试规格，明确后续测试内容的总纲</a:t>
                      </a:r>
                      <a:r>
                        <a:rPr kumimoji="0" lang="en-US" altLang="zh-CN" sz="1000" kern="1200" dirty="0">
                          <a:solidFill>
                            <a:schemeClr val="tx1"/>
                          </a:solidFill>
                          <a:effectLst/>
                          <a:latin typeface="+mn-lt"/>
                          <a:ea typeface="+mn-ea"/>
                          <a:cs typeface="+mn-cs"/>
                        </a:rPr>
                        <a:t>;</a:t>
                      </a:r>
                    </a:p>
                    <a:p>
                      <a:pPr algn="l" fontAlgn="ctr"/>
                      <a:endParaRPr lang="zh-CN" altLang="en-US" sz="1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900" b="0" i="0" u="none" strike="noStrike" dirty="0">
                          <a:solidFill>
                            <a:srgbClr val="000000"/>
                          </a:solidFill>
                          <a:latin typeface="+mn-lt"/>
                        </a:rPr>
                        <a:t>1</a:t>
                      </a:r>
                      <a:r>
                        <a:rPr lang="zh-CN" altLang="en-US" sz="900" b="0" i="0" u="none" strike="noStrike" dirty="0">
                          <a:solidFill>
                            <a:srgbClr val="000000"/>
                          </a:solidFill>
                          <a:latin typeface="+mn-lt"/>
                        </a:rPr>
                        <a:t>、</a:t>
                      </a:r>
                      <a:r>
                        <a:rPr lang="en-US" altLang="zh-CN" sz="900" b="0" i="0" u="none" strike="noStrike" dirty="0">
                          <a:solidFill>
                            <a:srgbClr val="000000"/>
                          </a:solidFill>
                          <a:latin typeface="+mn-lt"/>
                        </a:rPr>
                        <a:t> </a:t>
                      </a:r>
                      <a:r>
                        <a:rPr lang="zh-CN" altLang="en-US" sz="900" b="0" i="0" u="none" strike="noStrike" dirty="0">
                          <a:solidFill>
                            <a:srgbClr val="000000"/>
                          </a:solidFill>
                          <a:latin typeface="+mn-lt"/>
                        </a:rPr>
                        <a:t>产品测试规格</a:t>
                      </a:r>
                    </a:p>
                    <a:p>
                      <a:pPr algn="l" fontAlgn="ctr"/>
                      <a:endParaRPr lang="zh-CN" altLang="en-US"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223988147"/>
              </p:ext>
            </p:extLst>
          </p:nvPr>
        </p:nvGraphicFramePr>
        <p:xfrm>
          <a:off x="77525" y="2924944"/>
          <a:ext cx="8958971" cy="2290333"/>
        </p:xfrm>
        <a:graphic>
          <a:graphicData uri="http://schemas.openxmlformats.org/drawingml/2006/table">
            <a:tbl>
              <a:tblPr/>
              <a:tblGrid>
                <a:gridCol w="1282469">
                  <a:extLst>
                    <a:ext uri="{9D8B030D-6E8A-4147-A177-3AD203B41FA5}">
                      <a16:colId xmlns:a16="http://schemas.microsoft.com/office/drawing/2014/main" val="20000"/>
                    </a:ext>
                  </a:extLst>
                </a:gridCol>
                <a:gridCol w="1843855">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3384375">
                  <a:extLst>
                    <a:ext uri="{9D8B030D-6E8A-4147-A177-3AD203B41FA5}">
                      <a16:colId xmlns:a16="http://schemas.microsoft.com/office/drawing/2014/main" val="20003"/>
                    </a:ext>
                  </a:extLst>
                </a:gridCol>
              </a:tblGrid>
              <a:tr h="299608">
                <a:tc>
                  <a:txBody>
                    <a:bodyPr/>
                    <a:lstStyle/>
                    <a:p>
                      <a:pPr algn="l" fontAlgn="t"/>
                      <a:r>
                        <a:rPr lang="zh-CN" altLang="en-US" sz="900" b="1" i="0" u="none" strike="noStrike" dirty="0">
                          <a:solidFill>
                            <a:srgbClr val="000000"/>
                          </a:solidFill>
                          <a:latin typeface="+mn-lt"/>
                        </a:rPr>
                        <a:t>关键点</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阶段点</a:t>
                      </a:r>
                      <a:r>
                        <a:rPr lang="en-US" altLang="zh-CN" sz="900" b="1" i="0" u="none" strike="noStrike" dirty="0">
                          <a:solidFill>
                            <a:srgbClr val="000000"/>
                          </a:solidFill>
                          <a:latin typeface="+mn-lt"/>
                        </a:rPr>
                        <a:t>\</a:t>
                      </a:r>
                      <a:r>
                        <a:rPr lang="zh-CN" altLang="en-US" sz="900" b="1" i="0" u="none" strike="noStrike" dirty="0">
                          <a:solidFill>
                            <a:srgbClr val="000000"/>
                          </a:solidFill>
                          <a:latin typeface="+mn-lt"/>
                        </a:rPr>
                        <a:t>产品形态</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测试关键活动</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zh-CN" altLang="en-US" sz="900" b="1" i="0" u="none" strike="noStrike" dirty="0">
                          <a:solidFill>
                            <a:srgbClr val="000000"/>
                          </a:solidFill>
                          <a:latin typeface="+mn-lt"/>
                        </a:rPr>
                        <a:t>测试活动产物</a:t>
                      </a:r>
                      <a:endParaRPr lang="en-US" altLang="zh-CN"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932640">
                <a:tc>
                  <a:txBody>
                    <a:bodyPr/>
                    <a:lstStyle/>
                    <a:p>
                      <a:pPr algn="l" fontAlgn="ctr"/>
                      <a:r>
                        <a:rPr lang="en-US" sz="900" b="0" i="0" u="none" strike="noStrike" dirty="0">
                          <a:solidFill>
                            <a:srgbClr val="000000"/>
                          </a:solidFill>
                          <a:latin typeface="+mn-lt"/>
                        </a:rPr>
                        <a:t>TR3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CN" altLang="en-US" sz="900" b="0" i="0" u="none" strike="noStrike" dirty="0">
                          <a:solidFill>
                            <a:srgbClr val="000000"/>
                          </a:solidFill>
                          <a:latin typeface="+mn-lt"/>
                        </a:rPr>
                        <a:t>计划阶段</a:t>
                      </a:r>
                      <a:endParaRPr lang="en-US" altLang="zh-CN" sz="900" b="0" i="0" u="none" strike="noStrike" dirty="0">
                        <a:solidFill>
                          <a:srgbClr val="000000"/>
                        </a:solidFill>
                        <a:latin typeface="+mn-lt"/>
                      </a:endParaRPr>
                    </a:p>
                    <a:p>
                      <a:pPr algn="l" fontAlgn="ctr"/>
                      <a:r>
                        <a:rPr lang="zh-CN" altLang="en-US" sz="900" b="0" i="0" u="none" strike="noStrike" dirty="0">
                          <a:solidFill>
                            <a:srgbClr val="000000"/>
                          </a:solidFill>
                          <a:latin typeface="+mn-lt"/>
                        </a:rPr>
                        <a:t>产品子系统设计规格</a:t>
                      </a:r>
                      <a:endParaRPr lang="en-US" altLang="zh-CN"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kumimoji="0" lang="en-US" altLang="zh-CN" sz="1000" kern="1200" dirty="0">
                          <a:solidFill>
                            <a:schemeClr val="tx1"/>
                          </a:solidFill>
                          <a:effectLst/>
                          <a:latin typeface="+mn-lt"/>
                          <a:ea typeface="+mn-ea"/>
                          <a:cs typeface="+mn-cs"/>
                        </a:rPr>
                        <a:t>1</a:t>
                      </a:r>
                      <a:r>
                        <a:rPr kumimoji="0" lang="zh-CN" altLang="en-US"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 TR3</a:t>
                      </a:r>
                      <a:r>
                        <a:rPr kumimoji="0" lang="zh-CN" altLang="zh-CN" sz="1000" kern="1200" dirty="0">
                          <a:solidFill>
                            <a:schemeClr val="tx1"/>
                          </a:solidFill>
                          <a:effectLst/>
                          <a:latin typeface="+mn-lt"/>
                          <a:ea typeface="+mn-ea"/>
                          <a:cs typeface="+mn-cs"/>
                        </a:rPr>
                        <a:t>确保设计规格已经完全、正确地在概要设计中得到体现，测试则根据产品测试规格进一步细化输出测试点</a:t>
                      </a:r>
                      <a:r>
                        <a:rPr kumimoji="0" lang="en-US" altLang="zh-CN" sz="1000" kern="1200" dirty="0">
                          <a:solidFill>
                            <a:schemeClr val="tx1"/>
                          </a:solidFill>
                          <a:effectLst/>
                          <a:latin typeface="+mn-lt"/>
                          <a:ea typeface="+mn-ea"/>
                          <a:cs typeface="+mn-cs"/>
                        </a:rPr>
                        <a:t>;</a:t>
                      </a:r>
                    </a:p>
                    <a:p>
                      <a:pPr marL="0" marR="0" indent="0" algn="l" defTabSz="914400" rtl="0" eaLnBrk="1" fontAlgn="ctr" latinLnBrk="0" hangingPunct="1">
                        <a:lnSpc>
                          <a:spcPct val="100000"/>
                        </a:lnSpc>
                        <a:spcBef>
                          <a:spcPts val="0"/>
                        </a:spcBef>
                        <a:spcAft>
                          <a:spcPts val="0"/>
                        </a:spcAft>
                        <a:buClrTx/>
                        <a:buSzTx/>
                        <a:buFontTx/>
                        <a:buNone/>
                        <a:tabLst/>
                        <a:defRPr/>
                      </a:pPr>
                      <a:endParaRPr kumimoji="0" lang="en-US" altLang="zh-CN" sz="1000" kern="1200" dirty="0">
                        <a:solidFill>
                          <a:schemeClr val="tx1"/>
                        </a:solidFill>
                        <a:effectLst/>
                        <a:latin typeface="+mn-lt"/>
                        <a:ea typeface="+mn-ea"/>
                        <a:cs typeface="+mn-cs"/>
                      </a:endParaRPr>
                    </a:p>
                    <a:p>
                      <a:pPr marL="0" marR="0" indent="0" algn="l" defTabSz="914400" rtl="0" eaLnBrk="1" fontAlgn="ctr" latinLnBrk="0" hangingPunct="1">
                        <a:lnSpc>
                          <a:spcPct val="100000"/>
                        </a:lnSpc>
                        <a:spcBef>
                          <a:spcPts val="0"/>
                        </a:spcBef>
                        <a:spcAft>
                          <a:spcPts val="0"/>
                        </a:spcAft>
                        <a:buClrTx/>
                        <a:buSzTx/>
                        <a:buFontTx/>
                        <a:buNone/>
                        <a:tabLst/>
                        <a:defRPr/>
                      </a:pPr>
                      <a:r>
                        <a:rPr kumimoji="0" lang="zh-CN" altLang="zh-CN" sz="1000" kern="1200" dirty="0">
                          <a:solidFill>
                            <a:schemeClr val="tx1"/>
                          </a:solidFill>
                          <a:effectLst/>
                          <a:latin typeface="+mn-lt"/>
                          <a:ea typeface="+mn-ea"/>
                          <a:cs typeface="+mn-cs"/>
                        </a:rPr>
                        <a:t>输出</a:t>
                      </a:r>
                      <a:r>
                        <a:rPr kumimoji="0" lang="en-US" altLang="zh-CN" sz="1000" kern="1200" dirty="0">
                          <a:solidFill>
                            <a:schemeClr val="tx1"/>
                          </a:solidFill>
                          <a:effectLst/>
                          <a:latin typeface="+mn-lt"/>
                          <a:ea typeface="+mn-ea"/>
                          <a:cs typeface="+mn-cs"/>
                        </a:rPr>
                        <a:t>3/4</a:t>
                      </a:r>
                      <a:r>
                        <a:rPr kumimoji="0" lang="zh-CN" altLang="zh-CN" sz="1000" kern="1200" dirty="0">
                          <a:solidFill>
                            <a:schemeClr val="tx1"/>
                          </a:solidFill>
                          <a:effectLst/>
                          <a:latin typeface="+mn-lt"/>
                          <a:ea typeface="+mn-ea"/>
                          <a:cs typeface="+mn-cs"/>
                        </a:rPr>
                        <a:t>级</a:t>
                      </a:r>
                      <a:r>
                        <a:rPr kumimoji="0" lang="en-US" altLang="zh-CN" sz="1000" kern="1200" dirty="0">
                          <a:solidFill>
                            <a:schemeClr val="tx1"/>
                          </a:solidFill>
                          <a:effectLst/>
                          <a:latin typeface="+mn-lt"/>
                          <a:ea typeface="+mn-ea"/>
                          <a:cs typeface="+mn-cs"/>
                        </a:rPr>
                        <a:t>E2E</a:t>
                      </a:r>
                      <a:r>
                        <a:rPr kumimoji="0" lang="zh-CN" altLang="zh-CN" sz="1000" kern="1200" dirty="0">
                          <a:solidFill>
                            <a:schemeClr val="tx1"/>
                          </a:solidFill>
                          <a:effectLst/>
                          <a:latin typeface="+mn-lt"/>
                          <a:ea typeface="+mn-ea"/>
                          <a:cs typeface="+mn-cs"/>
                        </a:rPr>
                        <a:t>计划，测试则输出细化的</a:t>
                      </a:r>
                      <a:r>
                        <a:rPr kumimoji="0" lang="en-US" altLang="zh-CN" sz="1000" kern="1200" dirty="0">
                          <a:solidFill>
                            <a:schemeClr val="tx1"/>
                          </a:solidFill>
                          <a:effectLst/>
                          <a:latin typeface="+mn-lt"/>
                          <a:ea typeface="+mn-ea"/>
                          <a:cs typeface="+mn-cs"/>
                        </a:rPr>
                        <a:t>E2E</a:t>
                      </a:r>
                      <a:r>
                        <a:rPr kumimoji="0" lang="zh-CN" altLang="zh-CN" sz="1000" kern="1200" dirty="0">
                          <a:solidFill>
                            <a:schemeClr val="tx1"/>
                          </a:solidFill>
                          <a:effectLst/>
                          <a:latin typeface="+mn-lt"/>
                          <a:ea typeface="+mn-ea"/>
                          <a:cs typeface="+mn-cs"/>
                        </a:rPr>
                        <a:t>测试策略和</a:t>
                      </a:r>
                      <a:r>
                        <a:rPr kumimoji="0" lang="en-US" altLang="zh-CN" sz="1000" kern="1200" dirty="0">
                          <a:solidFill>
                            <a:schemeClr val="tx1"/>
                          </a:solidFill>
                          <a:effectLst/>
                          <a:latin typeface="+mn-lt"/>
                          <a:ea typeface="+mn-ea"/>
                          <a:cs typeface="+mn-cs"/>
                        </a:rPr>
                        <a:t>E2E</a:t>
                      </a:r>
                      <a:r>
                        <a:rPr kumimoji="0" lang="zh-CN" altLang="zh-CN" sz="1000" kern="1200" dirty="0">
                          <a:solidFill>
                            <a:schemeClr val="tx1"/>
                          </a:solidFill>
                          <a:effectLst/>
                          <a:latin typeface="+mn-lt"/>
                          <a:ea typeface="+mn-ea"/>
                          <a:cs typeface="+mn-cs"/>
                        </a:rPr>
                        <a:t>测试计划。测试需求分析和计划阶段非常重要，且往往易被忽视。该阶段测试工作做的扎实，系统的可靠性、测试的完备性等方面都能得到很好的保障，有经验的</a:t>
                      </a:r>
                      <a:r>
                        <a:rPr kumimoji="0" lang="en-US" altLang="zh-CN" sz="1000" kern="1200" dirty="0">
                          <a:solidFill>
                            <a:schemeClr val="tx1"/>
                          </a:solidFill>
                          <a:effectLst/>
                          <a:latin typeface="+mn-lt"/>
                          <a:ea typeface="+mn-ea"/>
                          <a:cs typeface="+mn-cs"/>
                        </a:rPr>
                        <a:t>TM</a:t>
                      </a:r>
                      <a:r>
                        <a:rPr kumimoji="0" lang="zh-CN" altLang="zh-CN" sz="1000" kern="1200" dirty="0">
                          <a:solidFill>
                            <a:schemeClr val="tx1"/>
                          </a:solidFill>
                          <a:effectLst/>
                          <a:latin typeface="+mn-lt"/>
                          <a:ea typeface="+mn-ea"/>
                          <a:cs typeface="+mn-cs"/>
                        </a:rPr>
                        <a:t>和</a:t>
                      </a:r>
                      <a:r>
                        <a:rPr kumimoji="0" lang="en-US" altLang="zh-CN" sz="1000" kern="1200" dirty="0">
                          <a:solidFill>
                            <a:schemeClr val="tx1"/>
                          </a:solidFill>
                          <a:effectLst/>
                          <a:latin typeface="+mn-lt"/>
                          <a:ea typeface="+mn-ea"/>
                          <a:cs typeface="+mn-cs"/>
                        </a:rPr>
                        <a:t>TSE</a:t>
                      </a:r>
                      <a:r>
                        <a:rPr kumimoji="0" lang="zh-CN" altLang="zh-CN" sz="1000" kern="1200" dirty="0">
                          <a:solidFill>
                            <a:schemeClr val="tx1"/>
                          </a:solidFill>
                          <a:effectLst/>
                          <a:latin typeface="+mn-lt"/>
                          <a:ea typeface="+mn-ea"/>
                          <a:cs typeface="+mn-cs"/>
                        </a:rPr>
                        <a:t>也可以通过</a:t>
                      </a:r>
                      <a:r>
                        <a:rPr kumimoji="0" lang="en-US" altLang="zh-CN" sz="1000" kern="1200" dirty="0">
                          <a:solidFill>
                            <a:schemeClr val="tx1"/>
                          </a:solidFill>
                          <a:effectLst/>
                          <a:latin typeface="+mn-lt"/>
                          <a:ea typeface="+mn-ea"/>
                          <a:cs typeface="+mn-cs"/>
                        </a:rPr>
                        <a:t>E2E</a:t>
                      </a:r>
                      <a:r>
                        <a:rPr kumimoji="0" lang="zh-CN" altLang="zh-CN" sz="1000" kern="1200" dirty="0">
                          <a:solidFill>
                            <a:schemeClr val="tx1"/>
                          </a:solidFill>
                          <a:effectLst/>
                          <a:latin typeface="+mn-lt"/>
                          <a:ea typeface="+mn-ea"/>
                          <a:cs typeface="+mn-cs"/>
                        </a:rPr>
                        <a:t>计划和策略，很好的控制后期测试活动的节奏。</a:t>
                      </a:r>
                    </a:p>
                    <a:p>
                      <a:pPr marL="0" marR="0" indent="0" algn="l" defTabSz="914400" rtl="0" eaLnBrk="1" fontAlgn="ctr" latinLnBrk="0" hangingPunct="1">
                        <a:lnSpc>
                          <a:spcPct val="100000"/>
                        </a:lnSpc>
                        <a:spcBef>
                          <a:spcPts val="0"/>
                        </a:spcBef>
                        <a:spcAft>
                          <a:spcPts val="0"/>
                        </a:spcAft>
                        <a:buClrTx/>
                        <a:buSzTx/>
                        <a:buFontTx/>
                        <a:buNone/>
                        <a:tabLst/>
                        <a:defRPr/>
                      </a:pPr>
                      <a:endParaRPr kumimoji="0" lang="en-US" altLang="zh-CN" sz="1000" kern="1200" dirty="0">
                        <a:solidFill>
                          <a:schemeClr val="tx1"/>
                        </a:solidFill>
                        <a:effectLst/>
                        <a:latin typeface="+mn-lt"/>
                        <a:ea typeface="+mn-ea"/>
                        <a:cs typeface="+mn-cs"/>
                      </a:endParaRPr>
                    </a:p>
                    <a:p>
                      <a:pPr algn="l" fontAlgn="ctr"/>
                      <a:endParaRPr lang="zh-CN" altLang="en-US" sz="1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900" b="0" i="0" u="none" strike="noStrike" dirty="0">
                          <a:solidFill>
                            <a:srgbClr val="000000"/>
                          </a:solidFill>
                          <a:latin typeface="+mn-lt"/>
                        </a:rPr>
                        <a:t>1</a:t>
                      </a:r>
                      <a:r>
                        <a:rPr lang="zh-CN" altLang="en-US" sz="900" b="0" i="0" u="none" strike="noStrike" dirty="0">
                          <a:solidFill>
                            <a:srgbClr val="000000"/>
                          </a:solidFill>
                          <a:latin typeface="+mn-lt"/>
                        </a:rPr>
                        <a:t>、特性测试规格</a:t>
                      </a:r>
                      <a:endParaRPr lang="en-US" altLang="zh-CN" sz="900" b="0" i="0" u="none" strike="noStrike" dirty="0">
                        <a:solidFill>
                          <a:srgbClr val="000000"/>
                        </a:solidFill>
                        <a:latin typeface="+mn-lt"/>
                      </a:endParaRPr>
                    </a:p>
                    <a:p>
                      <a:pPr algn="l" fontAlgn="ctr"/>
                      <a:r>
                        <a:rPr lang="en-US" altLang="zh-CN" sz="900" b="0" i="0" u="none" strike="noStrike" dirty="0">
                          <a:solidFill>
                            <a:srgbClr val="000000"/>
                          </a:solidFill>
                          <a:latin typeface="+mn-lt"/>
                        </a:rPr>
                        <a:t>2</a:t>
                      </a:r>
                      <a:r>
                        <a:rPr lang="zh-CN" altLang="en-US" sz="900" b="0" i="0" u="none" strike="noStrike" dirty="0">
                          <a:solidFill>
                            <a:srgbClr val="000000"/>
                          </a:solidFill>
                          <a:latin typeface="+mn-lt"/>
                        </a:rPr>
                        <a:t>、产品总体测试策略</a:t>
                      </a:r>
                      <a:endParaRPr lang="en-US" altLang="zh-CN" sz="900" b="0" i="0" u="none" strike="noStrike" dirty="0">
                        <a:solidFill>
                          <a:srgbClr val="000000"/>
                        </a:solidFill>
                        <a:latin typeface="+mn-lt"/>
                      </a:endParaRPr>
                    </a:p>
                    <a:p>
                      <a:pPr algn="l" fontAlgn="ctr"/>
                      <a:r>
                        <a:rPr lang="en-US" altLang="zh-CN" sz="900" b="0" i="0" u="none" strike="noStrike" dirty="0">
                          <a:solidFill>
                            <a:srgbClr val="000000"/>
                          </a:solidFill>
                          <a:latin typeface="+mn-lt"/>
                        </a:rPr>
                        <a:t>3</a:t>
                      </a:r>
                      <a:r>
                        <a:rPr lang="zh-CN" altLang="en-US" sz="900" b="0" i="0" u="none" strike="noStrike" dirty="0">
                          <a:solidFill>
                            <a:srgbClr val="000000"/>
                          </a:solidFill>
                          <a:latin typeface="+mn-lt"/>
                        </a:rPr>
                        <a:t>、测试与验证计划，跨部门细化</a:t>
                      </a:r>
                      <a:r>
                        <a:rPr lang="en-US" altLang="zh-CN" sz="900" b="0" i="0" u="none" strike="noStrike" dirty="0">
                          <a:solidFill>
                            <a:srgbClr val="000000"/>
                          </a:solidFill>
                          <a:latin typeface="+mn-lt"/>
                        </a:rPr>
                        <a:t>E2E</a:t>
                      </a:r>
                      <a:r>
                        <a:rPr lang="zh-CN" altLang="en-US" sz="900" b="0" i="0" u="none" strike="noStrike" dirty="0">
                          <a:solidFill>
                            <a:srgbClr val="000000"/>
                          </a:solidFill>
                          <a:latin typeface="+mn-lt"/>
                        </a:rPr>
                        <a:t>计划</a:t>
                      </a:r>
                    </a:p>
                    <a:p>
                      <a:pPr algn="l" fontAlgn="ctr"/>
                      <a:endParaRPr lang="zh-CN" altLang="en-US"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979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536" y="110645"/>
            <a:ext cx="8929718" cy="310262"/>
          </a:xfrm>
        </p:spPr>
        <p:txBody>
          <a:bodyPr>
            <a:normAutofit/>
          </a:bodyPr>
          <a:lstStyle/>
          <a:p>
            <a:pPr algn="l"/>
            <a:r>
              <a:rPr lang="zh-CN" altLang="en-US" sz="1400" dirty="0">
                <a:solidFill>
                  <a:srgbClr val="0000FF"/>
                </a:solidFill>
              </a:rPr>
              <a:t>开发阶段</a:t>
            </a:r>
            <a:r>
              <a:rPr lang="en-US" altLang="zh-CN" sz="1400" dirty="0">
                <a:solidFill>
                  <a:srgbClr val="0000FF"/>
                </a:solidFill>
              </a:rPr>
              <a:t>—</a:t>
            </a:r>
            <a:r>
              <a:rPr lang="zh-CN" altLang="en-US" sz="1400" dirty="0">
                <a:solidFill>
                  <a:srgbClr val="0000FF"/>
                </a:solidFill>
              </a:rPr>
              <a:t>测试关键活动</a:t>
            </a:r>
          </a:p>
        </p:txBody>
      </p:sp>
      <p:sp>
        <p:nvSpPr>
          <p:cNvPr id="9" name="矩形 8"/>
          <p:cNvSpPr/>
          <p:nvPr/>
        </p:nvSpPr>
        <p:spPr>
          <a:xfrm>
            <a:off x="77525" y="3333590"/>
            <a:ext cx="184731" cy="307777"/>
          </a:xfrm>
          <a:prstGeom prst="rect">
            <a:avLst/>
          </a:prstGeom>
        </p:spPr>
        <p:txBody>
          <a:bodyPr wrap="none">
            <a:spAutoFit/>
          </a:bodyPr>
          <a:lstStyle/>
          <a:p>
            <a:endParaRPr lang="zh-CN" altLang="en-US" sz="1400" dirty="0"/>
          </a:p>
        </p:txBody>
      </p:sp>
      <p:graphicFrame>
        <p:nvGraphicFramePr>
          <p:cNvPr id="11" name="表格 10"/>
          <p:cNvGraphicFramePr>
            <a:graphicFrameLocks noGrp="1"/>
          </p:cNvGraphicFramePr>
          <p:nvPr>
            <p:extLst>
              <p:ext uri="{D42A27DB-BD31-4B8C-83A1-F6EECF244321}">
                <p14:modId xmlns:p14="http://schemas.microsoft.com/office/powerpoint/2010/main" val="3429745780"/>
              </p:ext>
            </p:extLst>
          </p:nvPr>
        </p:nvGraphicFramePr>
        <p:xfrm>
          <a:off x="77524" y="476672"/>
          <a:ext cx="8958971" cy="5112568"/>
        </p:xfrm>
        <a:graphic>
          <a:graphicData uri="http://schemas.openxmlformats.org/drawingml/2006/table">
            <a:tbl>
              <a:tblPr/>
              <a:tblGrid>
                <a:gridCol w="1282469">
                  <a:extLst>
                    <a:ext uri="{9D8B030D-6E8A-4147-A177-3AD203B41FA5}">
                      <a16:colId xmlns:a16="http://schemas.microsoft.com/office/drawing/2014/main" val="20000"/>
                    </a:ext>
                  </a:extLst>
                </a:gridCol>
                <a:gridCol w="1843855">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3384375">
                  <a:extLst>
                    <a:ext uri="{9D8B030D-6E8A-4147-A177-3AD203B41FA5}">
                      <a16:colId xmlns:a16="http://schemas.microsoft.com/office/drawing/2014/main" val="20003"/>
                    </a:ext>
                  </a:extLst>
                </a:gridCol>
              </a:tblGrid>
              <a:tr h="686199">
                <a:tc>
                  <a:txBody>
                    <a:bodyPr/>
                    <a:lstStyle/>
                    <a:p>
                      <a:pPr algn="l" fontAlgn="t"/>
                      <a:r>
                        <a:rPr lang="zh-CN" altLang="en-US" sz="900" b="1" i="0" u="none" strike="noStrike" dirty="0">
                          <a:solidFill>
                            <a:srgbClr val="000000"/>
                          </a:solidFill>
                          <a:latin typeface="+mn-lt"/>
                        </a:rPr>
                        <a:t>关键点</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阶段点</a:t>
                      </a:r>
                      <a:r>
                        <a:rPr lang="en-US" altLang="zh-CN" sz="900" b="1" i="0" u="none" strike="noStrike" dirty="0">
                          <a:solidFill>
                            <a:srgbClr val="000000"/>
                          </a:solidFill>
                          <a:latin typeface="+mn-lt"/>
                        </a:rPr>
                        <a:t>\</a:t>
                      </a:r>
                      <a:r>
                        <a:rPr lang="zh-CN" altLang="en-US" sz="900" b="1" i="0" u="none" strike="noStrike" dirty="0">
                          <a:solidFill>
                            <a:srgbClr val="000000"/>
                          </a:solidFill>
                          <a:latin typeface="+mn-lt"/>
                        </a:rPr>
                        <a:t>产品形态</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1000" b="1" i="0" u="none" strike="noStrike" dirty="0">
                          <a:solidFill>
                            <a:srgbClr val="000000"/>
                          </a:solidFill>
                          <a:latin typeface="+mn-lt"/>
                        </a:rPr>
                        <a:t>测试关键活动</a:t>
                      </a:r>
                      <a:endParaRPr lang="en-US" sz="10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zh-CN" altLang="en-US" sz="900" b="1" i="0" u="none" strike="noStrike" dirty="0">
                          <a:solidFill>
                            <a:srgbClr val="000000"/>
                          </a:solidFill>
                          <a:latin typeface="+mn-lt"/>
                        </a:rPr>
                        <a:t>测试活动产物</a:t>
                      </a:r>
                      <a:endParaRPr lang="en-US" altLang="zh-CN"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4426369">
                <a:tc>
                  <a:txBody>
                    <a:bodyPr/>
                    <a:lstStyle/>
                    <a:p>
                      <a:pPr algn="l" fontAlgn="ctr"/>
                      <a:r>
                        <a:rPr lang="en-US" sz="900" b="0" i="0" u="none" strike="noStrike" dirty="0">
                          <a:solidFill>
                            <a:srgbClr val="000000"/>
                          </a:solidFill>
                          <a:latin typeface="+mn-lt"/>
                        </a:rPr>
                        <a:t>TR4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CN" altLang="en-US" sz="900" b="0" i="0" u="none" strike="noStrike" dirty="0">
                          <a:solidFill>
                            <a:srgbClr val="000000"/>
                          </a:solidFill>
                          <a:latin typeface="+mn-lt"/>
                        </a:rPr>
                        <a:t>开发阶段</a:t>
                      </a:r>
                      <a:endParaRPr lang="en-US" altLang="zh-CN" sz="900" b="0" i="0" u="none" strike="noStrike" dirty="0">
                        <a:solidFill>
                          <a:srgbClr val="000000"/>
                        </a:solidFill>
                        <a:latin typeface="+mn-lt"/>
                      </a:endParaRPr>
                    </a:p>
                    <a:p>
                      <a:pPr algn="l" fontAlgn="ctr"/>
                      <a:r>
                        <a:rPr lang="zh-CN" altLang="en-US" sz="900" b="0" i="0" u="none" strike="noStrike" dirty="0">
                          <a:solidFill>
                            <a:srgbClr val="000000"/>
                          </a:solidFill>
                          <a:latin typeface="+mn-lt"/>
                        </a:rPr>
                        <a:t>产品</a:t>
                      </a:r>
                      <a:r>
                        <a:rPr lang="en-US" altLang="zh-CN" sz="900" b="0" i="0" u="none" strike="noStrike" dirty="0">
                          <a:solidFill>
                            <a:srgbClr val="000000"/>
                          </a:solidFill>
                          <a:latin typeface="+mn-lt"/>
                        </a:rPr>
                        <a:t>build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0" lang="en-US" altLang="zh-CN" sz="1000" kern="1200" dirty="0">
                          <a:solidFill>
                            <a:schemeClr val="tx1"/>
                          </a:solidFill>
                          <a:effectLst/>
                          <a:latin typeface="+mn-lt"/>
                          <a:ea typeface="+mn-ea"/>
                          <a:cs typeface="+mn-cs"/>
                        </a:rPr>
                        <a:t>1</a:t>
                      </a:r>
                      <a:r>
                        <a:rPr kumimoji="0" lang="zh-CN" altLang="en-US"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 TR2</a:t>
                      </a:r>
                      <a:r>
                        <a:rPr kumimoji="0" lang="zh-CN" altLang="zh-CN" sz="1000" kern="1200" dirty="0">
                          <a:solidFill>
                            <a:schemeClr val="tx1"/>
                          </a:solidFill>
                          <a:effectLst/>
                          <a:latin typeface="+mn-lt"/>
                          <a:ea typeface="+mn-ea"/>
                          <a:cs typeface="+mn-cs"/>
                        </a:rPr>
                        <a:t>到</a:t>
                      </a:r>
                      <a:r>
                        <a:rPr kumimoji="0" lang="en-US" altLang="zh-CN" sz="1000" kern="1200" dirty="0">
                          <a:solidFill>
                            <a:schemeClr val="tx1"/>
                          </a:solidFill>
                          <a:effectLst/>
                          <a:latin typeface="+mn-lt"/>
                          <a:ea typeface="+mn-ea"/>
                          <a:cs typeface="+mn-cs"/>
                        </a:rPr>
                        <a:t>TR4--------</a:t>
                      </a:r>
                      <a:r>
                        <a:rPr kumimoji="0" lang="zh-CN" altLang="zh-CN" sz="1000" kern="1200" dirty="0">
                          <a:solidFill>
                            <a:schemeClr val="tx1"/>
                          </a:solidFill>
                          <a:effectLst/>
                          <a:latin typeface="+mn-lt"/>
                          <a:ea typeface="+mn-ea"/>
                          <a:cs typeface="+mn-cs"/>
                        </a:rPr>
                        <a:t>测试设计阶段</a:t>
                      </a:r>
                      <a:r>
                        <a:rPr kumimoji="0" lang="zh-CN" altLang="en-US" sz="1000" kern="1200" dirty="0">
                          <a:solidFill>
                            <a:schemeClr val="tx1"/>
                          </a:solidFill>
                          <a:effectLst/>
                          <a:latin typeface="+mn-lt"/>
                          <a:ea typeface="+mn-ea"/>
                          <a:cs typeface="+mn-cs"/>
                        </a:rPr>
                        <a:t>；</a:t>
                      </a:r>
                      <a:endParaRPr kumimoji="0" lang="en-US" altLang="zh-CN" sz="1000" kern="1200" dirty="0">
                        <a:solidFill>
                          <a:schemeClr val="tx1"/>
                        </a:solidFill>
                        <a:effectLst/>
                        <a:latin typeface="+mn-lt"/>
                        <a:ea typeface="+mn-ea"/>
                        <a:cs typeface="+mn-cs"/>
                      </a:endParaRPr>
                    </a:p>
                    <a:p>
                      <a:pPr algn="l" fontAlgn="ctr"/>
                      <a:endParaRPr kumimoji="0" lang="en-US" altLang="zh-CN" sz="1000" kern="1200" dirty="0">
                        <a:solidFill>
                          <a:schemeClr val="tx1"/>
                        </a:solidFill>
                        <a:effectLst/>
                        <a:latin typeface="+mn-lt"/>
                        <a:ea typeface="+mn-ea"/>
                        <a:cs typeface="+mn-cs"/>
                      </a:endParaRPr>
                    </a:p>
                    <a:p>
                      <a:pPr algn="l" fontAlgn="ctr"/>
                      <a:r>
                        <a:rPr kumimoji="0" lang="zh-CN" altLang="zh-CN" sz="1000" kern="1200" dirty="0">
                          <a:solidFill>
                            <a:schemeClr val="tx1"/>
                          </a:solidFill>
                          <a:effectLst/>
                          <a:latin typeface="+mn-lt"/>
                          <a:ea typeface="+mn-ea"/>
                          <a:cs typeface="+mn-cs"/>
                        </a:rPr>
                        <a:t>主要任务是完成测试前期设计，包括测试方案设计和测试用例设计两个阶段。在测试方案设计阶段前期，</a:t>
                      </a:r>
                      <a:r>
                        <a:rPr kumimoji="0" lang="en-US" altLang="zh-CN" sz="1000" kern="1200" dirty="0">
                          <a:solidFill>
                            <a:schemeClr val="tx1"/>
                          </a:solidFill>
                          <a:effectLst/>
                          <a:latin typeface="+mn-lt"/>
                          <a:ea typeface="+mn-ea"/>
                          <a:cs typeface="+mn-cs"/>
                        </a:rPr>
                        <a:t>TSE</a:t>
                      </a:r>
                      <a:r>
                        <a:rPr kumimoji="0" lang="zh-CN" altLang="zh-CN" sz="1000" kern="1200" dirty="0">
                          <a:solidFill>
                            <a:schemeClr val="tx1"/>
                          </a:solidFill>
                          <a:effectLst/>
                          <a:latin typeface="+mn-lt"/>
                          <a:ea typeface="+mn-ea"/>
                          <a:cs typeface="+mn-cs"/>
                        </a:rPr>
                        <a:t>需要带领测试设计团队在产品测试规格的基础上，对特性、特性组合或者典型应用的测试需求进行进一步的分析和细化得到测试项</a:t>
                      </a:r>
                      <a:r>
                        <a:rPr kumimoji="0" lang="en-US" altLang="zh-CN" sz="1000" kern="1200" dirty="0">
                          <a:solidFill>
                            <a:schemeClr val="tx1"/>
                          </a:solidFill>
                          <a:effectLst/>
                          <a:latin typeface="+mn-lt"/>
                          <a:ea typeface="+mn-ea"/>
                          <a:cs typeface="+mn-cs"/>
                        </a:rPr>
                        <a:t>;</a:t>
                      </a:r>
                      <a:r>
                        <a:rPr kumimoji="0" lang="zh-CN" altLang="zh-CN" sz="1000" kern="1200" dirty="0">
                          <a:solidFill>
                            <a:schemeClr val="tx1"/>
                          </a:solidFill>
                          <a:effectLst/>
                          <a:latin typeface="+mn-lt"/>
                          <a:ea typeface="+mn-ea"/>
                          <a:cs typeface="+mn-cs"/>
                        </a:rPr>
                        <a:t>针对各个测试项，明确测试需要的网络环境、背景配置、背景流量以及测试中使用的测试工具和测试仪器。测试用例设计阶段则是在测试方案中已经定义好的环境中，进一步确定需要具体输入哪些测试数据，采取哪些测试步骤和测试操作对测试项进行验证。这个阶段相当于开发团队的编码阶段，本阶段的工作非常关键，因为后续的测试执行要做到有序有效必须依靠良好的测试设计。这个时候测试组必须规模投入，否则不可能做好大量的测试设计工作</a:t>
                      </a:r>
                      <a:endParaRPr lang="en-US" altLang="zh-CN" sz="1000" b="0" i="0" u="none" strike="noStrike" dirty="0">
                        <a:solidFill>
                          <a:srgbClr val="000000"/>
                        </a:solidFill>
                        <a:latin typeface="+mn-lt"/>
                      </a:endParaRPr>
                    </a:p>
                    <a:p>
                      <a:pPr algn="l" fontAlgn="ctr"/>
                      <a:endParaRPr lang="zh-CN" altLang="en-US" sz="1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900" b="0" i="0" u="none" strike="noStrike" dirty="0">
                          <a:solidFill>
                            <a:srgbClr val="000000"/>
                          </a:solidFill>
                          <a:latin typeface="+mn-lt"/>
                        </a:rPr>
                        <a:t>1</a:t>
                      </a:r>
                      <a:r>
                        <a:rPr lang="zh-CN" altLang="en-US" sz="900" b="0" i="0" u="none" strike="noStrike" dirty="0">
                          <a:solidFill>
                            <a:srgbClr val="000000"/>
                          </a:solidFill>
                          <a:latin typeface="+mn-lt"/>
                        </a:rPr>
                        <a:t>、 特性测试方案</a:t>
                      </a:r>
                      <a:endParaRPr lang="en-US" altLang="zh-CN" sz="900" b="0" i="0" u="none" strike="noStrike" dirty="0">
                        <a:solidFill>
                          <a:srgbClr val="000000"/>
                        </a:solidFill>
                        <a:latin typeface="+mn-lt"/>
                      </a:endParaRPr>
                    </a:p>
                    <a:p>
                      <a:pPr algn="l" fontAlgn="ctr"/>
                      <a:r>
                        <a:rPr lang="en-US" altLang="zh-CN" sz="900" b="0" i="0" u="none" strike="noStrike" baseline="0" dirty="0">
                          <a:solidFill>
                            <a:srgbClr val="000000"/>
                          </a:solidFill>
                          <a:latin typeface="+mn-lt"/>
                        </a:rPr>
                        <a:t>2</a:t>
                      </a:r>
                      <a:r>
                        <a:rPr lang="zh-CN" altLang="en-US" sz="900" b="0" i="0" u="none" strike="noStrike" baseline="0" dirty="0">
                          <a:solidFill>
                            <a:srgbClr val="000000"/>
                          </a:solidFill>
                          <a:latin typeface="+mn-lt"/>
                        </a:rPr>
                        <a:t>、</a:t>
                      </a:r>
                      <a:r>
                        <a:rPr lang="en-US" altLang="zh-CN" sz="900" b="0" i="0" u="none" strike="noStrike" baseline="0" dirty="0">
                          <a:solidFill>
                            <a:srgbClr val="000000"/>
                          </a:solidFill>
                          <a:latin typeface="+mn-lt"/>
                        </a:rPr>
                        <a:t> </a:t>
                      </a:r>
                      <a:r>
                        <a:rPr lang="zh-CN" altLang="en-US" sz="900" b="0" i="0" u="none" strike="noStrike" baseline="0" dirty="0">
                          <a:solidFill>
                            <a:srgbClr val="000000"/>
                          </a:solidFill>
                          <a:latin typeface="+mn-lt"/>
                        </a:rPr>
                        <a:t>测试用例</a:t>
                      </a:r>
                      <a:endParaRPr lang="en-US" altLang="zh-CN" sz="900" b="0" i="0" u="none" strike="noStrike" baseline="0" dirty="0">
                        <a:solidFill>
                          <a:srgbClr val="000000"/>
                        </a:solidFill>
                        <a:latin typeface="+mn-lt"/>
                      </a:endParaRPr>
                    </a:p>
                    <a:p>
                      <a:pPr algn="l" fontAlgn="ctr"/>
                      <a:r>
                        <a:rPr lang="en-US" altLang="zh-CN" sz="900" b="0" i="0" u="none" strike="noStrike" baseline="0" dirty="0">
                          <a:solidFill>
                            <a:srgbClr val="000000"/>
                          </a:solidFill>
                          <a:latin typeface="+mn-lt"/>
                        </a:rPr>
                        <a:t>3</a:t>
                      </a:r>
                      <a:r>
                        <a:rPr lang="zh-CN" altLang="en-US" sz="900" b="0" i="0" u="none" strike="noStrike" baseline="0" dirty="0">
                          <a:solidFill>
                            <a:srgbClr val="000000"/>
                          </a:solidFill>
                          <a:latin typeface="+mn-lt"/>
                        </a:rPr>
                        <a:t>、 规格与用例关联</a:t>
                      </a:r>
                      <a:endParaRPr lang="zh-CN" altLang="en-US"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5174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536" y="110645"/>
            <a:ext cx="8929718" cy="310262"/>
          </a:xfrm>
        </p:spPr>
        <p:txBody>
          <a:bodyPr>
            <a:normAutofit/>
          </a:bodyPr>
          <a:lstStyle/>
          <a:p>
            <a:pPr algn="l"/>
            <a:r>
              <a:rPr lang="zh-CN" altLang="en-US" sz="1400" dirty="0">
                <a:solidFill>
                  <a:srgbClr val="0000FF"/>
                </a:solidFill>
              </a:rPr>
              <a:t>开发阶段</a:t>
            </a:r>
            <a:r>
              <a:rPr lang="en-US" altLang="zh-CN" sz="1400" dirty="0">
                <a:solidFill>
                  <a:srgbClr val="0000FF"/>
                </a:solidFill>
              </a:rPr>
              <a:t>—</a:t>
            </a:r>
            <a:r>
              <a:rPr lang="zh-CN" altLang="en-US" sz="1400" dirty="0">
                <a:solidFill>
                  <a:srgbClr val="0000FF"/>
                </a:solidFill>
              </a:rPr>
              <a:t>测试关键活动</a:t>
            </a:r>
          </a:p>
        </p:txBody>
      </p:sp>
      <p:sp>
        <p:nvSpPr>
          <p:cNvPr id="9" name="矩形 8"/>
          <p:cNvSpPr/>
          <p:nvPr/>
        </p:nvSpPr>
        <p:spPr>
          <a:xfrm>
            <a:off x="77525" y="3333590"/>
            <a:ext cx="184731" cy="307777"/>
          </a:xfrm>
          <a:prstGeom prst="rect">
            <a:avLst/>
          </a:prstGeom>
        </p:spPr>
        <p:txBody>
          <a:bodyPr wrap="none">
            <a:spAutoFit/>
          </a:bodyPr>
          <a:lstStyle/>
          <a:p>
            <a:endParaRPr lang="zh-CN" altLang="en-US" sz="1400" dirty="0"/>
          </a:p>
        </p:txBody>
      </p:sp>
      <p:graphicFrame>
        <p:nvGraphicFramePr>
          <p:cNvPr id="11" name="表格 10"/>
          <p:cNvGraphicFramePr>
            <a:graphicFrameLocks noGrp="1"/>
          </p:cNvGraphicFramePr>
          <p:nvPr>
            <p:extLst>
              <p:ext uri="{D42A27DB-BD31-4B8C-83A1-F6EECF244321}">
                <p14:modId xmlns:p14="http://schemas.microsoft.com/office/powerpoint/2010/main" val="2094488675"/>
              </p:ext>
            </p:extLst>
          </p:nvPr>
        </p:nvGraphicFramePr>
        <p:xfrm>
          <a:off x="77524" y="476672"/>
          <a:ext cx="8958971" cy="5112568"/>
        </p:xfrm>
        <a:graphic>
          <a:graphicData uri="http://schemas.openxmlformats.org/drawingml/2006/table">
            <a:tbl>
              <a:tblPr/>
              <a:tblGrid>
                <a:gridCol w="1282469">
                  <a:extLst>
                    <a:ext uri="{9D8B030D-6E8A-4147-A177-3AD203B41FA5}">
                      <a16:colId xmlns:a16="http://schemas.microsoft.com/office/drawing/2014/main" val="20000"/>
                    </a:ext>
                  </a:extLst>
                </a:gridCol>
                <a:gridCol w="1843855">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3384375">
                  <a:extLst>
                    <a:ext uri="{9D8B030D-6E8A-4147-A177-3AD203B41FA5}">
                      <a16:colId xmlns:a16="http://schemas.microsoft.com/office/drawing/2014/main" val="20003"/>
                    </a:ext>
                  </a:extLst>
                </a:gridCol>
              </a:tblGrid>
              <a:tr h="686199">
                <a:tc>
                  <a:txBody>
                    <a:bodyPr/>
                    <a:lstStyle/>
                    <a:p>
                      <a:pPr algn="l" fontAlgn="t"/>
                      <a:r>
                        <a:rPr lang="zh-CN" altLang="en-US" sz="900" b="1" i="0" u="none" strike="noStrike" dirty="0">
                          <a:solidFill>
                            <a:srgbClr val="000000"/>
                          </a:solidFill>
                          <a:latin typeface="+mn-lt"/>
                        </a:rPr>
                        <a:t>关键点</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阶段点</a:t>
                      </a:r>
                      <a:r>
                        <a:rPr lang="en-US" altLang="zh-CN" sz="900" b="1" i="0" u="none" strike="noStrike" dirty="0">
                          <a:solidFill>
                            <a:srgbClr val="000000"/>
                          </a:solidFill>
                          <a:latin typeface="+mn-lt"/>
                        </a:rPr>
                        <a:t>\</a:t>
                      </a:r>
                      <a:r>
                        <a:rPr lang="zh-CN" altLang="en-US" sz="900" b="1" i="0" u="none" strike="noStrike" dirty="0">
                          <a:solidFill>
                            <a:srgbClr val="000000"/>
                          </a:solidFill>
                          <a:latin typeface="+mn-lt"/>
                        </a:rPr>
                        <a:t>产品形态</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1000" b="1" i="0" u="none" strike="noStrike" dirty="0">
                          <a:solidFill>
                            <a:srgbClr val="000000"/>
                          </a:solidFill>
                          <a:latin typeface="+mn-lt"/>
                        </a:rPr>
                        <a:t>测试关键活动</a:t>
                      </a:r>
                      <a:endParaRPr lang="en-US" sz="10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zh-CN" altLang="en-US" sz="900" b="1" i="0" u="none" strike="noStrike" dirty="0">
                          <a:solidFill>
                            <a:srgbClr val="000000"/>
                          </a:solidFill>
                          <a:latin typeface="+mn-lt"/>
                        </a:rPr>
                        <a:t>测试活动产物</a:t>
                      </a:r>
                      <a:endParaRPr lang="en-US" altLang="zh-CN"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4426369">
                <a:tc>
                  <a:txBody>
                    <a:bodyPr/>
                    <a:lstStyle/>
                    <a:p>
                      <a:pPr algn="l" fontAlgn="ctr"/>
                      <a:r>
                        <a:rPr lang="en-US" sz="900" b="0" i="0" u="none" strike="noStrike" dirty="0">
                          <a:solidFill>
                            <a:srgbClr val="000000"/>
                          </a:solidFill>
                          <a:latin typeface="+mn-lt"/>
                        </a:rPr>
                        <a:t>TR4~TR4</a:t>
                      </a:r>
                      <a:r>
                        <a:rPr lang="en-US" altLang="zh-CN" sz="900" b="0" i="0" u="none" strike="noStrike" dirty="0">
                          <a:solidFill>
                            <a:srgbClr val="000000"/>
                          </a:solidFill>
                          <a:latin typeface="+mn-lt"/>
                        </a:rPr>
                        <a:t>a</a:t>
                      </a:r>
                      <a:endParaRPr lang="en-US"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CN" altLang="en-US" sz="900" b="0" i="0" u="none" strike="noStrike" dirty="0">
                          <a:solidFill>
                            <a:srgbClr val="000000"/>
                          </a:solidFill>
                          <a:latin typeface="+mn-lt"/>
                        </a:rPr>
                        <a:t>开发阶段</a:t>
                      </a:r>
                      <a:endParaRPr lang="en-US" altLang="zh-CN" sz="900" b="0" i="0" u="none" strike="noStrike" dirty="0">
                        <a:solidFill>
                          <a:srgbClr val="000000"/>
                        </a:solidFill>
                        <a:latin typeface="+mn-lt"/>
                      </a:endParaRPr>
                    </a:p>
                    <a:p>
                      <a:pPr algn="l" fontAlgn="ctr"/>
                      <a:r>
                        <a:rPr lang="zh-CN" altLang="en-US" sz="900" b="0" i="0" u="none" strike="noStrike" dirty="0">
                          <a:solidFill>
                            <a:srgbClr val="000000"/>
                          </a:solidFill>
                          <a:latin typeface="+mn-lt"/>
                        </a:rPr>
                        <a:t>产品原型机</a:t>
                      </a:r>
                      <a:endParaRPr lang="en-US" altLang="zh-CN"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0" lang="en-US" altLang="zh-CN" sz="1000" kern="1200" dirty="0">
                          <a:solidFill>
                            <a:schemeClr val="tx1"/>
                          </a:solidFill>
                          <a:effectLst/>
                          <a:latin typeface="+mn-lt"/>
                          <a:ea typeface="+mn-ea"/>
                          <a:cs typeface="+mn-cs"/>
                        </a:rPr>
                        <a:t>1</a:t>
                      </a:r>
                      <a:r>
                        <a:rPr kumimoji="0" lang="zh-CN" altLang="en-US"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 TR4</a:t>
                      </a:r>
                      <a:r>
                        <a:rPr kumimoji="0" lang="zh-CN" altLang="zh-CN" sz="1000" kern="1200" dirty="0">
                          <a:solidFill>
                            <a:schemeClr val="tx1"/>
                          </a:solidFill>
                          <a:effectLst/>
                          <a:latin typeface="+mn-lt"/>
                          <a:ea typeface="+mn-ea"/>
                          <a:cs typeface="+mn-cs"/>
                        </a:rPr>
                        <a:t>到</a:t>
                      </a:r>
                      <a:r>
                        <a:rPr kumimoji="0" lang="en-US" altLang="zh-CN" sz="1000" kern="1200" dirty="0">
                          <a:solidFill>
                            <a:schemeClr val="tx1"/>
                          </a:solidFill>
                          <a:effectLst/>
                          <a:latin typeface="+mn-lt"/>
                          <a:ea typeface="+mn-ea"/>
                          <a:cs typeface="+mn-cs"/>
                        </a:rPr>
                        <a:t>TR6--------</a:t>
                      </a:r>
                      <a:r>
                        <a:rPr kumimoji="0" lang="zh-CN" altLang="zh-CN" sz="1000" kern="1200" dirty="0">
                          <a:solidFill>
                            <a:schemeClr val="tx1"/>
                          </a:solidFill>
                          <a:effectLst/>
                          <a:latin typeface="+mn-lt"/>
                          <a:ea typeface="+mn-ea"/>
                          <a:cs typeface="+mn-cs"/>
                        </a:rPr>
                        <a:t>测试</a:t>
                      </a:r>
                      <a:r>
                        <a:rPr kumimoji="0" lang="zh-CN" altLang="en-US" sz="1000" kern="1200" dirty="0">
                          <a:solidFill>
                            <a:schemeClr val="tx1"/>
                          </a:solidFill>
                          <a:effectLst/>
                          <a:latin typeface="+mn-lt"/>
                          <a:ea typeface="+mn-ea"/>
                          <a:cs typeface="+mn-cs"/>
                        </a:rPr>
                        <a:t>执行</a:t>
                      </a:r>
                      <a:r>
                        <a:rPr kumimoji="0" lang="zh-CN" altLang="zh-CN" sz="1000" kern="1200" dirty="0">
                          <a:solidFill>
                            <a:schemeClr val="tx1"/>
                          </a:solidFill>
                          <a:effectLst/>
                          <a:latin typeface="+mn-lt"/>
                          <a:ea typeface="+mn-ea"/>
                          <a:cs typeface="+mn-cs"/>
                        </a:rPr>
                        <a:t>阶段</a:t>
                      </a:r>
                      <a:r>
                        <a:rPr kumimoji="0" lang="zh-CN" altLang="en-US" sz="1000" kern="1200" dirty="0">
                          <a:solidFill>
                            <a:schemeClr val="tx1"/>
                          </a:solidFill>
                          <a:effectLst/>
                          <a:latin typeface="+mn-lt"/>
                          <a:ea typeface="+mn-ea"/>
                          <a:cs typeface="+mn-cs"/>
                        </a:rPr>
                        <a:t>；</a:t>
                      </a:r>
                      <a:endParaRPr kumimoji="0" lang="en-US" altLang="zh-CN" sz="1000" kern="1200" dirty="0">
                        <a:solidFill>
                          <a:schemeClr val="tx1"/>
                        </a:solidFill>
                        <a:effectLst/>
                        <a:latin typeface="+mn-lt"/>
                        <a:ea typeface="+mn-ea"/>
                        <a:cs typeface="+mn-cs"/>
                      </a:endParaRPr>
                    </a:p>
                    <a:p>
                      <a:pPr algn="l" fontAlgn="ctr"/>
                      <a:r>
                        <a:rPr kumimoji="0" lang="en-US" altLang="zh-CN" sz="1000" kern="1200" dirty="0">
                          <a:solidFill>
                            <a:schemeClr val="tx1"/>
                          </a:solidFill>
                          <a:effectLst/>
                          <a:latin typeface="+mn-lt"/>
                          <a:ea typeface="+mn-ea"/>
                          <a:cs typeface="+mn-cs"/>
                        </a:rPr>
                        <a:t> </a:t>
                      </a:r>
                      <a:r>
                        <a:rPr kumimoji="0" lang="zh-CN" altLang="zh-CN" sz="1000" kern="1200" dirty="0">
                          <a:solidFill>
                            <a:schemeClr val="tx1"/>
                          </a:solidFill>
                          <a:effectLst/>
                          <a:latin typeface="+mn-lt"/>
                          <a:ea typeface="+mn-ea"/>
                          <a:cs typeface="+mn-cs"/>
                        </a:rPr>
                        <a:t>这是整个产品测试生命周期中持续时间最长，投入最大的阶段，</a:t>
                      </a:r>
                      <a:r>
                        <a:rPr kumimoji="0" lang="en-US" altLang="zh-CN" sz="1000" kern="1200" dirty="0">
                          <a:solidFill>
                            <a:schemeClr val="tx1"/>
                          </a:solidFill>
                          <a:effectLst/>
                          <a:latin typeface="+mn-lt"/>
                          <a:ea typeface="+mn-ea"/>
                          <a:cs typeface="+mn-cs"/>
                        </a:rPr>
                        <a:t>TR4</a:t>
                      </a:r>
                      <a:r>
                        <a:rPr kumimoji="0" lang="zh-CN" altLang="zh-CN" sz="1000" kern="1200" dirty="0">
                          <a:solidFill>
                            <a:schemeClr val="tx1"/>
                          </a:solidFill>
                          <a:effectLst/>
                          <a:latin typeface="+mn-lt"/>
                          <a:ea typeface="+mn-ea"/>
                          <a:cs typeface="+mn-cs"/>
                        </a:rPr>
                        <a:t>之前所有的测试工作，像测试计划，测试策略和测试设计都将在这个阶段接受检验。从这个时候起，产品测试团队的作用明显的体现出来——测试团队的工作直接决定了产品的进度和质量，一个优秀的测试团队将是高质量产品的最佳保障。该阶段分为以下三个测试阶段，测试目的和测试重点各有不同</a:t>
                      </a:r>
                      <a:endParaRPr kumimoji="0" lang="en-US" altLang="zh-CN" sz="1000" kern="1200" dirty="0">
                        <a:solidFill>
                          <a:schemeClr val="tx1"/>
                        </a:solidFill>
                        <a:effectLst/>
                        <a:latin typeface="+mn-lt"/>
                        <a:ea typeface="+mn-ea"/>
                        <a:cs typeface="+mn-cs"/>
                      </a:endParaRPr>
                    </a:p>
                    <a:p>
                      <a:pPr algn="l" fontAlgn="ctr"/>
                      <a:endParaRPr kumimoji="0" lang="en-US" altLang="zh-CN" sz="1000" kern="1200" dirty="0">
                        <a:solidFill>
                          <a:schemeClr val="tx1"/>
                        </a:solidFill>
                        <a:effectLst/>
                        <a:latin typeface="+mn-lt"/>
                        <a:ea typeface="+mn-ea"/>
                        <a:cs typeface="+mn-cs"/>
                      </a:endParaRPr>
                    </a:p>
                    <a:p>
                      <a:pPr algn="l" fontAlgn="ctr"/>
                      <a:r>
                        <a:rPr kumimoji="0" lang="en-US" altLang="zh-CN" sz="1000" kern="1200" dirty="0">
                          <a:solidFill>
                            <a:schemeClr val="tx1"/>
                          </a:solidFill>
                          <a:effectLst/>
                          <a:latin typeface="+mn-lt"/>
                          <a:ea typeface="+mn-ea"/>
                          <a:cs typeface="+mn-cs"/>
                        </a:rPr>
                        <a:t>1) SDV</a:t>
                      </a:r>
                      <a:r>
                        <a:rPr kumimoji="0" lang="zh-CN" altLang="zh-CN" sz="1000" kern="1200" dirty="0">
                          <a:solidFill>
                            <a:schemeClr val="tx1"/>
                          </a:solidFill>
                          <a:effectLst/>
                          <a:latin typeface="+mn-lt"/>
                          <a:ea typeface="+mn-ea"/>
                          <a:cs typeface="+mn-cs"/>
                        </a:rPr>
                        <a:t>阶段</a:t>
                      </a:r>
                      <a:r>
                        <a:rPr kumimoji="0" lang="en-US" altLang="zh-CN" sz="1000" kern="1200" dirty="0">
                          <a:solidFill>
                            <a:schemeClr val="tx1"/>
                          </a:solidFill>
                          <a:effectLst/>
                          <a:latin typeface="+mn-lt"/>
                          <a:ea typeface="+mn-ea"/>
                          <a:cs typeface="+mn-cs"/>
                        </a:rPr>
                        <a:t>(TR4-TR4A)</a:t>
                      </a:r>
                      <a:r>
                        <a:rPr kumimoji="0" lang="zh-CN" altLang="zh-CN"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System Design Verification </a:t>
                      </a:r>
                      <a:r>
                        <a:rPr kumimoji="0" lang="zh-CN" altLang="zh-CN" sz="1000" kern="1200" dirty="0">
                          <a:solidFill>
                            <a:schemeClr val="tx1"/>
                          </a:solidFill>
                          <a:effectLst/>
                          <a:latin typeface="+mn-lt"/>
                          <a:ea typeface="+mn-ea"/>
                          <a:cs typeface="+mn-cs"/>
                        </a:rPr>
                        <a:t>系统设计验证。关注系统基本功能测试，包括模块基本功能、命令行、协议一致性、性能规格、压力等测试以及简单的组合测试。可视产品质量情况，在后期适当开展部分</a:t>
                      </a:r>
                      <a:r>
                        <a:rPr kumimoji="0" lang="en-US" altLang="zh-CN" sz="1000" kern="1200" dirty="0">
                          <a:solidFill>
                            <a:schemeClr val="tx1"/>
                          </a:solidFill>
                          <a:effectLst/>
                          <a:latin typeface="+mn-lt"/>
                          <a:ea typeface="+mn-ea"/>
                          <a:cs typeface="+mn-cs"/>
                        </a:rPr>
                        <a:t>SIT</a:t>
                      </a:r>
                      <a:r>
                        <a:rPr kumimoji="0" lang="zh-CN" altLang="zh-CN" sz="1000" kern="1200" dirty="0">
                          <a:solidFill>
                            <a:schemeClr val="tx1"/>
                          </a:solidFill>
                          <a:effectLst/>
                          <a:latin typeface="+mn-lt"/>
                          <a:ea typeface="+mn-ea"/>
                          <a:cs typeface="+mn-cs"/>
                        </a:rPr>
                        <a:t>阶段的测试内容。</a:t>
                      </a:r>
                    </a:p>
                    <a:p>
                      <a:pPr algn="l" fontAlgn="ctr"/>
                      <a:endParaRPr kumimoji="0" lang="en-US" altLang="zh-CN" sz="1000" kern="1200" dirty="0">
                        <a:solidFill>
                          <a:schemeClr val="tx1"/>
                        </a:solidFill>
                        <a:effectLst/>
                        <a:latin typeface="+mn-lt"/>
                        <a:ea typeface="+mn-ea"/>
                        <a:cs typeface="+mn-cs"/>
                      </a:endParaRPr>
                    </a:p>
                    <a:p>
                      <a:pPr algn="l" fontAlgn="ctr"/>
                      <a:endParaRPr kumimoji="0" lang="en-US" altLang="zh-CN" sz="1000" kern="1200" dirty="0">
                        <a:solidFill>
                          <a:schemeClr val="tx1"/>
                        </a:solidFill>
                        <a:effectLst/>
                        <a:latin typeface="+mn-lt"/>
                        <a:ea typeface="+mn-ea"/>
                        <a:cs typeface="+mn-cs"/>
                      </a:endParaRPr>
                    </a:p>
                    <a:p>
                      <a:pPr algn="l" fontAlgn="ctr"/>
                      <a:r>
                        <a:rPr kumimoji="0" lang="en-US" altLang="zh-CN" sz="1000" kern="1200" dirty="0">
                          <a:solidFill>
                            <a:schemeClr val="tx1"/>
                          </a:solidFill>
                          <a:effectLst/>
                          <a:latin typeface="+mn-lt"/>
                          <a:ea typeface="+mn-ea"/>
                          <a:cs typeface="+mn-cs"/>
                        </a:rPr>
                        <a:t> </a:t>
                      </a:r>
                      <a:endParaRPr lang="en-US" altLang="zh-CN" sz="1000" b="0" i="0" u="none" strike="noStrike" dirty="0">
                        <a:solidFill>
                          <a:srgbClr val="000000"/>
                        </a:solidFill>
                        <a:latin typeface="+mn-lt"/>
                      </a:endParaRPr>
                    </a:p>
                    <a:p>
                      <a:pPr algn="l" fontAlgn="ctr"/>
                      <a:endParaRPr lang="zh-CN" altLang="en-US" sz="1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900" b="0" i="0" u="none" strike="noStrike" dirty="0">
                          <a:solidFill>
                            <a:srgbClr val="000000"/>
                          </a:solidFill>
                          <a:latin typeface="+mn-lt"/>
                        </a:rPr>
                        <a:t>1</a:t>
                      </a:r>
                      <a:r>
                        <a:rPr lang="zh-CN" altLang="en-US" sz="900" b="0" i="0" u="none" strike="noStrike" dirty="0">
                          <a:solidFill>
                            <a:srgbClr val="000000"/>
                          </a:solidFill>
                          <a:latin typeface="+mn-lt"/>
                        </a:rPr>
                        <a:t>、落实测试策略、测试计划</a:t>
                      </a:r>
                      <a:endParaRPr lang="en-US" altLang="zh-CN" sz="900" b="0" i="0" u="none" strike="noStrike" dirty="0">
                        <a:solidFill>
                          <a:srgbClr val="000000"/>
                        </a:solidFill>
                        <a:latin typeface="+mn-lt"/>
                      </a:endParaRPr>
                    </a:p>
                    <a:p>
                      <a:pPr algn="l" fontAlgn="ctr"/>
                      <a:r>
                        <a:rPr lang="en-US" altLang="zh-CN" sz="900" b="0" i="0" u="none" strike="noStrike" dirty="0">
                          <a:solidFill>
                            <a:srgbClr val="000000"/>
                          </a:solidFill>
                          <a:latin typeface="+mn-lt"/>
                        </a:rPr>
                        <a:t>2</a:t>
                      </a:r>
                      <a:r>
                        <a:rPr lang="zh-CN" altLang="en-US" sz="900" b="0" i="0" u="none" strike="noStrike" dirty="0">
                          <a:solidFill>
                            <a:srgbClr val="000000"/>
                          </a:solidFill>
                          <a:latin typeface="+mn-lt"/>
                        </a:rPr>
                        <a:t>、输出针对性“版本测试策略”</a:t>
                      </a:r>
                      <a:endParaRPr lang="en-US" altLang="zh-CN" sz="900" b="0" i="0" u="none" strike="noStrike" dirty="0">
                        <a:solidFill>
                          <a:srgbClr val="000000"/>
                        </a:solidFill>
                        <a:latin typeface="+mn-lt"/>
                      </a:endParaRPr>
                    </a:p>
                    <a:p>
                      <a:pPr algn="l" fontAlgn="ctr"/>
                      <a:r>
                        <a:rPr lang="en-US" altLang="zh-CN" sz="900" b="0" i="0" u="none" strike="noStrike" dirty="0">
                          <a:solidFill>
                            <a:srgbClr val="000000"/>
                          </a:solidFill>
                          <a:latin typeface="+mn-lt"/>
                        </a:rPr>
                        <a:t>3</a:t>
                      </a:r>
                      <a:r>
                        <a:rPr lang="zh-CN" altLang="en-US" sz="900" b="0" i="0" u="none" strike="noStrike" dirty="0">
                          <a:solidFill>
                            <a:srgbClr val="000000"/>
                          </a:solidFill>
                          <a:latin typeface="+mn-lt"/>
                        </a:rPr>
                        <a:t>、输出</a:t>
                      </a:r>
                      <a:r>
                        <a:rPr lang="en-US" altLang="zh-CN" sz="900" b="0" i="0" u="none" strike="noStrike" dirty="0">
                          <a:solidFill>
                            <a:srgbClr val="000000"/>
                          </a:solidFill>
                          <a:latin typeface="+mn-lt"/>
                        </a:rPr>
                        <a:t>SDV</a:t>
                      </a:r>
                      <a:r>
                        <a:rPr lang="zh-CN" altLang="en-US" sz="900" b="0" i="0" u="none" strike="noStrike" dirty="0">
                          <a:solidFill>
                            <a:srgbClr val="000000"/>
                          </a:solidFill>
                          <a:latin typeface="+mn-lt"/>
                        </a:rPr>
                        <a:t>测试报告</a:t>
                      </a:r>
                      <a:endParaRPr lang="en-US" altLang="zh-CN" sz="900" b="0" i="0" u="none" strike="noStrike" dirty="0">
                        <a:solidFill>
                          <a:srgbClr val="000000"/>
                        </a:solidFill>
                        <a:latin typeface="+mn-lt"/>
                      </a:endParaRPr>
                    </a:p>
                    <a:p>
                      <a:pPr algn="l" fontAlgn="ctr"/>
                      <a:r>
                        <a:rPr lang="en-US" altLang="zh-CN" sz="900" b="0" i="0" u="none" strike="noStrike" dirty="0">
                          <a:solidFill>
                            <a:srgbClr val="000000"/>
                          </a:solidFill>
                          <a:latin typeface="+mn-lt"/>
                        </a:rPr>
                        <a:t>4</a:t>
                      </a:r>
                      <a:r>
                        <a:rPr lang="zh-CN" altLang="en-US" sz="900" b="0" i="0" u="none" strike="noStrike" dirty="0">
                          <a:solidFill>
                            <a:srgbClr val="000000"/>
                          </a:solidFill>
                          <a:latin typeface="+mn-lt"/>
                        </a:rPr>
                        <a:t>、用例覆盖度统计</a:t>
                      </a:r>
                      <a:endParaRPr lang="en-US" altLang="zh-CN"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42424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536" y="110645"/>
            <a:ext cx="8929718" cy="310262"/>
          </a:xfrm>
        </p:spPr>
        <p:txBody>
          <a:bodyPr>
            <a:normAutofit/>
          </a:bodyPr>
          <a:lstStyle/>
          <a:p>
            <a:pPr algn="l"/>
            <a:r>
              <a:rPr lang="zh-CN" altLang="en-US" sz="1400" dirty="0">
                <a:solidFill>
                  <a:srgbClr val="0000FF"/>
                </a:solidFill>
              </a:rPr>
              <a:t>开发阶段</a:t>
            </a:r>
            <a:r>
              <a:rPr lang="en-US" altLang="zh-CN" sz="1400" dirty="0">
                <a:solidFill>
                  <a:srgbClr val="0000FF"/>
                </a:solidFill>
              </a:rPr>
              <a:t>—</a:t>
            </a:r>
            <a:r>
              <a:rPr lang="zh-CN" altLang="en-US" sz="1400" dirty="0">
                <a:solidFill>
                  <a:srgbClr val="0000FF"/>
                </a:solidFill>
              </a:rPr>
              <a:t>测试关键活动</a:t>
            </a:r>
          </a:p>
        </p:txBody>
      </p:sp>
      <p:sp>
        <p:nvSpPr>
          <p:cNvPr id="9" name="矩形 8"/>
          <p:cNvSpPr/>
          <p:nvPr/>
        </p:nvSpPr>
        <p:spPr>
          <a:xfrm>
            <a:off x="77525" y="3333590"/>
            <a:ext cx="184731" cy="307777"/>
          </a:xfrm>
          <a:prstGeom prst="rect">
            <a:avLst/>
          </a:prstGeom>
        </p:spPr>
        <p:txBody>
          <a:bodyPr wrap="none">
            <a:spAutoFit/>
          </a:bodyPr>
          <a:lstStyle/>
          <a:p>
            <a:endParaRPr lang="zh-CN" altLang="en-US" sz="1400" dirty="0"/>
          </a:p>
        </p:txBody>
      </p:sp>
      <p:graphicFrame>
        <p:nvGraphicFramePr>
          <p:cNvPr id="11" name="表格 10"/>
          <p:cNvGraphicFramePr>
            <a:graphicFrameLocks noGrp="1"/>
          </p:cNvGraphicFramePr>
          <p:nvPr>
            <p:extLst>
              <p:ext uri="{D42A27DB-BD31-4B8C-83A1-F6EECF244321}">
                <p14:modId xmlns:p14="http://schemas.microsoft.com/office/powerpoint/2010/main" val="1082883724"/>
              </p:ext>
            </p:extLst>
          </p:nvPr>
        </p:nvGraphicFramePr>
        <p:xfrm>
          <a:off x="77524" y="476672"/>
          <a:ext cx="8958971" cy="5112568"/>
        </p:xfrm>
        <a:graphic>
          <a:graphicData uri="http://schemas.openxmlformats.org/drawingml/2006/table">
            <a:tbl>
              <a:tblPr/>
              <a:tblGrid>
                <a:gridCol w="1282469">
                  <a:extLst>
                    <a:ext uri="{9D8B030D-6E8A-4147-A177-3AD203B41FA5}">
                      <a16:colId xmlns:a16="http://schemas.microsoft.com/office/drawing/2014/main" val="20000"/>
                    </a:ext>
                  </a:extLst>
                </a:gridCol>
                <a:gridCol w="1843855">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3384375">
                  <a:extLst>
                    <a:ext uri="{9D8B030D-6E8A-4147-A177-3AD203B41FA5}">
                      <a16:colId xmlns:a16="http://schemas.microsoft.com/office/drawing/2014/main" val="20003"/>
                    </a:ext>
                  </a:extLst>
                </a:gridCol>
              </a:tblGrid>
              <a:tr h="686199">
                <a:tc>
                  <a:txBody>
                    <a:bodyPr/>
                    <a:lstStyle/>
                    <a:p>
                      <a:pPr algn="l" fontAlgn="t"/>
                      <a:r>
                        <a:rPr lang="zh-CN" altLang="en-US" sz="900" b="1" i="0" u="none" strike="noStrike" dirty="0">
                          <a:solidFill>
                            <a:srgbClr val="000000"/>
                          </a:solidFill>
                          <a:latin typeface="+mn-lt"/>
                        </a:rPr>
                        <a:t>关键点</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阶段点</a:t>
                      </a:r>
                      <a:r>
                        <a:rPr lang="en-US" altLang="zh-CN" sz="900" b="1" i="0" u="none" strike="noStrike" dirty="0">
                          <a:solidFill>
                            <a:srgbClr val="000000"/>
                          </a:solidFill>
                          <a:latin typeface="+mn-lt"/>
                        </a:rPr>
                        <a:t>\</a:t>
                      </a:r>
                      <a:r>
                        <a:rPr lang="zh-CN" altLang="en-US" sz="900" b="1" i="0" u="none" strike="noStrike" dirty="0">
                          <a:solidFill>
                            <a:srgbClr val="000000"/>
                          </a:solidFill>
                          <a:latin typeface="+mn-lt"/>
                        </a:rPr>
                        <a:t>产品形态</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1000" b="1" i="0" u="none" strike="noStrike" dirty="0">
                          <a:solidFill>
                            <a:srgbClr val="000000"/>
                          </a:solidFill>
                          <a:latin typeface="+mn-lt"/>
                        </a:rPr>
                        <a:t>测试关键活动</a:t>
                      </a:r>
                      <a:endParaRPr lang="en-US" sz="10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zh-CN" altLang="en-US" sz="900" b="1" i="0" u="none" strike="noStrike" dirty="0">
                          <a:solidFill>
                            <a:srgbClr val="000000"/>
                          </a:solidFill>
                          <a:latin typeface="+mn-lt"/>
                        </a:rPr>
                        <a:t>测试活动产物</a:t>
                      </a:r>
                      <a:endParaRPr lang="en-US" altLang="zh-CN"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4426369">
                <a:tc>
                  <a:txBody>
                    <a:bodyPr/>
                    <a:lstStyle/>
                    <a:p>
                      <a:pPr algn="l" fontAlgn="ctr"/>
                      <a:r>
                        <a:rPr lang="en-US" sz="900" b="0" i="0" u="none" strike="noStrike" dirty="0">
                          <a:solidFill>
                            <a:srgbClr val="000000"/>
                          </a:solidFill>
                          <a:latin typeface="+mn-lt"/>
                        </a:rPr>
                        <a:t>TR4</a:t>
                      </a:r>
                      <a:r>
                        <a:rPr lang="en-US" altLang="zh-CN" sz="900" b="0" i="0" u="none" strike="noStrike" dirty="0">
                          <a:solidFill>
                            <a:srgbClr val="000000"/>
                          </a:solidFill>
                          <a:latin typeface="+mn-lt"/>
                        </a:rPr>
                        <a:t>a</a:t>
                      </a:r>
                      <a:r>
                        <a:rPr lang="en-US" sz="900" b="0" i="0" u="none" strike="noStrike" dirty="0">
                          <a:solidFill>
                            <a:srgbClr val="000000"/>
                          </a:solidFill>
                          <a:latin typeface="+mn-lt"/>
                        </a:rPr>
                        <a:t>~TR5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CN" altLang="en-US" sz="1000" b="0" i="0" u="none" strike="noStrike" dirty="0">
                          <a:solidFill>
                            <a:srgbClr val="000000"/>
                          </a:solidFill>
                          <a:latin typeface="+mn-lt"/>
                        </a:rPr>
                        <a:t>开发阶段</a:t>
                      </a:r>
                      <a:endParaRPr lang="en-US" altLang="zh-CN" sz="1000" b="0" i="0" u="none" strike="noStrike" dirty="0">
                        <a:solidFill>
                          <a:srgbClr val="000000"/>
                        </a:solidFill>
                        <a:latin typeface="+mn-lt"/>
                      </a:endParaRPr>
                    </a:p>
                    <a:p>
                      <a:pPr algn="l" fontAlgn="ctr"/>
                      <a:r>
                        <a:rPr lang="zh-CN" altLang="en-US" sz="1000" b="0" i="0" u="none" strike="noStrike" dirty="0">
                          <a:solidFill>
                            <a:srgbClr val="000000"/>
                          </a:solidFill>
                          <a:latin typeface="+mn-lt"/>
                        </a:rPr>
                        <a:t>初始产品</a:t>
                      </a:r>
                      <a:endParaRPr lang="en-US" altLang="zh-CN" sz="1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0" lang="en-US" altLang="zh-CN" sz="1000" kern="1200" dirty="0">
                          <a:solidFill>
                            <a:schemeClr val="tx1"/>
                          </a:solidFill>
                          <a:effectLst/>
                          <a:latin typeface="+mn-lt"/>
                          <a:ea typeface="+mn-ea"/>
                          <a:cs typeface="+mn-cs"/>
                        </a:rPr>
                        <a:t>1 </a:t>
                      </a:r>
                      <a:r>
                        <a:rPr kumimoji="0" lang="zh-CN" altLang="en-US"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SIT</a:t>
                      </a:r>
                      <a:r>
                        <a:rPr kumimoji="0" lang="zh-CN" altLang="zh-CN" sz="1000" kern="1200" dirty="0">
                          <a:solidFill>
                            <a:schemeClr val="tx1"/>
                          </a:solidFill>
                          <a:effectLst/>
                          <a:latin typeface="+mn-lt"/>
                          <a:ea typeface="+mn-ea"/>
                          <a:cs typeface="+mn-cs"/>
                        </a:rPr>
                        <a:t>阶段</a:t>
                      </a:r>
                      <a:r>
                        <a:rPr kumimoji="0" lang="en-US" altLang="zh-CN" sz="1000" kern="1200" dirty="0">
                          <a:solidFill>
                            <a:schemeClr val="tx1"/>
                          </a:solidFill>
                          <a:effectLst/>
                          <a:latin typeface="+mn-lt"/>
                          <a:ea typeface="+mn-ea"/>
                          <a:cs typeface="+mn-cs"/>
                        </a:rPr>
                        <a:t>(TR4A-TR5)</a:t>
                      </a:r>
                      <a:r>
                        <a:rPr kumimoji="0" lang="zh-CN" altLang="zh-CN"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System Integration Test </a:t>
                      </a:r>
                      <a:r>
                        <a:rPr kumimoji="0" lang="zh-CN" altLang="zh-CN" sz="1000" kern="1200" dirty="0">
                          <a:solidFill>
                            <a:schemeClr val="tx1"/>
                          </a:solidFill>
                          <a:effectLst/>
                          <a:latin typeface="+mn-lt"/>
                          <a:ea typeface="+mn-ea"/>
                          <a:cs typeface="+mn-cs"/>
                        </a:rPr>
                        <a:t>系统集成测试。对于软件测试团队来说，压力测试，多模块组合测试，大规模的组网测试是这阶段的主要测试内容，力求覆盖所有模块。</a:t>
                      </a:r>
                    </a:p>
                    <a:p>
                      <a:pPr algn="l" fontAlgn="ctr"/>
                      <a:endParaRPr kumimoji="0" lang="en-US" altLang="zh-CN" sz="1000" kern="1200" dirty="0">
                        <a:solidFill>
                          <a:schemeClr val="tx1"/>
                        </a:solidFill>
                        <a:effectLst/>
                        <a:latin typeface="+mn-lt"/>
                        <a:ea typeface="+mn-ea"/>
                        <a:cs typeface="+mn-cs"/>
                      </a:endParaRPr>
                    </a:p>
                    <a:p>
                      <a:pPr algn="l" fontAlgn="ctr"/>
                      <a:endParaRPr kumimoji="0" lang="en-US" altLang="zh-CN" sz="1000" kern="1200" dirty="0">
                        <a:solidFill>
                          <a:schemeClr val="tx1"/>
                        </a:solidFill>
                        <a:effectLst/>
                        <a:latin typeface="+mn-lt"/>
                        <a:ea typeface="+mn-ea"/>
                        <a:cs typeface="+mn-cs"/>
                      </a:endParaRPr>
                    </a:p>
                    <a:p>
                      <a:pPr algn="l" fontAlgn="ctr"/>
                      <a:r>
                        <a:rPr kumimoji="0" lang="en-US" altLang="zh-CN" sz="1000" kern="1200" dirty="0">
                          <a:solidFill>
                            <a:schemeClr val="tx1"/>
                          </a:solidFill>
                          <a:effectLst/>
                          <a:latin typeface="+mn-lt"/>
                          <a:ea typeface="+mn-ea"/>
                          <a:cs typeface="+mn-cs"/>
                        </a:rPr>
                        <a:t> </a:t>
                      </a:r>
                      <a:endParaRPr lang="en-US" altLang="zh-CN" sz="1000" b="0" i="0" u="none" strike="noStrike" dirty="0">
                        <a:solidFill>
                          <a:srgbClr val="000000"/>
                        </a:solidFill>
                        <a:latin typeface="+mn-lt"/>
                      </a:endParaRPr>
                    </a:p>
                    <a:p>
                      <a:pPr algn="l" fontAlgn="ctr"/>
                      <a:endParaRPr lang="zh-CN" altLang="en-US" sz="1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900" b="0" i="0" u="none" strike="noStrike" dirty="0">
                          <a:solidFill>
                            <a:srgbClr val="000000"/>
                          </a:solidFill>
                          <a:latin typeface="+mn-lt"/>
                        </a:rPr>
                        <a:t>1</a:t>
                      </a:r>
                      <a:r>
                        <a:rPr lang="zh-CN" altLang="en-US" sz="900" b="0" i="0" u="none" strike="noStrike" dirty="0">
                          <a:solidFill>
                            <a:srgbClr val="000000"/>
                          </a:solidFill>
                          <a:latin typeface="+mn-lt"/>
                        </a:rPr>
                        <a:t>、落实测试策略、测试计划</a:t>
                      </a:r>
                      <a:endParaRPr lang="en-US" altLang="zh-CN" sz="900" b="0" i="0" u="none" strike="noStrike" dirty="0">
                        <a:solidFill>
                          <a:srgbClr val="000000"/>
                        </a:solidFill>
                        <a:latin typeface="+mn-lt"/>
                      </a:endParaRPr>
                    </a:p>
                    <a:p>
                      <a:pPr algn="l" fontAlgn="ctr"/>
                      <a:r>
                        <a:rPr lang="en-US" altLang="zh-CN" sz="900" b="0" i="0" u="none" strike="noStrike" dirty="0">
                          <a:solidFill>
                            <a:srgbClr val="000000"/>
                          </a:solidFill>
                          <a:latin typeface="+mn-lt"/>
                        </a:rPr>
                        <a:t>2</a:t>
                      </a:r>
                      <a:r>
                        <a:rPr lang="zh-CN" altLang="en-US" sz="900" b="0" i="0" u="none" strike="noStrike" dirty="0">
                          <a:solidFill>
                            <a:srgbClr val="000000"/>
                          </a:solidFill>
                          <a:latin typeface="+mn-lt"/>
                        </a:rPr>
                        <a:t>、输出针对性“版本测试策略”</a:t>
                      </a:r>
                      <a:endParaRPr lang="en-US" altLang="zh-CN" sz="900" b="0" i="0" u="none" strike="noStrike" dirty="0">
                        <a:solidFill>
                          <a:srgbClr val="000000"/>
                        </a:solidFill>
                        <a:latin typeface="+mn-lt"/>
                      </a:endParaRPr>
                    </a:p>
                    <a:p>
                      <a:pPr algn="l" fontAlgn="ctr"/>
                      <a:r>
                        <a:rPr lang="en-US" altLang="zh-CN" sz="900" b="0" i="0" u="none" strike="noStrike" dirty="0">
                          <a:solidFill>
                            <a:srgbClr val="000000"/>
                          </a:solidFill>
                          <a:latin typeface="+mn-lt"/>
                        </a:rPr>
                        <a:t>3</a:t>
                      </a:r>
                      <a:r>
                        <a:rPr lang="zh-CN" altLang="en-US" sz="900" b="0" i="0" u="none" strike="noStrike" dirty="0">
                          <a:solidFill>
                            <a:srgbClr val="000000"/>
                          </a:solidFill>
                          <a:latin typeface="+mn-lt"/>
                        </a:rPr>
                        <a:t>、输出</a:t>
                      </a:r>
                      <a:r>
                        <a:rPr lang="en-US" altLang="zh-CN" sz="900" b="0" i="0" u="none" strike="noStrike" dirty="0">
                          <a:solidFill>
                            <a:srgbClr val="000000"/>
                          </a:solidFill>
                          <a:latin typeface="+mn-lt"/>
                        </a:rPr>
                        <a:t>SIT</a:t>
                      </a:r>
                      <a:r>
                        <a:rPr lang="zh-CN" altLang="en-US" sz="900" b="0" i="0" u="none" strike="noStrike" dirty="0">
                          <a:solidFill>
                            <a:srgbClr val="000000"/>
                          </a:solidFill>
                          <a:latin typeface="+mn-lt"/>
                        </a:rPr>
                        <a:t>测试报告</a:t>
                      </a:r>
                      <a:endParaRPr lang="en-US" altLang="zh-CN" sz="900" b="0" i="0" u="none" strike="noStrike" dirty="0">
                        <a:solidFill>
                          <a:srgbClr val="000000"/>
                        </a:solidFill>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zh-CN" sz="900" b="0" i="0" u="none" strike="noStrike" dirty="0">
                          <a:solidFill>
                            <a:srgbClr val="000000"/>
                          </a:solidFill>
                          <a:latin typeface="+mn-lt"/>
                        </a:rPr>
                        <a:t>4</a:t>
                      </a:r>
                      <a:r>
                        <a:rPr lang="zh-CN" altLang="en-US" sz="900" b="0" i="0" u="none" strike="noStrike" dirty="0">
                          <a:solidFill>
                            <a:srgbClr val="000000"/>
                          </a:solidFill>
                          <a:latin typeface="+mn-lt"/>
                        </a:rPr>
                        <a:t>、用例覆盖度统计</a:t>
                      </a:r>
                      <a:endParaRPr lang="en-US" altLang="zh-CN" sz="900" b="0" i="0" u="none" strike="noStrike" dirty="0">
                        <a:solidFill>
                          <a:srgbClr val="000000"/>
                        </a:solidFill>
                        <a:latin typeface="+mn-lt"/>
                      </a:endParaRPr>
                    </a:p>
                    <a:p>
                      <a:pPr algn="l" fontAlgn="ctr"/>
                      <a:endParaRPr lang="en-US" altLang="zh-CN"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63096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536" y="110645"/>
            <a:ext cx="8929718" cy="310262"/>
          </a:xfrm>
        </p:spPr>
        <p:txBody>
          <a:bodyPr>
            <a:normAutofit/>
          </a:bodyPr>
          <a:lstStyle/>
          <a:p>
            <a:pPr algn="l"/>
            <a:r>
              <a:rPr lang="zh-CN" altLang="en-US" sz="1400" dirty="0">
                <a:solidFill>
                  <a:srgbClr val="0000FF"/>
                </a:solidFill>
              </a:rPr>
              <a:t>开发阶段</a:t>
            </a:r>
            <a:r>
              <a:rPr lang="en-US" altLang="zh-CN" sz="1400" dirty="0">
                <a:solidFill>
                  <a:srgbClr val="0000FF"/>
                </a:solidFill>
              </a:rPr>
              <a:t>—</a:t>
            </a:r>
            <a:r>
              <a:rPr lang="zh-CN" altLang="en-US" sz="1400" dirty="0">
                <a:solidFill>
                  <a:srgbClr val="0000FF"/>
                </a:solidFill>
              </a:rPr>
              <a:t>测试关键活动</a:t>
            </a:r>
          </a:p>
        </p:txBody>
      </p:sp>
      <p:sp>
        <p:nvSpPr>
          <p:cNvPr id="9" name="矩形 8"/>
          <p:cNvSpPr/>
          <p:nvPr/>
        </p:nvSpPr>
        <p:spPr>
          <a:xfrm>
            <a:off x="77525" y="3333590"/>
            <a:ext cx="184731" cy="307777"/>
          </a:xfrm>
          <a:prstGeom prst="rect">
            <a:avLst/>
          </a:prstGeom>
        </p:spPr>
        <p:txBody>
          <a:bodyPr wrap="none">
            <a:spAutoFit/>
          </a:bodyPr>
          <a:lstStyle/>
          <a:p>
            <a:endParaRPr lang="zh-CN" altLang="en-US" sz="1400" dirty="0"/>
          </a:p>
        </p:txBody>
      </p:sp>
      <p:graphicFrame>
        <p:nvGraphicFramePr>
          <p:cNvPr id="11" name="表格 10"/>
          <p:cNvGraphicFramePr>
            <a:graphicFrameLocks noGrp="1"/>
          </p:cNvGraphicFramePr>
          <p:nvPr>
            <p:extLst>
              <p:ext uri="{D42A27DB-BD31-4B8C-83A1-F6EECF244321}">
                <p14:modId xmlns:p14="http://schemas.microsoft.com/office/powerpoint/2010/main" val="3480913314"/>
              </p:ext>
            </p:extLst>
          </p:nvPr>
        </p:nvGraphicFramePr>
        <p:xfrm>
          <a:off x="77524" y="476672"/>
          <a:ext cx="8958971" cy="5112568"/>
        </p:xfrm>
        <a:graphic>
          <a:graphicData uri="http://schemas.openxmlformats.org/drawingml/2006/table">
            <a:tbl>
              <a:tblPr/>
              <a:tblGrid>
                <a:gridCol w="1282469">
                  <a:extLst>
                    <a:ext uri="{9D8B030D-6E8A-4147-A177-3AD203B41FA5}">
                      <a16:colId xmlns:a16="http://schemas.microsoft.com/office/drawing/2014/main" val="20000"/>
                    </a:ext>
                  </a:extLst>
                </a:gridCol>
                <a:gridCol w="1843855">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3384375">
                  <a:extLst>
                    <a:ext uri="{9D8B030D-6E8A-4147-A177-3AD203B41FA5}">
                      <a16:colId xmlns:a16="http://schemas.microsoft.com/office/drawing/2014/main" val="20003"/>
                    </a:ext>
                  </a:extLst>
                </a:gridCol>
              </a:tblGrid>
              <a:tr h="686199">
                <a:tc>
                  <a:txBody>
                    <a:bodyPr/>
                    <a:lstStyle/>
                    <a:p>
                      <a:pPr algn="l" fontAlgn="t"/>
                      <a:r>
                        <a:rPr lang="zh-CN" altLang="en-US" sz="900" b="1" i="0" u="none" strike="noStrike" dirty="0">
                          <a:solidFill>
                            <a:srgbClr val="000000"/>
                          </a:solidFill>
                          <a:latin typeface="+mn-lt"/>
                        </a:rPr>
                        <a:t>关键点</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阶段点</a:t>
                      </a:r>
                      <a:r>
                        <a:rPr lang="en-US" altLang="zh-CN" sz="900" b="1" i="0" u="none" strike="noStrike" dirty="0">
                          <a:solidFill>
                            <a:srgbClr val="000000"/>
                          </a:solidFill>
                          <a:latin typeface="+mn-lt"/>
                        </a:rPr>
                        <a:t>\</a:t>
                      </a:r>
                      <a:r>
                        <a:rPr lang="zh-CN" altLang="en-US" sz="900" b="1" i="0" u="none" strike="noStrike" dirty="0">
                          <a:solidFill>
                            <a:srgbClr val="000000"/>
                          </a:solidFill>
                          <a:latin typeface="+mn-lt"/>
                        </a:rPr>
                        <a:t>产品形态</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1000" b="1" i="0" u="none" strike="noStrike" dirty="0">
                          <a:solidFill>
                            <a:srgbClr val="000000"/>
                          </a:solidFill>
                          <a:latin typeface="+mn-lt"/>
                        </a:rPr>
                        <a:t>测试关键活动</a:t>
                      </a:r>
                      <a:endParaRPr lang="en-US" sz="10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zh-CN" altLang="en-US" sz="900" b="1" i="0" u="none" strike="noStrike" dirty="0">
                          <a:solidFill>
                            <a:srgbClr val="000000"/>
                          </a:solidFill>
                          <a:latin typeface="+mn-lt"/>
                        </a:rPr>
                        <a:t>测试活动产物</a:t>
                      </a:r>
                      <a:endParaRPr lang="en-US" altLang="zh-CN"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4426369">
                <a:tc>
                  <a:txBody>
                    <a:bodyPr/>
                    <a:lstStyle/>
                    <a:p>
                      <a:pPr algn="l" fontAlgn="ctr"/>
                      <a:r>
                        <a:rPr lang="en-US" sz="900" b="0" i="0" u="none" strike="noStrike" dirty="0">
                          <a:solidFill>
                            <a:srgbClr val="000000"/>
                          </a:solidFill>
                          <a:latin typeface="+mn-lt"/>
                        </a:rPr>
                        <a:t>TR5~TR6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CN" altLang="en-US" sz="1000" b="0" i="0" u="none" strike="noStrike" dirty="0">
                          <a:solidFill>
                            <a:srgbClr val="000000"/>
                          </a:solidFill>
                          <a:latin typeface="+mn-lt"/>
                        </a:rPr>
                        <a:t>验证阶段</a:t>
                      </a:r>
                      <a:endParaRPr lang="en-US" altLang="zh-CN" sz="1000" b="0" i="0" u="none" strike="noStrike" dirty="0">
                        <a:solidFill>
                          <a:srgbClr val="000000"/>
                        </a:solidFill>
                        <a:latin typeface="+mn-lt"/>
                      </a:endParaRPr>
                    </a:p>
                    <a:p>
                      <a:pPr algn="l" fontAlgn="ctr"/>
                      <a:r>
                        <a:rPr lang="zh-CN" altLang="en-US" sz="1000" b="0" i="0" u="none" strike="noStrike" dirty="0">
                          <a:solidFill>
                            <a:srgbClr val="000000"/>
                          </a:solidFill>
                          <a:latin typeface="+mn-lt"/>
                        </a:rPr>
                        <a:t>量产产品</a:t>
                      </a:r>
                      <a:endParaRPr lang="en-US" altLang="zh-CN" sz="1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0" lang="en-US" altLang="zh-CN" sz="1000" kern="1200" dirty="0">
                          <a:solidFill>
                            <a:schemeClr val="tx1"/>
                          </a:solidFill>
                          <a:effectLst/>
                          <a:latin typeface="+mn-lt"/>
                          <a:ea typeface="+mn-ea"/>
                          <a:cs typeface="+mn-cs"/>
                        </a:rPr>
                        <a:t>1 </a:t>
                      </a:r>
                      <a:r>
                        <a:rPr kumimoji="0" lang="zh-CN" altLang="en-US"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 SVT</a:t>
                      </a:r>
                      <a:r>
                        <a:rPr kumimoji="0" lang="zh-CN" altLang="zh-CN" sz="1000" kern="1200" dirty="0">
                          <a:solidFill>
                            <a:schemeClr val="tx1"/>
                          </a:solidFill>
                          <a:effectLst/>
                          <a:latin typeface="+mn-lt"/>
                          <a:ea typeface="+mn-ea"/>
                          <a:cs typeface="+mn-cs"/>
                        </a:rPr>
                        <a:t>阶段</a:t>
                      </a:r>
                      <a:r>
                        <a:rPr kumimoji="0" lang="en-US" altLang="zh-CN" sz="1000" kern="1200" dirty="0">
                          <a:solidFill>
                            <a:schemeClr val="tx1"/>
                          </a:solidFill>
                          <a:effectLst/>
                          <a:latin typeface="+mn-lt"/>
                          <a:ea typeface="+mn-ea"/>
                          <a:cs typeface="+mn-cs"/>
                        </a:rPr>
                        <a:t>(TR5-TR6)</a:t>
                      </a:r>
                      <a:r>
                        <a:rPr kumimoji="0" lang="zh-CN" altLang="zh-CN"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System Verification Test </a:t>
                      </a:r>
                      <a:r>
                        <a:rPr kumimoji="0" lang="zh-CN" altLang="zh-CN" sz="1000" kern="1200" dirty="0">
                          <a:solidFill>
                            <a:schemeClr val="tx1"/>
                          </a:solidFill>
                          <a:effectLst/>
                          <a:latin typeface="+mn-lt"/>
                          <a:ea typeface="+mn-ea"/>
                          <a:cs typeface="+mn-cs"/>
                        </a:rPr>
                        <a:t>系统验证测试。这个阶段产品已经比较稳定了，软件测试团队的测试内容和</a:t>
                      </a:r>
                      <a:r>
                        <a:rPr kumimoji="0" lang="en-US" altLang="zh-CN" sz="1000" kern="1200" dirty="0">
                          <a:solidFill>
                            <a:schemeClr val="tx1"/>
                          </a:solidFill>
                          <a:effectLst/>
                          <a:latin typeface="+mn-lt"/>
                          <a:ea typeface="+mn-ea"/>
                          <a:cs typeface="+mn-cs"/>
                        </a:rPr>
                        <a:t>SIT</a:t>
                      </a:r>
                      <a:r>
                        <a:rPr kumimoji="0" lang="zh-CN" altLang="zh-CN" sz="1000" kern="1200" dirty="0">
                          <a:solidFill>
                            <a:schemeClr val="tx1"/>
                          </a:solidFill>
                          <a:effectLst/>
                          <a:latin typeface="+mn-lt"/>
                          <a:ea typeface="+mn-ea"/>
                          <a:cs typeface="+mn-cs"/>
                        </a:rPr>
                        <a:t>阶段相仿，但更多的是通过分析产品测试数据，针对薄弱环节进行重点测试和专项测试</a:t>
                      </a:r>
                    </a:p>
                    <a:p>
                      <a:pPr algn="l" fontAlgn="ctr"/>
                      <a:endParaRPr kumimoji="0" lang="en-US" altLang="zh-CN" sz="1000" kern="1200" dirty="0">
                        <a:solidFill>
                          <a:schemeClr val="tx1"/>
                        </a:solidFill>
                        <a:effectLst/>
                        <a:latin typeface="+mn-lt"/>
                        <a:ea typeface="+mn-ea"/>
                        <a:cs typeface="+mn-cs"/>
                      </a:endParaRPr>
                    </a:p>
                    <a:p>
                      <a:pPr algn="l" fontAlgn="ctr"/>
                      <a:endParaRPr kumimoji="0" lang="en-US" altLang="zh-CN" sz="1000" kern="1200" dirty="0">
                        <a:solidFill>
                          <a:schemeClr val="tx1"/>
                        </a:solidFill>
                        <a:effectLst/>
                        <a:latin typeface="+mn-lt"/>
                        <a:ea typeface="+mn-ea"/>
                        <a:cs typeface="+mn-cs"/>
                      </a:endParaRPr>
                    </a:p>
                    <a:p>
                      <a:pPr algn="l" fontAlgn="ctr"/>
                      <a:r>
                        <a:rPr kumimoji="0" lang="en-US" altLang="zh-CN" sz="1000" kern="1200" dirty="0">
                          <a:solidFill>
                            <a:schemeClr val="tx1"/>
                          </a:solidFill>
                          <a:effectLst/>
                          <a:latin typeface="+mn-lt"/>
                          <a:ea typeface="+mn-ea"/>
                          <a:cs typeface="+mn-cs"/>
                        </a:rPr>
                        <a:t> </a:t>
                      </a:r>
                      <a:endParaRPr lang="en-US" altLang="zh-CN" sz="1000" b="0" i="0" u="none" strike="noStrike" dirty="0">
                        <a:solidFill>
                          <a:srgbClr val="000000"/>
                        </a:solidFill>
                        <a:latin typeface="+mn-lt"/>
                      </a:endParaRPr>
                    </a:p>
                    <a:p>
                      <a:pPr algn="l" fontAlgn="ctr"/>
                      <a:endParaRPr lang="zh-CN" altLang="en-US" sz="1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900" b="0" i="0" u="none" strike="noStrike" dirty="0">
                          <a:solidFill>
                            <a:srgbClr val="000000"/>
                          </a:solidFill>
                          <a:latin typeface="+mn-lt"/>
                        </a:rPr>
                        <a:t>1</a:t>
                      </a:r>
                      <a:r>
                        <a:rPr lang="zh-CN" altLang="en-US" sz="900" b="0" i="0" u="none" strike="noStrike" dirty="0">
                          <a:solidFill>
                            <a:srgbClr val="000000"/>
                          </a:solidFill>
                          <a:latin typeface="+mn-lt"/>
                        </a:rPr>
                        <a:t>、落实测试策略、测试计划</a:t>
                      </a:r>
                      <a:endParaRPr lang="en-US" altLang="zh-CN" sz="900" b="0" i="0" u="none" strike="noStrike" dirty="0">
                        <a:solidFill>
                          <a:srgbClr val="000000"/>
                        </a:solidFill>
                        <a:latin typeface="+mn-lt"/>
                      </a:endParaRPr>
                    </a:p>
                    <a:p>
                      <a:pPr algn="l" fontAlgn="ctr"/>
                      <a:r>
                        <a:rPr lang="en-US" altLang="zh-CN" sz="900" b="0" i="0" u="none" strike="noStrike" dirty="0">
                          <a:solidFill>
                            <a:srgbClr val="000000"/>
                          </a:solidFill>
                          <a:latin typeface="+mn-lt"/>
                        </a:rPr>
                        <a:t>2</a:t>
                      </a:r>
                      <a:r>
                        <a:rPr lang="zh-CN" altLang="en-US" sz="900" b="0" i="0" u="none" strike="noStrike" dirty="0">
                          <a:solidFill>
                            <a:srgbClr val="000000"/>
                          </a:solidFill>
                          <a:latin typeface="+mn-lt"/>
                        </a:rPr>
                        <a:t>、输出针对性“版本测试策略”</a:t>
                      </a:r>
                      <a:endParaRPr lang="en-US" altLang="zh-CN" sz="900" b="0" i="0" u="none" strike="noStrike" dirty="0">
                        <a:solidFill>
                          <a:srgbClr val="000000"/>
                        </a:solidFill>
                        <a:latin typeface="+mn-lt"/>
                      </a:endParaRPr>
                    </a:p>
                    <a:p>
                      <a:pPr algn="l" fontAlgn="ctr"/>
                      <a:r>
                        <a:rPr lang="en-US" altLang="zh-CN" sz="900" b="0" i="0" u="none" strike="noStrike" dirty="0">
                          <a:solidFill>
                            <a:srgbClr val="000000"/>
                          </a:solidFill>
                          <a:latin typeface="+mn-lt"/>
                        </a:rPr>
                        <a:t>3</a:t>
                      </a:r>
                      <a:r>
                        <a:rPr lang="zh-CN" altLang="en-US" sz="900" b="0" i="0" u="none" strike="noStrike" dirty="0">
                          <a:solidFill>
                            <a:srgbClr val="000000"/>
                          </a:solidFill>
                          <a:latin typeface="+mn-lt"/>
                        </a:rPr>
                        <a:t>、输出</a:t>
                      </a:r>
                      <a:r>
                        <a:rPr lang="en-US" altLang="zh-CN" sz="900" b="0" i="0" u="none" strike="noStrike" dirty="0">
                          <a:solidFill>
                            <a:srgbClr val="000000"/>
                          </a:solidFill>
                          <a:latin typeface="+mn-lt"/>
                        </a:rPr>
                        <a:t>SVT</a:t>
                      </a:r>
                      <a:r>
                        <a:rPr lang="zh-CN" altLang="en-US" sz="900" b="0" i="0" u="none" strike="noStrike" dirty="0">
                          <a:solidFill>
                            <a:srgbClr val="000000"/>
                          </a:solidFill>
                          <a:latin typeface="+mn-lt"/>
                        </a:rPr>
                        <a:t>测试报告</a:t>
                      </a:r>
                      <a:endParaRPr lang="en-US" altLang="zh-CN" sz="900" b="0" i="0" u="none" strike="noStrike" dirty="0">
                        <a:solidFill>
                          <a:srgbClr val="000000"/>
                        </a:solidFill>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zh-CN" sz="900" b="0" i="0" u="none" strike="noStrike" dirty="0">
                          <a:solidFill>
                            <a:srgbClr val="000000"/>
                          </a:solidFill>
                          <a:latin typeface="+mn-lt"/>
                        </a:rPr>
                        <a:t>4</a:t>
                      </a:r>
                      <a:r>
                        <a:rPr lang="zh-CN" altLang="en-US" sz="900" b="0" i="0" u="none" strike="noStrike" dirty="0">
                          <a:solidFill>
                            <a:srgbClr val="000000"/>
                          </a:solidFill>
                          <a:latin typeface="+mn-lt"/>
                        </a:rPr>
                        <a:t>、用例覆盖度统计</a:t>
                      </a:r>
                      <a:endParaRPr lang="en-US" altLang="zh-CN" sz="900" b="0" i="0" u="none" strike="noStrike" dirty="0">
                        <a:solidFill>
                          <a:srgbClr val="000000"/>
                        </a:solidFill>
                        <a:latin typeface="+mn-lt"/>
                      </a:endParaRPr>
                    </a:p>
                    <a:p>
                      <a:pPr algn="l" fontAlgn="ctr"/>
                      <a:endParaRPr lang="en-US" altLang="zh-CN"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13314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536" y="110645"/>
            <a:ext cx="8929718" cy="310262"/>
          </a:xfrm>
        </p:spPr>
        <p:txBody>
          <a:bodyPr>
            <a:normAutofit/>
          </a:bodyPr>
          <a:lstStyle/>
          <a:p>
            <a:pPr algn="l"/>
            <a:r>
              <a:rPr lang="zh-CN" altLang="en-US" sz="1400" dirty="0">
                <a:solidFill>
                  <a:srgbClr val="0000FF"/>
                </a:solidFill>
              </a:rPr>
              <a:t>发布阶段</a:t>
            </a:r>
            <a:r>
              <a:rPr lang="en-US" altLang="zh-CN" sz="1400" dirty="0">
                <a:solidFill>
                  <a:srgbClr val="0000FF"/>
                </a:solidFill>
              </a:rPr>
              <a:t>—</a:t>
            </a:r>
            <a:r>
              <a:rPr lang="zh-CN" altLang="en-US" sz="1400" dirty="0">
                <a:solidFill>
                  <a:srgbClr val="0000FF"/>
                </a:solidFill>
              </a:rPr>
              <a:t>测试关键活动</a:t>
            </a:r>
          </a:p>
        </p:txBody>
      </p:sp>
      <p:sp>
        <p:nvSpPr>
          <p:cNvPr id="9" name="矩形 8"/>
          <p:cNvSpPr/>
          <p:nvPr/>
        </p:nvSpPr>
        <p:spPr>
          <a:xfrm>
            <a:off x="77525" y="3333590"/>
            <a:ext cx="184731" cy="307777"/>
          </a:xfrm>
          <a:prstGeom prst="rect">
            <a:avLst/>
          </a:prstGeom>
        </p:spPr>
        <p:txBody>
          <a:bodyPr wrap="none">
            <a:spAutoFit/>
          </a:bodyPr>
          <a:lstStyle/>
          <a:p>
            <a:endParaRPr lang="zh-CN" altLang="en-US" sz="1400" dirty="0"/>
          </a:p>
        </p:txBody>
      </p:sp>
      <p:graphicFrame>
        <p:nvGraphicFramePr>
          <p:cNvPr id="11" name="表格 10"/>
          <p:cNvGraphicFramePr>
            <a:graphicFrameLocks noGrp="1"/>
          </p:cNvGraphicFramePr>
          <p:nvPr>
            <p:extLst>
              <p:ext uri="{D42A27DB-BD31-4B8C-83A1-F6EECF244321}">
                <p14:modId xmlns:p14="http://schemas.microsoft.com/office/powerpoint/2010/main" val="3726176033"/>
              </p:ext>
            </p:extLst>
          </p:nvPr>
        </p:nvGraphicFramePr>
        <p:xfrm>
          <a:off x="77524" y="476672"/>
          <a:ext cx="8958971" cy="5112568"/>
        </p:xfrm>
        <a:graphic>
          <a:graphicData uri="http://schemas.openxmlformats.org/drawingml/2006/table">
            <a:tbl>
              <a:tblPr/>
              <a:tblGrid>
                <a:gridCol w="1282469">
                  <a:extLst>
                    <a:ext uri="{9D8B030D-6E8A-4147-A177-3AD203B41FA5}">
                      <a16:colId xmlns:a16="http://schemas.microsoft.com/office/drawing/2014/main" val="20000"/>
                    </a:ext>
                  </a:extLst>
                </a:gridCol>
                <a:gridCol w="1843855">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gridCol w="3384375">
                  <a:extLst>
                    <a:ext uri="{9D8B030D-6E8A-4147-A177-3AD203B41FA5}">
                      <a16:colId xmlns:a16="http://schemas.microsoft.com/office/drawing/2014/main" val="20003"/>
                    </a:ext>
                  </a:extLst>
                </a:gridCol>
              </a:tblGrid>
              <a:tr h="686199">
                <a:tc>
                  <a:txBody>
                    <a:bodyPr/>
                    <a:lstStyle/>
                    <a:p>
                      <a:pPr algn="l" fontAlgn="t"/>
                      <a:r>
                        <a:rPr lang="zh-CN" altLang="en-US" sz="900" b="1" i="0" u="none" strike="noStrike" dirty="0">
                          <a:solidFill>
                            <a:srgbClr val="000000"/>
                          </a:solidFill>
                          <a:latin typeface="+mn-lt"/>
                        </a:rPr>
                        <a:t>关键点</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900" b="1" i="0" u="none" strike="noStrike" dirty="0">
                          <a:solidFill>
                            <a:srgbClr val="000000"/>
                          </a:solidFill>
                          <a:latin typeface="+mn-lt"/>
                        </a:rPr>
                        <a:t>阶段点</a:t>
                      </a:r>
                      <a:r>
                        <a:rPr lang="en-US" altLang="zh-CN" sz="900" b="1" i="0" u="none" strike="noStrike" dirty="0">
                          <a:solidFill>
                            <a:srgbClr val="000000"/>
                          </a:solidFill>
                          <a:latin typeface="+mn-lt"/>
                        </a:rPr>
                        <a:t>\</a:t>
                      </a:r>
                      <a:r>
                        <a:rPr lang="zh-CN" altLang="en-US" sz="900" b="1" i="0" u="none" strike="noStrike" dirty="0">
                          <a:solidFill>
                            <a:srgbClr val="000000"/>
                          </a:solidFill>
                          <a:latin typeface="+mn-lt"/>
                        </a:rPr>
                        <a:t>产品形态</a:t>
                      </a:r>
                      <a:endParaRPr lang="en-US"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t"/>
                      <a:r>
                        <a:rPr lang="zh-CN" altLang="en-US" sz="1000" b="1" i="0" u="none" strike="noStrike" dirty="0">
                          <a:solidFill>
                            <a:srgbClr val="000000"/>
                          </a:solidFill>
                          <a:latin typeface="+mn-lt"/>
                        </a:rPr>
                        <a:t>测试关键活动</a:t>
                      </a:r>
                      <a:endParaRPr lang="en-US" sz="10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zh-CN" altLang="en-US" sz="900" b="1" i="0" u="none" strike="noStrike" dirty="0">
                          <a:solidFill>
                            <a:srgbClr val="000000"/>
                          </a:solidFill>
                          <a:latin typeface="+mn-lt"/>
                        </a:rPr>
                        <a:t>测试活动产物</a:t>
                      </a:r>
                      <a:endParaRPr lang="en-US" altLang="zh-CN" sz="900" b="1" i="0" u="none" strike="noStrike" dirty="0">
                        <a:solidFill>
                          <a:srgbClr val="000000"/>
                        </a:solidFill>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4426369">
                <a:tc>
                  <a:txBody>
                    <a:bodyPr/>
                    <a:lstStyle/>
                    <a:p>
                      <a:pPr algn="l" fontAlgn="ctr"/>
                      <a:r>
                        <a:rPr lang="en-US" sz="900" b="0" i="0" u="none" strike="noStrike" dirty="0">
                          <a:solidFill>
                            <a:srgbClr val="000000"/>
                          </a:solidFill>
                          <a:latin typeface="+mn-lt"/>
                        </a:rPr>
                        <a:t>TR6</a:t>
                      </a:r>
                      <a:r>
                        <a:rPr lang="en-US" altLang="zh-CN" sz="900" b="0" i="0" u="none" strike="noStrike" dirty="0">
                          <a:solidFill>
                            <a:srgbClr val="000000"/>
                          </a:solidFill>
                          <a:latin typeface="+mn-lt"/>
                        </a:rPr>
                        <a:t>~GA</a:t>
                      </a:r>
                      <a:endParaRPr lang="en-US"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zh-CN" altLang="en-US" sz="1000" b="0" i="0" u="none" strike="noStrike" dirty="0">
                          <a:solidFill>
                            <a:srgbClr val="000000"/>
                          </a:solidFill>
                          <a:latin typeface="+mn-lt"/>
                        </a:rPr>
                        <a:t>发布阶段</a:t>
                      </a:r>
                      <a:endParaRPr lang="en-US" altLang="zh-CN" sz="1000" b="0" i="0" u="none" strike="noStrike" dirty="0">
                        <a:solidFill>
                          <a:srgbClr val="000000"/>
                        </a:solidFill>
                        <a:latin typeface="+mn-lt"/>
                      </a:endParaRPr>
                    </a:p>
                    <a:p>
                      <a:pPr algn="l" fontAlgn="ctr"/>
                      <a:r>
                        <a:rPr lang="zh-CN" altLang="en-US" sz="1000" b="0" i="0" u="none" strike="noStrike" dirty="0">
                          <a:solidFill>
                            <a:srgbClr val="000000"/>
                          </a:solidFill>
                          <a:latin typeface="+mn-lt"/>
                        </a:rPr>
                        <a:t> </a:t>
                      </a:r>
                      <a:endParaRPr lang="en-US" altLang="zh-CN" sz="1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0" lang="en-US" altLang="zh-CN" sz="1000" kern="1200" dirty="0">
                          <a:solidFill>
                            <a:schemeClr val="tx1"/>
                          </a:solidFill>
                          <a:effectLst/>
                          <a:latin typeface="+mn-lt"/>
                          <a:ea typeface="+mn-ea"/>
                          <a:cs typeface="+mn-cs"/>
                        </a:rPr>
                        <a:t>1 </a:t>
                      </a:r>
                      <a:r>
                        <a:rPr kumimoji="0" lang="zh-CN" altLang="en-US" sz="1000" kern="1200" dirty="0">
                          <a:solidFill>
                            <a:schemeClr val="tx1"/>
                          </a:solidFill>
                          <a:effectLst/>
                          <a:latin typeface="+mn-lt"/>
                          <a:ea typeface="+mn-ea"/>
                          <a:cs typeface="+mn-cs"/>
                        </a:rPr>
                        <a:t>、</a:t>
                      </a:r>
                      <a:r>
                        <a:rPr kumimoji="0" lang="en-US" altLang="zh-CN" sz="1000" kern="1200" dirty="0">
                          <a:solidFill>
                            <a:schemeClr val="tx1"/>
                          </a:solidFill>
                          <a:effectLst/>
                          <a:latin typeface="+mn-lt"/>
                          <a:ea typeface="+mn-ea"/>
                          <a:cs typeface="+mn-cs"/>
                        </a:rPr>
                        <a:t> TR6</a:t>
                      </a:r>
                      <a:r>
                        <a:rPr kumimoji="0" lang="zh-CN" altLang="zh-CN" sz="1000" kern="1200" dirty="0">
                          <a:solidFill>
                            <a:schemeClr val="tx1"/>
                          </a:solidFill>
                          <a:effectLst/>
                          <a:latin typeface="+mn-lt"/>
                          <a:ea typeface="+mn-ea"/>
                          <a:cs typeface="+mn-cs"/>
                        </a:rPr>
                        <a:t>到</a:t>
                      </a:r>
                      <a:r>
                        <a:rPr kumimoji="0" lang="en-US" altLang="zh-CN" sz="1000" kern="1200" dirty="0">
                          <a:solidFill>
                            <a:schemeClr val="tx1"/>
                          </a:solidFill>
                          <a:effectLst/>
                          <a:latin typeface="+mn-lt"/>
                          <a:ea typeface="+mn-ea"/>
                          <a:cs typeface="+mn-cs"/>
                        </a:rPr>
                        <a:t>GA</a:t>
                      </a:r>
                      <a:r>
                        <a:rPr kumimoji="0" lang="zh-CN" altLang="zh-CN" sz="1000" kern="1200" dirty="0">
                          <a:solidFill>
                            <a:schemeClr val="tx1"/>
                          </a:solidFill>
                          <a:effectLst/>
                          <a:latin typeface="+mn-lt"/>
                          <a:ea typeface="+mn-ea"/>
                          <a:cs typeface="+mn-cs"/>
                        </a:rPr>
                        <a:t>阶段，对应产品测试关闭阶段，主要目标是评估产品质量并积累经验数据。主要工作包括：依据各阶段的度量数据，评估产品质量，预测遗留缺陷</a:t>
                      </a:r>
                      <a:r>
                        <a:rPr kumimoji="0" lang="en-US" altLang="zh-CN" sz="1000" kern="1200" dirty="0">
                          <a:solidFill>
                            <a:schemeClr val="tx1"/>
                          </a:solidFill>
                          <a:effectLst/>
                          <a:latin typeface="+mn-lt"/>
                          <a:ea typeface="+mn-ea"/>
                          <a:cs typeface="+mn-cs"/>
                        </a:rPr>
                        <a:t>;</a:t>
                      </a:r>
                      <a:r>
                        <a:rPr kumimoji="0" lang="zh-CN" altLang="zh-CN" sz="1000" kern="1200" dirty="0">
                          <a:solidFill>
                            <a:schemeClr val="tx1"/>
                          </a:solidFill>
                          <a:effectLst/>
                          <a:latin typeface="+mn-lt"/>
                          <a:ea typeface="+mn-ea"/>
                          <a:cs typeface="+mn-cs"/>
                        </a:rPr>
                        <a:t>结合测试和</a:t>
                      </a:r>
                      <a:r>
                        <a:rPr kumimoji="0" lang="en-US" altLang="zh-CN" sz="1000" kern="1200" dirty="0">
                          <a:solidFill>
                            <a:schemeClr val="tx1"/>
                          </a:solidFill>
                          <a:effectLst/>
                          <a:latin typeface="+mn-lt"/>
                          <a:ea typeface="+mn-ea"/>
                          <a:cs typeface="+mn-cs"/>
                        </a:rPr>
                        <a:t>E2E</a:t>
                      </a:r>
                      <a:r>
                        <a:rPr kumimoji="0" lang="zh-CN" altLang="zh-CN" sz="1000" kern="1200" dirty="0">
                          <a:solidFill>
                            <a:schemeClr val="tx1"/>
                          </a:solidFill>
                          <a:effectLst/>
                          <a:latin typeface="+mn-lt"/>
                          <a:ea typeface="+mn-ea"/>
                          <a:cs typeface="+mn-cs"/>
                        </a:rPr>
                        <a:t>测试计划评估测试是否达到目标</a:t>
                      </a:r>
                      <a:r>
                        <a:rPr kumimoji="0" lang="en-US" altLang="zh-CN" sz="1000" kern="1200" dirty="0">
                          <a:solidFill>
                            <a:schemeClr val="tx1"/>
                          </a:solidFill>
                          <a:effectLst/>
                          <a:latin typeface="+mn-lt"/>
                          <a:ea typeface="+mn-ea"/>
                          <a:cs typeface="+mn-cs"/>
                        </a:rPr>
                        <a:t>;</a:t>
                      </a:r>
                      <a:r>
                        <a:rPr kumimoji="0" lang="zh-CN" altLang="zh-CN" sz="1000" kern="1200" dirty="0">
                          <a:solidFill>
                            <a:schemeClr val="tx1"/>
                          </a:solidFill>
                          <a:effectLst/>
                          <a:latin typeface="+mn-lt"/>
                          <a:ea typeface="+mn-ea"/>
                          <a:cs typeface="+mn-cs"/>
                        </a:rPr>
                        <a:t>积累经验数据，作为后续产品测试改进的依据。</a:t>
                      </a:r>
                    </a:p>
                    <a:p>
                      <a:r>
                        <a:rPr kumimoji="0" lang="en-US" altLang="zh-CN" sz="1000" kern="1200" dirty="0">
                          <a:solidFill>
                            <a:schemeClr val="tx1"/>
                          </a:solidFill>
                          <a:effectLst/>
                          <a:latin typeface="+mn-lt"/>
                          <a:ea typeface="+mn-ea"/>
                          <a:cs typeface="+mn-cs"/>
                        </a:rPr>
                        <a:t> </a:t>
                      </a:r>
                      <a:endParaRPr kumimoji="0" lang="zh-CN" altLang="zh-CN" sz="1000" kern="1200" dirty="0">
                        <a:solidFill>
                          <a:schemeClr val="tx1"/>
                        </a:solidFill>
                        <a:effectLst/>
                        <a:latin typeface="+mn-lt"/>
                        <a:ea typeface="+mn-ea"/>
                        <a:cs typeface="+mn-cs"/>
                      </a:endParaRPr>
                    </a:p>
                    <a:p>
                      <a:r>
                        <a:rPr kumimoji="0" lang="en-US" altLang="zh-CN" sz="1000" kern="1200" dirty="0">
                          <a:solidFill>
                            <a:schemeClr val="tx1"/>
                          </a:solidFill>
                          <a:effectLst/>
                          <a:latin typeface="+mn-lt"/>
                          <a:ea typeface="+mn-ea"/>
                          <a:cs typeface="+mn-cs"/>
                        </a:rPr>
                        <a:t>GA</a:t>
                      </a:r>
                      <a:r>
                        <a:rPr kumimoji="0" lang="zh-CN" altLang="zh-CN" sz="1000" kern="1200" dirty="0">
                          <a:solidFill>
                            <a:schemeClr val="tx1"/>
                          </a:solidFill>
                          <a:effectLst/>
                          <a:latin typeface="+mn-lt"/>
                          <a:ea typeface="+mn-ea"/>
                          <a:cs typeface="+mn-cs"/>
                        </a:rPr>
                        <a:t>以后，</a:t>
                      </a:r>
                      <a:r>
                        <a:rPr kumimoji="0" lang="en-US" altLang="zh-CN" sz="1000" kern="1200" dirty="0">
                          <a:solidFill>
                            <a:schemeClr val="tx1"/>
                          </a:solidFill>
                          <a:effectLst/>
                          <a:latin typeface="+mn-lt"/>
                          <a:ea typeface="+mn-ea"/>
                          <a:cs typeface="+mn-cs"/>
                        </a:rPr>
                        <a:t>PTM</a:t>
                      </a:r>
                      <a:r>
                        <a:rPr kumimoji="0" lang="zh-CN" altLang="zh-CN" sz="1000" kern="1200" dirty="0">
                          <a:solidFill>
                            <a:schemeClr val="tx1"/>
                          </a:solidFill>
                          <a:effectLst/>
                          <a:latin typeface="+mn-lt"/>
                          <a:ea typeface="+mn-ea"/>
                          <a:cs typeface="+mn-cs"/>
                        </a:rPr>
                        <a:t>流程结束，退出产品测试。</a:t>
                      </a:r>
                    </a:p>
                    <a:p>
                      <a:pPr algn="l" fontAlgn="ctr"/>
                      <a:endParaRPr kumimoji="0" lang="en-US" altLang="zh-CN" sz="1000" kern="1200" dirty="0">
                        <a:solidFill>
                          <a:schemeClr val="tx1"/>
                        </a:solidFill>
                        <a:effectLst/>
                        <a:latin typeface="+mn-lt"/>
                        <a:ea typeface="+mn-ea"/>
                        <a:cs typeface="+mn-cs"/>
                      </a:endParaRPr>
                    </a:p>
                    <a:p>
                      <a:pPr algn="l" fontAlgn="ctr"/>
                      <a:endParaRPr kumimoji="0" lang="en-US" altLang="zh-CN" sz="1000" kern="1200" dirty="0">
                        <a:solidFill>
                          <a:schemeClr val="tx1"/>
                        </a:solidFill>
                        <a:effectLst/>
                        <a:latin typeface="+mn-lt"/>
                        <a:ea typeface="+mn-ea"/>
                        <a:cs typeface="+mn-cs"/>
                      </a:endParaRPr>
                    </a:p>
                    <a:p>
                      <a:pPr algn="l" fontAlgn="ctr"/>
                      <a:r>
                        <a:rPr kumimoji="0" lang="en-US" altLang="zh-CN" sz="1000" kern="1200" dirty="0">
                          <a:solidFill>
                            <a:schemeClr val="tx1"/>
                          </a:solidFill>
                          <a:effectLst/>
                          <a:latin typeface="+mn-lt"/>
                          <a:ea typeface="+mn-ea"/>
                          <a:cs typeface="+mn-cs"/>
                        </a:rPr>
                        <a:t> </a:t>
                      </a:r>
                      <a:endParaRPr lang="en-US" altLang="zh-CN" sz="1000" b="0" i="0" u="none" strike="noStrike" dirty="0">
                        <a:solidFill>
                          <a:srgbClr val="000000"/>
                        </a:solidFill>
                        <a:latin typeface="+mn-lt"/>
                      </a:endParaRPr>
                    </a:p>
                    <a:p>
                      <a:pPr algn="l" fontAlgn="ctr"/>
                      <a:endParaRPr lang="zh-CN" altLang="en-US" sz="1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900" b="0" i="0" u="none" strike="noStrike" dirty="0">
                          <a:solidFill>
                            <a:srgbClr val="000000"/>
                          </a:solidFill>
                          <a:latin typeface="+mn-lt"/>
                        </a:rPr>
                        <a:t>1</a:t>
                      </a:r>
                      <a:r>
                        <a:rPr lang="zh-CN" altLang="en-US" sz="900" b="0" i="0" u="none" strike="noStrike" dirty="0">
                          <a:solidFill>
                            <a:srgbClr val="000000"/>
                          </a:solidFill>
                          <a:latin typeface="+mn-lt"/>
                        </a:rPr>
                        <a:t>、项目总结</a:t>
                      </a:r>
                      <a:endParaRPr lang="en-US" altLang="zh-CN" sz="900" b="0" i="0" u="none" strike="noStrike" dirty="0">
                        <a:solidFill>
                          <a:srgbClr val="000000"/>
                        </a:solidFill>
                        <a:latin typeface="+mn-lt"/>
                      </a:endParaRPr>
                    </a:p>
                    <a:p>
                      <a:pPr algn="l" fontAlgn="ctr"/>
                      <a:r>
                        <a:rPr lang="en-US" altLang="zh-CN" sz="900" b="0" i="0" u="none" strike="noStrike" dirty="0">
                          <a:solidFill>
                            <a:srgbClr val="000000"/>
                          </a:solidFill>
                          <a:latin typeface="+mn-lt"/>
                        </a:rPr>
                        <a:t>2</a:t>
                      </a:r>
                      <a:r>
                        <a:rPr lang="zh-CN" altLang="en-US" sz="900" b="0" i="0" u="none" strike="noStrike" dirty="0">
                          <a:solidFill>
                            <a:srgbClr val="000000"/>
                          </a:solidFill>
                          <a:latin typeface="+mn-lt"/>
                        </a:rPr>
                        <a:t>、项目经验积累，形成经验文档归档，后期项目落实</a:t>
                      </a:r>
                      <a:endParaRPr lang="en-US" altLang="zh-CN" sz="9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2886168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582</TotalTime>
  <Words>1173</Words>
  <Application>Microsoft Office PowerPoint</Application>
  <PresentationFormat>全屏显示(4:3)</PresentationFormat>
  <Paragraphs>132</Paragraphs>
  <Slides>10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Arial</vt:lpstr>
      <vt:lpstr>Franklin Gothic Book</vt:lpstr>
      <vt:lpstr>Franklin Gothic Medium</vt:lpstr>
      <vt:lpstr>Wingdings 2</vt:lpstr>
      <vt:lpstr>暗香扑面</vt:lpstr>
      <vt:lpstr>产品生命周期总图：</vt:lpstr>
      <vt:lpstr>产品生命周期总图：</vt:lpstr>
      <vt:lpstr>概念阶段—测试关键活动</vt:lpstr>
      <vt:lpstr>计划阶段—测试关键活动</vt:lpstr>
      <vt:lpstr>开发阶段—测试关键活动</vt:lpstr>
      <vt:lpstr>开发阶段—测试关键活动</vt:lpstr>
      <vt:lpstr>开发阶段—测试关键活动</vt:lpstr>
      <vt:lpstr>开发阶段—测试关键活动</vt:lpstr>
      <vt:lpstr>发布阶段—测试关键活动</vt:lpstr>
      <vt:lpstr>敏捷开发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Cycle of porduct and The testing activities</dc:title>
  <dc:creator>lenovo</dc:creator>
  <cp:lastModifiedBy>小凤 尹</cp:lastModifiedBy>
  <cp:revision>48</cp:revision>
  <dcterms:created xsi:type="dcterms:W3CDTF">2014-08-06T15:38:15Z</dcterms:created>
  <dcterms:modified xsi:type="dcterms:W3CDTF">2024-03-26T01:37:40Z</dcterms:modified>
</cp:coreProperties>
</file>