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1.7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71" r:id="rId2"/>
  </p:sldMasterIdLst>
  <p:sldIdLst>
    <p:sldId id="259" r:id="rId3"/>
    <p:sldId id="262" r:id="rId4"/>
    <p:sldId id="265" r:id="rId5"/>
    <p:sldId id="268" r:id="rId6"/>
    <p:sldId id="271" r:id="rId7"/>
  </p:sldIdLst>
  <p:sldSz cx="22488384" cy="10022539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73" d="100"/>
          <a:sy n="73" d="100"/>
        </p:scale>
        <p:origin x="0" y="0"/>
      </p:cViewPr>
    </p:cSldViewPr>
  </p:slideViewPr>
  <p:notesViewPr>
    <p:cSldViewPr>
      <p:cViewPr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slideMaster" Target="slideMasters/slideMaster2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>
            <a:defPPr/>
          </a:lstStyle>
          <a:p>
            <a:pPr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defPPr/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/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>
            <a:defPPr/>
          </a:lstStyle>
          <a:p>
            <a:pPr/>
            <a:fld id="{77127983-48CC-481D-9947-35CD07288CB0}" type="datetimeFigureOut">
              <a:rPr lang="en-US" smtClean="0"/>
              <a:pPr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defPPr/>
          </a:lstStyle>
          <a:p>
            <a:pPr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defPPr/>
          </a:lstStyle>
          <a:p>
            <a:pPr/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/>
          </a:lstStyle>
          <a:p>
            <a:pPr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>
            <a:defPPr/>
          </a:lstStyle>
          <a:p>
            <a:pPr/>
            <a:fld id="{F6B02716-CFE5-4A61-8F41-059C0E43B9C8}" type="datetimeFigureOut">
              <a:rPr lang="en-US" smtClean="0"/>
              <a:pPr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defPPr/>
          </a:lstStyle>
          <a:p>
            <a:pPr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defPPr/>
          </a:lstStyle>
          <a:p>
            <a:pPr/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>
            <a:defPPr/>
          </a:lstStyle>
          <a:p>
            <a:pPr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/>
          </a:lstStyle>
          <a:p>
            <a:pPr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>
            <a:defPPr/>
          </a:lstStyle>
          <a:p>
            <a:pPr/>
            <a:fld id="{47626A80-328A-4279-920D-587233D746F7}" type="datetimeFigureOut">
              <a:rPr lang="en-US" smtClean="0"/>
              <a:pPr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defPPr/>
          </a:lstStyle>
          <a:p>
            <a:pPr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defPPr/>
          </a:lstStyle>
          <a:p>
            <a:pPr/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033" y="2230555"/>
            <a:ext cx="8137703" cy="1539116"/>
          </a:xfrm>
        </p:spPr>
        <p:txBody>
          <a:bodyPr/>
          <a:lstStyle>
            <a:defPPr/>
          </a:lstStyle>
          <a:p>
            <a:pPr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6065" y="4068852"/>
            <a:ext cx="6701638" cy="1834972"/>
          </a:xfrm>
        </p:spPr>
        <p:txBody>
          <a:bodyPr/>
          <a:lstStyle>
            <a:defPPr/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3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2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29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/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2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57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8BD707-D9CF-40AE-B4C6-C98DA3205C09}" type="hfDateTime">
              <a:rPr kumimoji="0" lang="en-US" sz="1256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sz="1256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ctr">
              <a:defRPr sz="12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57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56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rtlCol="0" anchor="ctr" anchorCtr="0"/>
          <a:lstStyle>
            <a:defPPr>
              <a:defRPr lang="en-US"/>
            </a:defPPr>
            <a:lvl1pPr marL="0" indent="0" algn="r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56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lvl="0" algn="r"/>
            <a:fld id="{47F966B0-CDCB-4121-A049-6C808B390A6D}" type="slidenum">
              <a:rPr lang="en-US" altLang="zh-CN" sz="1256">
                <a:solidFill>
                  <a:srgbClr val="898989"/>
                </a:solidFill>
              </a:rPr>
              <a:pPr/>
              <a:t>*</a:t>
            </a:fld>
            <a:endParaRPr lang="en-US" altLang="zh-CN" sz="1256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2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57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8BD707-D9CF-40AE-B4C6-C98DA3205C09}" type="hfDateTime">
              <a:rPr kumimoji="0" lang="en-US" sz="1256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sz="1256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ctr">
              <a:defRPr sz="12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57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56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rtlCol="0" anchor="ctr" anchorCtr="0"/>
          <a:lstStyle>
            <a:defPPr>
              <a:defRPr lang="en-US"/>
            </a:defPPr>
            <a:lvl1pPr marL="0" indent="0" algn="r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56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lvl="0" algn="r"/>
            <a:fld id="{47F966B0-CDCB-4121-A049-6C808B390A6D}" type="slidenum">
              <a:rPr lang="en-US" altLang="zh-CN" sz="1256">
                <a:solidFill>
                  <a:srgbClr val="898989"/>
                </a:solidFill>
              </a:rPr>
              <a:pPr/>
              <a:t>*</a:t>
            </a:fld>
            <a:endParaRPr lang="en-US" altLang="zh-CN" sz="1256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62" y="4614025"/>
            <a:ext cx="8137703" cy="1426093"/>
          </a:xfrm>
        </p:spPr>
        <p:txBody>
          <a:bodyPr anchor="t"/>
          <a:lstStyle>
            <a:defPPr/>
            <a:lvl1pPr algn="l">
              <a:defRPr sz="4188" b="1" cap="all"/>
            </a:lvl1pPr>
          </a:lstStyle>
          <a:p>
            <a:pPr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62" y="3043329"/>
            <a:ext cx="8137703" cy="1570696"/>
          </a:xfrm>
        </p:spPr>
        <p:txBody>
          <a:bodyPr anchor="b"/>
          <a:lstStyle>
            <a:defPPr/>
            <a:lvl1pPr marL="0" indent="0">
              <a:buNone/>
              <a:defRPr sz="2094">
                <a:solidFill>
                  <a:schemeClr val="tx1">
                    <a:tint val="75000"/>
                  </a:schemeClr>
                </a:solidFill>
              </a:defRPr>
            </a:lvl1pPr>
            <a:lvl2pPr marL="478688" indent="0">
              <a:buNone/>
              <a:defRPr sz="1885">
                <a:solidFill>
                  <a:schemeClr val="tx1">
                    <a:tint val="75000"/>
                  </a:schemeClr>
                </a:solidFill>
              </a:defRPr>
            </a:lvl2pPr>
            <a:lvl3pPr marL="957377" indent="0">
              <a:buNone/>
              <a:defRPr sz="1675">
                <a:solidFill>
                  <a:schemeClr val="tx1">
                    <a:tint val="75000"/>
                  </a:schemeClr>
                </a:solidFill>
              </a:defRPr>
            </a:lvl3pPr>
            <a:lvl4pPr marL="1436065" indent="0">
              <a:buNone/>
              <a:defRPr sz="1466">
                <a:solidFill>
                  <a:schemeClr val="tx1">
                    <a:tint val="75000"/>
                  </a:schemeClr>
                </a:solidFill>
              </a:defRPr>
            </a:lvl4pPr>
            <a:lvl5pPr marL="1914754" indent="0">
              <a:buNone/>
              <a:defRPr sz="1466">
                <a:solidFill>
                  <a:schemeClr val="tx1">
                    <a:tint val="75000"/>
                  </a:schemeClr>
                </a:solidFill>
              </a:defRPr>
            </a:lvl5pPr>
            <a:lvl6pPr marL="2393442" indent="0">
              <a:buNone/>
              <a:defRPr sz="1466">
                <a:solidFill>
                  <a:schemeClr val="tx1">
                    <a:tint val="75000"/>
                  </a:schemeClr>
                </a:solidFill>
              </a:defRPr>
            </a:lvl6pPr>
            <a:lvl7pPr marL="2872131" indent="0">
              <a:buNone/>
              <a:defRPr sz="1466">
                <a:solidFill>
                  <a:schemeClr val="tx1">
                    <a:tint val="75000"/>
                  </a:schemeClr>
                </a:solidFill>
              </a:defRPr>
            </a:lvl7pPr>
            <a:lvl8pPr marL="3350819" indent="0">
              <a:buNone/>
              <a:defRPr sz="1466">
                <a:solidFill>
                  <a:schemeClr val="tx1">
                    <a:tint val="75000"/>
                  </a:schemeClr>
                </a:solidFill>
              </a:defRPr>
            </a:lvl8pPr>
            <a:lvl9pPr marL="3829507" indent="0">
              <a:buNone/>
              <a:defRPr sz="14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2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57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8BD707-D9CF-40AE-B4C6-C98DA3205C09}" type="hfDateTime">
              <a:rPr kumimoji="0" lang="en-US" sz="1256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sz="1256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ctr">
              <a:defRPr sz="12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57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56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rtlCol="0" anchor="ctr" anchorCtr="0"/>
          <a:lstStyle>
            <a:defPPr>
              <a:defRPr lang="en-US"/>
            </a:defPPr>
            <a:lvl1pPr marL="0" indent="0" algn="r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56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lvl="0" algn="r"/>
            <a:fld id="{47F966B0-CDCB-4121-A049-6C808B390A6D}" type="slidenum">
              <a:rPr lang="en-US" altLang="zh-CN" sz="1256">
                <a:solidFill>
                  <a:srgbClr val="898989"/>
                </a:solidFill>
              </a:rPr>
              <a:pPr/>
              <a:t>*</a:t>
            </a:fld>
            <a:endParaRPr lang="en-US" altLang="zh-CN" sz="1256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8688" y="1675409"/>
            <a:ext cx="4228414" cy="4738683"/>
          </a:xfrm>
        </p:spPr>
        <p:txBody>
          <a:bodyPr/>
          <a:lstStyle>
            <a:defPPr/>
            <a:lvl1pPr>
              <a:defRPr sz="2932"/>
            </a:lvl1pPr>
            <a:lvl2pPr>
              <a:defRPr sz="2513"/>
            </a:lvl2pPr>
            <a:lvl3pPr>
              <a:defRPr sz="2094"/>
            </a:lvl3pPr>
            <a:lvl4pPr>
              <a:defRPr sz="1885"/>
            </a:lvl4pPr>
            <a:lvl5pPr>
              <a:defRPr sz="1885"/>
            </a:lvl5pPr>
            <a:lvl6pPr>
              <a:defRPr sz="1885"/>
            </a:lvl6pPr>
            <a:lvl7pPr>
              <a:defRPr sz="1885"/>
            </a:lvl7pPr>
            <a:lvl8pPr>
              <a:defRPr sz="1885"/>
            </a:lvl8pPr>
            <a:lvl9pPr>
              <a:defRPr sz="188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6666" y="1675409"/>
            <a:ext cx="4228414" cy="4738683"/>
          </a:xfrm>
        </p:spPr>
        <p:txBody>
          <a:bodyPr/>
          <a:lstStyle>
            <a:defPPr/>
            <a:lvl1pPr>
              <a:defRPr sz="2932"/>
            </a:lvl1pPr>
            <a:lvl2pPr>
              <a:defRPr sz="2513"/>
            </a:lvl2pPr>
            <a:lvl3pPr>
              <a:defRPr sz="2094"/>
            </a:lvl3pPr>
            <a:lvl4pPr>
              <a:defRPr sz="1885"/>
            </a:lvl4pPr>
            <a:lvl5pPr>
              <a:defRPr sz="1885"/>
            </a:lvl5pPr>
            <a:lvl6pPr>
              <a:defRPr sz="1885"/>
            </a:lvl6pPr>
            <a:lvl7pPr>
              <a:defRPr sz="1885"/>
            </a:lvl7pPr>
            <a:lvl8pPr>
              <a:defRPr sz="1885"/>
            </a:lvl8pPr>
            <a:lvl9pPr>
              <a:defRPr sz="188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2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57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8BD707-D9CF-40AE-B4C6-C98DA3205C09}" type="hfDateTime">
              <a:rPr kumimoji="0" lang="en-US" sz="1256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sz="1256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ctr">
              <a:defRPr sz="12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57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56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rtlCol="0" anchor="ctr" anchorCtr="0"/>
          <a:lstStyle>
            <a:defPPr>
              <a:defRPr lang="en-US"/>
            </a:defPPr>
            <a:lvl1pPr marL="0" indent="0" algn="r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56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lvl="0" algn="r"/>
            <a:fld id="{47F966B0-CDCB-4121-A049-6C808B390A6D}" type="slidenum">
              <a:rPr lang="en-US" altLang="zh-CN" sz="1256">
                <a:solidFill>
                  <a:srgbClr val="898989"/>
                </a:solidFill>
              </a:rPr>
              <a:pPr/>
              <a:t>*</a:t>
            </a:fld>
            <a:endParaRPr lang="en-US" altLang="zh-CN" sz="1256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688" y="1607263"/>
            <a:ext cx="4230077" cy="669831"/>
          </a:xfrm>
        </p:spPr>
        <p:txBody>
          <a:bodyPr anchor="b"/>
          <a:lstStyle>
            <a:defPPr/>
            <a:lvl1pPr marL="0" indent="0">
              <a:buNone/>
              <a:defRPr sz="2513" b="1"/>
            </a:lvl1pPr>
            <a:lvl2pPr marL="478688" indent="0">
              <a:buNone/>
              <a:defRPr sz="2094" b="1"/>
            </a:lvl2pPr>
            <a:lvl3pPr marL="957377" indent="0">
              <a:buNone/>
              <a:defRPr sz="1885" b="1"/>
            </a:lvl3pPr>
            <a:lvl4pPr marL="1436065" indent="0">
              <a:buNone/>
              <a:defRPr sz="1675" b="1"/>
            </a:lvl4pPr>
            <a:lvl5pPr marL="1914754" indent="0">
              <a:buNone/>
              <a:defRPr sz="1675" b="1"/>
            </a:lvl5pPr>
            <a:lvl6pPr marL="2393442" indent="0">
              <a:buNone/>
              <a:defRPr sz="1675" b="1"/>
            </a:lvl6pPr>
            <a:lvl7pPr marL="2872131" indent="0">
              <a:buNone/>
              <a:defRPr sz="1675" b="1"/>
            </a:lvl7pPr>
            <a:lvl8pPr marL="3350819" indent="0">
              <a:buNone/>
              <a:defRPr sz="1675" b="1"/>
            </a:lvl8pPr>
            <a:lvl9pPr marL="3829507" indent="0">
              <a:buNone/>
              <a:defRPr sz="16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688" y="2277094"/>
            <a:ext cx="4230077" cy="4136999"/>
          </a:xfrm>
        </p:spPr>
        <p:txBody>
          <a:bodyPr/>
          <a:lstStyle>
            <a:defPPr/>
            <a:lvl1pPr>
              <a:defRPr sz="2513"/>
            </a:lvl1pPr>
            <a:lvl2pPr>
              <a:defRPr sz="2094"/>
            </a:lvl2pPr>
            <a:lvl3pPr>
              <a:defRPr sz="1885"/>
            </a:lvl3pPr>
            <a:lvl4pPr>
              <a:defRPr sz="1675"/>
            </a:lvl4pPr>
            <a:lvl5pPr>
              <a:defRPr sz="1675"/>
            </a:lvl5pPr>
            <a:lvl6pPr>
              <a:defRPr sz="1675"/>
            </a:lvl6pPr>
            <a:lvl7pPr>
              <a:defRPr sz="1675"/>
            </a:lvl7pPr>
            <a:lvl8pPr>
              <a:defRPr sz="1675"/>
            </a:lvl8pPr>
            <a:lvl9pPr>
              <a:defRPr sz="16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3342" y="1607263"/>
            <a:ext cx="4231739" cy="669831"/>
          </a:xfrm>
        </p:spPr>
        <p:txBody>
          <a:bodyPr anchor="b"/>
          <a:lstStyle>
            <a:defPPr/>
            <a:lvl1pPr marL="0" indent="0">
              <a:buNone/>
              <a:defRPr sz="2513" b="1"/>
            </a:lvl1pPr>
            <a:lvl2pPr marL="478688" indent="0">
              <a:buNone/>
              <a:defRPr sz="2094" b="1"/>
            </a:lvl2pPr>
            <a:lvl3pPr marL="957377" indent="0">
              <a:buNone/>
              <a:defRPr sz="1885" b="1"/>
            </a:lvl3pPr>
            <a:lvl4pPr marL="1436065" indent="0">
              <a:buNone/>
              <a:defRPr sz="1675" b="1"/>
            </a:lvl4pPr>
            <a:lvl5pPr marL="1914754" indent="0">
              <a:buNone/>
              <a:defRPr sz="1675" b="1"/>
            </a:lvl5pPr>
            <a:lvl6pPr marL="2393442" indent="0">
              <a:buNone/>
              <a:defRPr sz="1675" b="1"/>
            </a:lvl6pPr>
            <a:lvl7pPr marL="2872131" indent="0">
              <a:buNone/>
              <a:defRPr sz="1675" b="1"/>
            </a:lvl7pPr>
            <a:lvl8pPr marL="3350819" indent="0">
              <a:buNone/>
              <a:defRPr sz="1675" b="1"/>
            </a:lvl8pPr>
            <a:lvl9pPr marL="3829507" indent="0">
              <a:buNone/>
              <a:defRPr sz="16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3342" y="2277094"/>
            <a:ext cx="4231739" cy="4136999"/>
          </a:xfrm>
        </p:spPr>
        <p:txBody>
          <a:bodyPr/>
          <a:lstStyle>
            <a:defPPr/>
            <a:lvl1pPr>
              <a:defRPr sz="2513"/>
            </a:lvl1pPr>
            <a:lvl2pPr>
              <a:defRPr sz="2094"/>
            </a:lvl2pPr>
            <a:lvl3pPr>
              <a:defRPr sz="1885"/>
            </a:lvl3pPr>
            <a:lvl4pPr>
              <a:defRPr sz="1675"/>
            </a:lvl4pPr>
            <a:lvl5pPr>
              <a:defRPr sz="1675"/>
            </a:lvl5pPr>
            <a:lvl6pPr>
              <a:defRPr sz="1675"/>
            </a:lvl6pPr>
            <a:lvl7pPr>
              <a:defRPr sz="1675"/>
            </a:lvl7pPr>
            <a:lvl8pPr>
              <a:defRPr sz="1675"/>
            </a:lvl8pPr>
            <a:lvl9pPr>
              <a:defRPr sz="16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2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57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8BD707-D9CF-40AE-B4C6-C98DA3205C09}" type="hfDateTime">
              <a:rPr kumimoji="0" lang="en-US" sz="1256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sz="1256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ctr">
              <a:defRPr sz="12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57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56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rtlCol="0" anchor="ctr" anchorCtr="0"/>
          <a:lstStyle>
            <a:defPPr>
              <a:defRPr lang="en-US"/>
            </a:defPPr>
            <a:lvl1pPr marL="0" indent="0" algn="r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56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lvl="0" algn="r"/>
            <a:fld id="{47F966B0-CDCB-4121-A049-6C808B390A6D}" type="slidenum">
              <a:rPr lang="en-US" altLang="zh-CN" sz="1256">
                <a:solidFill>
                  <a:srgbClr val="898989"/>
                </a:solidFill>
              </a:rPr>
              <a:pPr/>
              <a:t>*</a:t>
            </a:fld>
            <a:endParaRPr lang="en-US" altLang="zh-CN" sz="1256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2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57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8BD707-D9CF-40AE-B4C6-C98DA3205C09}" type="hfDateTime">
              <a:rPr kumimoji="0" lang="en-US" sz="1256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sz="1256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ctr">
              <a:defRPr sz="12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57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56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rtlCol="0" anchor="ctr" anchorCtr="0"/>
          <a:lstStyle>
            <a:defPPr>
              <a:defRPr lang="en-US"/>
            </a:defPPr>
            <a:lvl1pPr marL="0" indent="0" algn="r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56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lvl="0" algn="r"/>
            <a:fld id="{47F966B0-CDCB-4121-A049-6C808B390A6D}" type="slidenum">
              <a:rPr lang="en-US" altLang="zh-CN" sz="1256">
                <a:solidFill>
                  <a:srgbClr val="898989"/>
                </a:solidFill>
              </a:rPr>
              <a:pPr/>
              <a:t>*</a:t>
            </a:fld>
            <a:endParaRPr lang="en-US" altLang="zh-CN" sz="1256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2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57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8BD707-D9CF-40AE-B4C6-C98DA3205C09}" type="hfDateTime">
              <a:rPr kumimoji="0" lang="en-US" sz="1256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sz="1256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ctr">
              <a:defRPr sz="12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57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56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rtlCol="0" anchor="ctr" anchorCtr="0"/>
          <a:lstStyle>
            <a:defPPr>
              <a:defRPr lang="en-US"/>
            </a:defPPr>
            <a:lvl1pPr marL="0" indent="0" algn="r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56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lvl="0" algn="r"/>
            <a:fld id="{47F966B0-CDCB-4121-A049-6C808B390A6D}" type="slidenum">
              <a:rPr lang="en-US" altLang="zh-CN" sz="1256">
                <a:solidFill>
                  <a:srgbClr val="898989"/>
                </a:solidFill>
              </a:rPr>
              <a:pPr/>
              <a:t>*</a:t>
            </a:fld>
            <a:endParaRPr lang="en-US" altLang="zh-CN" sz="1256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689" y="285883"/>
            <a:ext cx="3149704" cy="1216666"/>
          </a:xfrm>
        </p:spPr>
        <p:txBody>
          <a:bodyPr anchor="b"/>
          <a:lstStyle>
            <a:defPPr/>
            <a:lvl1pPr algn="l">
              <a:defRPr sz="2094" b="1"/>
            </a:lvl1pPr>
          </a:lstStyle>
          <a:p>
            <a:pPr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3078" y="285883"/>
            <a:ext cx="5352002" cy="6128210"/>
          </a:xfrm>
        </p:spPr>
        <p:txBody>
          <a:bodyPr/>
          <a:lstStyle>
            <a:defPPr/>
            <a:lvl1pPr>
              <a:defRPr sz="3350"/>
            </a:lvl1pPr>
            <a:lvl2pPr>
              <a:defRPr sz="2932"/>
            </a:lvl2pPr>
            <a:lvl3pPr>
              <a:defRPr sz="2513"/>
            </a:lvl3pPr>
            <a:lvl4pPr>
              <a:defRPr sz="2094"/>
            </a:lvl4pPr>
            <a:lvl5pPr>
              <a:defRPr sz="2094"/>
            </a:lvl5pPr>
            <a:lvl6pPr>
              <a:defRPr sz="2094"/>
            </a:lvl6pPr>
            <a:lvl7pPr>
              <a:defRPr sz="2094"/>
            </a:lvl7pPr>
            <a:lvl8pPr>
              <a:defRPr sz="2094"/>
            </a:lvl8pPr>
            <a:lvl9pPr>
              <a:defRPr sz="209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689" y="1502550"/>
            <a:ext cx="3149704" cy="4911543"/>
          </a:xfrm>
        </p:spPr>
        <p:txBody>
          <a:bodyPr/>
          <a:lstStyle>
            <a:defPPr/>
            <a:lvl1pPr marL="0" indent="0">
              <a:buNone/>
              <a:defRPr sz="1466"/>
            </a:lvl1pPr>
            <a:lvl2pPr marL="478688" indent="0">
              <a:buNone/>
              <a:defRPr sz="1256"/>
            </a:lvl2pPr>
            <a:lvl3pPr marL="957377" indent="0">
              <a:buNone/>
              <a:defRPr sz="1047"/>
            </a:lvl3pPr>
            <a:lvl4pPr marL="1436065" indent="0">
              <a:buNone/>
              <a:defRPr sz="942"/>
            </a:lvl4pPr>
            <a:lvl5pPr marL="1914754" indent="0">
              <a:buNone/>
              <a:defRPr sz="942"/>
            </a:lvl5pPr>
            <a:lvl6pPr marL="2393442" indent="0">
              <a:buNone/>
              <a:defRPr sz="942"/>
            </a:lvl6pPr>
            <a:lvl7pPr marL="2872131" indent="0">
              <a:buNone/>
              <a:defRPr sz="942"/>
            </a:lvl7pPr>
            <a:lvl8pPr marL="3350819" indent="0">
              <a:buNone/>
              <a:defRPr sz="942"/>
            </a:lvl8pPr>
            <a:lvl9pPr marL="3829507" indent="0">
              <a:buNone/>
              <a:defRPr sz="94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2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57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8BD707-D9CF-40AE-B4C6-C98DA3205C09}" type="hfDateTime">
              <a:rPr kumimoji="0" lang="en-US" sz="1256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sz="1256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ctr">
              <a:defRPr sz="12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57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56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rtlCol="0" anchor="ctr" anchorCtr="0"/>
          <a:lstStyle>
            <a:defPPr>
              <a:defRPr lang="en-US"/>
            </a:defPPr>
            <a:lvl1pPr marL="0" indent="0" algn="r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56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lvl="0" algn="r"/>
            <a:fld id="{47F966B0-CDCB-4121-A049-6C808B390A6D}" type="slidenum">
              <a:rPr lang="en-US" altLang="zh-CN" sz="1256">
                <a:solidFill>
                  <a:srgbClr val="898989"/>
                </a:solidFill>
              </a:rPr>
              <a:pPr/>
              <a:t>*</a:t>
            </a:fld>
            <a:endParaRPr lang="en-US" altLang="zh-CN" sz="1256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>
            <a:defPPr/>
          </a:lstStyle>
          <a:p>
            <a:pPr/>
            <a:fld id="{EAF7F7A2-8258-402B-9C9E-2758234B0451}" type="datetimeFigureOut">
              <a:rPr lang="en-US" smtClean="0"/>
              <a:pPr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defPPr/>
          </a:lstStyle>
          <a:p>
            <a:pPr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defPPr/>
          </a:lstStyle>
          <a:p>
            <a:pPr/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6526" y="5026228"/>
            <a:ext cx="5744261" cy="593375"/>
          </a:xfrm>
        </p:spPr>
        <p:txBody>
          <a:bodyPr anchor="b"/>
          <a:lstStyle>
            <a:defPPr/>
            <a:lvl1pPr algn="l">
              <a:defRPr sz="2094" b="1"/>
            </a:lvl1pPr>
          </a:lstStyle>
          <a:p>
            <a:pPr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76526" y="641576"/>
            <a:ext cx="5744261" cy="430819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350"/>
            </a:lvl1pPr>
            <a:lvl2pPr marL="478688" indent="0">
              <a:buNone/>
              <a:defRPr sz="2932"/>
            </a:lvl2pPr>
            <a:lvl3pPr marL="957377" indent="0">
              <a:buNone/>
              <a:defRPr sz="2513"/>
            </a:lvl3pPr>
            <a:lvl4pPr marL="1436065" indent="0">
              <a:buNone/>
              <a:defRPr sz="2094"/>
            </a:lvl4pPr>
            <a:lvl5pPr marL="1914754" indent="0">
              <a:buNone/>
              <a:defRPr sz="2094"/>
            </a:lvl5pPr>
            <a:lvl6pPr marL="2393442" indent="0">
              <a:buNone/>
              <a:defRPr sz="2094"/>
            </a:lvl6pPr>
            <a:lvl7pPr marL="2872131" indent="0">
              <a:buNone/>
              <a:defRPr sz="2094"/>
            </a:lvl7pPr>
            <a:lvl8pPr marL="3350819" indent="0">
              <a:buNone/>
              <a:defRPr sz="2094"/>
            </a:lvl8pPr>
            <a:lvl9pPr marL="3829507" indent="0">
              <a:buNone/>
              <a:defRPr sz="2094"/>
            </a:lvl9pPr>
          </a:lstStyle>
          <a:p>
            <a:pPr marL="0" marR="0" lvl="0" indent="0" algn="l" defTabSz="957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sz="3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76526" y="5619603"/>
            <a:ext cx="5744261" cy="842691"/>
          </a:xfrm>
        </p:spPr>
        <p:txBody>
          <a:bodyPr/>
          <a:lstStyle>
            <a:defPPr/>
            <a:lvl1pPr marL="0" indent="0">
              <a:buNone/>
              <a:defRPr sz="1466"/>
            </a:lvl1pPr>
            <a:lvl2pPr marL="478688" indent="0">
              <a:buNone/>
              <a:defRPr sz="1256"/>
            </a:lvl2pPr>
            <a:lvl3pPr marL="957377" indent="0">
              <a:buNone/>
              <a:defRPr sz="1047"/>
            </a:lvl3pPr>
            <a:lvl4pPr marL="1436065" indent="0">
              <a:buNone/>
              <a:defRPr sz="942"/>
            </a:lvl4pPr>
            <a:lvl5pPr marL="1914754" indent="0">
              <a:buNone/>
              <a:defRPr sz="942"/>
            </a:lvl5pPr>
            <a:lvl6pPr marL="2393442" indent="0">
              <a:buNone/>
              <a:defRPr sz="942"/>
            </a:lvl6pPr>
            <a:lvl7pPr marL="2872131" indent="0">
              <a:buNone/>
              <a:defRPr sz="942"/>
            </a:lvl7pPr>
            <a:lvl8pPr marL="3350819" indent="0">
              <a:buNone/>
              <a:defRPr sz="942"/>
            </a:lvl8pPr>
            <a:lvl9pPr marL="3829507" indent="0">
              <a:buNone/>
              <a:defRPr sz="94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2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57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8BD707-D9CF-40AE-B4C6-C98DA3205C09}" type="hfDateTime">
              <a:rPr kumimoji="0" lang="en-US" sz="1256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sz="1256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ctr">
              <a:defRPr sz="12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57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56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rtlCol="0" anchor="ctr" anchorCtr="0"/>
          <a:lstStyle>
            <a:defPPr>
              <a:defRPr lang="en-US"/>
            </a:defPPr>
            <a:lvl1pPr marL="0" indent="0" algn="r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56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lvl="0" algn="r"/>
            <a:fld id="{47F966B0-CDCB-4121-A049-6C808B390A6D}" type="slidenum">
              <a:rPr lang="en-US" altLang="zh-CN" sz="1256">
                <a:solidFill>
                  <a:srgbClr val="898989"/>
                </a:solidFill>
              </a:rPr>
              <a:pPr/>
              <a:t>*</a:t>
            </a:fld>
            <a:endParaRPr lang="en-US" altLang="zh-CN" sz="1256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2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57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8BD707-D9CF-40AE-B4C6-C98DA3205C09}" type="hfDateTime">
              <a:rPr kumimoji="0" lang="en-US" sz="1256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sz="1256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ctr">
              <a:defRPr sz="12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57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56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rtlCol="0" anchor="ctr" anchorCtr="0"/>
          <a:lstStyle>
            <a:defPPr>
              <a:defRPr lang="en-US"/>
            </a:defPPr>
            <a:lvl1pPr marL="0" indent="0" algn="r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56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lvl="0" algn="r"/>
            <a:fld id="{47F966B0-CDCB-4121-A049-6C808B390A6D}" type="slidenum">
              <a:rPr lang="en-US" altLang="zh-CN" sz="1256">
                <a:solidFill>
                  <a:srgbClr val="898989"/>
                </a:solidFill>
              </a:rPr>
              <a:pPr/>
              <a:t>*</a:t>
            </a:fld>
            <a:endParaRPr lang="en-US" altLang="zh-CN" sz="1256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0982" y="287546"/>
            <a:ext cx="2154098" cy="6126547"/>
          </a:xfrm>
        </p:spPr>
        <p:txBody>
          <a:bodyPr vert="eaVert"/>
          <a:lstStyle>
            <a:defPPr/>
          </a:lstStyle>
          <a:p>
            <a:pPr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8689" y="287546"/>
            <a:ext cx="6302731" cy="6126547"/>
          </a:xfrm>
        </p:spPr>
        <p:txBody>
          <a:bodyPr vert="eaVert"/>
          <a:lstStyle>
            <a:defPPr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2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57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8BD707-D9CF-40AE-B4C6-C98DA3205C09}" type="hfDateTime">
              <a:rPr kumimoji="0" lang="en-US" sz="1256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sz="1256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ctr">
              <a:defRPr sz="12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57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56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rtlCol="0" anchor="ctr" anchorCtr="0"/>
          <a:lstStyle>
            <a:defPPr>
              <a:defRPr lang="en-US"/>
            </a:defPPr>
            <a:lvl1pPr marL="0" indent="0" algn="r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56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lvl="0" algn="r"/>
            <a:fld id="{47F966B0-CDCB-4121-A049-6C808B390A6D}" type="slidenum">
              <a:rPr lang="en-US" altLang="zh-CN" sz="1256">
                <a:solidFill>
                  <a:srgbClr val="898989"/>
                </a:solidFill>
              </a:rPr>
              <a:pPr/>
              <a:t>*</a:t>
            </a:fld>
            <a:endParaRPr lang="en-US" altLang="zh-CN" sz="1256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defPPr/>
            <a:lvl1pPr algn="l">
              <a:defRPr sz="4000" b="1" cap="all"/>
            </a:lvl1pPr>
          </a:lstStyle>
          <a:p>
            <a:pPr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defPPr/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>
            <a:defPPr/>
          </a:lstStyle>
          <a:p>
            <a:pPr/>
            <a:fld id="{9C2F178B-3342-4A4F-8353-40048F3F9DBC}" type="datetimeFigureOut">
              <a:rPr lang="en-US" smtClean="0"/>
              <a:pPr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defPPr/>
          </a:lstStyle>
          <a:p>
            <a:pPr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defPPr/>
          </a:lstStyle>
          <a:p>
            <a:pPr/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defPPr/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defPPr/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>
            <a:defPPr/>
          </a:lstStyle>
          <a:p>
            <a:pPr/>
            <a:fld id="{BAF69B31-7488-4909-B7D7-29E108C63F9E}" type="datetimeFigureOut">
              <a:rPr lang="en-US" smtClean="0"/>
              <a:pPr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>
            <a:defPPr/>
          </a:lstStyle>
          <a:p>
            <a:pPr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pPr/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  <a:lvl1pPr/>
          </a:lstStyle>
          <a:p>
            <a:pPr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defPPr/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defPPr/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defPPr/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defPPr/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>
            <a:defPPr/>
          </a:lstStyle>
          <a:p>
            <a:pPr/>
            <a:fld id="{54AF683A-B944-4DAE-A3F1-08833A2E2334}" type="datetimeFigureOut">
              <a:rPr lang="en-US" smtClean="0"/>
              <a:pPr/>
              <a:t>11/7/2009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>
            <a:defPPr/>
          </a:lstStyle>
          <a:p>
            <a:pPr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>
            <a:defPPr/>
          </a:lstStyle>
          <a:p>
            <a:pPr/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>
            <a:defPPr/>
          </a:lstStyle>
          <a:p>
            <a:pPr/>
            <a:fld id="{CD0DF8D3-923F-44C2-AD2E-BA0F97B7AB65}" type="datetimeFigureOut">
              <a:rPr lang="en-US" smtClean="0"/>
              <a:pPr/>
              <a:t>11/7/2009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>
            <a:defPPr/>
          </a:lstStyle>
          <a:p>
            <a:pPr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>
            <a:defPPr/>
          </a:lstStyle>
          <a:p>
            <a:pPr/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>
            <a:defPPr/>
          </a:lstStyle>
          <a:p>
            <a:pPr/>
            <a:fld id="{4274BDFA-2BC3-4C39-B31D-CEB50E631E82}" type="datetimeFigureOut">
              <a:rPr lang="en-US" smtClean="0"/>
              <a:pPr/>
              <a:t>11/7/2009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>
            <a:defPPr/>
          </a:lstStyle>
          <a:p>
            <a:pPr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>
            <a:defPPr/>
          </a:lstStyle>
          <a:p>
            <a:pPr/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defPPr/>
            <a:lvl1pPr algn="l">
              <a:defRPr sz="2000" b="1"/>
            </a:lvl1pPr>
          </a:lstStyle>
          <a:p>
            <a:pPr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defPPr/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>
            <a:defPPr/>
          </a:lstStyle>
          <a:p>
            <a:pPr/>
            <a:fld id="{576532A8-37EC-4140-9675-DD98EFB58868}" type="datetimeFigureOut">
              <a:rPr lang="en-US" smtClean="0"/>
              <a:pPr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>
            <a:defPPr/>
          </a:lstStyle>
          <a:p>
            <a:pPr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pPr/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defPPr/>
            <a:lvl1pPr algn="l">
              <a:defRPr sz="2000" b="1"/>
            </a:lvl1pPr>
          </a:lstStyle>
          <a:p>
            <a:pPr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defPPr/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defPPr/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>
            <a:defPPr/>
          </a:lstStyle>
          <a:p>
            <a:pPr/>
            <a:fld id="{51EDA17B-ED58-44E6-BEE7-2DCC72871350}" type="datetimeFigureOut">
              <a:rPr lang="en-US" smtClean="0"/>
              <a:pPr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>
            <a:defPPr/>
          </a:lstStyle>
          <a:p>
            <a:pPr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pPr/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4420" y="401366"/>
            <a:ext cx="20239546" cy="1670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4420" y="2338592"/>
            <a:ext cx="20239546" cy="661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24419" y="9289409"/>
            <a:ext cx="5247290" cy="533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E8FD0B7A-F5DD-4F40-B4CB-3B2C354B893A}" type="datetimeFigureOut">
              <a:rPr lang="en-US" smtClean="0"/>
              <a:pPr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83532" y="9289409"/>
            <a:ext cx="7121322" cy="533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116675" y="9289409"/>
            <a:ext cx="5247290" cy="533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93AE1883-0942-4AA3-9DB2-9C7C3A0314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78689" y="287546"/>
            <a:ext cx="8616392" cy="119672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defPPr/>
            <a:lvl1pPr marL="0" indent="0" algn="ctr" defTabSz="957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607" b="0" i="0" u="none" kern="1200" baseline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lvl="0"/>
            <a:r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78689" y="1675409"/>
            <a:ext cx="8616392" cy="473868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359016" indent="-359016" algn="l" defTabSz="957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335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77869" indent="-299180" algn="l" defTabSz="957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2932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96721" indent="-239344" algn="l" defTabSz="957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2513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75410" indent="-239344" algn="l" defTabSz="957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2094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54098" indent="-239344" algn="l" defTabSz="957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2094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32786" indent="-239344" algn="l" defTabSz="957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1475" indent="-239344" algn="l" defTabSz="957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0163" indent="-239344" algn="l" defTabSz="957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68852" indent="-239344" algn="l" defTabSz="957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3"/>
          <p:cNvSpPr>
            <a:spLocks noGrp="1"/>
          </p:cNvSpPr>
          <p:nvPr>
            <p:ph type="dt" sz="half" idx="2"/>
          </p:nvPr>
        </p:nvSpPr>
        <p:spPr>
          <a:xfrm>
            <a:off x="478688" y="6655098"/>
            <a:ext cx="2233879" cy="382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56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8BD707-D9CF-40AE-B4C6-C98DA3205C09}" type="hfDateTime">
              <a:rPr kumimoji="0" lang="en-US" sz="1256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sz="1256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1038" y="6655098"/>
            <a:ext cx="3031693" cy="382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ctr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256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ctr" defTabSz="957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56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1201" y="6655098"/>
            <a:ext cx="2233879" cy="382286"/>
          </a:xfrm>
          <a:prstGeom prst="rect">
            <a:avLst/>
          </a:prstGeom>
        </p:spPr>
        <p:txBody>
          <a:bodyPr rtlCol="0" anchor="ctr" anchorCtr="0"/>
          <a:lstStyle>
            <a:defPPr>
              <a:defRPr lang="en-US"/>
            </a:defPPr>
            <a:lvl1pPr marL="0" indent="0" algn="r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56" b="0" i="0" u="none" baseline="0">
                <a:solidFill>
                  <a:schemeClr val="tx1">
                    <a:tint val="75000"/>
                  </a:schemeClr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lvl="0" algn="r"/>
            <a:fld id="{47F966B0-CDCB-4121-A049-6C808B390A6D}" type="slidenum">
              <a:rPr lang="en-US" altLang="zh-CN" sz="1256">
                <a:solidFill>
                  <a:srgbClr val="898989"/>
                </a:solidFill>
              </a:rPr>
              <a:pPr/>
              <a:t>*</a:t>
            </a:fld>
            <a:endParaRPr lang="en-US" altLang="zh-CN" sz="1256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defPPr/>
      <a:lvl1pPr marL="0" indent="0" algn="ctr" defTabSz="957377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607" b="0" i="0" u="none" kern="1200" baseline="0">
          <a:solidFill>
            <a:schemeClr val="tx1"/>
          </a:solidFill>
          <a:effectLst/>
          <a:latin typeface="Calibri" pitchFamily="34" charset="0"/>
          <a:ea typeface="+mj-ea"/>
          <a:cs typeface="+mj-cs"/>
        </a:defRPr>
      </a:lvl1pPr>
    </p:titleStyle>
    <p:bodyStyle>
      <a:lvl1pPr marL="359016" indent="-359016" algn="l" defTabSz="957377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335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77869" indent="-299180" algn="l" defTabSz="957377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2932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96721" indent="-239344" algn="l" defTabSz="957377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2513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75410" indent="-239344" algn="l" defTabSz="957377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2094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54098" indent="-239344" algn="l" defTabSz="957377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2094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32786" indent="-239344" algn="l" defTabSz="957377" rtl="0" eaLnBrk="1" latinLnBrk="0" hangingPunct="1">
        <a:spcBef>
          <a:spcPct val="20000"/>
        </a:spcBef>
        <a:buFont typeface="Arial" pitchFamily="34" charset="0"/>
        <a:buChar char="•"/>
        <a:defRPr sz="2094" kern="1200">
          <a:solidFill>
            <a:schemeClr val="tx1"/>
          </a:solidFill>
          <a:latin typeface="+mn-lt"/>
          <a:ea typeface="+mn-ea"/>
          <a:cs typeface="+mn-cs"/>
        </a:defRPr>
      </a:lvl6pPr>
      <a:lvl7pPr marL="3111475" indent="-239344" algn="l" defTabSz="957377" rtl="0" eaLnBrk="1" latinLnBrk="0" hangingPunct="1">
        <a:spcBef>
          <a:spcPct val="20000"/>
        </a:spcBef>
        <a:buFont typeface="Arial" pitchFamily="34" charset="0"/>
        <a:buChar char="•"/>
        <a:defRPr sz="2094" kern="1200">
          <a:solidFill>
            <a:schemeClr val="tx1"/>
          </a:solidFill>
          <a:latin typeface="+mn-lt"/>
          <a:ea typeface="+mn-ea"/>
          <a:cs typeface="+mn-cs"/>
        </a:defRPr>
      </a:lvl7pPr>
      <a:lvl8pPr marL="3590163" indent="-239344" algn="l" defTabSz="957377" rtl="0" eaLnBrk="1" latinLnBrk="0" hangingPunct="1">
        <a:spcBef>
          <a:spcPct val="20000"/>
        </a:spcBef>
        <a:buFont typeface="Arial" pitchFamily="34" charset="0"/>
        <a:buChar char="•"/>
        <a:defRPr sz="2094" kern="1200">
          <a:solidFill>
            <a:schemeClr val="tx1"/>
          </a:solidFill>
          <a:latin typeface="+mn-lt"/>
          <a:ea typeface="+mn-ea"/>
          <a:cs typeface="+mn-cs"/>
        </a:defRPr>
      </a:lvl8pPr>
      <a:lvl9pPr marL="4068852" indent="-239344" algn="l" defTabSz="957377" rtl="0" eaLnBrk="1" latinLnBrk="0" hangingPunct="1">
        <a:spcBef>
          <a:spcPct val="20000"/>
        </a:spcBef>
        <a:buFont typeface="Arial" pitchFamily="34" charset="0"/>
        <a:buChar char="•"/>
        <a:defRPr sz="20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57377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85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78688" indent="0" algn="l" defTabSz="957377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85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57377" indent="0" algn="l" defTabSz="957377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85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436065" indent="0" algn="l" defTabSz="957377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85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914754" indent="0" algn="l" defTabSz="957377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85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393442" algn="l" defTabSz="957377" rtl="0" eaLnBrk="1" latinLnBrk="0" hangingPunct="1">
        <a:defRPr sz="1885" kern="1200">
          <a:solidFill>
            <a:schemeClr val="tx1"/>
          </a:solidFill>
          <a:latin typeface="+mn-lt"/>
          <a:ea typeface="+mn-ea"/>
          <a:cs typeface="+mn-cs"/>
        </a:defRPr>
      </a:lvl6pPr>
      <a:lvl7pPr marL="2872131" algn="l" defTabSz="957377" rtl="0" eaLnBrk="1" latinLnBrk="0" hangingPunct="1">
        <a:defRPr sz="1885" kern="1200">
          <a:solidFill>
            <a:schemeClr val="tx1"/>
          </a:solidFill>
          <a:latin typeface="+mn-lt"/>
          <a:ea typeface="+mn-ea"/>
          <a:cs typeface="+mn-cs"/>
        </a:defRPr>
      </a:lvl7pPr>
      <a:lvl8pPr marL="3350819" algn="l" defTabSz="957377" rtl="0" eaLnBrk="1" latinLnBrk="0" hangingPunct="1">
        <a:defRPr sz="1885" kern="1200">
          <a:solidFill>
            <a:schemeClr val="tx1"/>
          </a:solidFill>
          <a:latin typeface="+mn-lt"/>
          <a:ea typeface="+mn-ea"/>
          <a:cs typeface="+mn-cs"/>
        </a:defRPr>
      </a:lvl8pPr>
      <a:lvl9pPr marL="3829507" algn="l" defTabSz="957377" rtl="0" eaLnBrk="1" latinLnBrk="0" hangingPunct="1">
        <a:defRPr sz="18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5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5" y="0"/>
            <a:ext cx="22378684" cy="10012566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051" name="TextBox 1"/>
          <p:cNvSpPr/>
          <p:nvPr/>
        </p:nvSpPr>
        <p:spPr>
          <a:xfrm>
            <a:off x="9906191" y="159563"/>
            <a:ext cx="2065147" cy="20931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0" tIns="0" rIns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>
              <a:lnSpc>
                <a:spcPts val="1256"/>
              </a:lnSpc>
            </a:pPr>
            <a:r>
              <a:rPr lang="en-US" altLang="zh-CN" sz="956">
                <a:solidFill>
                  <a:srgbClr val="000072"/>
                </a:solidFill>
                <a:latin typeface="Times New Roman"/>
                <a:ea typeface="宋体" charset="-122"/>
              </a:rPr>
              <a:t>产品开发概念阶段操作流程图（</a:t>
            </a:r>
            <a:r>
              <a:rPr lang="en-US" altLang="zh-CN" sz="856" b="1">
                <a:solidFill>
                  <a:srgbClr val="000072"/>
                </a:solidFill>
                <a:latin typeface="Times New Roman"/>
                <a:ea typeface="宋体" charset="-122"/>
              </a:rPr>
              <a:t>V01</a:t>
            </a:r>
            <a:r>
              <a:rPr lang="en-US" altLang="zh-CN" sz="1156">
                <a:solidFill>
                  <a:srgbClr val="000072"/>
                </a:solidFill>
                <a:latin typeface="Times New Roman"/>
                <a:ea typeface="宋体" charset="-122"/>
              </a:rPr>
              <a:t>）</a:t>
            </a:r>
            <a:endParaRPr lang="en-US" altLang="zh-CN" sz="1256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052" name="TextBox 1"/>
          <p:cNvSpPr txBox="1"/>
          <p:nvPr/>
        </p:nvSpPr>
        <p:spPr>
          <a:xfrm>
            <a:off x="8071219" y="3005100"/>
            <a:ext cx="157131" cy="956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MKTPDT-30</a:t>
            </a:r>
          </a:p>
        </p:txBody>
      </p:sp>
      <p:sp>
        <p:nvSpPr>
          <p:cNvPr id="2053" name="TextBox 1"/>
          <p:cNvSpPr txBox="1"/>
          <p:nvPr/>
        </p:nvSpPr>
        <p:spPr>
          <a:xfrm>
            <a:off x="9786519" y="4520946"/>
            <a:ext cx="139494" cy="10164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EE-10</a:t>
            </a:r>
          </a:p>
        </p:txBody>
      </p:sp>
      <p:sp>
        <p:nvSpPr>
          <p:cNvPr id="2054" name="TextBox 1"/>
          <p:cNvSpPr txBox="1"/>
          <p:nvPr/>
        </p:nvSpPr>
        <p:spPr>
          <a:xfrm>
            <a:off x="11235881" y="4520946"/>
            <a:ext cx="139494" cy="10164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EE-20</a:t>
            </a:r>
          </a:p>
        </p:txBody>
      </p:sp>
      <p:sp>
        <p:nvSpPr>
          <p:cNvPr id="2055" name="TextBox 1"/>
          <p:cNvSpPr txBox="1"/>
          <p:nvPr/>
        </p:nvSpPr>
        <p:spPr>
          <a:xfrm>
            <a:off x="16302000" y="2632786"/>
            <a:ext cx="149114" cy="956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PROPDT-40</a:t>
            </a:r>
          </a:p>
        </p:txBody>
      </p:sp>
      <p:sp>
        <p:nvSpPr>
          <p:cNvPr id="2056" name="TextBox 1"/>
          <p:cNvSpPr txBox="1"/>
          <p:nvPr/>
        </p:nvSpPr>
        <p:spPr>
          <a:xfrm>
            <a:off x="16288703" y="3018396"/>
            <a:ext cx="84979" cy="9395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MKTPDT-50</a:t>
            </a:r>
          </a:p>
        </p:txBody>
      </p:sp>
      <p:sp>
        <p:nvSpPr>
          <p:cNvPr id="2057" name="TextBox 1"/>
          <p:cNvSpPr txBox="1"/>
          <p:nvPr/>
        </p:nvSpPr>
        <p:spPr>
          <a:xfrm>
            <a:off x="17644987" y="2632786"/>
            <a:ext cx="280591" cy="10164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PROPDT-50</a:t>
            </a:r>
          </a:p>
        </p:txBody>
      </p:sp>
      <p:sp>
        <p:nvSpPr>
          <p:cNvPr id="2058" name="TextBox 1"/>
          <p:cNvSpPr txBox="1"/>
          <p:nvPr/>
        </p:nvSpPr>
        <p:spPr>
          <a:xfrm>
            <a:off x="17644987" y="3005100"/>
            <a:ext cx="84979" cy="9395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MKTPDT-60</a:t>
            </a:r>
          </a:p>
        </p:txBody>
      </p:sp>
      <p:sp>
        <p:nvSpPr>
          <p:cNvPr id="2059" name="TextBox 1"/>
          <p:cNvSpPr txBox="1"/>
          <p:nvPr/>
        </p:nvSpPr>
        <p:spPr>
          <a:xfrm>
            <a:off x="20065023" y="611657"/>
            <a:ext cx="102616" cy="10164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YES</a:t>
            </a:r>
          </a:p>
        </p:txBody>
      </p:sp>
      <p:sp>
        <p:nvSpPr>
          <p:cNvPr id="2060" name="TextBox 1"/>
          <p:cNvSpPr txBox="1"/>
          <p:nvPr/>
        </p:nvSpPr>
        <p:spPr>
          <a:xfrm>
            <a:off x="19838975" y="757923"/>
            <a:ext cx="60928" cy="9864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NO</a:t>
            </a:r>
          </a:p>
        </p:txBody>
      </p:sp>
      <p:sp>
        <p:nvSpPr>
          <p:cNvPr id="2061" name="TextBox 1"/>
          <p:cNvSpPr txBox="1"/>
          <p:nvPr/>
        </p:nvSpPr>
        <p:spPr>
          <a:xfrm>
            <a:off x="13762292" y="4135336"/>
            <a:ext cx="272574" cy="16196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技术评审一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524"/>
              </a:lnSpc>
            </a:pP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操作指导书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062" name="TextBox 1"/>
          <p:cNvSpPr txBox="1"/>
          <p:nvPr/>
        </p:nvSpPr>
        <p:spPr>
          <a:xfrm>
            <a:off x="15756827" y="2300364"/>
            <a:ext cx="57722" cy="10958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52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7" b="1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NT</a:t>
            </a:r>
          </a:p>
        </p:txBody>
      </p:sp>
      <p:sp>
        <p:nvSpPr>
          <p:cNvPr id="2063" name="TextBox 1"/>
          <p:cNvSpPr txBox="1"/>
          <p:nvPr/>
        </p:nvSpPr>
        <p:spPr>
          <a:xfrm>
            <a:off x="10571036" y="1210018"/>
            <a:ext cx="336709" cy="1243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</a:pPr>
            <a:r>
              <a:rPr lang="en-US" altLang="zh-CN" sz="432" spc="0">
                <a:solidFill>
                  <a:srgbClr val="FF0072"/>
                </a:solidFill>
                <a:latin typeface="Times New Roman"/>
                <a:ea typeface="宋体" charset="-122"/>
              </a:rPr>
              <a:t>技术概念开发</a:t>
            </a:r>
            <a:endParaRPr lang="en-US" altLang="zh-CN" sz="628">
              <a:solidFill>
                <a:srgbClr val="FF0000"/>
              </a:solidFill>
              <a:latin typeface="Times New Roman"/>
              <a:ea typeface="宋体" charset="-122"/>
            </a:endParaRPr>
          </a:p>
        </p:txBody>
      </p:sp>
      <p:sp>
        <p:nvSpPr>
          <p:cNvPr id="2064" name="TextBox 1"/>
          <p:cNvSpPr txBox="1"/>
          <p:nvPr/>
        </p:nvSpPr>
        <p:spPr>
          <a:xfrm>
            <a:off x="17618393" y="478688"/>
            <a:ext cx="817721" cy="2365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</a:pPr>
            <a:r>
              <a:rPr lang="en-US" altLang="zh-CN" sz="632" spc="0">
                <a:solidFill>
                  <a:srgbClr val="FF0072"/>
                </a:solidFill>
                <a:latin typeface="Times New Roman"/>
                <a:ea typeface="宋体" charset="-122"/>
              </a:rPr>
              <a:t>制定业务计划和端到端</a:t>
            </a:r>
            <a:endParaRPr lang="en-US" altLang="zh-CN" sz="628">
              <a:solidFill>
                <a:srgbClr val="FF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</a:pPr>
            <a:r>
              <a:rPr lang="en-US" altLang="zh-CN" sz="332" spc="0">
                <a:solidFill>
                  <a:srgbClr val="FF0072"/>
                </a:solidFill>
                <a:latin typeface="Times New Roman"/>
                <a:ea typeface="宋体" charset="-122"/>
              </a:rPr>
              <a:t>项目计划（</a:t>
            </a:r>
            <a:r>
              <a:rPr lang="en-US" altLang="zh-CN" sz="432" b="1" spc="0">
                <a:solidFill>
                  <a:srgbClr val="FF0072"/>
                </a:solidFill>
                <a:latin typeface="Times New Roman"/>
                <a:ea typeface="宋体" charset="-122"/>
              </a:rPr>
              <a:t>WBS1/2)</a:t>
            </a:r>
            <a:endParaRPr lang="en-US" altLang="zh-CN" sz="628" b="1">
              <a:solidFill>
                <a:srgbClr val="FF0000"/>
              </a:solidFill>
              <a:latin typeface="Times New Roman"/>
              <a:ea typeface="宋体" charset="-122"/>
            </a:endParaRPr>
          </a:p>
        </p:txBody>
      </p:sp>
      <p:sp>
        <p:nvSpPr>
          <p:cNvPr id="2065" name="TextBox 1"/>
          <p:cNvSpPr txBox="1"/>
          <p:nvPr/>
        </p:nvSpPr>
        <p:spPr>
          <a:xfrm>
            <a:off x="1555738" y="731330"/>
            <a:ext cx="272574" cy="20547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106375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项目任务书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524"/>
              </a:lnSpc>
              <a:tabLst>
                <a:tab pos="106375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模板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066" name="TextBox 1"/>
          <p:cNvSpPr txBox="1"/>
          <p:nvPr/>
        </p:nvSpPr>
        <p:spPr>
          <a:xfrm>
            <a:off x="5212385" y="1090346"/>
            <a:ext cx="163544" cy="25287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阶段开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628"/>
              </a:lnSpc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工对照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628"/>
              </a:lnSpc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检查表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067" name="TextBox 1"/>
          <p:cNvSpPr txBox="1"/>
          <p:nvPr/>
        </p:nvSpPr>
        <p:spPr>
          <a:xfrm>
            <a:off x="5824043" y="2632786"/>
            <a:ext cx="80169" cy="9395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PROPDT-10</a:t>
            </a:r>
          </a:p>
        </p:txBody>
      </p:sp>
      <p:sp>
        <p:nvSpPr>
          <p:cNvPr id="2068" name="TextBox 1"/>
          <p:cNvSpPr txBox="1"/>
          <p:nvPr/>
        </p:nvSpPr>
        <p:spPr>
          <a:xfrm>
            <a:off x="5810746" y="3005100"/>
            <a:ext cx="295021" cy="10164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MKTPDT-10</a:t>
            </a:r>
          </a:p>
        </p:txBody>
      </p:sp>
      <p:sp>
        <p:nvSpPr>
          <p:cNvPr id="2069" name="TextBox 1"/>
          <p:cNvSpPr txBox="1"/>
          <p:nvPr/>
        </p:nvSpPr>
        <p:spPr>
          <a:xfrm>
            <a:off x="5757558" y="478688"/>
            <a:ext cx="481628" cy="27085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  <a:tabLst>
                <a:tab pos="119672"/>
              </a:tabLst>
            </a:pPr>
            <a:r>
              <a:rPr lang="en-US" altLang="zh-CN" sz="332" spc="0">
                <a:solidFill>
                  <a:srgbClr val="FF0072"/>
                </a:solidFill>
                <a:latin typeface="Times New Roman"/>
                <a:ea typeface="宋体" charset="-122"/>
              </a:rPr>
              <a:t>制定概念阶段项目计划</a:t>
            </a:r>
            <a:endParaRPr lang="en-US" altLang="zh-CN" sz="628">
              <a:solidFill>
                <a:srgbClr val="FF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119672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632" spc="0">
                <a:solidFill>
                  <a:srgbClr val="FF0072"/>
                </a:solidFill>
                <a:latin typeface="Times New Roman"/>
                <a:ea typeface="宋体" charset="-122"/>
              </a:rPr>
              <a:t>（</a:t>
            </a:r>
            <a:r>
              <a:rPr lang="en-US" altLang="zh-CN" sz="332" b="1" spc="0">
                <a:solidFill>
                  <a:srgbClr val="FF0072"/>
                </a:solidFill>
                <a:latin typeface="Times New Roman"/>
                <a:ea typeface="宋体" charset="-122"/>
              </a:rPr>
              <a:t>WBS1/2/3/4</a:t>
            </a:r>
            <a:r>
              <a:rPr lang="en-US" altLang="zh-CN" sz="332" spc="0">
                <a:solidFill>
                  <a:srgbClr val="FF0072"/>
                </a:solidFill>
                <a:latin typeface="Times New Roman"/>
                <a:ea typeface="宋体" charset="-122"/>
              </a:rPr>
              <a:t>级</a:t>
            </a:r>
            <a:r>
              <a:rPr lang="en-US" altLang="zh-CN" sz="532" b="1" spc="0">
                <a:solidFill>
                  <a:srgbClr val="FF0072"/>
                </a:solidFill>
                <a:latin typeface="Times New Roman"/>
                <a:ea typeface="宋体" charset="-122"/>
              </a:rPr>
              <a:t>)</a:t>
            </a:r>
            <a:endParaRPr lang="en-US" altLang="zh-CN" sz="628" b="1">
              <a:solidFill>
                <a:srgbClr val="FF0000"/>
              </a:solidFill>
              <a:latin typeface="Times New Roman"/>
              <a:ea typeface="宋体" charset="-122"/>
            </a:endParaRPr>
          </a:p>
        </p:txBody>
      </p:sp>
      <p:sp>
        <p:nvSpPr>
          <p:cNvPr id="2070" name="TextBox 1"/>
          <p:cNvSpPr txBox="1"/>
          <p:nvPr/>
        </p:nvSpPr>
        <p:spPr>
          <a:xfrm>
            <a:off x="7260108" y="2632786"/>
            <a:ext cx="280591" cy="10164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PROPDT-20</a:t>
            </a:r>
          </a:p>
        </p:txBody>
      </p:sp>
      <p:sp>
        <p:nvSpPr>
          <p:cNvPr id="2071" name="TextBox 1"/>
          <p:cNvSpPr txBox="1"/>
          <p:nvPr/>
        </p:nvSpPr>
        <p:spPr>
          <a:xfrm>
            <a:off x="7246811" y="3005100"/>
            <a:ext cx="295021" cy="10164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MKTPDT-20</a:t>
            </a:r>
          </a:p>
        </p:txBody>
      </p:sp>
      <p:sp>
        <p:nvSpPr>
          <p:cNvPr id="2072" name="TextBox 1"/>
          <p:cNvSpPr txBox="1"/>
          <p:nvPr/>
        </p:nvSpPr>
        <p:spPr>
          <a:xfrm>
            <a:off x="7167029" y="478688"/>
            <a:ext cx="274600" cy="27762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  <a:tabLst>
                <a:tab pos="186157"/>
              </a:tabLst>
            </a:pPr>
            <a:r>
              <a:rPr lang="en-US" altLang="zh-CN" sz="332" spc="0">
                <a:solidFill>
                  <a:srgbClr val="FF0072"/>
                </a:solidFill>
                <a:latin typeface="Times New Roman"/>
                <a:ea typeface="宋体" charset="-122"/>
              </a:rPr>
              <a:t>开始监控项目</a:t>
            </a:r>
            <a:endParaRPr lang="en-US" altLang="zh-CN" sz="628">
              <a:solidFill>
                <a:srgbClr val="FF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186157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32" spc="0">
                <a:solidFill>
                  <a:srgbClr val="FF0072"/>
                </a:solidFill>
                <a:latin typeface="Times New Roman"/>
                <a:ea typeface="宋体" charset="-122"/>
              </a:rPr>
              <a:t>执行</a:t>
            </a:r>
            <a:endParaRPr lang="en-US" altLang="zh-CN" sz="628">
              <a:solidFill>
                <a:srgbClr val="FF0000"/>
              </a:solidFill>
              <a:latin typeface="Times New Roman"/>
              <a:ea typeface="宋体" charset="-122"/>
            </a:endParaRPr>
          </a:p>
        </p:txBody>
      </p:sp>
      <p:sp>
        <p:nvSpPr>
          <p:cNvPr id="2073" name="TextBox 1"/>
          <p:cNvSpPr txBox="1"/>
          <p:nvPr/>
        </p:nvSpPr>
        <p:spPr>
          <a:xfrm>
            <a:off x="8908924" y="1303096"/>
            <a:ext cx="222869" cy="9864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TO FPDT-40</a:t>
            </a:r>
          </a:p>
        </p:txBody>
      </p:sp>
      <p:sp>
        <p:nvSpPr>
          <p:cNvPr id="2074" name="TextBox 1"/>
          <p:cNvSpPr txBox="1"/>
          <p:nvPr/>
        </p:nvSpPr>
        <p:spPr>
          <a:xfrm>
            <a:off x="16581234" y="8310563"/>
            <a:ext cx="94599" cy="956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PRO-10</a:t>
            </a:r>
          </a:p>
        </p:txBody>
      </p:sp>
      <p:sp>
        <p:nvSpPr>
          <p:cNvPr id="2075" name="TextBox 1"/>
          <p:cNvSpPr txBox="1"/>
          <p:nvPr/>
        </p:nvSpPr>
        <p:spPr>
          <a:xfrm>
            <a:off x="611657" y="332423"/>
            <a:ext cx="194008" cy="29396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52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7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角色</a:t>
            </a:r>
          </a:p>
          <a:p>
            <a:pPr marL="0" marR="0" lvl="0" indent="0" algn="l" defTabSz="957377" rtl="0" eaLnBrk="1" fontAlgn="auto" latinLnBrk="0" hangingPunct="1">
              <a:lnSpc>
                <a:spcPts val="157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3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IPMT</a:t>
            </a:r>
          </a:p>
        </p:txBody>
      </p:sp>
      <p:sp>
        <p:nvSpPr>
          <p:cNvPr id="2076" name="TextBox 1"/>
          <p:cNvSpPr txBox="1"/>
          <p:nvPr/>
        </p:nvSpPr>
        <p:spPr>
          <a:xfrm>
            <a:off x="1515847" y="425501"/>
            <a:ext cx="200422" cy="25076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53188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IPMT-10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53188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概念启动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077" name="TextBox 1"/>
          <p:cNvSpPr txBox="1"/>
          <p:nvPr/>
        </p:nvSpPr>
        <p:spPr>
          <a:xfrm>
            <a:off x="2193989" y="345719"/>
            <a:ext cx="463581" cy="42121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39891"/>
                <a:tab pos="132969"/>
              </a:tabLst>
            </a:pP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IPMT-20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39891"/>
                <a:tab pos="132969"/>
              </a:tabLst>
            </a:pP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组建PDT核心组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39891"/>
                <a:tab pos="132969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/确定必要的外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39891"/>
                <a:tab pos="132969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围组成员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078" name="TextBox 1"/>
          <p:cNvSpPr txBox="1"/>
          <p:nvPr/>
        </p:nvSpPr>
        <p:spPr>
          <a:xfrm>
            <a:off x="3018396" y="771220"/>
            <a:ext cx="224472" cy="31704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53188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LPDT-10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53188"/>
              </a:tabLst>
            </a:pP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接受项目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53188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任务书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079" name="TextBox 1"/>
          <p:cNvSpPr txBox="1"/>
          <p:nvPr/>
        </p:nvSpPr>
        <p:spPr>
          <a:xfrm>
            <a:off x="3696538" y="797814"/>
            <a:ext cx="213454" cy="2473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39891"/>
              </a:tabLst>
            </a:pP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LPDT-20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39891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团队培训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080" name="TextBox 1"/>
          <p:cNvSpPr txBox="1"/>
          <p:nvPr/>
        </p:nvSpPr>
        <p:spPr>
          <a:xfrm>
            <a:off x="3696538" y="4161930"/>
            <a:ext cx="309657" cy="3204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39891"/>
                <a:tab pos="119672"/>
              </a:tabLst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POP-10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39891"/>
                <a:tab pos="119672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准备项目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39891"/>
                <a:tab pos="119672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环境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081" name="TextBox 1"/>
          <p:cNvSpPr txBox="1"/>
          <p:nvPr/>
        </p:nvSpPr>
        <p:spPr>
          <a:xfrm>
            <a:off x="4454462" y="744626"/>
            <a:ext cx="336709" cy="3372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39891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LPDT-30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39891"/>
              </a:tabLst>
            </a:pP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创建和分发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39891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沟通计划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082" name="TextBox 1"/>
          <p:cNvSpPr txBox="1"/>
          <p:nvPr/>
        </p:nvSpPr>
        <p:spPr>
          <a:xfrm>
            <a:off x="5092712" y="797814"/>
            <a:ext cx="205232" cy="25076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26594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LPDT-40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26594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项目开工会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083" name="TextBox 1"/>
          <p:cNvSpPr txBox="1"/>
          <p:nvPr/>
        </p:nvSpPr>
        <p:spPr>
          <a:xfrm>
            <a:off x="372313" y="890892"/>
            <a:ext cx="564388" cy="1264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</a:pPr>
            <a:r>
              <a:rPr lang="en-US" altLang="zh-CN" sz="532" spc="0">
                <a:solidFill>
                  <a:srgbClr val="000072"/>
                </a:solidFill>
                <a:latin typeface="Times New Roman"/>
                <a:ea typeface="宋体" charset="-122"/>
              </a:rPr>
              <a:t>PDT经理（LPDT）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084" name="TextBox 1"/>
          <p:cNvSpPr txBox="1"/>
          <p:nvPr/>
        </p:nvSpPr>
        <p:spPr>
          <a:xfrm>
            <a:off x="279235" y="1276503"/>
            <a:ext cx="840168" cy="12953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</a:pPr>
            <a:r>
              <a:rPr lang="en-US" altLang="zh-CN" sz="632" spc="0">
                <a:solidFill>
                  <a:srgbClr val="000072"/>
                </a:solidFill>
                <a:latin typeface="Times New Roman"/>
                <a:ea typeface="宋体" charset="-122"/>
              </a:rPr>
              <a:t>PDT财务代表（FPDT）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085" name="TextBox 1"/>
          <p:cNvSpPr txBox="1"/>
          <p:nvPr/>
        </p:nvSpPr>
        <p:spPr>
          <a:xfrm>
            <a:off x="226047" y="1648816"/>
            <a:ext cx="801688" cy="87327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  <a:tabLst>
                <a:tab pos="26594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PDT开发代表（RDPDT）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PDT客服代表（TSPDT）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</a:tabLst>
            </a:pPr>
            <a:r>
              <a:rPr lang="en-US" altLang="zh-CN" sz="532" spc="0">
                <a:solidFill>
                  <a:srgbClr val="000072"/>
                </a:solidFill>
                <a:latin typeface="Times New Roman"/>
                <a:ea typeface="宋体" charset="-122"/>
              </a:rPr>
              <a:t>PDT制造代表（MNFPDT）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086" name="TextBox 1"/>
          <p:cNvSpPr txBox="1"/>
          <p:nvPr/>
        </p:nvSpPr>
        <p:spPr>
          <a:xfrm>
            <a:off x="226047" y="2779052"/>
            <a:ext cx="503460" cy="12053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</a:pP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PDT采购代表（PROPDT）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087" name="TextBox 1"/>
          <p:cNvSpPr txBox="1"/>
          <p:nvPr/>
        </p:nvSpPr>
        <p:spPr>
          <a:xfrm>
            <a:off x="226047" y="3151365"/>
            <a:ext cx="670826" cy="5323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  <a:tabLst>
                <a:tab pos="119672"/>
              </a:tabLst>
            </a:pPr>
            <a:r>
              <a:rPr lang="en-US" altLang="zh-CN" sz="432" spc="0">
                <a:solidFill>
                  <a:srgbClr val="000072"/>
                </a:solidFill>
                <a:latin typeface="Times New Roman"/>
                <a:ea typeface="宋体" charset="-122"/>
              </a:rPr>
              <a:t>PDT市场代表（MKTPDT）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119672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119672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119672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32" spc="0">
                <a:solidFill>
                  <a:srgbClr val="000072"/>
                </a:solidFill>
                <a:latin typeface="Times New Roman"/>
                <a:ea typeface="宋体" charset="-122"/>
              </a:rPr>
              <a:t>系统工程师（SE）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088" name="TextBox 1"/>
          <p:cNvSpPr txBox="1"/>
          <p:nvPr/>
        </p:nvSpPr>
        <p:spPr>
          <a:xfrm>
            <a:off x="651548" y="3909289"/>
            <a:ext cx="137890" cy="12655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628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32" b="0" i="0" u="none" strike="noStrike" kern="1200" cap="none" spc="0" normalizeH="0" baseline="0" noProof="0" smtClean="0">
                <a:ln>
                  <a:noFill/>
                </a:ln>
                <a:solidFill>
                  <a:srgbClr val="1A1A8C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PQA</a:t>
            </a:r>
          </a:p>
        </p:txBody>
      </p:sp>
      <p:sp>
        <p:nvSpPr>
          <p:cNvPr id="2089" name="TextBox 1"/>
          <p:cNvSpPr txBox="1"/>
          <p:nvPr/>
        </p:nvSpPr>
        <p:spPr>
          <a:xfrm>
            <a:off x="319126" y="4281602"/>
            <a:ext cx="719915" cy="12953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</a:pPr>
            <a:r>
              <a:rPr lang="en-US" altLang="zh-CN" sz="632" spc="0">
                <a:solidFill>
                  <a:srgbClr val="000072"/>
                </a:solidFill>
                <a:latin typeface="Times New Roman"/>
                <a:ea typeface="宋体" charset="-122"/>
              </a:rPr>
              <a:t>项目操作员（POP）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090" name="TextBox 1"/>
          <p:cNvSpPr txBox="1"/>
          <p:nvPr/>
        </p:nvSpPr>
        <p:spPr>
          <a:xfrm>
            <a:off x="345719" y="4667212"/>
            <a:ext cx="617040" cy="166046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  <a:tabLst>
                <a:tab pos="26594"/>
                <a:tab pos="39891"/>
                <a:tab pos="53188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632" spc="0">
                <a:solidFill>
                  <a:srgbClr val="000072"/>
                </a:solidFill>
                <a:latin typeface="Times New Roman"/>
                <a:ea typeface="宋体" charset="-122"/>
              </a:rPr>
              <a:t>硬件工程师</a:t>
            </a:r>
            <a:r>
              <a:rPr lang="en-US" altLang="zh-CN" sz="432" spc="0">
                <a:solidFill>
                  <a:srgbClr val="000072"/>
                </a:solidFill>
                <a:latin typeface="Times New Roman"/>
                <a:ea typeface="宋体" charset="-122"/>
              </a:rPr>
              <a:t>  </a:t>
            </a:r>
            <a:r>
              <a:rPr lang="en-US" altLang="zh-CN" sz="632" spc="0">
                <a:solidFill>
                  <a:srgbClr val="000072"/>
                </a:solidFill>
                <a:latin typeface="Times New Roman"/>
                <a:ea typeface="宋体" charset="-122"/>
              </a:rPr>
              <a:t>(EE)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39891"/>
                <a:tab pos="53188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39891"/>
                <a:tab pos="53188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  <a:tab pos="39891"/>
                <a:tab pos="53188"/>
              </a:tabLst>
            </a:pPr>
            <a:r>
              <a:rPr lang="en-US" altLang="zh-CN" sz="632" spc="0">
                <a:solidFill>
                  <a:srgbClr val="000072"/>
                </a:solidFill>
                <a:latin typeface="Times New Roman"/>
                <a:ea typeface="宋体" charset="-122"/>
              </a:rPr>
              <a:t>软件工程师</a:t>
            </a:r>
            <a:r>
              <a:rPr lang="en-US" altLang="zh-CN" sz="632" spc="0">
                <a:solidFill>
                  <a:srgbClr val="000072"/>
                </a:solidFill>
                <a:latin typeface="Times New Roman"/>
                <a:ea typeface="宋体" charset="-122"/>
              </a:rPr>
              <a:t>  </a:t>
            </a: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(SWE)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39891"/>
                <a:tab pos="53188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39891"/>
                <a:tab pos="53188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  <a:tab pos="39891"/>
                <a:tab pos="53188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532" spc="0">
                <a:solidFill>
                  <a:srgbClr val="000072"/>
                </a:solidFill>
                <a:latin typeface="Times New Roman"/>
                <a:ea typeface="宋体" charset="-122"/>
              </a:rPr>
              <a:t>结构工程师(ME)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39891"/>
                <a:tab pos="53188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39891"/>
                <a:tab pos="53188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  <a:tab pos="39891"/>
                <a:tab pos="53188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32" spc="0">
                <a:solidFill>
                  <a:srgbClr val="000072"/>
                </a:solidFill>
                <a:latin typeface="Times New Roman"/>
                <a:ea typeface="宋体" charset="-122"/>
              </a:rPr>
              <a:t>工业设计师(IDE)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39891"/>
                <a:tab pos="53188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39891"/>
                <a:tab pos="53188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  <a:tab pos="39891"/>
                <a:tab pos="53188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		</a:t>
            </a:r>
            <a:r>
              <a:rPr lang="en-US" altLang="zh-CN" sz="432" spc="0">
                <a:solidFill>
                  <a:srgbClr val="000072"/>
                </a:solidFill>
                <a:latin typeface="Times New Roman"/>
                <a:ea typeface="宋体" charset="-122"/>
              </a:rPr>
              <a:t>测试工程师(TE)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091" name="TextBox 1"/>
          <p:cNvSpPr txBox="1"/>
          <p:nvPr/>
        </p:nvSpPr>
        <p:spPr>
          <a:xfrm>
            <a:off x="252641" y="6927685"/>
            <a:ext cx="574448" cy="1262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</a:pPr>
            <a:r>
              <a:rPr lang="en-US" altLang="zh-CN" sz="432" spc="0">
                <a:solidFill>
                  <a:srgbClr val="000072"/>
                </a:solidFill>
                <a:latin typeface="Times New Roman"/>
                <a:ea typeface="宋体" charset="-122"/>
              </a:rPr>
              <a:t>客户服务工程师</a:t>
            </a: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  </a:t>
            </a:r>
            <a:r>
              <a:rPr lang="en-US" altLang="zh-CN" sz="532" spc="0">
                <a:solidFill>
                  <a:srgbClr val="000072"/>
                </a:solidFill>
                <a:latin typeface="Times New Roman"/>
                <a:ea typeface="宋体" charset="-122"/>
              </a:rPr>
              <a:t>(TSS)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092" name="TextBox 1"/>
          <p:cNvSpPr txBox="1"/>
          <p:nvPr/>
        </p:nvSpPr>
        <p:spPr>
          <a:xfrm>
            <a:off x="252641" y="7299999"/>
            <a:ext cx="9758692" cy="73633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  <a:tabLst>
                <a:tab pos="26594"/>
                <a:tab pos="9560472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制造操作人员</a:t>
            </a:r>
            <a:r>
              <a:rPr lang="en-US" altLang="zh-CN" sz="632" spc="0">
                <a:solidFill>
                  <a:srgbClr val="000072"/>
                </a:solidFill>
                <a:latin typeface="Times New Roman"/>
                <a:ea typeface="宋体" charset="-122"/>
              </a:rPr>
              <a:t>  </a:t>
            </a: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(MOPS)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9560472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9560472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26594"/>
                <a:tab pos="9560472"/>
              </a:tabLst>
            </a:pPr>
            <a:r>
              <a:rPr lang="en-US" altLang="zh-CN" sz="532" spc="0">
                <a:solidFill>
                  <a:srgbClr val="000072"/>
                </a:solidFill>
                <a:latin typeface="Times New Roman"/>
                <a:ea typeface="宋体" charset="-122"/>
              </a:rPr>
              <a:t>制造-试制工程师</a:t>
            </a: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  </a:t>
            </a: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(PP)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9560472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628"/>
              </a:lnSpc>
              <a:tabLst>
                <a:tab pos="26594"/>
                <a:tab pos="9560472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AME-10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093" name="TextBox 1"/>
          <p:cNvSpPr txBox="1"/>
          <p:nvPr/>
        </p:nvSpPr>
        <p:spPr>
          <a:xfrm>
            <a:off x="279235" y="8004734"/>
            <a:ext cx="522700" cy="27053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  <a:tabLst>
                <a:tab pos="319126"/>
              </a:tabLst>
            </a:pPr>
            <a:r>
              <a:rPr lang="en-US" altLang="zh-CN" sz="432" spc="0">
                <a:solidFill>
                  <a:srgbClr val="000072"/>
                </a:solidFill>
                <a:latin typeface="Times New Roman"/>
                <a:ea typeface="宋体" charset="-122"/>
              </a:rPr>
              <a:t>制造-高级制造工程师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319126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32" spc="0">
                <a:solidFill>
                  <a:srgbClr val="000072"/>
                </a:solidFill>
                <a:latin typeface="Times New Roman"/>
                <a:ea typeface="宋体" charset="-122"/>
              </a:rPr>
              <a:t>(AME)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094" name="TextBox 1"/>
          <p:cNvSpPr txBox="1"/>
          <p:nvPr/>
        </p:nvSpPr>
        <p:spPr>
          <a:xfrm>
            <a:off x="385610" y="8430235"/>
            <a:ext cx="484424" cy="1264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</a:pPr>
            <a:r>
              <a:rPr lang="en-US" altLang="zh-CN" sz="532" spc="0">
                <a:solidFill>
                  <a:srgbClr val="000072"/>
                </a:solidFill>
                <a:latin typeface="Times New Roman"/>
                <a:ea typeface="宋体" charset="-122"/>
              </a:rPr>
              <a:t>采购人员</a:t>
            </a:r>
            <a:r>
              <a:rPr lang="en-US" altLang="zh-CN" sz="632" spc="0">
                <a:solidFill>
                  <a:srgbClr val="000072"/>
                </a:solidFill>
                <a:latin typeface="Times New Roman"/>
                <a:ea typeface="宋体" charset="-122"/>
              </a:rPr>
              <a:t>  </a:t>
            </a:r>
            <a:r>
              <a:rPr lang="en-US" altLang="zh-CN" sz="532" spc="0">
                <a:solidFill>
                  <a:srgbClr val="000072"/>
                </a:solidFill>
                <a:latin typeface="Times New Roman"/>
                <a:ea typeface="宋体" charset="-122"/>
              </a:rPr>
              <a:t>(PRO)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095" name="TextBox 1"/>
          <p:cNvSpPr txBox="1"/>
          <p:nvPr/>
        </p:nvSpPr>
        <p:spPr>
          <a:xfrm>
            <a:off x="319125" y="8815845"/>
            <a:ext cx="16273782" cy="4153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  <a:tabLst>
                <a:tab pos="16009468"/>
              </a:tabLst>
            </a:pP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营销工程师</a:t>
            </a:r>
            <a:r>
              <a:rPr lang="en-US" altLang="zh-CN" sz="432" spc="0">
                <a:solidFill>
                  <a:srgbClr val="000072"/>
                </a:solidFill>
                <a:latin typeface="Times New Roman"/>
                <a:ea typeface="宋体" charset="-122"/>
              </a:rPr>
              <a:t>  </a:t>
            </a: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(MKTE)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16009468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16009468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FF-10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096" name="TextBox 1"/>
          <p:cNvSpPr txBox="1"/>
          <p:nvPr/>
        </p:nvSpPr>
        <p:spPr>
          <a:xfrm>
            <a:off x="319126" y="9188159"/>
            <a:ext cx="448397" cy="5323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  <a:tabLst>
                <a:tab pos="119672"/>
              </a:tabLst>
            </a:pPr>
            <a:r>
              <a:rPr lang="en-US" altLang="zh-CN" sz="432" spc="0">
                <a:solidFill>
                  <a:srgbClr val="000072"/>
                </a:solidFill>
                <a:latin typeface="Times New Roman"/>
                <a:ea typeface="宋体" charset="-122"/>
              </a:rPr>
              <a:t>订单履行人员</a:t>
            </a:r>
            <a:r>
              <a:rPr lang="en-US" altLang="zh-CN" sz="432" spc="0">
                <a:solidFill>
                  <a:srgbClr val="000072"/>
                </a:solidFill>
                <a:latin typeface="Times New Roman"/>
                <a:ea typeface="宋体" charset="-122"/>
              </a:rPr>
              <a:t>  </a:t>
            </a: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(FF)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119672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119672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119672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32" spc="0">
                <a:solidFill>
                  <a:srgbClr val="000072"/>
                </a:solidFill>
                <a:latin typeface="Times New Roman"/>
                <a:ea typeface="宋体" charset="-122"/>
              </a:rPr>
              <a:t>销售专员</a:t>
            </a: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  </a:t>
            </a:r>
            <a:r>
              <a:rPr lang="en-US" altLang="zh-CN" sz="532" spc="0">
                <a:solidFill>
                  <a:srgbClr val="000072"/>
                </a:solidFill>
                <a:latin typeface="Times New Roman"/>
                <a:ea typeface="宋体" charset="-122"/>
              </a:rPr>
              <a:t>(S)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097" name="TextBox 1"/>
          <p:cNvSpPr txBox="1"/>
          <p:nvPr/>
        </p:nvSpPr>
        <p:spPr>
          <a:xfrm>
            <a:off x="5810746" y="744626"/>
            <a:ext cx="661399" cy="35777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53188"/>
              </a:tabLst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LPDT-50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53188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制定概念阶段项目计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53188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划（WBS1/2/3/4级）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098" name="TextBox 1"/>
          <p:cNvSpPr txBox="1"/>
          <p:nvPr/>
        </p:nvSpPr>
        <p:spPr>
          <a:xfrm>
            <a:off x="5824043" y="1130237"/>
            <a:ext cx="300036" cy="35777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39891"/>
              </a:tabLst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FPDT-10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39891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制定概念阶段项目计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39891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划（WBS1/2/3/4级）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099" name="TextBox 1"/>
          <p:cNvSpPr txBox="1"/>
          <p:nvPr/>
        </p:nvSpPr>
        <p:spPr>
          <a:xfrm>
            <a:off x="5810746" y="1502550"/>
            <a:ext cx="558783" cy="106616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53188"/>
              </a:tabLst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RDPDT-10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53188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制定概念阶段项目计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53188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划（WBS1/2/3/4级）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152"/>
              </a:lnSpc>
              <a:tabLst>
                <a:tab pos="53188"/>
              </a:tabLst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TSPDT-10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53188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制定概念阶段项目计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53188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划（WBS1/2/3/4级）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152"/>
              </a:lnSpc>
              <a:tabLst>
                <a:tab pos="53188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MNFPDT-10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53188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制定概念阶段项目计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53188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划（WBS1/2/3/4级）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100" name="TextBox 1"/>
          <p:cNvSpPr txBox="1"/>
          <p:nvPr/>
        </p:nvSpPr>
        <p:spPr>
          <a:xfrm>
            <a:off x="5863933" y="2739161"/>
            <a:ext cx="505063" cy="2061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</a:pP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制定概念阶段项目计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</a:pP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划（WBS1/2/3/4级）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101" name="TextBox 1"/>
          <p:cNvSpPr txBox="1"/>
          <p:nvPr/>
        </p:nvSpPr>
        <p:spPr>
          <a:xfrm>
            <a:off x="5863933" y="3111475"/>
            <a:ext cx="495443" cy="54460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  <a:tabLst>
                <a:tab pos="159563"/>
                <a:tab pos="226047"/>
                <a:tab pos="292532"/>
              </a:tabLst>
            </a:pP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制定概念阶段项目计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159563"/>
                <a:tab pos="226047"/>
                <a:tab pos="292532"/>
              </a:tabLst>
            </a:pP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划（WBS1/2/3/4级）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159563"/>
                <a:tab pos="226047"/>
                <a:tab pos="292532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概念阶段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628"/>
              </a:lnSpc>
              <a:tabLst>
                <a:tab pos="159563"/>
                <a:tab pos="226047"/>
                <a:tab pos="292532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WBS3/4级计划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524"/>
              </a:lnSpc>
              <a:tabLst>
                <a:tab pos="159563"/>
                <a:tab pos="226047"/>
                <a:tab pos="292532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		</a:t>
            </a: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模板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102" name="TextBox 1"/>
          <p:cNvSpPr txBox="1"/>
          <p:nvPr/>
        </p:nvSpPr>
        <p:spPr>
          <a:xfrm>
            <a:off x="5957012" y="3763023"/>
            <a:ext cx="450151" cy="3272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26594"/>
                <a:tab pos="66485"/>
              </a:tabLst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PQA-10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26594"/>
                <a:tab pos="66485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FF0171"/>
                </a:solidFill>
                <a:latin typeface="Times New Roman"/>
                <a:ea typeface="宋体" charset="-122"/>
              </a:rPr>
              <a:t>组织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制定产品质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26594"/>
                <a:tab pos="66485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量目标和计划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103" name="TextBox 1"/>
          <p:cNvSpPr txBox="1"/>
          <p:nvPr/>
        </p:nvSpPr>
        <p:spPr>
          <a:xfrm>
            <a:off x="7260108" y="744626"/>
            <a:ext cx="251332" cy="3338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26594"/>
              </a:tabLst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LPDT-60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开始监控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26594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项目执行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104" name="TextBox 1"/>
          <p:cNvSpPr txBox="1"/>
          <p:nvPr/>
        </p:nvSpPr>
        <p:spPr>
          <a:xfrm>
            <a:off x="7246811" y="1130237"/>
            <a:ext cx="213454" cy="34063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39891"/>
              </a:tabLst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FPDT-20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39891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开始监控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39891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财务活动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105" name="TextBox 1"/>
          <p:cNvSpPr txBox="1"/>
          <p:nvPr/>
        </p:nvSpPr>
        <p:spPr>
          <a:xfrm>
            <a:off x="7233512" y="1502550"/>
            <a:ext cx="323086" cy="103221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26594"/>
                <a:tab pos="53188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RDPDT-20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  <a:tab pos="53188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开始监控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26594"/>
                <a:tab pos="53188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研发活动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152"/>
              </a:lnSpc>
              <a:tabLst>
                <a:tab pos="26594"/>
                <a:tab pos="53188"/>
              </a:tabLst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TSPDT-20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  <a:tab pos="53188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开始监控客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26594"/>
                <a:tab pos="53188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户服务活动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152"/>
              </a:lnSpc>
              <a:tabLst>
                <a:tab pos="26594"/>
                <a:tab pos="53188"/>
              </a:tabLst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MNFPDT-20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  <a:tab pos="53188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开始监控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26594"/>
                <a:tab pos="53188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制造活动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106" name="TextBox 1"/>
          <p:cNvSpPr txBox="1"/>
          <p:nvPr/>
        </p:nvSpPr>
        <p:spPr>
          <a:xfrm>
            <a:off x="7286702" y="2739161"/>
            <a:ext cx="269367" cy="20506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</a:pP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开始监控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</a:pP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采购活动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107" name="TextBox 1"/>
          <p:cNvSpPr txBox="1"/>
          <p:nvPr/>
        </p:nvSpPr>
        <p:spPr>
          <a:xfrm>
            <a:off x="7246811" y="3111475"/>
            <a:ext cx="264762" cy="5958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  <a:tabLst>
                <a:tab pos="39891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开始监控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39891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市场活动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152"/>
              </a:lnSpc>
              <a:tabLst>
                <a:tab pos="39891"/>
              </a:tabLst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SE-10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39891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参与监控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39891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研发活动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108" name="TextBox 1"/>
          <p:cNvSpPr txBox="1"/>
          <p:nvPr/>
        </p:nvSpPr>
        <p:spPr>
          <a:xfrm>
            <a:off x="7246811" y="4148633"/>
            <a:ext cx="264762" cy="3338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39891"/>
              </a:tabLst>
            </a:pP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POP-20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39891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协助监控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39891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项目执行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109" name="TextBox 1"/>
          <p:cNvSpPr txBox="1"/>
          <p:nvPr/>
        </p:nvSpPr>
        <p:spPr>
          <a:xfrm>
            <a:off x="7991437" y="1183424"/>
            <a:ext cx="489235" cy="2402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39891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FPDT-30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39891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设定产品目标成本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110" name="TextBox 1"/>
          <p:cNvSpPr txBox="1"/>
          <p:nvPr/>
        </p:nvSpPr>
        <p:spPr>
          <a:xfrm>
            <a:off x="8097813" y="3111475"/>
            <a:ext cx="269367" cy="19857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</a:pP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验证客户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</a:pP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需求规格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111" name="TextBox 1"/>
          <p:cNvSpPr txBox="1"/>
          <p:nvPr/>
        </p:nvSpPr>
        <p:spPr>
          <a:xfrm>
            <a:off x="9134971" y="3404007"/>
            <a:ext cx="22447" cy="9395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2" b="1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NT</a:t>
            </a:r>
          </a:p>
        </p:txBody>
      </p:sp>
      <p:sp>
        <p:nvSpPr>
          <p:cNvPr id="2112" name="TextBox 1"/>
          <p:cNvSpPr txBox="1"/>
          <p:nvPr/>
        </p:nvSpPr>
        <p:spPr>
          <a:xfrm>
            <a:off x="9720035" y="1502550"/>
            <a:ext cx="503062" cy="34729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26594"/>
                <a:tab pos="53188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RDPDT-30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26594"/>
                <a:tab pos="53188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参与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 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知识产权/智力资产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26594"/>
                <a:tab pos="53188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分析和评估技术可选方案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113" name="TextBox 1"/>
          <p:cNvSpPr txBox="1"/>
          <p:nvPr/>
        </p:nvSpPr>
        <p:spPr>
          <a:xfrm>
            <a:off x="9786519" y="3297631"/>
            <a:ext cx="527113" cy="4446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26594"/>
                <a:tab pos="39891"/>
              </a:tabLst>
            </a:pP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SE-20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26594"/>
                <a:tab pos="39891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定义RAS及其他需求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26594"/>
                <a:tab pos="39891"/>
              </a:tabLst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SE-30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26594"/>
                <a:tab pos="39891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进行知识产权/智力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114" name="TextBox 1"/>
          <p:cNvSpPr txBox="1"/>
          <p:nvPr/>
        </p:nvSpPr>
        <p:spPr>
          <a:xfrm>
            <a:off x="9799816" y="3696538"/>
            <a:ext cx="470815" cy="23985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  <a:tabLst>
                <a:tab pos="199454"/>
              </a:tabLst>
            </a:pP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资产分析和评估技术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199454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可选方案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115" name="TextBox 1"/>
          <p:cNvSpPr txBox="1"/>
          <p:nvPr/>
        </p:nvSpPr>
        <p:spPr>
          <a:xfrm>
            <a:off x="9786519" y="4614025"/>
            <a:ext cx="565401" cy="16252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  <a:tabLst>
                <a:tab pos="39891"/>
                <a:tab pos="53188"/>
                <a:tab pos="79781"/>
                <a:tab pos="93078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探索可选概念和提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39891"/>
                <a:tab pos="53188"/>
                <a:tab pos="79781"/>
                <a:tab pos="93078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	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供技术可选方案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256"/>
              </a:lnSpc>
              <a:tabLst>
                <a:tab pos="39891"/>
                <a:tab pos="53188"/>
                <a:tab pos="79781"/>
                <a:tab pos="93078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SWE-10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39891"/>
                <a:tab pos="53188"/>
                <a:tab pos="79781"/>
                <a:tab pos="93078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探索可选概念和提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39891"/>
                <a:tab pos="53188"/>
                <a:tab pos="79781"/>
                <a:tab pos="93078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	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供技术可选方案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152"/>
              </a:lnSpc>
              <a:tabLst>
                <a:tab pos="39891"/>
                <a:tab pos="53188"/>
                <a:tab pos="79781"/>
                <a:tab pos="93078"/>
              </a:tabLst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ME-10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39891"/>
                <a:tab pos="53188"/>
                <a:tab pos="79781"/>
                <a:tab pos="93078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探索可选概念和提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39891"/>
                <a:tab pos="53188"/>
                <a:tab pos="79781"/>
                <a:tab pos="93078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	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供技术可选方案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256"/>
              </a:lnSpc>
              <a:tabLst>
                <a:tab pos="39891"/>
                <a:tab pos="53188"/>
                <a:tab pos="79781"/>
                <a:tab pos="93078"/>
              </a:tabLst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IDE-10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39891"/>
                <a:tab pos="53188"/>
                <a:tab pos="79781"/>
                <a:tab pos="93078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探索可选概念和提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39891"/>
                <a:tab pos="53188"/>
                <a:tab pos="79781"/>
                <a:tab pos="93078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		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供技术可选方案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39891"/>
                <a:tab pos="53188"/>
                <a:tab pos="79781"/>
                <a:tab pos="93078"/>
              </a:tabLst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TE-10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39891"/>
                <a:tab pos="53188"/>
                <a:tab pos="79781"/>
                <a:tab pos="93078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定义可测试性需求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39891"/>
                <a:tab pos="53188"/>
                <a:tab pos="79781"/>
                <a:tab pos="93078"/>
              </a:tabLst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TE-20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116" name="TextBox 1"/>
          <p:cNvSpPr txBox="1"/>
          <p:nvPr/>
        </p:nvSpPr>
        <p:spPr>
          <a:xfrm>
            <a:off x="292532" y="6329325"/>
            <a:ext cx="9975545" cy="60659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  <a:tabLst>
                <a:tab pos="9533878"/>
                <a:tab pos="9573768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探索可选概念和提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9533878"/>
                <a:tab pos="9573768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供技术可选方案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9533878"/>
                <a:tab pos="9573768"/>
              </a:tabLst>
            </a:pPr>
            <a:r>
              <a:rPr lang="en-US" altLang="zh-CN" sz="632" spc="0">
                <a:solidFill>
                  <a:srgbClr val="000072"/>
                </a:solidFill>
                <a:latin typeface="Times New Roman"/>
                <a:ea typeface="宋体" charset="-122"/>
              </a:rPr>
              <a:t>资料开发工程师(TD)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9533878"/>
                <a:tab pos="9573768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9533878"/>
                <a:tab pos="9573768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TSS-10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117" name="TextBox 1"/>
          <p:cNvSpPr txBox="1"/>
          <p:nvPr/>
        </p:nvSpPr>
        <p:spPr>
          <a:xfrm>
            <a:off x="9866300" y="6927685"/>
            <a:ext cx="230886" cy="1083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</a:pP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定义可服务性需求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118" name="TextBox 1"/>
          <p:cNvSpPr txBox="1"/>
          <p:nvPr/>
        </p:nvSpPr>
        <p:spPr>
          <a:xfrm>
            <a:off x="9839706" y="8018031"/>
            <a:ext cx="290031" cy="24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  <a:tabLst>
                <a:tab pos="172860"/>
              </a:tabLst>
            </a:pP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定义可制造性/可测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172860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试性需求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119" name="TextBox 1"/>
          <p:cNvSpPr txBox="1"/>
          <p:nvPr/>
        </p:nvSpPr>
        <p:spPr>
          <a:xfrm>
            <a:off x="16341891" y="8443532"/>
            <a:ext cx="505063" cy="11277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</a:pP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启动供应商认证流程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120" name="TextBox 1"/>
          <p:cNvSpPr txBox="1"/>
          <p:nvPr/>
        </p:nvSpPr>
        <p:spPr>
          <a:xfrm>
            <a:off x="11249178" y="3390710"/>
            <a:ext cx="386619" cy="34063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39891"/>
                <a:tab pos="79781"/>
              </a:tabLst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SE-40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39891"/>
                <a:tab pos="79781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产生和评估产品包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39891"/>
                <a:tab pos="79781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概念并选择概念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121" name="TextBox 1"/>
          <p:cNvSpPr txBox="1"/>
          <p:nvPr/>
        </p:nvSpPr>
        <p:spPr>
          <a:xfrm>
            <a:off x="11249178" y="4614025"/>
            <a:ext cx="473406" cy="166680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  <a:tabLst>
                <a:tab pos="39891"/>
                <a:tab pos="79781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产生和评估产品包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39891"/>
                <a:tab pos="79781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概念并选择概念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256"/>
              </a:lnSpc>
              <a:tabLst>
                <a:tab pos="39891"/>
                <a:tab pos="79781"/>
              </a:tabLst>
            </a:pP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SWE-20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39891"/>
                <a:tab pos="79781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产生和评估产品包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39891"/>
                <a:tab pos="79781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概念并选择概念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152"/>
              </a:lnSpc>
              <a:tabLst>
                <a:tab pos="39891"/>
                <a:tab pos="79781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ME-20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39891"/>
                <a:tab pos="79781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产生和评估产品包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39891"/>
                <a:tab pos="79781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概念并选择概念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256"/>
              </a:lnSpc>
              <a:tabLst>
                <a:tab pos="39891"/>
                <a:tab pos="79781"/>
              </a:tabLst>
            </a:pP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IDE-20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39891"/>
                <a:tab pos="79781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产生和评估产品包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39891"/>
                <a:tab pos="79781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概念并选择概念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152"/>
              </a:lnSpc>
              <a:tabLst>
                <a:tab pos="39891"/>
                <a:tab pos="79781"/>
              </a:tabLst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TE-30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39891"/>
                <a:tab pos="79781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产生和评估产品包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39891"/>
                <a:tab pos="79781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概念并选择概念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122" name="TextBox 1"/>
          <p:cNvSpPr txBox="1"/>
          <p:nvPr/>
        </p:nvSpPr>
        <p:spPr>
          <a:xfrm>
            <a:off x="11249178" y="1502550"/>
            <a:ext cx="579024" cy="34063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39891"/>
                <a:tab pos="79781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RDPDT-40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39891"/>
                <a:tab pos="79781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产生和评估产品包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39891"/>
                <a:tab pos="79781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概念并选择概念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123" name="TextBox 1"/>
          <p:cNvSpPr txBox="1"/>
          <p:nvPr/>
        </p:nvSpPr>
        <p:spPr>
          <a:xfrm>
            <a:off x="12525680" y="3297631"/>
            <a:ext cx="394045" cy="44130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53188"/>
                <a:tab pos="132969"/>
              </a:tabLst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SE-50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53188"/>
                <a:tab pos="132969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制定标准策略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53188"/>
                <a:tab pos="132969"/>
              </a:tabLst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SE-60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53188"/>
                <a:tab pos="132969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定义产品包需求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124" name="TextBox 1"/>
          <p:cNvSpPr txBox="1"/>
          <p:nvPr/>
        </p:nvSpPr>
        <p:spPr>
          <a:xfrm>
            <a:off x="12658649" y="3709836"/>
            <a:ext cx="336709" cy="42712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  <a:tabLst>
                <a:tab pos="26594"/>
                <a:tab pos="132969"/>
              </a:tabLst>
            </a:pP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和产品概念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132969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524"/>
              </a:lnSpc>
              <a:tabLst>
                <a:tab pos="26594"/>
                <a:tab pos="132969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产品包需求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524"/>
              </a:lnSpc>
              <a:tabLst>
                <a:tab pos="26594"/>
                <a:tab pos="132969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模板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125" name="TextBox 1"/>
          <p:cNvSpPr txBox="1"/>
          <p:nvPr/>
        </p:nvSpPr>
        <p:spPr>
          <a:xfrm>
            <a:off x="13655917" y="3816210"/>
            <a:ext cx="214455" cy="25076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26594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PQA-20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26594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组织技术评审1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126" name="TextBox 1"/>
          <p:cNvSpPr txBox="1"/>
          <p:nvPr/>
        </p:nvSpPr>
        <p:spPr>
          <a:xfrm>
            <a:off x="14693075" y="3231147"/>
            <a:ext cx="251332" cy="3372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26594"/>
              </a:tabLst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SE-80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产品包需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26594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求基线化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127" name="TextBox 1"/>
          <p:cNvSpPr txBox="1"/>
          <p:nvPr/>
        </p:nvSpPr>
        <p:spPr>
          <a:xfrm>
            <a:off x="15238248" y="3231147"/>
            <a:ext cx="256745" cy="33047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39891"/>
                <a:tab pos="79781"/>
              </a:tabLst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SE-100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39891"/>
                <a:tab pos="79781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监控和管理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39891"/>
                <a:tab pos="79781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需求更改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128" name="TextBox 1"/>
          <p:cNvSpPr txBox="1"/>
          <p:nvPr/>
        </p:nvSpPr>
        <p:spPr>
          <a:xfrm>
            <a:off x="13642620" y="3098178"/>
            <a:ext cx="401049" cy="43878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733"/>
              </a:lnSpc>
              <a:tabLst>
                <a:tab pos="39891"/>
                <a:tab pos="106375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632" spc="0">
                <a:solidFill>
                  <a:srgbClr val="FF0072"/>
                </a:solidFill>
                <a:latin typeface="Times New Roman"/>
                <a:ea typeface="宋体" charset="-122"/>
              </a:rPr>
              <a:t>技术评审</a:t>
            </a:r>
            <a:r>
              <a:rPr lang="en-US" altLang="zh-CN" sz="532" b="1" spc="0">
                <a:solidFill>
                  <a:srgbClr val="FF0072"/>
                </a:solidFill>
                <a:latin typeface="Times New Roman"/>
                <a:ea typeface="宋体" charset="-122"/>
              </a:rPr>
              <a:t>1</a:t>
            </a:r>
            <a:endParaRPr lang="en-US" altLang="zh-CN" sz="628" b="1">
              <a:solidFill>
                <a:srgbClr val="FF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152"/>
              </a:lnSpc>
              <a:tabLst>
                <a:tab pos="39891"/>
                <a:tab pos="106375"/>
              </a:tabLst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SE-70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39891"/>
                <a:tab pos="106375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技术评审1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129" name="TextBox 1"/>
          <p:cNvSpPr txBox="1"/>
          <p:nvPr/>
        </p:nvSpPr>
        <p:spPr>
          <a:xfrm>
            <a:off x="16275407" y="345719"/>
            <a:ext cx="592453" cy="37797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  <a:tabLst>
                <a:tab pos="53188"/>
              </a:tabLst>
            </a:pPr>
            <a:r>
              <a:rPr lang="en-US" altLang="zh-CN" sz="632" spc="0">
                <a:solidFill>
                  <a:srgbClr val="FF0072"/>
                </a:solidFill>
                <a:latin typeface="Times New Roman"/>
                <a:ea typeface="宋体" charset="-122"/>
              </a:rPr>
              <a:t>非技术概念开发</a:t>
            </a:r>
            <a:endParaRPr lang="en-US" altLang="zh-CN" sz="628">
              <a:solidFill>
                <a:srgbClr val="FF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53188"/>
              </a:tabLst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LPDT-70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53188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制定信息安全计划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130" name="TextBox 1"/>
          <p:cNvSpPr txBox="1"/>
          <p:nvPr/>
        </p:nvSpPr>
        <p:spPr>
          <a:xfrm>
            <a:off x="16262110" y="718033"/>
            <a:ext cx="413478" cy="2983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26594"/>
                <a:tab pos="66485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LPDT-80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  <a:tab pos="66485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进行总体风险评估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  <a:tab pos="66485"/>
              </a:tabLst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LPDT-90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131" name="TextBox 1"/>
          <p:cNvSpPr txBox="1"/>
          <p:nvPr/>
        </p:nvSpPr>
        <p:spPr>
          <a:xfrm>
            <a:off x="16275407" y="1050455"/>
            <a:ext cx="502664" cy="3175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  <a:tabLst>
                <a:tab pos="53188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制定对外合作策略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53188"/>
              </a:tabLst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FPDT-40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53188"/>
              </a:tabLst>
            </a:pP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实施初步的财务评估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132" name="TextBox 1"/>
          <p:cNvSpPr txBox="1"/>
          <p:nvPr/>
        </p:nvSpPr>
        <p:spPr>
          <a:xfrm>
            <a:off x="16262110" y="1555737"/>
            <a:ext cx="531923" cy="99236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26594"/>
                <a:tab pos="66485"/>
                <a:tab pos="146266"/>
              </a:tabLst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RDPDT-50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26594"/>
                <a:tab pos="66485"/>
                <a:tab pos="146266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准备开发和验证计划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66485"/>
                <a:tab pos="146266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26594"/>
                <a:tab pos="66485"/>
                <a:tab pos="146266"/>
              </a:tabLst>
            </a:pP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TSPDT-30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26594"/>
                <a:tab pos="66485"/>
                <a:tab pos="146266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制定客户服务策略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66485"/>
                <a:tab pos="146266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26594"/>
                <a:tab pos="66485"/>
                <a:tab pos="146266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MNFPDT-30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  <a:tab pos="66485"/>
                <a:tab pos="146266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	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制定制造策略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133" name="TextBox 1"/>
          <p:cNvSpPr txBox="1"/>
          <p:nvPr/>
        </p:nvSpPr>
        <p:spPr>
          <a:xfrm>
            <a:off x="16302000" y="2739161"/>
            <a:ext cx="538734" cy="1984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</a:pP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制定初始的供应商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</a:pP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选择&amp;物料供应计划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134" name="TextBox 1"/>
          <p:cNvSpPr txBox="1"/>
          <p:nvPr/>
        </p:nvSpPr>
        <p:spPr>
          <a:xfrm>
            <a:off x="15916390" y="3111474"/>
            <a:ext cx="779086" cy="35419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  <a:tabLst>
                <a:tab pos="385610"/>
                <a:tab pos="465392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进行销售预测并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385610"/>
                <a:tab pos="465392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制定初始的市场计划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361"/>
              </a:lnSpc>
              <a:tabLst>
                <a:tab pos="385610"/>
                <a:tab pos="465392"/>
              </a:tabLst>
            </a:pPr>
            <a:r>
              <a:rPr lang="en-US" altLang="zh-CN" sz="227" b="1" spc="0">
                <a:solidFill>
                  <a:srgbClr val="FF0072"/>
                </a:solidFill>
                <a:latin typeface="Times New Roman"/>
                <a:ea typeface="宋体" charset="-122"/>
              </a:rPr>
              <a:t>RDPDT-50</a:t>
            </a:r>
            <a:endParaRPr lang="en-US" altLang="zh-CN" sz="524" b="1">
              <a:solidFill>
                <a:srgbClr val="FF0000"/>
              </a:solidFill>
              <a:latin typeface="Times New Roman"/>
              <a:ea typeface="宋体" charset="-122"/>
            </a:endParaRPr>
          </a:p>
        </p:txBody>
      </p:sp>
      <p:sp>
        <p:nvSpPr>
          <p:cNvPr id="2135" name="TextBox 1"/>
          <p:cNvSpPr txBox="1"/>
          <p:nvPr/>
        </p:nvSpPr>
        <p:spPr>
          <a:xfrm>
            <a:off x="16328594" y="9201455"/>
            <a:ext cx="565594" cy="46339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  <a:tabLst>
                <a:tab pos="26594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制定订单履行策略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</a:tabLst>
            </a:pP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S-10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26594"/>
              </a:tabLst>
            </a:pP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支持制定销售预测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136" name="TextBox 1"/>
          <p:cNvSpPr txBox="1"/>
          <p:nvPr/>
        </p:nvSpPr>
        <p:spPr>
          <a:xfrm>
            <a:off x="17565205" y="757923"/>
            <a:ext cx="671019" cy="34434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53188"/>
                <a:tab pos="93078"/>
              </a:tabLst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LPDT-100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53188"/>
                <a:tab pos="93078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组织制定业务计划和端到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53188"/>
                <a:tab pos="93078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端项目计划（WBS1/2)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137" name="TextBox 1"/>
          <p:cNvSpPr txBox="1"/>
          <p:nvPr/>
        </p:nvSpPr>
        <p:spPr>
          <a:xfrm>
            <a:off x="17631690" y="1130237"/>
            <a:ext cx="362773" cy="3645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26594"/>
                <a:tab pos="79781"/>
              </a:tabLst>
            </a:pP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FPDT-50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26594"/>
                <a:tab pos="79781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参与制定业务计划和端到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  <a:tab pos="79781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端项目计划（WBS1/2)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138" name="TextBox 1"/>
          <p:cNvSpPr txBox="1"/>
          <p:nvPr/>
        </p:nvSpPr>
        <p:spPr>
          <a:xfrm>
            <a:off x="17631690" y="1515846"/>
            <a:ext cx="767619" cy="105273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26594"/>
                <a:tab pos="79781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RDPDT-60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  <a:tab pos="79781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参与制定业务计划和端到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  <a:tab pos="79781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端项目计划（WBS1/2)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152"/>
              </a:lnSpc>
              <a:tabLst>
                <a:tab pos="26594"/>
                <a:tab pos="79781"/>
              </a:tabLst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TSPDT-40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  <a:tab pos="79781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参与制定业务计划和端到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  <a:tab pos="79781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端项目计划（WBS1/2)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79781"/>
              </a:tabLst>
            </a:pP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MNFPDT-40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  <a:tab pos="79781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参与制定业务计划和端到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  <a:tab pos="79781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端项目计划（WBS1/2)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139" name="TextBox 1"/>
          <p:cNvSpPr txBox="1"/>
          <p:nvPr/>
        </p:nvSpPr>
        <p:spPr>
          <a:xfrm>
            <a:off x="17658283" y="2739161"/>
            <a:ext cx="476202" cy="25710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  <a:tabLst>
                <a:tab pos="53188"/>
              </a:tabLst>
            </a:pP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参与制定业务计划和端到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53188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端项目计划（WBS1/2)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140" name="TextBox 1"/>
          <p:cNvSpPr txBox="1"/>
          <p:nvPr/>
        </p:nvSpPr>
        <p:spPr>
          <a:xfrm>
            <a:off x="17671580" y="3111476"/>
            <a:ext cx="658230" cy="50802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  <a:tabLst>
                <a:tab pos="53188"/>
                <a:tab pos="79781"/>
              </a:tabLst>
            </a:pP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参与制定业务计划和端到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53188"/>
                <a:tab pos="79781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端项目计划（WBS1/2)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361"/>
              </a:lnSpc>
              <a:tabLst>
                <a:tab pos="53188"/>
                <a:tab pos="79781"/>
              </a:tabLst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业务计划</a:t>
            </a: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            </a:t>
            </a: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端到端WBS1/2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628"/>
              </a:lnSpc>
              <a:tabLst>
                <a:tab pos="53188"/>
                <a:tab pos="79781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模板</a:t>
            </a: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                      </a:t>
            </a: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计划模板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141" name="TextBox 1"/>
          <p:cNvSpPr txBox="1"/>
          <p:nvPr/>
        </p:nvSpPr>
        <p:spPr>
          <a:xfrm>
            <a:off x="18908193" y="757923"/>
            <a:ext cx="226884" cy="35068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53188"/>
                <a:tab pos="79781"/>
              </a:tabLst>
            </a:pP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LPDT-110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53188"/>
                <a:tab pos="79781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与IPMT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53188"/>
                <a:tab pos="79781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充分沟通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142" name="TextBox 1"/>
          <p:cNvSpPr txBox="1"/>
          <p:nvPr/>
        </p:nvSpPr>
        <p:spPr>
          <a:xfrm>
            <a:off x="19413475" y="398907"/>
            <a:ext cx="446367" cy="32795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6047"/>
                <a:tab pos="305829"/>
              </a:tabLst>
              <a:defRPr/>
            </a:pPr>
            <a:r>
              <a:rPr kumimoji="0" lang="en-US" altLang="zh-CN" sz="3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IPMT-30</a:t>
            </a:r>
          </a:p>
          <a:p>
            <a:pPr marL="0" marR="0" lvl="0" indent="0" algn="l" defTabSz="957377" rtl="0" eaLnBrk="1" fontAlgn="auto" latinLnBrk="0" hangingPunct="1">
              <a:lnSpc>
                <a:spcPts val="628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6047"/>
                <a:tab pos="305829"/>
              </a:tabLst>
              <a:defRPr/>
            </a:pPr>
            <a:r>
              <a:rPr kumimoji="0" lang="en-US" altLang="zh-CN" sz="1585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 pitchFamily="34" charset="0"/>
              </a:rPr>
              <a:t>	</a:t>
            </a:r>
            <a:r>
              <a:rPr kumimoji="0" lang="en-US" altLang="zh-CN" sz="427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概念决策</a:t>
            </a:r>
          </a:p>
          <a:p>
            <a:pPr marL="0" marR="0" lvl="0" indent="0" algn="l" defTabSz="957377" rtl="0" eaLnBrk="1" fontAlgn="auto" latinLnBrk="0" hangingPunct="1">
              <a:lnSpc>
                <a:spcPts val="942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6047"/>
                <a:tab pos="305829"/>
              </a:tabLst>
              <a:defRPr/>
            </a:pPr>
            <a:r>
              <a:rPr kumimoji="0" lang="en-US" altLang="zh-CN" sz="1585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 pitchFamily="34" charset="0"/>
              </a:rPr>
              <a:t>		</a:t>
            </a:r>
            <a:r>
              <a:rPr kumimoji="0" lang="en-US" altLang="zh-CN" sz="327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评审</a:t>
            </a:r>
          </a:p>
        </p:txBody>
      </p:sp>
      <p:sp>
        <p:nvSpPr>
          <p:cNvPr id="2143" name="TextBox 1"/>
          <p:cNvSpPr txBox="1"/>
          <p:nvPr/>
        </p:nvSpPr>
        <p:spPr>
          <a:xfrm>
            <a:off x="19918758" y="4122039"/>
            <a:ext cx="282412" cy="39762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66485"/>
                <a:tab pos="146266"/>
              </a:tabLst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POP-30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628"/>
              </a:lnSpc>
              <a:tabLst>
                <a:tab pos="66485"/>
                <a:tab pos="146266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关闭项目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66485"/>
                <a:tab pos="146266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数据库和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66485"/>
                <a:tab pos="146266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环境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144" name="TextBox 1"/>
          <p:cNvSpPr txBox="1"/>
          <p:nvPr/>
        </p:nvSpPr>
        <p:spPr>
          <a:xfrm>
            <a:off x="20543712" y="744626"/>
            <a:ext cx="278192" cy="34063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53188"/>
              </a:tabLst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LPDT-120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53188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项目经验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53188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教训总结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145" name="TextBox 1"/>
          <p:cNvSpPr txBox="1"/>
          <p:nvPr/>
        </p:nvSpPr>
        <p:spPr>
          <a:xfrm>
            <a:off x="20676681" y="1276503"/>
            <a:ext cx="112236" cy="11277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</a:pP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结束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146" name="TextBox 1"/>
          <p:cNvSpPr txBox="1"/>
          <p:nvPr/>
        </p:nvSpPr>
        <p:spPr>
          <a:xfrm>
            <a:off x="21793620" y="744626"/>
            <a:ext cx="323086" cy="35406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53188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LPDT-120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53188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项目经验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53188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教训总结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147" name="TextBox 1"/>
          <p:cNvSpPr txBox="1"/>
          <p:nvPr/>
        </p:nvSpPr>
        <p:spPr>
          <a:xfrm>
            <a:off x="21142072" y="4148633"/>
            <a:ext cx="363568" cy="33047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26594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POP-40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更新项目数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26594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据库和环境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2148" name="New shape"/>
          <p:cNvSpPr/>
          <p:nvPr/>
        </p:nvSpPr>
        <p:spPr>
          <a:xfrm>
            <a:off x="0" y="9768539"/>
            <a:ext cx="22488384" cy="25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sz="800" b="0">
                <a:solidFill>
                  <a:srgbClr val="000000"/>
                </a:solidFill>
              </a:rPr>
              <a:t>第1页，共5页。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4" y="0"/>
            <a:ext cx="22352090" cy="10002593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075" name="TextBox 1"/>
          <p:cNvSpPr txBox="1"/>
          <p:nvPr/>
        </p:nvSpPr>
        <p:spPr>
          <a:xfrm>
            <a:off x="372313" y="332423"/>
            <a:ext cx="376421" cy="6685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  <a:tabLst>
                <a:tab pos="239344"/>
                <a:tab pos="252641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角色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571"/>
              </a:lnSpc>
              <a:tabLst>
                <a:tab pos="239344"/>
                <a:tab pos="252641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IPMT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39344"/>
                <a:tab pos="252641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39344"/>
                <a:tab pos="252641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239344"/>
                <a:tab pos="252641"/>
              </a:tabLst>
            </a:pP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PDT经理（LPDT）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076" name="TextBox 1"/>
          <p:cNvSpPr txBox="1"/>
          <p:nvPr/>
        </p:nvSpPr>
        <p:spPr>
          <a:xfrm>
            <a:off x="279235" y="1263206"/>
            <a:ext cx="840168" cy="12953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</a:pPr>
            <a:r>
              <a:rPr lang="en-US" altLang="zh-CN" sz="632" spc="0">
                <a:solidFill>
                  <a:srgbClr val="000072"/>
                </a:solidFill>
                <a:latin typeface="Times New Roman"/>
                <a:ea typeface="宋体" charset="-122"/>
              </a:rPr>
              <a:t>PDT财务代表（FPDT）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077" name="TextBox 1"/>
          <p:cNvSpPr txBox="1"/>
          <p:nvPr/>
        </p:nvSpPr>
        <p:spPr>
          <a:xfrm>
            <a:off x="252641" y="1648816"/>
            <a:ext cx="907510" cy="4913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</a:pPr>
            <a:r>
              <a:rPr lang="en-US" altLang="zh-CN" sz="632" spc="0">
                <a:solidFill>
                  <a:srgbClr val="000072"/>
                </a:solidFill>
                <a:latin typeface="Times New Roman"/>
                <a:ea typeface="宋体" charset="-122"/>
              </a:rPr>
              <a:t>PDT开发代表（RDPDT）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838"/>
              </a:lnSpc>
            </a:pP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PDT客服代表（TSPDT）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078" name="TextBox 1"/>
          <p:cNvSpPr txBox="1"/>
          <p:nvPr/>
        </p:nvSpPr>
        <p:spPr>
          <a:xfrm>
            <a:off x="226047" y="2393442"/>
            <a:ext cx="970042" cy="12953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</a:pPr>
            <a:r>
              <a:rPr lang="en-US" altLang="zh-CN" sz="632" spc="0">
                <a:solidFill>
                  <a:srgbClr val="000072"/>
                </a:solidFill>
                <a:latin typeface="Times New Roman"/>
                <a:ea typeface="宋体" charset="-122"/>
              </a:rPr>
              <a:t>PDT制造代表（MNFPDT）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079" name="TextBox 1"/>
          <p:cNvSpPr txBox="1"/>
          <p:nvPr/>
        </p:nvSpPr>
        <p:spPr>
          <a:xfrm>
            <a:off x="226047" y="2765755"/>
            <a:ext cx="652574" cy="12357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</a:pPr>
            <a:r>
              <a:rPr lang="en-US" altLang="zh-CN" sz="432" spc="0">
                <a:solidFill>
                  <a:srgbClr val="000072"/>
                </a:solidFill>
                <a:latin typeface="Times New Roman"/>
                <a:ea typeface="宋体" charset="-122"/>
              </a:rPr>
              <a:t>PDT采购代表（PROPDT）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080" name="TextBox 1"/>
          <p:cNvSpPr txBox="1"/>
          <p:nvPr/>
        </p:nvSpPr>
        <p:spPr>
          <a:xfrm>
            <a:off x="226047" y="3151366"/>
            <a:ext cx="806498" cy="53574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  <a:tabLst>
                <a:tab pos="119672"/>
              </a:tabLst>
            </a:pPr>
            <a:r>
              <a:rPr lang="en-US" altLang="zh-CN" sz="532" spc="0">
                <a:solidFill>
                  <a:srgbClr val="000072"/>
                </a:solidFill>
                <a:latin typeface="Times New Roman"/>
                <a:ea typeface="宋体" charset="-122"/>
              </a:rPr>
              <a:t>PDT市场代表（MKTPDT）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119672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119672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119672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632" spc="0">
                <a:solidFill>
                  <a:srgbClr val="000072"/>
                </a:solidFill>
                <a:latin typeface="Times New Roman"/>
                <a:ea typeface="宋体" charset="-122"/>
              </a:rPr>
              <a:t>系统工程师（SE）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081" name="TextBox 1"/>
          <p:cNvSpPr txBox="1"/>
          <p:nvPr/>
        </p:nvSpPr>
        <p:spPr>
          <a:xfrm>
            <a:off x="651548" y="3895992"/>
            <a:ext cx="83376" cy="1202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628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32" b="0" i="0" u="none" strike="noStrike" kern="1200" cap="none" spc="0" normalizeH="0" baseline="0" noProof="0" smtClean="0">
                <a:ln>
                  <a:noFill/>
                </a:ln>
                <a:solidFill>
                  <a:srgbClr val="1A1A8C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PQA</a:t>
            </a:r>
          </a:p>
        </p:txBody>
      </p:sp>
      <p:sp>
        <p:nvSpPr>
          <p:cNvPr id="3082" name="TextBox 1"/>
          <p:cNvSpPr txBox="1"/>
          <p:nvPr/>
        </p:nvSpPr>
        <p:spPr>
          <a:xfrm>
            <a:off x="319126" y="4281602"/>
            <a:ext cx="493839" cy="12357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</a:pPr>
            <a:r>
              <a:rPr lang="en-US" altLang="zh-CN" sz="432" spc="0">
                <a:solidFill>
                  <a:srgbClr val="000072"/>
                </a:solidFill>
                <a:latin typeface="Times New Roman"/>
                <a:ea typeface="宋体" charset="-122"/>
              </a:rPr>
              <a:t>项目操作员（POP）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083" name="TextBox 1"/>
          <p:cNvSpPr txBox="1"/>
          <p:nvPr/>
        </p:nvSpPr>
        <p:spPr>
          <a:xfrm>
            <a:off x="252641" y="4653915"/>
            <a:ext cx="774635" cy="31217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  <a:tabLst>
                <a:tab pos="26594"/>
                <a:tab pos="39891"/>
                <a:tab pos="93078"/>
                <a:tab pos="119672"/>
                <a:tab pos="132969"/>
                <a:tab pos="146266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			</a:t>
            </a:r>
            <a:r>
              <a:rPr lang="en-US" altLang="zh-CN" sz="432" spc="0">
                <a:solidFill>
                  <a:srgbClr val="000072"/>
                </a:solidFill>
                <a:latin typeface="Times New Roman"/>
                <a:ea typeface="宋体" charset="-122"/>
              </a:rPr>
              <a:t>硬件工程师</a:t>
            </a: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  </a:t>
            </a: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(EE)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39891"/>
                <a:tab pos="93078"/>
                <a:tab pos="119672"/>
                <a:tab pos="132969"/>
                <a:tab pos="146266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39891"/>
                <a:tab pos="93078"/>
                <a:tab pos="119672"/>
                <a:tab pos="132969"/>
                <a:tab pos="146266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  <a:tab pos="39891"/>
                <a:tab pos="93078"/>
                <a:tab pos="119672"/>
                <a:tab pos="132969"/>
                <a:tab pos="146266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		</a:t>
            </a:r>
            <a:r>
              <a:rPr lang="en-US" altLang="zh-CN" sz="532" spc="0">
                <a:solidFill>
                  <a:srgbClr val="000072"/>
                </a:solidFill>
                <a:latin typeface="Times New Roman"/>
                <a:ea typeface="宋体" charset="-122"/>
              </a:rPr>
              <a:t>软件工程师</a:t>
            </a:r>
            <a:r>
              <a:rPr lang="en-US" altLang="zh-CN" sz="632" spc="0">
                <a:solidFill>
                  <a:srgbClr val="000072"/>
                </a:solidFill>
                <a:latin typeface="Times New Roman"/>
                <a:ea typeface="宋体" charset="-122"/>
              </a:rPr>
              <a:t>  </a:t>
            </a: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(SWE)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39891"/>
                <a:tab pos="93078"/>
                <a:tab pos="119672"/>
                <a:tab pos="132969"/>
                <a:tab pos="146266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39891"/>
                <a:tab pos="93078"/>
                <a:tab pos="119672"/>
                <a:tab pos="132969"/>
                <a:tab pos="146266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  <a:tab pos="39891"/>
                <a:tab pos="93078"/>
                <a:tab pos="119672"/>
                <a:tab pos="132969"/>
                <a:tab pos="146266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				</a:t>
            </a:r>
            <a:r>
              <a:rPr lang="en-US" altLang="zh-CN" sz="432" spc="0">
                <a:solidFill>
                  <a:srgbClr val="000072"/>
                </a:solidFill>
                <a:latin typeface="Times New Roman"/>
                <a:ea typeface="宋体" charset="-122"/>
              </a:rPr>
              <a:t>结构工程师(ME)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39891"/>
                <a:tab pos="93078"/>
                <a:tab pos="119672"/>
                <a:tab pos="132969"/>
                <a:tab pos="146266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39891"/>
                <a:tab pos="93078"/>
                <a:tab pos="119672"/>
                <a:tab pos="132969"/>
                <a:tab pos="146266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  <a:tab pos="39891"/>
                <a:tab pos="93078"/>
                <a:tab pos="119672"/>
                <a:tab pos="132969"/>
                <a:tab pos="146266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			</a:t>
            </a: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工业设计师(IDE)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39891"/>
                <a:tab pos="93078"/>
                <a:tab pos="119672"/>
                <a:tab pos="132969"/>
                <a:tab pos="146266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39891"/>
                <a:tab pos="93078"/>
                <a:tab pos="119672"/>
                <a:tab pos="132969"/>
                <a:tab pos="146266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  <a:tab pos="39891"/>
                <a:tab pos="93078"/>
                <a:tab pos="119672"/>
                <a:tab pos="132969"/>
                <a:tab pos="146266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					</a:t>
            </a: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测试工程师(TE)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39891"/>
                <a:tab pos="93078"/>
                <a:tab pos="119672"/>
                <a:tab pos="132969"/>
                <a:tab pos="146266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39891"/>
                <a:tab pos="93078"/>
                <a:tab pos="119672"/>
                <a:tab pos="132969"/>
                <a:tab pos="146266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  <a:tab pos="39891"/>
                <a:tab pos="93078"/>
                <a:tab pos="119672"/>
                <a:tab pos="132969"/>
                <a:tab pos="146266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632" spc="0">
                <a:solidFill>
                  <a:srgbClr val="000072"/>
                </a:solidFill>
                <a:latin typeface="Times New Roman"/>
                <a:ea typeface="宋体" charset="-122"/>
              </a:rPr>
              <a:t>资料开发工程师(TD)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39891"/>
                <a:tab pos="93078"/>
                <a:tab pos="119672"/>
                <a:tab pos="132969"/>
                <a:tab pos="146266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39891"/>
                <a:tab pos="93078"/>
                <a:tab pos="119672"/>
                <a:tab pos="132969"/>
                <a:tab pos="146266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  <a:tab pos="39891"/>
                <a:tab pos="93078"/>
                <a:tab pos="119672"/>
                <a:tab pos="132969"/>
                <a:tab pos="146266"/>
              </a:tabLst>
            </a:pP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客户服务工程师</a:t>
            </a:r>
            <a:r>
              <a:rPr lang="en-US" altLang="zh-CN" sz="432" spc="0">
                <a:solidFill>
                  <a:srgbClr val="000072"/>
                </a:solidFill>
                <a:latin typeface="Times New Roman"/>
                <a:ea typeface="宋体" charset="-122"/>
              </a:rPr>
              <a:t>  </a:t>
            </a:r>
            <a:r>
              <a:rPr lang="en-US" altLang="zh-CN" sz="532" spc="0">
                <a:solidFill>
                  <a:srgbClr val="000072"/>
                </a:solidFill>
                <a:latin typeface="Times New Roman"/>
                <a:ea typeface="宋体" charset="-122"/>
              </a:rPr>
              <a:t>(TSS)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39891"/>
                <a:tab pos="93078"/>
                <a:tab pos="119672"/>
                <a:tab pos="132969"/>
                <a:tab pos="146266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39891"/>
                <a:tab pos="93078"/>
                <a:tab pos="119672"/>
                <a:tab pos="132969"/>
                <a:tab pos="146266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  <a:tab pos="39891"/>
                <a:tab pos="93078"/>
                <a:tab pos="119672"/>
                <a:tab pos="132969"/>
                <a:tab pos="146266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制造操作人员</a:t>
            </a:r>
            <a:r>
              <a:rPr lang="en-US" altLang="zh-CN" sz="532" spc="0">
                <a:solidFill>
                  <a:srgbClr val="000072"/>
                </a:solidFill>
                <a:latin typeface="Times New Roman"/>
                <a:ea typeface="宋体" charset="-122"/>
              </a:rPr>
              <a:t>  </a:t>
            </a:r>
            <a:r>
              <a:rPr lang="en-US" altLang="zh-CN" sz="632" spc="0">
                <a:solidFill>
                  <a:srgbClr val="000072"/>
                </a:solidFill>
                <a:latin typeface="Times New Roman"/>
                <a:ea typeface="宋体" charset="-122"/>
              </a:rPr>
              <a:t>(MOPS)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39891"/>
                <a:tab pos="93078"/>
                <a:tab pos="119672"/>
                <a:tab pos="132969"/>
                <a:tab pos="146266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39891"/>
                <a:tab pos="93078"/>
                <a:tab pos="119672"/>
                <a:tab pos="132969"/>
                <a:tab pos="146266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26594"/>
                <a:tab pos="39891"/>
                <a:tab pos="93078"/>
                <a:tab pos="119672"/>
                <a:tab pos="132969"/>
                <a:tab pos="146266"/>
              </a:tabLst>
            </a:pPr>
            <a:r>
              <a:rPr lang="en-US" altLang="zh-CN" sz="632" spc="0">
                <a:solidFill>
                  <a:srgbClr val="000072"/>
                </a:solidFill>
                <a:latin typeface="Times New Roman"/>
                <a:ea typeface="宋体" charset="-122"/>
              </a:rPr>
              <a:t>制造-试制工程师</a:t>
            </a:r>
            <a:r>
              <a:rPr lang="en-US" altLang="zh-CN" sz="432" spc="0">
                <a:solidFill>
                  <a:srgbClr val="000072"/>
                </a:solidFill>
                <a:latin typeface="Times New Roman"/>
                <a:ea typeface="宋体" charset="-122"/>
              </a:rPr>
              <a:t>  </a:t>
            </a: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(PP)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084" name="TextBox 1"/>
          <p:cNvSpPr txBox="1"/>
          <p:nvPr/>
        </p:nvSpPr>
        <p:spPr>
          <a:xfrm>
            <a:off x="279235" y="7991437"/>
            <a:ext cx="763207" cy="27053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  <a:tabLst>
                <a:tab pos="319126"/>
              </a:tabLst>
            </a:pPr>
            <a:r>
              <a:rPr lang="en-US" altLang="zh-CN" sz="632" spc="0">
                <a:solidFill>
                  <a:srgbClr val="000072"/>
                </a:solidFill>
                <a:latin typeface="Times New Roman"/>
                <a:ea typeface="宋体" charset="-122"/>
              </a:rPr>
              <a:t>制造-高级制造工程师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319126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632" spc="0">
                <a:solidFill>
                  <a:srgbClr val="000072"/>
                </a:solidFill>
                <a:latin typeface="Times New Roman"/>
                <a:ea typeface="宋体" charset="-122"/>
              </a:rPr>
              <a:t>(AME)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085" name="TextBox 1"/>
          <p:cNvSpPr txBox="1"/>
          <p:nvPr/>
        </p:nvSpPr>
        <p:spPr>
          <a:xfrm>
            <a:off x="319126" y="9174862"/>
            <a:ext cx="451369" cy="53574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  <a:tabLst>
                <a:tab pos="119672"/>
              </a:tabLst>
            </a:pP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订单履行人员</a:t>
            </a:r>
            <a:r>
              <a:rPr lang="en-US" altLang="zh-CN" sz="632" spc="0">
                <a:solidFill>
                  <a:srgbClr val="000072"/>
                </a:solidFill>
                <a:latin typeface="Times New Roman"/>
                <a:ea typeface="宋体" charset="-122"/>
              </a:rPr>
              <a:t>  </a:t>
            </a: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(FF)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119672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119672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119672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32" spc="0">
                <a:solidFill>
                  <a:srgbClr val="000072"/>
                </a:solidFill>
                <a:latin typeface="Times New Roman"/>
                <a:ea typeface="宋体" charset="-122"/>
              </a:rPr>
              <a:t>销售专员</a:t>
            </a:r>
            <a:r>
              <a:rPr lang="en-US" altLang="zh-CN" sz="632" spc="0">
                <a:solidFill>
                  <a:srgbClr val="000072"/>
                </a:solidFill>
                <a:latin typeface="Times New Roman"/>
                <a:ea typeface="宋体" charset="-122"/>
              </a:rPr>
              <a:t>  </a:t>
            </a:r>
            <a:r>
              <a:rPr lang="en-US" altLang="zh-CN" sz="432" spc="0">
                <a:solidFill>
                  <a:srgbClr val="000072"/>
                </a:solidFill>
                <a:latin typeface="Times New Roman"/>
                <a:ea typeface="宋体" charset="-122"/>
              </a:rPr>
              <a:t>(S)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086" name="TextBox 1"/>
          <p:cNvSpPr/>
          <p:nvPr/>
        </p:nvSpPr>
        <p:spPr>
          <a:xfrm>
            <a:off x="9254643" y="199454"/>
            <a:ext cx="2546160" cy="21016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0" tIns="0" rIns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>
              <a:lnSpc>
                <a:spcPts val="1256"/>
              </a:lnSpc>
            </a:pPr>
            <a:r>
              <a:rPr lang="en-US" altLang="zh-CN" sz="1056">
                <a:solidFill>
                  <a:srgbClr val="000072"/>
                </a:solidFill>
                <a:latin typeface="Times New Roman"/>
                <a:ea typeface="宋体" charset="-122"/>
              </a:rPr>
              <a:t>产品开发计划阶段阶段操作流程图（</a:t>
            </a:r>
            <a:r>
              <a:rPr lang="en-US" altLang="zh-CN" sz="1156" b="1">
                <a:solidFill>
                  <a:srgbClr val="000072"/>
                </a:solidFill>
                <a:latin typeface="Times New Roman"/>
                <a:ea typeface="宋体" charset="-122"/>
              </a:rPr>
              <a:t>V01</a:t>
            </a:r>
            <a:r>
              <a:rPr lang="en-US" altLang="zh-CN" sz="856">
                <a:solidFill>
                  <a:srgbClr val="000072"/>
                </a:solidFill>
                <a:latin typeface="Times New Roman"/>
                <a:ea typeface="宋体" charset="-122"/>
              </a:rPr>
              <a:t>）</a:t>
            </a:r>
            <a:endParaRPr lang="en-US" altLang="zh-CN" sz="1256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087" name="TextBox 1"/>
          <p:cNvSpPr txBox="1"/>
          <p:nvPr/>
        </p:nvSpPr>
        <p:spPr>
          <a:xfrm>
            <a:off x="3044990" y="4122039"/>
            <a:ext cx="171561" cy="10164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POP-50</a:t>
            </a:r>
          </a:p>
        </p:txBody>
      </p:sp>
      <p:sp>
        <p:nvSpPr>
          <p:cNvPr id="3088" name="TextBox 1"/>
          <p:cNvSpPr txBox="1"/>
          <p:nvPr/>
        </p:nvSpPr>
        <p:spPr>
          <a:xfrm>
            <a:off x="16647720" y="2646083"/>
            <a:ext cx="88186" cy="9395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PROPDT-120</a:t>
            </a:r>
          </a:p>
        </p:txBody>
      </p:sp>
      <p:sp>
        <p:nvSpPr>
          <p:cNvPr id="3089" name="TextBox 1"/>
          <p:cNvSpPr txBox="1"/>
          <p:nvPr/>
        </p:nvSpPr>
        <p:spPr>
          <a:xfrm>
            <a:off x="17831144" y="1515847"/>
            <a:ext cx="124871" cy="21595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66485"/>
              </a:tabLst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业务计划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628"/>
              </a:lnSpc>
              <a:tabLst>
                <a:tab pos="66485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模板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090" name="TextBox 1"/>
          <p:cNvSpPr txBox="1"/>
          <p:nvPr/>
        </p:nvSpPr>
        <p:spPr>
          <a:xfrm>
            <a:off x="17764660" y="1196721"/>
            <a:ext cx="275781" cy="21595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39891"/>
              </a:tabLst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端到端WBS3/4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628"/>
              </a:lnSpc>
              <a:tabLst>
                <a:tab pos="39891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级计划模板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091" name="TextBox 1"/>
          <p:cNvSpPr txBox="1"/>
          <p:nvPr/>
        </p:nvSpPr>
        <p:spPr>
          <a:xfrm>
            <a:off x="14639888" y="2632786"/>
            <a:ext cx="307848" cy="10164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PROPDT-100</a:t>
            </a:r>
          </a:p>
        </p:txBody>
      </p:sp>
      <p:sp>
        <p:nvSpPr>
          <p:cNvPr id="3092" name="TextBox 1"/>
          <p:cNvSpPr txBox="1"/>
          <p:nvPr/>
        </p:nvSpPr>
        <p:spPr>
          <a:xfrm>
            <a:off x="14666482" y="2273769"/>
            <a:ext cx="291814" cy="10164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MNFPDT-70</a:t>
            </a:r>
          </a:p>
        </p:txBody>
      </p:sp>
      <p:sp>
        <p:nvSpPr>
          <p:cNvPr id="3093" name="TextBox 1"/>
          <p:cNvSpPr txBox="1"/>
          <p:nvPr/>
        </p:nvSpPr>
        <p:spPr>
          <a:xfrm>
            <a:off x="11967211" y="2646083"/>
            <a:ext cx="149114" cy="956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PROPDT-90</a:t>
            </a:r>
          </a:p>
        </p:txBody>
      </p:sp>
      <p:sp>
        <p:nvSpPr>
          <p:cNvPr id="3094" name="TextBox 1"/>
          <p:cNvSpPr txBox="1"/>
          <p:nvPr/>
        </p:nvSpPr>
        <p:spPr>
          <a:xfrm>
            <a:off x="15264842" y="2646083"/>
            <a:ext cx="88186" cy="9395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PROPDT-110</a:t>
            </a:r>
          </a:p>
        </p:txBody>
      </p:sp>
      <p:sp>
        <p:nvSpPr>
          <p:cNvPr id="3095" name="TextBox 1"/>
          <p:cNvSpPr txBox="1"/>
          <p:nvPr/>
        </p:nvSpPr>
        <p:spPr>
          <a:xfrm>
            <a:off x="1502549" y="305829"/>
            <a:ext cx="441334" cy="70265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106375"/>
                <a:tab pos="186157"/>
              </a:tabLst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IPMT-30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361"/>
              </a:lnSpc>
              <a:tabLst>
                <a:tab pos="106375"/>
                <a:tab pos="186157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概念决策</a:t>
            </a: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     </a:t>
            </a: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YES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106375"/>
                <a:tab pos="186157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评审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106375"/>
                <a:tab pos="186157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NO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466"/>
              </a:lnSpc>
              <a:tabLst>
                <a:tab pos="106375"/>
                <a:tab pos="186157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结束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096" name="TextBox 1"/>
          <p:cNvSpPr txBox="1"/>
          <p:nvPr/>
        </p:nvSpPr>
        <p:spPr>
          <a:xfrm>
            <a:off x="3044990" y="4228414"/>
            <a:ext cx="471392" cy="20506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</a:pP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增加扩展组成员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</a:pP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并修改项目文档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097" name="TextBox 1"/>
          <p:cNvSpPr txBox="1"/>
          <p:nvPr/>
        </p:nvSpPr>
        <p:spPr>
          <a:xfrm>
            <a:off x="2287067" y="425501"/>
            <a:ext cx="368789" cy="25076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106375"/>
              </a:tabLst>
            </a:pP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IPMT-40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106375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增扩PDT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098" name="TextBox 1"/>
          <p:cNvSpPr txBox="1"/>
          <p:nvPr/>
        </p:nvSpPr>
        <p:spPr>
          <a:xfrm>
            <a:off x="3124771" y="797814"/>
            <a:ext cx="318482" cy="24367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93078"/>
              </a:tabLst>
            </a:pP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LPDT-130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93078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团队培训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099" name="TextBox 1"/>
          <p:cNvSpPr txBox="1"/>
          <p:nvPr/>
        </p:nvSpPr>
        <p:spPr>
          <a:xfrm>
            <a:off x="3975773" y="1090346"/>
            <a:ext cx="163544" cy="25408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阶段开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628"/>
              </a:lnSpc>
            </a:pP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工对照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628"/>
              </a:lnSpc>
            </a:pP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检查表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100" name="TextBox 1"/>
          <p:cNvSpPr txBox="1"/>
          <p:nvPr/>
        </p:nvSpPr>
        <p:spPr>
          <a:xfrm>
            <a:off x="4614025" y="2632786"/>
            <a:ext cx="80169" cy="9395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PROPDT-60</a:t>
            </a:r>
          </a:p>
        </p:txBody>
      </p:sp>
      <p:sp>
        <p:nvSpPr>
          <p:cNvPr id="3101" name="TextBox 1"/>
          <p:cNvSpPr txBox="1"/>
          <p:nvPr/>
        </p:nvSpPr>
        <p:spPr>
          <a:xfrm>
            <a:off x="6036793" y="2632786"/>
            <a:ext cx="280591" cy="10164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PROPDT-70</a:t>
            </a:r>
          </a:p>
        </p:txBody>
      </p:sp>
      <p:sp>
        <p:nvSpPr>
          <p:cNvPr id="3102" name="TextBox 1"/>
          <p:cNvSpPr txBox="1"/>
          <p:nvPr/>
        </p:nvSpPr>
        <p:spPr>
          <a:xfrm>
            <a:off x="6036793" y="4135336"/>
            <a:ext cx="131477" cy="9864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POP-60</a:t>
            </a:r>
          </a:p>
        </p:txBody>
      </p:sp>
      <p:sp>
        <p:nvSpPr>
          <p:cNvPr id="3103" name="TextBox 1"/>
          <p:cNvSpPr txBox="1"/>
          <p:nvPr/>
        </p:nvSpPr>
        <p:spPr>
          <a:xfrm>
            <a:off x="3882695" y="797814"/>
            <a:ext cx="336709" cy="20318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LPDT-140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</a:pP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项目开工会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104" name="TextBox 1"/>
          <p:cNvSpPr txBox="1"/>
          <p:nvPr/>
        </p:nvSpPr>
        <p:spPr>
          <a:xfrm>
            <a:off x="4560837" y="478688"/>
            <a:ext cx="673417" cy="59612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  <a:tabLst>
                <a:tab pos="53188"/>
                <a:tab pos="93078"/>
                <a:tab pos="172860"/>
                <a:tab pos="186157"/>
              </a:tabLst>
            </a:pPr>
            <a:r>
              <a:rPr lang="en-US" altLang="zh-CN" sz="532" spc="0">
                <a:solidFill>
                  <a:srgbClr val="FF0072"/>
                </a:solidFill>
                <a:latin typeface="Times New Roman"/>
                <a:ea typeface="宋体" charset="-122"/>
              </a:rPr>
              <a:t>制定计划阶段项目计划</a:t>
            </a:r>
            <a:endParaRPr lang="en-US" altLang="zh-CN" sz="628">
              <a:solidFill>
                <a:srgbClr val="FF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53188"/>
                <a:tab pos="93078"/>
                <a:tab pos="172860"/>
                <a:tab pos="186157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			</a:t>
            </a:r>
            <a:r>
              <a:rPr lang="en-US" altLang="zh-CN" sz="432" spc="0">
                <a:solidFill>
                  <a:srgbClr val="FF0072"/>
                </a:solidFill>
                <a:latin typeface="Times New Roman"/>
                <a:ea typeface="宋体" charset="-122"/>
              </a:rPr>
              <a:t>（</a:t>
            </a:r>
            <a:r>
              <a:rPr lang="en-US" altLang="zh-CN" sz="332" b="1" spc="0">
                <a:solidFill>
                  <a:srgbClr val="FF0072"/>
                </a:solidFill>
                <a:latin typeface="Times New Roman"/>
                <a:ea typeface="宋体" charset="-122"/>
              </a:rPr>
              <a:t>WBS3/4</a:t>
            </a:r>
            <a:r>
              <a:rPr lang="en-US" altLang="zh-CN" sz="432" spc="0">
                <a:solidFill>
                  <a:srgbClr val="FF0072"/>
                </a:solidFill>
                <a:latin typeface="Times New Roman"/>
                <a:ea typeface="宋体" charset="-122"/>
              </a:rPr>
              <a:t>级</a:t>
            </a:r>
            <a:r>
              <a:rPr lang="en-US" altLang="zh-CN" sz="532" b="1" spc="0">
                <a:solidFill>
                  <a:srgbClr val="FF0072"/>
                </a:solidFill>
                <a:latin typeface="Times New Roman"/>
                <a:ea typeface="宋体" charset="-122"/>
              </a:rPr>
              <a:t>)</a:t>
            </a:r>
            <a:endParaRPr lang="en-US" altLang="zh-CN" sz="628" b="1">
              <a:solidFill>
                <a:srgbClr val="FF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53188"/>
                <a:tab pos="93078"/>
                <a:tab pos="172860"/>
                <a:tab pos="186157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LPDT-150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53188"/>
                <a:tab pos="93078"/>
                <a:tab pos="172860"/>
                <a:tab pos="186157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制定计划阶段项目计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53188"/>
                <a:tab pos="93078"/>
                <a:tab pos="172860"/>
                <a:tab pos="186157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	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划（WBS3/4级)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105" name="TextBox 1"/>
          <p:cNvSpPr txBox="1"/>
          <p:nvPr/>
        </p:nvSpPr>
        <p:spPr>
          <a:xfrm>
            <a:off x="4614025" y="1116940"/>
            <a:ext cx="545353" cy="3645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39891"/>
                <a:tab pos="119672"/>
              </a:tabLst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FPDT-60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39891"/>
                <a:tab pos="119672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制定计划阶段项目计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39891"/>
                <a:tab pos="119672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划（WBS3/4级)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106" name="TextBox 1"/>
          <p:cNvSpPr txBox="1"/>
          <p:nvPr/>
        </p:nvSpPr>
        <p:spPr>
          <a:xfrm>
            <a:off x="4600728" y="1502550"/>
            <a:ext cx="659795" cy="8083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53188"/>
                <a:tab pos="132969"/>
              </a:tabLst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RDPDT-70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53188"/>
                <a:tab pos="132969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制定计划阶段项目计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53188"/>
                <a:tab pos="132969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划（WBS3/4级)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152"/>
              </a:lnSpc>
              <a:tabLst>
                <a:tab pos="53188"/>
                <a:tab pos="132969"/>
              </a:tabLst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TSPDT-50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53188"/>
                <a:tab pos="132969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制定计划阶段项目计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53188"/>
                <a:tab pos="132969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划（WBS3/4级)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152"/>
              </a:lnSpc>
              <a:tabLst>
                <a:tab pos="53188"/>
                <a:tab pos="132969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MNFPDT-50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107" name="TextBox 1"/>
          <p:cNvSpPr txBox="1"/>
          <p:nvPr/>
        </p:nvSpPr>
        <p:spPr>
          <a:xfrm>
            <a:off x="4653915" y="2353551"/>
            <a:ext cx="606076" cy="24694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  <a:tabLst>
                <a:tab pos="79781"/>
              </a:tabLst>
            </a:pP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制定计划阶段项目计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79781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划（WBS3/4级)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108" name="TextBox 1"/>
          <p:cNvSpPr txBox="1"/>
          <p:nvPr/>
        </p:nvSpPr>
        <p:spPr>
          <a:xfrm>
            <a:off x="4653915" y="2725865"/>
            <a:ext cx="505063" cy="25371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  <a:tabLst>
                <a:tab pos="79781"/>
              </a:tabLst>
            </a:pP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制定计划阶段项目计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79781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划（WBS3/4级)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109" name="TextBox 1"/>
          <p:cNvSpPr txBox="1"/>
          <p:nvPr/>
        </p:nvSpPr>
        <p:spPr>
          <a:xfrm>
            <a:off x="4600728" y="3005100"/>
            <a:ext cx="659795" cy="63184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53188"/>
                <a:tab pos="132969"/>
                <a:tab pos="212750"/>
                <a:tab pos="279235"/>
                <a:tab pos="345719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MKTPDT-70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53188"/>
                <a:tab pos="132969"/>
                <a:tab pos="212750"/>
                <a:tab pos="279235"/>
                <a:tab pos="345719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制定计划阶段项目计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53188"/>
                <a:tab pos="132969"/>
                <a:tab pos="212750"/>
                <a:tab pos="279235"/>
                <a:tab pos="345719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划（WBS3/4级)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53188"/>
                <a:tab pos="132969"/>
                <a:tab pos="212750"/>
                <a:tab pos="279235"/>
                <a:tab pos="345719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			</a:t>
            </a: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计划阶段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628"/>
              </a:lnSpc>
              <a:tabLst>
                <a:tab pos="53188"/>
                <a:tab pos="132969"/>
                <a:tab pos="212750"/>
                <a:tab pos="279235"/>
                <a:tab pos="345719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		</a:t>
            </a: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WBS3/4级计划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524"/>
              </a:lnSpc>
              <a:tabLst>
                <a:tab pos="53188"/>
                <a:tab pos="132969"/>
                <a:tab pos="212750"/>
                <a:tab pos="279235"/>
                <a:tab pos="345719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				</a:t>
            </a: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模板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110" name="TextBox 1"/>
          <p:cNvSpPr txBox="1"/>
          <p:nvPr/>
        </p:nvSpPr>
        <p:spPr>
          <a:xfrm>
            <a:off x="5957012" y="465391"/>
            <a:ext cx="351562" cy="58903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  <a:tabLst>
                <a:tab pos="79781"/>
                <a:tab pos="119672"/>
                <a:tab pos="186157"/>
              </a:tabLst>
            </a:pPr>
            <a:r>
              <a:rPr lang="en-US" altLang="zh-CN" sz="332" spc="0">
                <a:solidFill>
                  <a:srgbClr val="FF0072"/>
                </a:solidFill>
                <a:latin typeface="Times New Roman"/>
                <a:ea typeface="宋体" charset="-122"/>
              </a:rPr>
              <a:t>开始监控项目</a:t>
            </a:r>
            <a:endParaRPr lang="en-US" altLang="zh-CN" sz="628">
              <a:solidFill>
                <a:srgbClr val="FF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79781"/>
                <a:tab pos="119672"/>
                <a:tab pos="186157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		</a:t>
            </a:r>
            <a:r>
              <a:rPr lang="en-US" altLang="zh-CN" sz="632" spc="0">
                <a:solidFill>
                  <a:srgbClr val="FF0072"/>
                </a:solidFill>
                <a:latin typeface="Times New Roman"/>
                <a:ea typeface="宋体" charset="-122"/>
              </a:rPr>
              <a:t>执行</a:t>
            </a:r>
            <a:endParaRPr lang="en-US" altLang="zh-CN" sz="628">
              <a:solidFill>
                <a:srgbClr val="FF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79781"/>
                <a:tab pos="119672"/>
                <a:tab pos="186157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LPDT-160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79781"/>
                <a:tab pos="119672"/>
                <a:tab pos="186157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开始监控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79781"/>
                <a:tab pos="119672"/>
                <a:tab pos="186157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项目执行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111" name="TextBox 1"/>
          <p:cNvSpPr txBox="1"/>
          <p:nvPr/>
        </p:nvSpPr>
        <p:spPr>
          <a:xfrm>
            <a:off x="6036793" y="1116940"/>
            <a:ext cx="309657" cy="3338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39891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FPDT-70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39891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开始监控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39891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财务活动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112" name="TextBox 1"/>
          <p:cNvSpPr txBox="1"/>
          <p:nvPr/>
        </p:nvSpPr>
        <p:spPr>
          <a:xfrm>
            <a:off x="6023496" y="1502550"/>
            <a:ext cx="323086" cy="77394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39891"/>
                <a:tab pos="53188"/>
              </a:tabLst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RDPDT-80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39891"/>
                <a:tab pos="53188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开始监控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39891"/>
                <a:tab pos="53188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研发活动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152"/>
              </a:lnSpc>
              <a:tabLst>
                <a:tab pos="39891"/>
                <a:tab pos="53188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TSPDT-60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39891"/>
                <a:tab pos="53188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开始监控客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39891"/>
                <a:tab pos="53188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户服务活动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152"/>
              </a:lnSpc>
              <a:tabLst>
                <a:tab pos="39891"/>
                <a:tab pos="53188"/>
              </a:tabLst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MNFPDT-60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113" name="TextBox 1"/>
          <p:cNvSpPr txBox="1"/>
          <p:nvPr/>
        </p:nvSpPr>
        <p:spPr>
          <a:xfrm>
            <a:off x="6076684" y="2353551"/>
            <a:ext cx="173165" cy="20084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</a:pP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开始监控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</a:pP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制造活动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114" name="TextBox 1"/>
          <p:cNvSpPr txBox="1"/>
          <p:nvPr/>
        </p:nvSpPr>
        <p:spPr>
          <a:xfrm>
            <a:off x="6076684" y="2725865"/>
            <a:ext cx="115443" cy="19857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</a:pP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开始监控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</a:pP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采购活动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115" name="TextBox 1"/>
          <p:cNvSpPr txBox="1"/>
          <p:nvPr/>
        </p:nvSpPr>
        <p:spPr>
          <a:xfrm>
            <a:off x="6023496" y="3005100"/>
            <a:ext cx="323086" cy="67965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53188"/>
              </a:tabLst>
            </a:pP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MKTPDT-80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53188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开始监控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53188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市场活动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152"/>
              </a:lnSpc>
              <a:tabLst>
                <a:tab pos="53188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SE-120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53188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参与监控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53188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研发活动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116" name="TextBox 1"/>
          <p:cNvSpPr txBox="1"/>
          <p:nvPr/>
        </p:nvSpPr>
        <p:spPr>
          <a:xfrm>
            <a:off x="6076684" y="4228414"/>
            <a:ext cx="269367" cy="20084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</a:pP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协助监控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</a:pP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项目执行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117" name="TextBox 1"/>
          <p:cNvSpPr txBox="1"/>
          <p:nvPr/>
        </p:nvSpPr>
        <p:spPr>
          <a:xfrm>
            <a:off x="4733697" y="3776320"/>
            <a:ext cx="516287" cy="33047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132969"/>
              </a:tabLst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PQA-30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132969"/>
              </a:tabLst>
            </a:pPr>
            <a:r>
              <a:rPr lang="en-US" altLang="zh-CN" sz="427" spc="0">
                <a:solidFill>
                  <a:srgbClr val="FF0171"/>
                </a:solidFill>
                <a:latin typeface="Times New Roman"/>
                <a:ea typeface="宋体" charset="-122"/>
              </a:rPr>
              <a:t>组织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优化产品质量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132969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目标和计划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118" name="TextBox 1"/>
          <p:cNvSpPr txBox="1"/>
          <p:nvPr/>
        </p:nvSpPr>
        <p:spPr>
          <a:xfrm>
            <a:off x="6954279" y="3802914"/>
            <a:ext cx="259747" cy="110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</a:pP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分解目标成本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119" name="TextBox 1"/>
          <p:cNvSpPr txBox="1"/>
          <p:nvPr/>
        </p:nvSpPr>
        <p:spPr>
          <a:xfrm>
            <a:off x="6967576" y="4534243"/>
            <a:ext cx="363376" cy="105242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53188"/>
                <a:tab pos="93078"/>
              </a:tabLst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EE-30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53188"/>
                <a:tab pos="93078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硬件需求分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53188"/>
                <a:tab pos="93078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解与分配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361"/>
              </a:lnSpc>
              <a:tabLst>
                <a:tab pos="53188"/>
                <a:tab pos="93078"/>
              </a:tabLst>
            </a:pP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SWE-30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53188"/>
                <a:tab pos="93078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软件需求分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53188"/>
                <a:tab pos="93078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解与分配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256"/>
              </a:lnSpc>
              <a:tabLst>
                <a:tab pos="53188"/>
                <a:tab pos="93078"/>
              </a:tabLst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ME-30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53188"/>
                <a:tab pos="93078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结构需求分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53188"/>
                <a:tab pos="93078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解与分配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120" name="TextBox 1"/>
          <p:cNvSpPr txBox="1"/>
          <p:nvPr/>
        </p:nvSpPr>
        <p:spPr>
          <a:xfrm>
            <a:off x="9414206" y="4281602"/>
            <a:ext cx="216456" cy="16432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</a:pP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技术评审一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524"/>
              </a:lnSpc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操作指导书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121" name="TextBox 1"/>
          <p:cNvSpPr txBox="1"/>
          <p:nvPr/>
        </p:nvSpPr>
        <p:spPr>
          <a:xfrm>
            <a:off x="9307830" y="3962476"/>
            <a:ext cx="96202" cy="956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PQA-40</a:t>
            </a:r>
          </a:p>
        </p:txBody>
      </p:sp>
      <p:sp>
        <p:nvSpPr>
          <p:cNvPr id="3122" name="TextBox 1"/>
          <p:cNvSpPr txBox="1"/>
          <p:nvPr/>
        </p:nvSpPr>
        <p:spPr>
          <a:xfrm>
            <a:off x="9334424" y="4068852"/>
            <a:ext cx="437721" cy="1264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</a:pP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组织技术评审2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123" name="TextBox 1"/>
          <p:cNvSpPr txBox="1"/>
          <p:nvPr/>
        </p:nvSpPr>
        <p:spPr>
          <a:xfrm>
            <a:off x="10158832" y="3364116"/>
            <a:ext cx="370187" cy="28927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66485"/>
              </a:tabLst>
            </a:pP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SE-180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361"/>
              </a:lnSpc>
              <a:tabLst>
                <a:tab pos="66485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产品规格基线化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124" name="TextBox 1"/>
          <p:cNvSpPr txBox="1"/>
          <p:nvPr/>
        </p:nvSpPr>
        <p:spPr>
          <a:xfrm>
            <a:off x="9281237" y="3244444"/>
            <a:ext cx="314877" cy="43200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733"/>
              </a:lnSpc>
              <a:tabLst>
                <a:tab pos="53188"/>
                <a:tab pos="119672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32" spc="0">
                <a:solidFill>
                  <a:srgbClr val="FF0072"/>
                </a:solidFill>
                <a:latin typeface="Times New Roman"/>
                <a:ea typeface="宋体" charset="-122"/>
              </a:rPr>
              <a:t>技术评审</a:t>
            </a:r>
            <a:r>
              <a:rPr lang="en-US" altLang="zh-CN" sz="532" b="1" spc="0">
                <a:solidFill>
                  <a:srgbClr val="FF0072"/>
                </a:solidFill>
                <a:latin typeface="Times New Roman"/>
                <a:ea typeface="宋体" charset="-122"/>
              </a:rPr>
              <a:t>2</a:t>
            </a:r>
            <a:endParaRPr lang="en-US" altLang="zh-CN" sz="628" b="1">
              <a:solidFill>
                <a:srgbClr val="FF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152"/>
              </a:lnSpc>
              <a:tabLst>
                <a:tab pos="53188"/>
                <a:tab pos="119672"/>
              </a:tabLst>
            </a:pP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SE-170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53188"/>
                <a:tab pos="119672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技术评审2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125" name="TextBox 1"/>
          <p:cNvSpPr txBox="1"/>
          <p:nvPr/>
        </p:nvSpPr>
        <p:spPr>
          <a:xfrm>
            <a:off x="12033695" y="2779052"/>
            <a:ext cx="596456" cy="12053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</a:pP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更新供应商选择&amp;物料供应计划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126" name="TextBox 1"/>
          <p:cNvSpPr txBox="1"/>
          <p:nvPr/>
        </p:nvSpPr>
        <p:spPr>
          <a:xfrm>
            <a:off x="11368850" y="3284334"/>
            <a:ext cx="296227" cy="49502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26594"/>
                <a:tab pos="106375"/>
              </a:tabLst>
            </a:pP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SE-200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361"/>
              </a:lnSpc>
              <a:tabLst>
                <a:tab pos="26594"/>
                <a:tab pos="106375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开始监控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26594"/>
                <a:tab pos="106375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设计规格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26594"/>
                <a:tab pos="106375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更改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127" name="TextBox 1"/>
          <p:cNvSpPr txBox="1"/>
          <p:nvPr/>
        </p:nvSpPr>
        <p:spPr>
          <a:xfrm>
            <a:off x="12153367" y="3443897"/>
            <a:ext cx="326896" cy="23690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66485"/>
              </a:tabLst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SE-220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66485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知识产权分析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128" name="TextBox 1"/>
          <p:cNvSpPr txBox="1"/>
          <p:nvPr/>
        </p:nvSpPr>
        <p:spPr>
          <a:xfrm>
            <a:off x="12259742" y="9188159"/>
            <a:ext cx="372201" cy="5034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  <a:tabLst>
                <a:tab pos="146266"/>
              </a:tabLst>
            </a:pP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制定订单履行计划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146266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628"/>
              </a:lnSpc>
              <a:tabLst>
                <a:tab pos="146266"/>
              </a:tabLst>
            </a:pP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S-20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152"/>
              </a:lnSpc>
              <a:tabLst>
                <a:tab pos="146266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销量承诺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129" name="TextBox 1"/>
          <p:cNvSpPr txBox="1"/>
          <p:nvPr/>
        </p:nvSpPr>
        <p:spPr>
          <a:xfrm>
            <a:off x="12166667" y="7845172"/>
            <a:ext cx="605691" cy="4442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132969"/>
                <a:tab pos="172860"/>
              </a:tabLst>
            </a:pP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AME-20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132969"/>
                <a:tab pos="172860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制定制造计划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132969"/>
                <a:tab pos="172860"/>
              </a:tabLst>
            </a:pPr>
            <a:r>
              <a:rPr lang="en-US" altLang="zh-CN" sz="122" spc="0">
                <a:solidFill>
                  <a:srgbClr val="1A1A8C"/>
                </a:solidFill>
                <a:latin typeface="Times New Roman"/>
                <a:ea typeface="宋体" charset="-122"/>
              </a:rPr>
              <a:t>AME-30</a:t>
            </a:r>
            <a:endParaRPr lang="en-US" altLang="zh-CN" sz="419">
              <a:solidFill>
                <a:srgbClr val="1A1A1A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628"/>
              </a:lnSpc>
              <a:tabLst>
                <a:tab pos="132969"/>
                <a:tab pos="172860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1A1A8C"/>
                </a:solidFill>
                <a:latin typeface="Times New Roman"/>
                <a:ea typeface="宋体" charset="-122"/>
              </a:rPr>
              <a:t>生产测试和工艺</a:t>
            </a:r>
            <a:endParaRPr lang="en-US" altLang="zh-CN" sz="524">
              <a:solidFill>
                <a:srgbClr val="1A1A1A"/>
              </a:solidFill>
              <a:latin typeface="Times New Roman"/>
              <a:ea typeface="宋体" charset="-122"/>
            </a:endParaRPr>
          </a:p>
        </p:txBody>
      </p:sp>
      <p:sp>
        <p:nvSpPr>
          <p:cNvPr id="3130" name="TextBox 1"/>
          <p:cNvSpPr txBox="1"/>
          <p:nvPr/>
        </p:nvSpPr>
        <p:spPr>
          <a:xfrm>
            <a:off x="319125" y="8270672"/>
            <a:ext cx="12400349" cy="9213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  <a:tabLst>
                <a:tab pos="66485"/>
                <a:tab pos="11980507"/>
                <a:tab pos="12020398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		</a:t>
            </a:r>
            <a:r>
              <a:rPr lang="en-US" altLang="zh-CN" sz="327" spc="0">
                <a:solidFill>
                  <a:srgbClr val="1A1A8C"/>
                </a:solidFill>
                <a:latin typeface="Times New Roman"/>
                <a:ea typeface="宋体" charset="-122"/>
              </a:rPr>
              <a:t>总体方案设计</a:t>
            </a:r>
            <a:endParaRPr lang="en-US" altLang="zh-CN" sz="524">
              <a:solidFill>
                <a:srgbClr val="1A1A1A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361"/>
              </a:lnSpc>
              <a:tabLst>
                <a:tab pos="66485"/>
                <a:tab pos="11980507"/>
                <a:tab pos="12020398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32" spc="0">
                <a:solidFill>
                  <a:srgbClr val="000072"/>
                </a:solidFill>
                <a:latin typeface="Times New Roman"/>
                <a:ea typeface="宋体" charset="-122"/>
              </a:rPr>
              <a:t>采购人员</a:t>
            </a: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  </a:t>
            </a:r>
            <a:r>
              <a:rPr lang="en-US" altLang="zh-CN" sz="532" spc="0">
                <a:solidFill>
                  <a:srgbClr val="000072"/>
                </a:solidFill>
                <a:latin typeface="Times New Roman"/>
                <a:ea typeface="宋体" charset="-122"/>
              </a:rPr>
              <a:t>(PRO)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66485"/>
                <a:tab pos="11980507"/>
                <a:tab pos="12020398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66485"/>
                <a:tab pos="11980507"/>
                <a:tab pos="12020398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66485"/>
                <a:tab pos="11980507"/>
                <a:tab pos="12020398"/>
              </a:tabLst>
            </a:pPr>
            <a:r>
              <a:rPr lang="en-US" altLang="zh-CN" sz="432" spc="0">
                <a:solidFill>
                  <a:srgbClr val="000072"/>
                </a:solidFill>
                <a:latin typeface="Times New Roman"/>
                <a:ea typeface="宋体" charset="-122"/>
              </a:rPr>
              <a:t>营销工程师</a:t>
            </a:r>
            <a:r>
              <a:rPr lang="en-US" altLang="zh-CN" sz="432" spc="0">
                <a:solidFill>
                  <a:srgbClr val="000072"/>
                </a:solidFill>
                <a:latin typeface="Times New Roman"/>
                <a:ea typeface="宋体" charset="-122"/>
              </a:rPr>
              <a:t>  </a:t>
            </a: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(MKTE)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66485"/>
                <a:tab pos="11980507"/>
                <a:tab pos="12020398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66485"/>
                <a:tab pos="11980507"/>
                <a:tab pos="12020398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FF-20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131" name="TextBox 1"/>
          <p:cNvSpPr txBox="1"/>
          <p:nvPr/>
        </p:nvSpPr>
        <p:spPr>
          <a:xfrm>
            <a:off x="12153367" y="4587431"/>
            <a:ext cx="673225" cy="241963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26594"/>
                <a:tab pos="39891"/>
                <a:tab pos="53188"/>
                <a:tab pos="66485"/>
                <a:tab pos="93078"/>
                <a:tab pos="186157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EE-40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  <a:tab pos="39891"/>
                <a:tab pos="53188"/>
                <a:tab pos="66485"/>
                <a:tab pos="93078"/>
                <a:tab pos="186157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		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硬件和电缆概要设计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39891"/>
                <a:tab pos="53188"/>
                <a:tab pos="66485"/>
                <a:tab pos="93078"/>
                <a:tab pos="186157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  <a:tab pos="39891"/>
                <a:tab pos="53188"/>
                <a:tab pos="66485"/>
                <a:tab pos="93078"/>
                <a:tab pos="186157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SWE-50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  <a:tab pos="39891"/>
                <a:tab pos="53188"/>
                <a:tab pos="66485"/>
                <a:tab pos="93078"/>
                <a:tab pos="186157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				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软件概要设计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39891"/>
                <a:tab pos="53188"/>
                <a:tab pos="66485"/>
                <a:tab pos="93078"/>
                <a:tab pos="186157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26594"/>
                <a:tab pos="39891"/>
                <a:tab pos="53188"/>
                <a:tab pos="66485"/>
                <a:tab pos="93078"/>
                <a:tab pos="186157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ME-40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  <a:tab pos="39891"/>
                <a:tab pos="53188"/>
                <a:tab pos="66485"/>
                <a:tab pos="93078"/>
                <a:tab pos="186157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	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结构</a:t>
            </a:r>
            <a:r>
              <a:rPr lang="en-US" altLang="zh-CN" sz="427" spc="0">
                <a:solidFill>
                  <a:srgbClr val="C0C132"/>
                </a:solidFill>
                <a:latin typeface="Times New Roman"/>
                <a:ea typeface="宋体" charset="-122"/>
              </a:rPr>
              <a:t>和线缆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概要设计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39891"/>
                <a:tab pos="53188"/>
                <a:tab pos="66485"/>
                <a:tab pos="93078"/>
                <a:tab pos="186157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26594"/>
                <a:tab pos="39891"/>
                <a:tab pos="53188"/>
                <a:tab pos="66485"/>
                <a:tab pos="93078"/>
                <a:tab pos="186157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IDE-30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26594"/>
                <a:tab pos="39891"/>
                <a:tab pos="53188"/>
                <a:tab pos="66485"/>
                <a:tab pos="93078"/>
                <a:tab pos="186157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			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工业设计概要设计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39891"/>
                <a:tab pos="53188"/>
                <a:tab pos="66485"/>
                <a:tab pos="93078"/>
                <a:tab pos="186157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26594"/>
                <a:tab pos="39891"/>
                <a:tab pos="53188"/>
                <a:tab pos="66485"/>
                <a:tab pos="93078"/>
                <a:tab pos="186157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TE-40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  <a:tab pos="39891"/>
                <a:tab pos="53188"/>
                <a:tab pos="66485"/>
                <a:tab pos="93078"/>
                <a:tab pos="186157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		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制定测试及验证计划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39891"/>
                <a:tab pos="53188"/>
                <a:tab pos="66485"/>
                <a:tab pos="93078"/>
                <a:tab pos="186157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  <a:tab pos="39891"/>
                <a:tab pos="53188"/>
                <a:tab pos="66485"/>
                <a:tab pos="93078"/>
                <a:tab pos="186157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TD-10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  <a:tab pos="39891"/>
                <a:tab pos="53188"/>
                <a:tab pos="66485"/>
                <a:tab pos="93078"/>
                <a:tab pos="186157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			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制定资料开发计划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39891"/>
                <a:tab pos="53188"/>
                <a:tab pos="66485"/>
                <a:tab pos="93078"/>
                <a:tab pos="186157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39891"/>
                <a:tab pos="53188"/>
                <a:tab pos="66485"/>
                <a:tab pos="93078"/>
                <a:tab pos="186157"/>
              </a:tabLst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TSS-20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26594"/>
                <a:tab pos="39891"/>
                <a:tab pos="53188"/>
                <a:tab pos="66485"/>
                <a:tab pos="93078"/>
                <a:tab pos="186157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	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制定客户服务/支持计划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132" name="TextBox 1"/>
          <p:cNvSpPr txBox="1"/>
          <p:nvPr/>
        </p:nvSpPr>
        <p:spPr>
          <a:xfrm>
            <a:off x="13842073" y="4281602"/>
            <a:ext cx="80169" cy="16075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技术评审一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524"/>
              </a:lnSpc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操作指导书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133" name="TextBox 1"/>
          <p:cNvSpPr txBox="1"/>
          <p:nvPr/>
        </p:nvSpPr>
        <p:spPr>
          <a:xfrm>
            <a:off x="13735698" y="3962476"/>
            <a:ext cx="139494" cy="9864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PQA-50</a:t>
            </a:r>
          </a:p>
        </p:txBody>
      </p:sp>
      <p:sp>
        <p:nvSpPr>
          <p:cNvPr id="3134" name="TextBox 1"/>
          <p:cNvSpPr txBox="1"/>
          <p:nvPr/>
        </p:nvSpPr>
        <p:spPr>
          <a:xfrm>
            <a:off x="13762292" y="4068852"/>
            <a:ext cx="363966" cy="12357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</a:pP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组织技术评审3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135" name="TextBox 1"/>
          <p:cNvSpPr txBox="1"/>
          <p:nvPr/>
        </p:nvSpPr>
        <p:spPr>
          <a:xfrm>
            <a:off x="13722401" y="3244444"/>
            <a:ext cx="349741" cy="43169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733"/>
              </a:lnSpc>
              <a:tabLst>
                <a:tab pos="39891"/>
                <a:tab pos="106375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32" spc="0">
                <a:solidFill>
                  <a:srgbClr val="FF0072"/>
                </a:solidFill>
                <a:latin typeface="Times New Roman"/>
                <a:ea typeface="宋体" charset="-122"/>
              </a:rPr>
              <a:t>技术评审</a:t>
            </a:r>
            <a:r>
              <a:rPr lang="en-US" altLang="zh-CN" sz="632" b="1" spc="0">
                <a:solidFill>
                  <a:srgbClr val="FF0072"/>
                </a:solidFill>
                <a:latin typeface="Times New Roman"/>
                <a:ea typeface="宋体" charset="-122"/>
              </a:rPr>
              <a:t>3</a:t>
            </a:r>
            <a:endParaRPr lang="en-US" altLang="zh-CN" sz="628" b="1">
              <a:solidFill>
                <a:srgbClr val="FF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152"/>
              </a:lnSpc>
              <a:tabLst>
                <a:tab pos="39891"/>
                <a:tab pos="106375"/>
              </a:tabLst>
            </a:pP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SE-250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39891"/>
                <a:tab pos="106375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技术评审3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136" name="TextBox 1"/>
          <p:cNvSpPr txBox="1"/>
          <p:nvPr/>
        </p:nvSpPr>
        <p:spPr>
          <a:xfrm>
            <a:off x="13562839" y="7845172"/>
            <a:ext cx="400048" cy="2335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53188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AME-50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53188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整合物料需求计划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137" name="TextBox 1"/>
          <p:cNvSpPr txBox="1"/>
          <p:nvPr/>
        </p:nvSpPr>
        <p:spPr>
          <a:xfrm>
            <a:off x="15065389" y="7911656"/>
            <a:ext cx="390428" cy="3338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53188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AME-60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53188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参与做出提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53188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前采购决定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138" name="TextBox 1"/>
          <p:cNvSpPr txBox="1"/>
          <p:nvPr/>
        </p:nvSpPr>
        <p:spPr>
          <a:xfrm>
            <a:off x="15264842" y="2765755"/>
            <a:ext cx="173165" cy="1083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</a:pP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执行提前采购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139" name="TextBox 1"/>
          <p:cNvSpPr txBox="1"/>
          <p:nvPr/>
        </p:nvSpPr>
        <p:spPr>
          <a:xfrm>
            <a:off x="14693075" y="2712568"/>
            <a:ext cx="269367" cy="20300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</a:pP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参与提前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</a:pP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采购决定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140" name="TextBox 1"/>
          <p:cNvSpPr txBox="1"/>
          <p:nvPr/>
        </p:nvSpPr>
        <p:spPr>
          <a:xfrm>
            <a:off x="14666482" y="2353551"/>
            <a:ext cx="259747" cy="20084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</a:pP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组织做出提前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</a:pP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采购决定活动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141" name="TextBox 1"/>
          <p:cNvSpPr txBox="1"/>
          <p:nvPr/>
        </p:nvSpPr>
        <p:spPr>
          <a:xfrm>
            <a:off x="15038795" y="1130237"/>
            <a:ext cx="307450" cy="3372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26594"/>
                <a:tab pos="106375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FPDT-80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  <a:tab pos="106375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参与提前采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26594"/>
                <a:tab pos="106375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购决定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142" name="TextBox 1"/>
          <p:cNvSpPr txBox="1"/>
          <p:nvPr/>
        </p:nvSpPr>
        <p:spPr>
          <a:xfrm>
            <a:off x="14919122" y="611657"/>
            <a:ext cx="358181" cy="4581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  <a:tabLst>
                <a:tab pos="106375"/>
                <a:tab pos="146266"/>
                <a:tab pos="226047"/>
              </a:tabLst>
            </a:pPr>
            <a:r>
              <a:rPr lang="en-US" altLang="zh-CN" sz="327" spc="0">
                <a:solidFill>
                  <a:srgbClr val="FF0072"/>
                </a:solidFill>
                <a:latin typeface="Times New Roman"/>
                <a:ea typeface="宋体" charset="-122"/>
              </a:rPr>
              <a:t>做出提前采购决定</a:t>
            </a:r>
            <a:endParaRPr lang="en-US" altLang="zh-CN" sz="524">
              <a:solidFill>
                <a:srgbClr val="FF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106375"/>
                <a:tab pos="146266"/>
                <a:tab pos="226047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LPDT-170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106375"/>
                <a:tab pos="146266"/>
                <a:tab pos="226047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做出提前采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106375"/>
                <a:tab pos="146266"/>
                <a:tab pos="226047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	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购决定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143" name="TextBox 1"/>
          <p:cNvSpPr txBox="1"/>
          <p:nvPr/>
        </p:nvSpPr>
        <p:spPr>
          <a:xfrm>
            <a:off x="16621127" y="425501"/>
            <a:ext cx="592453" cy="6729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53188"/>
              </a:tabLst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LPDT-180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53188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优化信息安全计划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53188"/>
              </a:tabLst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LPDT-190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53188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制定对外合作计划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53188"/>
              </a:tabLst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LPDT-200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53188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优化总体风险评估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144" name="TextBox 1"/>
          <p:cNvSpPr txBox="1"/>
          <p:nvPr/>
        </p:nvSpPr>
        <p:spPr>
          <a:xfrm>
            <a:off x="16554641" y="1116940"/>
            <a:ext cx="605499" cy="30330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79781"/>
                <a:tab pos="199454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FPDT-90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79781"/>
                <a:tab pos="199454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优化财务评估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79781"/>
                <a:tab pos="199454"/>
              </a:tabLst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FPDT-100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145" name="TextBox 1"/>
          <p:cNvSpPr txBox="1"/>
          <p:nvPr/>
        </p:nvSpPr>
        <p:spPr>
          <a:xfrm>
            <a:off x="16687611" y="2326958"/>
            <a:ext cx="448945" cy="11277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</a:pP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优化制造项目计划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146" name="TextBox 1"/>
          <p:cNvSpPr txBox="1"/>
          <p:nvPr/>
        </p:nvSpPr>
        <p:spPr>
          <a:xfrm>
            <a:off x="16594531" y="1422768"/>
            <a:ext cx="673417" cy="92021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  <a:tabLst>
                <a:tab pos="53188"/>
                <a:tab pos="66485"/>
                <a:tab pos="93078"/>
              </a:tabLst>
            </a:pP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编制优化的财务分析报告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53188"/>
                <a:tab pos="66485"/>
                <a:tab pos="93078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RDPDT-90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53188"/>
                <a:tab pos="66485"/>
                <a:tab pos="93078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	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优化开发项目计划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53188"/>
                <a:tab pos="66485"/>
                <a:tab pos="93078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53188"/>
                <a:tab pos="66485"/>
                <a:tab pos="93078"/>
              </a:tabLst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TSPDT-70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53188"/>
                <a:tab pos="66485"/>
                <a:tab pos="93078"/>
              </a:tabLst>
            </a:pP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优化客户服务项目计划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53188"/>
                <a:tab pos="66485"/>
                <a:tab pos="93078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419"/>
              </a:lnSpc>
              <a:tabLst>
                <a:tab pos="53188"/>
                <a:tab pos="66485"/>
                <a:tab pos="93078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MNFPDT-80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147" name="TextBox 1"/>
          <p:cNvSpPr txBox="1"/>
          <p:nvPr/>
        </p:nvSpPr>
        <p:spPr>
          <a:xfrm>
            <a:off x="16687611" y="2739161"/>
            <a:ext cx="346329" cy="110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</a:pP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优化采购项目计划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148" name="TextBox 1"/>
          <p:cNvSpPr txBox="1"/>
          <p:nvPr/>
        </p:nvSpPr>
        <p:spPr>
          <a:xfrm>
            <a:off x="16647720" y="3058287"/>
            <a:ext cx="448945" cy="5733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39891"/>
                <a:tab pos="53188"/>
              </a:tabLst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MKTPDT-110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39891"/>
                <a:tab pos="53188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优化市场项目计划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39891"/>
                <a:tab pos="53188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39891"/>
                <a:tab pos="53188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SE-280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39891"/>
                <a:tab pos="53188"/>
              </a:tabLst>
            </a:pP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制定标准顺从计划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149" name="TextBox 1"/>
          <p:cNvSpPr txBox="1"/>
          <p:nvPr/>
        </p:nvSpPr>
        <p:spPr>
          <a:xfrm>
            <a:off x="14746263" y="3404007"/>
            <a:ext cx="224472" cy="31704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53188"/>
              </a:tabLst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SE-260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53188"/>
              </a:tabLst>
            </a:pP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概要设计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53188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基线化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150" name="TextBox 1"/>
          <p:cNvSpPr txBox="1"/>
          <p:nvPr/>
        </p:nvSpPr>
        <p:spPr>
          <a:xfrm>
            <a:off x="15371217" y="3018397"/>
            <a:ext cx="319072" cy="6898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26594"/>
                <a:tab pos="39891"/>
                <a:tab pos="119672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MKTPDT-100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26594"/>
                <a:tab pos="39891"/>
                <a:tab pos="119672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更新市场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26594"/>
                <a:tab pos="39891"/>
                <a:tab pos="119672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	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计划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361"/>
              </a:lnSpc>
              <a:tabLst>
                <a:tab pos="26594"/>
                <a:tab pos="39891"/>
                <a:tab pos="119672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SE-270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26594"/>
                <a:tab pos="39891"/>
                <a:tab pos="119672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监控配置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26594"/>
                <a:tab pos="39891"/>
                <a:tab pos="119672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	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管理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151" name="TextBox 1"/>
          <p:cNvSpPr txBox="1"/>
          <p:nvPr/>
        </p:nvSpPr>
        <p:spPr>
          <a:xfrm>
            <a:off x="17751363" y="718033"/>
            <a:ext cx="269175" cy="41444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26594"/>
                <a:tab pos="66485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LPDT-210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26594"/>
                <a:tab pos="66485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优化业务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26594"/>
                <a:tab pos="66485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计划和项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26594"/>
                <a:tab pos="66485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目计划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152" name="TextBox 1"/>
          <p:cNvSpPr txBox="1"/>
          <p:nvPr/>
        </p:nvSpPr>
        <p:spPr>
          <a:xfrm>
            <a:off x="18269942" y="372313"/>
            <a:ext cx="404051" cy="660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  <a:tabLst>
                <a:tab pos="66485"/>
              </a:tabLst>
            </a:pPr>
            <a:r>
              <a:rPr lang="en-US" altLang="zh-CN" sz="332" spc="0">
                <a:solidFill>
                  <a:srgbClr val="FF0072"/>
                </a:solidFill>
                <a:latin typeface="Times New Roman"/>
                <a:ea typeface="宋体" charset="-122"/>
              </a:rPr>
              <a:t>制定项目计划</a:t>
            </a:r>
            <a:endParaRPr lang="en-US" altLang="zh-CN" sz="628">
              <a:solidFill>
                <a:srgbClr val="FF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66485"/>
              </a:tabLst>
            </a:pPr>
            <a:r>
              <a:rPr lang="en-US" altLang="zh-CN" sz="532" spc="0">
                <a:solidFill>
                  <a:srgbClr val="FF0072"/>
                </a:solidFill>
                <a:latin typeface="Times New Roman"/>
                <a:ea typeface="宋体" charset="-122"/>
              </a:rPr>
              <a:t>优化业务计划</a:t>
            </a:r>
            <a:endParaRPr lang="en-US" altLang="zh-CN" sz="628">
              <a:solidFill>
                <a:srgbClr val="FF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66485"/>
              </a:tabLst>
            </a:pPr>
            <a:r>
              <a:rPr lang="en-US" altLang="zh-CN" sz="332" spc="0">
                <a:solidFill>
                  <a:srgbClr val="FF0072"/>
                </a:solidFill>
                <a:latin typeface="Times New Roman"/>
                <a:ea typeface="宋体" charset="-122"/>
              </a:rPr>
              <a:t>开发合同</a:t>
            </a:r>
            <a:endParaRPr lang="en-US" altLang="zh-CN" sz="628">
              <a:solidFill>
                <a:srgbClr val="FF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152"/>
              </a:lnSpc>
              <a:tabLst>
                <a:tab pos="66485"/>
              </a:tabLst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LPDT-220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66485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C0C132"/>
                </a:solidFill>
                <a:latin typeface="Times New Roman"/>
                <a:ea typeface="宋体" charset="-122"/>
              </a:rPr>
              <a:t>拟制合同书</a:t>
            </a:r>
            <a:endParaRPr lang="en-US" altLang="zh-CN" sz="524">
              <a:solidFill>
                <a:srgbClr val="C0C0C0"/>
              </a:solidFill>
              <a:latin typeface="Times New Roman"/>
              <a:ea typeface="宋体" charset="-122"/>
            </a:endParaRPr>
          </a:p>
        </p:txBody>
      </p:sp>
      <p:sp>
        <p:nvSpPr>
          <p:cNvPr id="3153" name="TextBox 1"/>
          <p:cNvSpPr txBox="1"/>
          <p:nvPr/>
        </p:nvSpPr>
        <p:spPr>
          <a:xfrm>
            <a:off x="19932055" y="4135336"/>
            <a:ext cx="91392" cy="956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POP-70</a:t>
            </a:r>
          </a:p>
        </p:txBody>
      </p:sp>
      <p:sp>
        <p:nvSpPr>
          <p:cNvPr id="3154" name="TextBox 1"/>
          <p:cNvSpPr txBox="1"/>
          <p:nvPr/>
        </p:nvSpPr>
        <p:spPr>
          <a:xfrm>
            <a:off x="20065023" y="598361"/>
            <a:ext cx="78565" cy="9864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YES</a:t>
            </a:r>
          </a:p>
        </p:txBody>
      </p:sp>
      <p:sp>
        <p:nvSpPr>
          <p:cNvPr id="3155" name="TextBox 1"/>
          <p:cNvSpPr txBox="1"/>
          <p:nvPr/>
        </p:nvSpPr>
        <p:spPr>
          <a:xfrm>
            <a:off x="18908193" y="744626"/>
            <a:ext cx="323086" cy="34729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53188"/>
                <a:tab pos="79781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LPDT-230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53188"/>
                <a:tab pos="79781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与IPMT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53188"/>
                <a:tab pos="79781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充分沟通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156" name="TextBox 1"/>
          <p:cNvSpPr txBox="1"/>
          <p:nvPr/>
        </p:nvSpPr>
        <p:spPr>
          <a:xfrm>
            <a:off x="19426772" y="398907"/>
            <a:ext cx="477254" cy="47654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212750"/>
                <a:tab pos="292532"/>
                <a:tab pos="412204"/>
              </a:tabLst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IPMT-50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628"/>
              </a:lnSpc>
              <a:tabLst>
                <a:tab pos="212750"/>
                <a:tab pos="292532"/>
                <a:tab pos="412204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计划决策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212750"/>
                <a:tab pos="292532"/>
                <a:tab pos="412204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评审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152"/>
              </a:lnSpc>
              <a:tabLst>
                <a:tab pos="212750"/>
                <a:tab pos="292532"/>
                <a:tab pos="412204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		</a:t>
            </a: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NO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157" name="TextBox 1"/>
          <p:cNvSpPr txBox="1"/>
          <p:nvPr/>
        </p:nvSpPr>
        <p:spPr>
          <a:xfrm>
            <a:off x="19958648" y="4201821"/>
            <a:ext cx="224472" cy="34063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  <a:tabLst>
                <a:tab pos="79781"/>
              </a:tabLst>
            </a:pP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关闭项目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79781"/>
              </a:tabLst>
            </a:pP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数据库和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79781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环境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158" name="TextBox 1"/>
          <p:cNvSpPr txBox="1"/>
          <p:nvPr/>
        </p:nvSpPr>
        <p:spPr>
          <a:xfrm>
            <a:off x="20543712" y="744626"/>
            <a:ext cx="323086" cy="3372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53188"/>
              </a:tabLst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LPDT-240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53188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项目经验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53188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教训总结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159" name="TextBox 1"/>
          <p:cNvSpPr txBox="1"/>
          <p:nvPr/>
        </p:nvSpPr>
        <p:spPr>
          <a:xfrm>
            <a:off x="20676681" y="1276503"/>
            <a:ext cx="112236" cy="11277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</a:pP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结束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160" name="TextBox 1"/>
          <p:cNvSpPr txBox="1"/>
          <p:nvPr/>
        </p:nvSpPr>
        <p:spPr>
          <a:xfrm>
            <a:off x="21793620" y="744626"/>
            <a:ext cx="291622" cy="35068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66485"/>
              </a:tabLst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LPDT-240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66485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项目经验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66485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教训总结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161" name="TextBox 1"/>
          <p:cNvSpPr txBox="1"/>
          <p:nvPr/>
        </p:nvSpPr>
        <p:spPr>
          <a:xfrm>
            <a:off x="21168666" y="4228414"/>
            <a:ext cx="280591" cy="19857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</a:pP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更新项目数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</a:pP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据库和环境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162" name="TextBox 1"/>
          <p:cNvSpPr txBox="1"/>
          <p:nvPr/>
        </p:nvSpPr>
        <p:spPr>
          <a:xfrm>
            <a:off x="21142072" y="4135336"/>
            <a:ext cx="171561" cy="10164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POP-80</a:t>
            </a:r>
          </a:p>
        </p:txBody>
      </p:sp>
      <p:sp>
        <p:nvSpPr>
          <p:cNvPr id="3163" name="TextBox 1"/>
          <p:cNvSpPr txBox="1"/>
          <p:nvPr/>
        </p:nvSpPr>
        <p:spPr>
          <a:xfrm>
            <a:off x="8151000" y="3005099"/>
            <a:ext cx="493468" cy="7233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39891"/>
                <a:tab pos="239344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MKTPDT-100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39891"/>
                <a:tab pos="239344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39891"/>
                <a:tab pos="239344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524"/>
              </a:lnSpc>
              <a:tabLst>
                <a:tab pos="39891"/>
                <a:tab pos="239344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SE-150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256"/>
              </a:lnSpc>
              <a:tabLst>
                <a:tab pos="39891"/>
                <a:tab pos="239344"/>
              </a:tabLst>
            </a:pP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系统设计和产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39891"/>
                <a:tab pos="239344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品规格定义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164" name="TextBox 1"/>
          <p:cNvSpPr txBox="1"/>
          <p:nvPr/>
        </p:nvSpPr>
        <p:spPr>
          <a:xfrm>
            <a:off x="6874497" y="2978506"/>
            <a:ext cx="796942" cy="77562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  <a:tabLst>
                <a:tab pos="66485"/>
                <a:tab pos="186157"/>
                <a:tab pos="531876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	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制定发布策略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66485"/>
                <a:tab pos="186157"/>
                <a:tab pos="531876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466"/>
              </a:lnSpc>
              <a:tabLst>
                <a:tab pos="66485"/>
                <a:tab pos="186157"/>
                <a:tab pos="531876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632" spc="0">
                <a:solidFill>
                  <a:srgbClr val="FF0072"/>
                </a:solidFill>
                <a:latin typeface="Times New Roman"/>
                <a:ea typeface="宋体" charset="-122"/>
              </a:rPr>
              <a:t>需求分解与分配</a:t>
            </a:r>
            <a:endParaRPr lang="en-US" altLang="zh-CN" sz="628">
              <a:solidFill>
                <a:srgbClr val="FF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66485"/>
                <a:tab pos="186157"/>
                <a:tab pos="531876"/>
              </a:tabLst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SE-130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66485"/>
                <a:tab pos="186157"/>
                <a:tab pos="531876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需求分解与分配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152"/>
              </a:lnSpc>
              <a:tabLst>
                <a:tab pos="66485"/>
                <a:tab pos="186157"/>
                <a:tab pos="531876"/>
              </a:tabLst>
            </a:pP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SE-140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3165" name="TextBox 1"/>
          <p:cNvSpPr txBox="1"/>
          <p:nvPr/>
        </p:nvSpPr>
        <p:spPr>
          <a:xfrm>
            <a:off x="7260108" y="2872131"/>
            <a:ext cx="227679" cy="9864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MKTPDT-90</a:t>
            </a:r>
          </a:p>
        </p:txBody>
      </p:sp>
      <p:sp>
        <p:nvSpPr>
          <p:cNvPr id="3166" name="TextBox 1"/>
          <p:cNvSpPr txBox="1"/>
          <p:nvPr/>
        </p:nvSpPr>
        <p:spPr>
          <a:xfrm>
            <a:off x="12100179" y="2459927"/>
            <a:ext cx="673417" cy="19335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  <a:tabLst>
                <a:tab pos="292532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32" spc="0">
                <a:solidFill>
                  <a:srgbClr val="FF0072"/>
                </a:solidFill>
                <a:latin typeface="Times New Roman"/>
                <a:ea typeface="宋体" charset="-122"/>
              </a:rPr>
              <a:t>概要设计</a:t>
            </a:r>
            <a:endParaRPr lang="en-US" altLang="zh-CN" sz="628">
              <a:solidFill>
                <a:srgbClr val="FF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524"/>
              </a:lnSpc>
              <a:tabLst>
                <a:tab pos="292532"/>
              </a:tabLst>
            </a:pPr>
            <a:r>
              <a:rPr lang="en-US" altLang="zh-CN" sz="432" spc="0">
                <a:solidFill>
                  <a:srgbClr val="FF0072"/>
                </a:solidFill>
                <a:latin typeface="Times New Roman"/>
                <a:ea typeface="宋体" charset="-122"/>
              </a:rPr>
              <a:t>概要设计和制定端到端计划</a:t>
            </a:r>
            <a:endParaRPr lang="en-US" altLang="zh-CN" sz="628">
              <a:solidFill>
                <a:srgbClr val="FF0000"/>
              </a:solidFill>
              <a:latin typeface="Times New Roman"/>
              <a:ea typeface="宋体" charset="-122"/>
            </a:endParaRPr>
          </a:p>
        </p:txBody>
      </p:sp>
      <p:sp>
        <p:nvSpPr>
          <p:cNvPr id="3167" name="New shape"/>
          <p:cNvSpPr/>
          <p:nvPr/>
        </p:nvSpPr>
        <p:spPr>
          <a:xfrm>
            <a:off x="0" y="9768539"/>
            <a:ext cx="22488384" cy="25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sz="800" b="0">
                <a:solidFill>
                  <a:srgbClr val="000000"/>
                </a:solidFill>
              </a:rPr>
              <a:t>第2页，共5页。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4" y="0"/>
            <a:ext cx="18801818" cy="1003251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099" name="TextBox 1"/>
          <p:cNvSpPr txBox="1"/>
          <p:nvPr/>
        </p:nvSpPr>
        <p:spPr>
          <a:xfrm>
            <a:off x="611657" y="359016"/>
            <a:ext cx="109030" cy="11260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52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7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角色</a:t>
            </a:r>
          </a:p>
        </p:txBody>
      </p:sp>
      <p:sp>
        <p:nvSpPr>
          <p:cNvPr id="4100" name="TextBox 1"/>
          <p:cNvSpPr txBox="1"/>
          <p:nvPr/>
        </p:nvSpPr>
        <p:spPr>
          <a:xfrm>
            <a:off x="624954" y="545173"/>
            <a:ext cx="163544" cy="12655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628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3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IPMT</a:t>
            </a:r>
          </a:p>
        </p:txBody>
      </p:sp>
      <p:sp>
        <p:nvSpPr>
          <p:cNvPr id="4101" name="TextBox 1"/>
          <p:cNvSpPr txBox="1"/>
          <p:nvPr/>
        </p:nvSpPr>
        <p:spPr>
          <a:xfrm>
            <a:off x="279235" y="917486"/>
            <a:ext cx="560591" cy="4913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  <a:tabLst>
                <a:tab pos="93078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32" spc="0">
                <a:solidFill>
                  <a:srgbClr val="000072"/>
                </a:solidFill>
                <a:latin typeface="Times New Roman"/>
                <a:ea typeface="宋体" charset="-122"/>
              </a:rPr>
              <a:t>PDT经理（LPDT）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93078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93078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93078"/>
              </a:tabLst>
            </a:pP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PDT财务代表（FPDT）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02" name="TextBox 1"/>
          <p:cNvSpPr txBox="1"/>
          <p:nvPr/>
        </p:nvSpPr>
        <p:spPr>
          <a:xfrm>
            <a:off x="252641" y="1675410"/>
            <a:ext cx="479409" cy="12053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</a:pP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PDT开发代表（RDPDT）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03" name="TextBox 1"/>
          <p:cNvSpPr txBox="1"/>
          <p:nvPr/>
        </p:nvSpPr>
        <p:spPr>
          <a:xfrm>
            <a:off x="252641" y="2061020"/>
            <a:ext cx="609282" cy="12357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</a:pPr>
            <a:r>
              <a:rPr lang="en-US" altLang="zh-CN" sz="432" spc="0">
                <a:solidFill>
                  <a:srgbClr val="000072"/>
                </a:solidFill>
                <a:latin typeface="Times New Roman"/>
                <a:ea typeface="宋体" charset="-122"/>
              </a:rPr>
              <a:t>PDT客服代表（TSPDT）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04" name="TextBox 1"/>
          <p:cNvSpPr txBox="1"/>
          <p:nvPr/>
        </p:nvSpPr>
        <p:spPr>
          <a:xfrm>
            <a:off x="226047" y="2433333"/>
            <a:ext cx="970042" cy="12953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</a:pPr>
            <a:r>
              <a:rPr lang="en-US" altLang="zh-CN" sz="632" spc="0">
                <a:solidFill>
                  <a:srgbClr val="000072"/>
                </a:solidFill>
                <a:latin typeface="Times New Roman"/>
                <a:ea typeface="宋体" charset="-122"/>
              </a:rPr>
              <a:t>PDT制造代表（MNFPDT）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05" name="TextBox 1"/>
          <p:cNvSpPr txBox="1"/>
          <p:nvPr/>
        </p:nvSpPr>
        <p:spPr>
          <a:xfrm>
            <a:off x="226047" y="2805646"/>
            <a:ext cx="787257" cy="1264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</a:pPr>
            <a:r>
              <a:rPr lang="en-US" altLang="zh-CN" sz="532" spc="0">
                <a:solidFill>
                  <a:srgbClr val="000072"/>
                </a:solidFill>
                <a:latin typeface="Times New Roman"/>
                <a:ea typeface="宋体" charset="-122"/>
              </a:rPr>
              <a:t>PDT采购代表（PROPDT）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06" name="TextBox 1"/>
          <p:cNvSpPr txBox="1"/>
          <p:nvPr/>
        </p:nvSpPr>
        <p:spPr>
          <a:xfrm>
            <a:off x="226047" y="3191256"/>
            <a:ext cx="514683" cy="5323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  <a:tabLst>
                <a:tab pos="119672"/>
              </a:tabLst>
            </a:pP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PDT市场代表（MKTPDT）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119672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119672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119672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系统工程师（SE）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07" name="TextBox 1"/>
          <p:cNvSpPr txBox="1"/>
          <p:nvPr/>
        </p:nvSpPr>
        <p:spPr>
          <a:xfrm>
            <a:off x="319126" y="3935883"/>
            <a:ext cx="593249" cy="4972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  <a:tabLst>
                <a:tab pos="332423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32" spc="0">
                <a:solidFill>
                  <a:srgbClr val="1A1A8C"/>
                </a:solidFill>
                <a:latin typeface="Times New Roman"/>
                <a:ea typeface="宋体" charset="-122"/>
              </a:rPr>
              <a:t>PQA</a:t>
            </a:r>
            <a:endParaRPr lang="en-US" altLang="zh-CN" sz="628">
              <a:solidFill>
                <a:srgbClr val="1A1A1A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332423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332423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332423"/>
              </a:tabLst>
            </a:pPr>
            <a:r>
              <a:rPr lang="en-US" altLang="zh-CN" sz="532" spc="0">
                <a:solidFill>
                  <a:srgbClr val="000072"/>
                </a:solidFill>
                <a:latin typeface="Times New Roman"/>
                <a:ea typeface="宋体" charset="-122"/>
              </a:rPr>
              <a:t>项目操作员（POP）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08" name="TextBox 1"/>
          <p:cNvSpPr txBox="1"/>
          <p:nvPr/>
        </p:nvSpPr>
        <p:spPr>
          <a:xfrm>
            <a:off x="345719" y="4693806"/>
            <a:ext cx="439530" cy="49618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  <a:tabLst>
                <a:tab pos="26594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硬件工程师</a:t>
            </a:r>
            <a:r>
              <a:rPr lang="en-US" altLang="zh-CN" sz="432" spc="0">
                <a:solidFill>
                  <a:srgbClr val="000072"/>
                </a:solidFill>
                <a:latin typeface="Times New Roman"/>
                <a:ea typeface="宋体" charset="-122"/>
              </a:rPr>
              <a:t>  </a:t>
            </a:r>
            <a:r>
              <a:rPr lang="en-US" altLang="zh-CN" sz="532" spc="0">
                <a:solidFill>
                  <a:srgbClr val="000072"/>
                </a:solidFill>
                <a:latin typeface="Times New Roman"/>
                <a:ea typeface="宋体" charset="-122"/>
              </a:rPr>
              <a:t>(EE)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</a:tabLst>
            </a:pPr>
            <a:r>
              <a:rPr lang="en-US" altLang="zh-CN" sz="432" spc="0">
                <a:solidFill>
                  <a:srgbClr val="000072"/>
                </a:solidFill>
                <a:latin typeface="Times New Roman"/>
                <a:ea typeface="宋体" charset="-122"/>
              </a:rPr>
              <a:t>软件工程师</a:t>
            </a:r>
            <a:r>
              <a:rPr lang="en-US" altLang="zh-CN" sz="632" spc="0">
                <a:solidFill>
                  <a:srgbClr val="000072"/>
                </a:solidFill>
                <a:latin typeface="Times New Roman"/>
                <a:ea typeface="宋体" charset="-122"/>
              </a:rPr>
              <a:t>  </a:t>
            </a: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(SWE)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09" name="TextBox 1"/>
          <p:cNvSpPr txBox="1"/>
          <p:nvPr/>
        </p:nvSpPr>
        <p:spPr>
          <a:xfrm>
            <a:off x="385610" y="5451729"/>
            <a:ext cx="309451" cy="12053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</a:pP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结构工程师(ME)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10" name="TextBox 1"/>
          <p:cNvSpPr txBox="1"/>
          <p:nvPr/>
        </p:nvSpPr>
        <p:spPr>
          <a:xfrm>
            <a:off x="372313" y="5824043"/>
            <a:ext cx="493839" cy="1264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</a:pPr>
            <a:r>
              <a:rPr lang="en-US" altLang="zh-CN" sz="532" spc="0">
                <a:solidFill>
                  <a:srgbClr val="000072"/>
                </a:solidFill>
                <a:latin typeface="Times New Roman"/>
                <a:ea typeface="宋体" charset="-122"/>
              </a:rPr>
              <a:t>工业设计师(IDE)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11" name="TextBox 1"/>
          <p:cNvSpPr txBox="1"/>
          <p:nvPr/>
        </p:nvSpPr>
        <p:spPr>
          <a:xfrm>
            <a:off x="398907" y="6196356"/>
            <a:ext cx="383207" cy="12357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</a:pPr>
            <a:r>
              <a:rPr lang="en-US" altLang="zh-CN" sz="432" spc="0">
                <a:solidFill>
                  <a:srgbClr val="000072"/>
                </a:solidFill>
                <a:latin typeface="Times New Roman"/>
                <a:ea typeface="宋体" charset="-122"/>
              </a:rPr>
              <a:t>测试工程师(TE)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12" name="TextBox 1"/>
          <p:cNvSpPr txBox="1"/>
          <p:nvPr/>
        </p:nvSpPr>
        <p:spPr>
          <a:xfrm>
            <a:off x="252641" y="6581966"/>
            <a:ext cx="774635" cy="50090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  <a:tabLst>
                <a:tab pos="39891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632" spc="0">
                <a:solidFill>
                  <a:srgbClr val="000072"/>
                </a:solidFill>
                <a:latin typeface="Times New Roman"/>
                <a:ea typeface="宋体" charset="-122"/>
              </a:rPr>
              <a:t>资料开发工程师(TD)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39891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39891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39891"/>
              </a:tabLst>
            </a:pPr>
            <a:r>
              <a:rPr lang="en-US" altLang="zh-CN" sz="632" spc="0">
                <a:solidFill>
                  <a:srgbClr val="000072"/>
                </a:solidFill>
                <a:latin typeface="Times New Roman"/>
                <a:ea typeface="宋体" charset="-122"/>
              </a:rPr>
              <a:t>客户服务工程师</a:t>
            </a: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  </a:t>
            </a:r>
            <a:r>
              <a:rPr lang="en-US" altLang="zh-CN" sz="432" spc="0">
                <a:solidFill>
                  <a:srgbClr val="000072"/>
                </a:solidFill>
                <a:latin typeface="Times New Roman"/>
                <a:ea typeface="宋体" charset="-122"/>
              </a:rPr>
              <a:t>(TSS)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13" name="TextBox 1"/>
          <p:cNvSpPr txBox="1"/>
          <p:nvPr/>
        </p:nvSpPr>
        <p:spPr>
          <a:xfrm>
            <a:off x="279235" y="7326592"/>
            <a:ext cx="445943" cy="12053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</a:pP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制造操作人员</a:t>
            </a:r>
            <a:r>
              <a:rPr lang="en-US" altLang="zh-CN" sz="632" spc="0">
                <a:solidFill>
                  <a:srgbClr val="000072"/>
                </a:solidFill>
                <a:latin typeface="Times New Roman"/>
                <a:ea typeface="宋体" charset="-122"/>
              </a:rPr>
              <a:t>  </a:t>
            </a: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(MOPS)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14" name="TextBox 1"/>
          <p:cNvSpPr txBox="1"/>
          <p:nvPr/>
        </p:nvSpPr>
        <p:spPr>
          <a:xfrm>
            <a:off x="252641" y="7685608"/>
            <a:ext cx="595057" cy="12944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</a:pPr>
            <a:r>
              <a:rPr lang="en-US" altLang="zh-CN" sz="432" spc="0">
                <a:solidFill>
                  <a:srgbClr val="000072"/>
                </a:solidFill>
                <a:latin typeface="Times New Roman"/>
                <a:ea typeface="宋体" charset="-122"/>
              </a:rPr>
              <a:t>制造-试制工程师</a:t>
            </a:r>
            <a:r>
              <a:rPr lang="en-US" altLang="zh-CN" sz="632" spc="0">
                <a:solidFill>
                  <a:srgbClr val="000072"/>
                </a:solidFill>
                <a:latin typeface="Times New Roman"/>
                <a:ea typeface="宋体" charset="-122"/>
              </a:rPr>
              <a:t>  </a:t>
            </a:r>
            <a:r>
              <a:rPr lang="en-US" altLang="zh-CN" sz="632" spc="0">
                <a:solidFill>
                  <a:srgbClr val="000072"/>
                </a:solidFill>
                <a:latin typeface="Times New Roman"/>
                <a:ea typeface="宋体" charset="-122"/>
              </a:rPr>
              <a:t>(PP)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15" name="TextBox 1"/>
          <p:cNvSpPr txBox="1"/>
          <p:nvPr/>
        </p:nvSpPr>
        <p:spPr>
          <a:xfrm>
            <a:off x="279235" y="8031328"/>
            <a:ext cx="628523" cy="57512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  <a:tabLst>
                <a:tab pos="106375"/>
                <a:tab pos="319126"/>
              </a:tabLst>
            </a:pPr>
            <a:r>
              <a:rPr lang="en-US" altLang="zh-CN" sz="532" spc="0">
                <a:solidFill>
                  <a:srgbClr val="000072"/>
                </a:solidFill>
                <a:latin typeface="Times New Roman"/>
                <a:ea typeface="宋体" charset="-122"/>
              </a:rPr>
              <a:t>制造-高级制造工程师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106375"/>
                <a:tab pos="319126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532" spc="0">
                <a:solidFill>
                  <a:srgbClr val="000072"/>
                </a:solidFill>
                <a:latin typeface="Times New Roman"/>
                <a:ea typeface="宋体" charset="-122"/>
              </a:rPr>
              <a:t>(AME)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106375"/>
                <a:tab pos="319126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466"/>
              </a:lnSpc>
              <a:tabLst>
                <a:tab pos="106375"/>
                <a:tab pos="319126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采购人员</a:t>
            </a: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  </a:t>
            </a: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(PRO)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16" name="TextBox 1"/>
          <p:cNvSpPr txBox="1"/>
          <p:nvPr/>
        </p:nvSpPr>
        <p:spPr>
          <a:xfrm>
            <a:off x="319126" y="8842439"/>
            <a:ext cx="575750" cy="50023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</a:pPr>
            <a:r>
              <a:rPr lang="en-US" altLang="zh-CN" sz="532" spc="0">
                <a:solidFill>
                  <a:srgbClr val="000072"/>
                </a:solidFill>
                <a:latin typeface="Times New Roman"/>
                <a:ea typeface="宋体" charset="-122"/>
              </a:rPr>
              <a:t>营销工程师</a:t>
            </a:r>
            <a:r>
              <a:rPr lang="en-US" altLang="zh-CN" sz="532" spc="0">
                <a:solidFill>
                  <a:srgbClr val="000072"/>
                </a:solidFill>
                <a:latin typeface="Times New Roman"/>
                <a:ea typeface="宋体" charset="-122"/>
              </a:rPr>
              <a:t>  </a:t>
            </a:r>
            <a:r>
              <a:rPr lang="en-US" altLang="zh-CN" sz="432" spc="0">
                <a:solidFill>
                  <a:srgbClr val="000072"/>
                </a:solidFill>
                <a:latin typeface="Times New Roman"/>
                <a:ea typeface="宋体" charset="-122"/>
              </a:rPr>
              <a:t>(MKTE)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838"/>
              </a:lnSpc>
            </a:pPr>
            <a:r>
              <a:rPr lang="en-US" altLang="zh-CN" sz="532" spc="0">
                <a:solidFill>
                  <a:srgbClr val="000072"/>
                </a:solidFill>
                <a:latin typeface="Times New Roman"/>
                <a:ea typeface="宋体" charset="-122"/>
              </a:rPr>
              <a:t>订单履行人员</a:t>
            </a:r>
            <a:r>
              <a:rPr lang="en-US" altLang="zh-CN" sz="432" spc="0">
                <a:solidFill>
                  <a:srgbClr val="000072"/>
                </a:solidFill>
                <a:latin typeface="Times New Roman"/>
                <a:ea typeface="宋体" charset="-122"/>
              </a:rPr>
              <a:t>  </a:t>
            </a:r>
            <a:r>
              <a:rPr lang="en-US" altLang="zh-CN" sz="632" spc="0">
                <a:solidFill>
                  <a:srgbClr val="000072"/>
                </a:solidFill>
                <a:latin typeface="Times New Roman"/>
                <a:ea typeface="宋体" charset="-122"/>
              </a:rPr>
              <a:t>(FF)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17" name="TextBox 1"/>
          <p:cNvSpPr txBox="1"/>
          <p:nvPr/>
        </p:nvSpPr>
        <p:spPr>
          <a:xfrm>
            <a:off x="438798" y="9587065"/>
            <a:ext cx="351277" cy="12944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</a:pPr>
            <a:r>
              <a:rPr lang="en-US" altLang="zh-CN" sz="432" spc="0">
                <a:solidFill>
                  <a:srgbClr val="000072"/>
                </a:solidFill>
                <a:latin typeface="Times New Roman"/>
                <a:ea typeface="宋体" charset="-122"/>
              </a:rPr>
              <a:t>销售专员</a:t>
            </a:r>
            <a:r>
              <a:rPr lang="en-US" altLang="zh-CN" sz="432" spc="0">
                <a:solidFill>
                  <a:srgbClr val="000072"/>
                </a:solidFill>
                <a:latin typeface="Times New Roman"/>
                <a:ea typeface="宋体" charset="-122"/>
              </a:rPr>
              <a:t>  </a:t>
            </a:r>
            <a:r>
              <a:rPr lang="en-US" altLang="zh-CN" sz="632" spc="0">
                <a:solidFill>
                  <a:srgbClr val="000072"/>
                </a:solidFill>
                <a:latin typeface="Times New Roman"/>
                <a:ea typeface="宋体" charset="-122"/>
              </a:rPr>
              <a:t>(S)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18" name="TextBox 1"/>
          <p:cNvSpPr/>
          <p:nvPr/>
        </p:nvSpPr>
        <p:spPr>
          <a:xfrm>
            <a:off x="7539343" y="226047"/>
            <a:ext cx="2148523" cy="21016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0" tIns="0" rIns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>
              <a:lnSpc>
                <a:spcPts val="1256"/>
              </a:lnSpc>
            </a:pPr>
            <a:r>
              <a:rPr lang="en-US" altLang="zh-CN" sz="856">
                <a:solidFill>
                  <a:srgbClr val="000072"/>
                </a:solidFill>
                <a:latin typeface="Times New Roman"/>
                <a:ea typeface="宋体" charset="-122"/>
              </a:rPr>
              <a:t>产品开发开发阶段阶段操作流程图（</a:t>
            </a:r>
            <a:r>
              <a:rPr lang="en-US" altLang="zh-CN" sz="1156" b="1">
                <a:solidFill>
                  <a:srgbClr val="000072"/>
                </a:solidFill>
                <a:latin typeface="Times New Roman"/>
                <a:ea typeface="宋体" charset="-122"/>
              </a:rPr>
              <a:t>V01</a:t>
            </a:r>
            <a:r>
              <a:rPr lang="en-US" altLang="zh-CN" sz="956">
                <a:solidFill>
                  <a:srgbClr val="000072"/>
                </a:solidFill>
                <a:latin typeface="Times New Roman"/>
                <a:ea typeface="宋体" charset="-122"/>
              </a:rPr>
              <a:t>）</a:t>
            </a:r>
            <a:endParaRPr lang="en-US" altLang="zh-CN" sz="1256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19" name="TextBox 1"/>
          <p:cNvSpPr txBox="1"/>
          <p:nvPr/>
        </p:nvSpPr>
        <p:spPr>
          <a:xfrm>
            <a:off x="7778687" y="2951912"/>
            <a:ext cx="125063" cy="9864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SE-320</a:t>
            </a:r>
          </a:p>
        </p:txBody>
      </p:sp>
      <p:sp>
        <p:nvSpPr>
          <p:cNvPr id="4120" name="TextBox 1"/>
          <p:cNvSpPr txBox="1"/>
          <p:nvPr/>
        </p:nvSpPr>
        <p:spPr>
          <a:xfrm>
            <a:off x="8829142" y="4507649"/>
            <a:ext cx="139494" cy="10164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EE-80</a:t>
            </a:r>
          </a:p>
        </p:txBody>
      </p:sp>
      <p:sp>
        <p:nvSpPr>
          <p:cNvPr id="4121" name="TextBox 1"/>
          <p:cNvSpPr txBox="1"/>
          <p:nvPr/>
        </p:nvSpPr>
        <p:spPr>
          <a:xfrm>
            <a:off x="8377048" y="4507649"/>
            <a:ext cx="139494" cy="10164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EE-70</a:t>
            </a:r>
          </a:p>
        </p:txBody>
      </p:sp>
      <p:sp>
        <p:nvSpPr>
          <p:cNvPr id="4122" name="TextBox 1"/>
          <p:cNvSpPr txBox="1"/>
          <p:nvPr/>
        </p:nvSpPr>
        <p:spPr>
          <a:xfrm>
            <a:off x="7645718" y="4507649"/>
            <a:ext cx="107426" cy="9864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EE-60</a:t>
            </a:r>
          </a:p>
        </p:txBody>
      </p:sp>
      <p:sp>
        <p:nvSpPr>
          <p:cNvPr id="4123" name="TextBox 1"/>
          <p:cNvSpPr txBox="1"/>
          <p:nvPr/>
        </p:nvSpPr>
        <p:spPr>
          <a:xfrm>
            <a:off x="7619124" y="6488888"/>
            <a:ext cx="76962" cy="956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TD-30</a:t>
            </a:r>
          </a:p>
        </p:txBody>
      </p:sp>
      <p:sp>
        <p:nvSpPr>
          <p:cNvPr id="4124" name="TextBox 1"/>
          <p:cNvSpPr txBox="1"/>
          <p:nvPr/>
        </p:nvSpPr>
        <p:spPr>
          <a:xfrm>
            <a:off x="8829142" y="6488888"/>
            <a:ext cx="144304" cy="10164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TD-40</a:t>
            </a:r>
          </a:p>
        </p:txBody>
      </p:sp>
      <p:sp>
        <p:nvSpPr>
          <p:cNvPr id="4125" name="TextBox 1"/>
          <p:cNvSpPr txBox="1"/>
          <p:nvPr/>
        </p:nvSpPr>
        <p:spPr>
          <a:xfrm>
            <a:off x="8004734" y="8749361"/>
            <a:ext cx="120253" cy="956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MKTE-50</a:t>
            </a:r>
          </a:p>
        </p:txBody>
      </p:sp>
      <p:sp>
        <p:nvSpPr>
          <p:cNvPr id="4126" name="TextBox 1"/>
          <p:cNvSpPr txBox="1"/>
          <p:nvPr/>
        </p:nvSpPr>
        <p:spPr>
          <a:xfrm>
            <a:off x="11594898" y="7406374"/>
            <a:ext cx="133080" cy="10164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PP-10</a:t>
            </a:r>
          </a:p>
        </p:txBody>
      </p:sp>
      <p:sp>
        <p:nvSpPr>
          <p:cNvPr id="4127" name="TextBox 1"/>
          <p:cNvSpPr txBox="1"/>
          <p:nvPr/>
        </p:nvSpPr>
        <p:spPr>
          <a:xfrm>
            <a:off x="13709104" y="7539343"/>
            <a:ext cx="133080" cy="10164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PP-20</a:t>
            </a:r>
          </a:p>
        </p:txBody>
      </p:sp>
      <p:sp>
        <p:nvSpPr>
          <p:cNvPr id="4128" name="TextBox 1"/>
          <p:cNvSpPr txBox="1"/>
          <p:nvPr/>
        </p:nvSpPr>
        <p:spPr>
          <a:xfrm>
            <a:off x="12831509" y="7911656"/>
            <a:ext cx="219662" cy="10164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AME-130</a:t>
            </a:r>
          </a:p>
        </p:txBody>
      </p:sp>
      <p:sp>
        <p:nvSpPr>
          <p:cNvPr id="4129" name="TextBox 1"/>
          <p:cNvSpPr txBox="1"/>
          <p:nvPr/>
        </p:nvSpPr>
        <p:spPr>
          <a:xfrm>
            <a:off x="12086882" y="3590163"/>
            <a:ext cx="163544" cy="11259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52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7" b="0" i="0" u="none" strike="noStrike" kern="1200" cap="none" spc="0" normalizeH="0" baseline="0" noProof="0" smtClean="0">
                <a:ln>
                  <a:noFill/>
                </a:ln>
                <a:solidFill>
                  <a:srgbClr val="FF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SE-410</a:t>
            </a:r>
          </a:p>
        </p:txBody>
      </p:sp>
      <p:sp>
        <p:nvSpPr>
          <p:cNvPr id="4130" name="TextBox 1"/>
          <p:cNvSpPr txBox="1"/>
          <p:nvPr/>
        </p:nvSpPr>
        <p:spPr>
          <a:xfrm>
            <a:off x="7100545" y="3204553"/>
            <a:ext cx="163544" cy="11259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52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7" b="0" i="0" u="none" strike="noStrike" kern="1200" cap="none" spc="0" normalizeH="0" baseline="0" noProof="0" smtClean="0">
                <a:ln>
                  <a:noFill/>
                </a:ln>
                <a:solidFill>
                  <a:srgbClr val="FF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SE-390</a:t>
            </a:r>
          </a:p>
        </p:txBody>
      </p:sp>
      <p:sp>
        <p:nvSpPr>
          <p:cNvPr id="4131" name="TextBox 1"/>
          <p:cNvSpPr txBox="1"/>
          <p:nvPr/>
        </p:nvSpPr>
        <p:spPr>
          <a:xfrm>
            <a:off x="10996537" y="8642986"/>
            <a:ext cx="65738" cy="9395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MKTE-60</a:t>
            </a:r>
          </a:p>
        </p:txBody>
      </p:sp>
      <p:sp>
        <p:nvSpPr>
          <p:cNvPr id="4132" name="TextBox 1"/>
          <p:cNvSpPr txBox="1"/>
          <p:nvPr/>
        </p:nvSpPr>
        <p:spPr>
          <a:xfrm>
            <a:off x="6741529" y="8749361"/>
            <a:ext cx="65738" cy="9395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MKTE-30</a:t>
            </a:r>
          </a:p>
        </p:txBody>
      </p:sp>
      <p:sp>
        <p:nvSpPr>
          <p:cNvPr id="4133" name="TextBox 1"/>
          <p:cNvSpPr txBox="1"/>
          <p:nvPr/>
        </p:nvSpPr>
        <p:spPr>
          <a:xfrm>
            <a:off x="14679778" y="6502185"/>
            <a:ext cx="144304" cy="10164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TD-50</a:t>
            </a:r>
          </a:p>
        </p:txBody>
      </p:sp>
      <p:sp>
        <p:nvSpPr>
          <p:cNvPr id="4134" name="TextBox 1"/>
          <p:cNvSpPr txBox="1"/>
          <p:nvPr/>
        </p:nvSpPr>
        <p:spPr>
          <a:xfrm>
            <a:off x="17073220" y="4095445"/>
            <a:ext cx="230694" cy="20208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66485"/>
              </a:tabLst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早期销售决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524"/>
              </a:lnSpc>
              <a:tabLst>
                <a:tab pos="66485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策模板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35" name="TextBox 1"/>
          <p:cNvSpPr txBox="1"/>
          <p:nvPr/>
        </p:nvSpPr>
        <p:spPr>
          <a:xfrm>
            <a:off x="1462659" y="345719"/>
            <a:ext cx="107426" cy="956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IPMT-50</a:t>
            </a:r>
          </a:p>
        </p:txBody>
      </p:sp>
      <p:sp>
        <p:nvSpPr>
          <p:cNvPr id="4136" name="TextBox 1"/>
          <p:cNvSpPr txBox="1"/>
          <p:nvPr/>
        </p:nvSpPr>
        <p:spPr>
          <a:xfrm>
            <a:off x="2247176" y="425501"/>
            <a:ext cx="57722" cy="9395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IPMT-60</a:t>
            </a:r>
          </a:p>
        </p:txBody>
      </p:sp>
      <p:sp>
        <p:nvSpPr>
          <p:cNvPr id="4137" name="TextBox 1"/>
          <p:cNvSpPr txBox="1"/>
          <p:nvPr/>
        </p:nvSpPr>
        <p:spPr>
          <a:xfrm>
            <a:off x="1569034" y="771220"/>
            <a:ext cx="138301" cy="29636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79781"/>
              </a:tabLst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NO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466"/>
              </a:lnSpc>
              <a:tabLst>
                <a:tab pos="79781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结束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38" name="TextBox 1"/>
          <p:cNvSpPr txBox="1"/>
          <p:nvPr/>
        </p:nvSpPr>
        <p:spPr>
          <a:xfrm>
            <a:off x="1569034" y="491985"/>
            <a:ext cx="237107" cy="27053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  <a:tabLst>
                <a:tab pos="79781"/>
              </a:tabLst>
            </a:pP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计划决策</a:t>
            </a: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     </a:t>
            </a: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YES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79781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评审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39" name="TextBox 1"/>
          <p:cNvSpPr txBox="1"/>
          <p:nvPr/>
        </p:nvSpPr>
        <p:spPr>
          <a:xfrm>
            <a:off x="4840072" y="1914754"/>
            <a:ext cx="182785" cy="9864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TSPDT-80</a:t>
            </a:r>
          </a:p>
        </p:txBody>
      </p:sp>
      <p:sp>
        <p:nvSpPr>
          <p:cNvPr id="4140" name="TextBox 1"/>
          <p:cNvSpPr txBox="1"/>
          <p:nvPr/>
        </p:nvSpPr>
        <p:spPr>
          <a:xfrm>
            <a:off x="4840072" y="2659380"/>
            <a:ext cx="235696" cy="9864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PROPDT-130</a:t>
            </a:r>
          </a:p>
        </p:txBody>
      </p:sp>
      <p:sp>
        <p:nvSpPr>
          <p:cNvPr id="4141" name="TextBox 1"/>
          <p:cNvSpPr txBox="1"/>
          <p:nvPr/>
        </p:nvSpPr>
        <p:spPr>
          <a:xfrm>
            <a:off x="4800181" y="571767"/>
            <a:ext cx="336709" cy="1243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</a:pPr>
            <a:r>
              <a:rPr lang="en-US" altLang="zh-CN" sz="432" spc="0">
                <a:solidFill>
                  <a:srgbClr val="FF0072"/>
                </a:solidFill>
                <a:latin typeface="Times New Roman"/>
                <a:ea typeface="宋体" charset="-122"/>
              </a:rPr>
              <a:t>执行项目监控</a:t>
            </a:r>
            <a:endParaRPr lang="en-US" altLang="zh-CN" sz="628">
              <a:solidFill>
                <a:srgbClr val="FF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42" name="TextBox 1"/>
          <p:cNvSpPr txBox="1"/>
          <p:nvPr/>
        </p:nvSpPr>
        <p:spPr>
          <a:xfrm>
            <a:off x="4135336" y="837705"/>
            <a:ext cx="336709" cy="57517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93078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LPDT-250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93078"/>
              </a:tabLst>
            </a:pP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项目开工会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361"/>
              </a:lnSpc>
              <a:tabLst>
                <a:tab pos="93078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阶段开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628"/>
              </a:lnSpc>
              <a:tabLst>
                <a:tab pos="93078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工对照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628"/>
              </a:lnSpc>
              <a:tabLst>
                <a:tab pos="93078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检查表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43" name="TextBox 1"/>
          <p:cNvSpPr txBox="1"/>
          <p:nvPr/>
        </p:nvSpPr>
        <p:spPr>
          <a:xfrm>
            <a:off x="4826775" y="784517"/>
            <a:ext cx="323086" cy="68304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53188"/>
              </a:tabLst>
            </a:pP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LPDT-260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53188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开始执行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53188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项目监控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152"/>
              </a:lnSpc>
              <a:tabLst>
                <a:tab pos="53188"/>
              </a:tabLst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FPDT-110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53188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开始执行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53188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项目监控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44" name="TextBox 1"/>
          <p:cNvSpPr txBox="1"/>
          <p:nvPr/>
        </p:nvSpPr>
        <p:spPr>
          <a:xfrm>
            <a:off x="4813478" y="1529143"/>
            <a:ext cx="336516" cy="3372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66485"/>
              </a:tabLst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RDPDT-100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66485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开始执行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66485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项目监控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45" name="TextBox 1"/>
          <p:cNvSpPr txBox="1"/>
          <p:nvPr/>
        </p:nvSpPr>
        <p:spPr>
          <a:xfrm>
            <a:off x="4879963" y="2007832"/>
            <a:ext cx="173165" cy="20084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</a:pP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开始执行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</a:pP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项目监控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46" name="TextBox 1"/>
          <p:cNvSpPr txBox="1"/>
          <p:nvPr/>
        </p:nvSpPr>
        <p:spPr>
          <a:xfrm>
            <a:off x="4840072" y="2287067"/>
            <a:ext cx="309657" cy="34063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39891"/>
              </a:tabLst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MNFPDT-90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39891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开始执行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39891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项目监控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47" name="TextBox 1"/>
          <p:cNvSpPr txBox="1"/>
          <p:nvPr/>
        </p:nvSpPr>
        <p:spPr>
          <a:xfrm>
            <a:off x="4879963" y="2765755"/>
            <a:ext cx="115443" cy="19857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</a:pP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开始执行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</a:pP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项目监控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48" name="TextBox 1"/>
          <p:cNvSpPr txBox="1"/>
          <p:nvPr/>
        </p:nvSpPr>
        <p:spPr>
          <a:xfrm>
            <a:off x="4813478" y="3044990"/>
            <a:ext cx="336709" cy="6482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26594"/>
                <a:tab pos="66485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MKTPDT-120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  <a:tab pos="66485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开始执行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26594"/>
                <a:tab pos="66485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项目监控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152"/>
              </a:lnSpc>
              <a:tabLst>
                <a:tab pos="26594"/>
                <a:tab pos="66485"/>
              </a:tabLst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SE-290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  <a:tab pos="66485"/>
              </a:tabLst>
            </a:pP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开始参与执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26594"/>
                <a:tab pos="66485"/>
              </a:tabLst>
            </a:pP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行项目监控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49" name="TextBox 1"/>
          <p:cNvSpPr txBox="1"/>
          <p:nvPr/>
        </p:nvSpPr>
        <p:spPr>
          <a:xfrm>
            <a:off x="2273771" y="505282"/>
            <a:ext cx="242315" cy="24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  <a:tabLst>
                <a:tab pos="39891"/>
              </a:tabLst>
            </a:pP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增扩PDT，进行产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39891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品开发全员任命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50" name="TextBox 1"/>
          <p:cNvSpPr txBox="1"/>
          <p:nvPr/>
        </p:nvSpPr>
        <p:spPr>
          <a:xfrm>
            <a:off x="3310928" y="4228414"/>
            <a:ext cx="173165" cy="19668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POP-90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</a:pP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更新项目环境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51" name="TextBox 1"/>
          <p:cNvSpPr txBox="1"/>
          <p:nvPr/>
        </p:nvSpPr>
        <p:spPr>
          <a:xfrm>
            <a:off x="4826775" y="3922585"/>
            <a:ext cx="282604" cy="56217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  <a:tabLst>
                <a:tab pos="53188"/>
                <a:tab pos="79781"/>
              </a:tabLst>
            </a:pP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品质量目标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53188"/>
                <a:tab pos="79781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和计划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53188"/>
                <a:tab pos="79781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POP-100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53188"/>
                <a:tab pos="79781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协助监控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53188"/>
                <a:tab pos="79781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项目执行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52" name="TextBox 1"/>
          <p:cNvSpPr txBox="1"/>
          <p:nvPr/>
        </p:nvSpPr>
        <p:spPr>
          <a:xfrm>
            <a:off x="4773587" y="3776320"/>
            <a:ext cx="198023" cy="20208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53188"/>
              </a:tabLst>
            </a:pP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PQA-60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524"/>
              </a:lnSpc>
              <a:tabLst>
                <a:tab pos="53188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开始监控产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53" name="TextBox 1"/>
          <p:cNvSpPr txBox="1"/>
          <p:nvPr/>
        </p:nvSpPr>
        <p:spPr>
          <a:xfrm>
            <a:off x="5637886" y="837705"/>
            <a:ext cx="551779" cy="5995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26594"/>
                <a:tab pos="66485"/>
                <a:tab pos="146266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LPDT-270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  <a:tab pos="66485"/>
                <a:tab pos="146266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执行对外合作计划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66485"/>
                <a:tab pos="146266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26594"/>
                <a:tab pos="66485"/>
                <a:tab pos="146266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FPDT-120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  <a:tab pos="66485"/>
                <a:tab pos="146266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	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跟踪目标成本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54" name="TextBox 1"/>
          <p:cNvSpPr txBox="1"/>
          <p:nvPr/>
        </p:nvSpPr>
        <p:spPr>
          <a:xfrm>
            <a:off x="6728232" y="944080"/>
            <a:ext cx="126269" cy="4776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52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594"/>
              </a:tabLst>
              <a:defRPr/>
            </a:pPr>
            <a:r>
              <a:rPr kumimoji="0" lang="en-US" altLang="zh-CN" sz="1685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 pitchFamily="34" charset="0"/>
              </a:rPr>
              <a:t>	</a:t>
            </a:r>
            <a:r>
              <a:rPr kumimoji="0" lang="en-US" altLang="zh-CN" sz="527" b="0" i="0" u="none" strike="noStrike" kern="1200" cap="none" spc="0" normalizeH="0" baseline="0" noProof="0" smtClean="0">
                <a:ln>
                  <a:noFill/>
                </a:ln>
                <a:solidFill>
                  <a:srgbClr val="FF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GA</a:t>
            </a:r>
          </a:p>
          <a:p>
            <a:pPr marL="0" marR="0" lvl="0" indent="0" algn="l" defTabSz="957377" rtl="0" eaLnBrk="1" fontAlgn="auto" latinLnBrk="0" hangingPunct="1">
              <a:lnSpc>
                <a:spcPts val="104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85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57377" rtl="0" eaLnBrk="1" fontAlgn="auto" latinLnBrk="0" hangingPunct="1">
              <a:lnSpc>
                <a:spcPts val="104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85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57377" rtl="0" eaLnBrk="1" fontAlgn="auto" latinLnBrk="0" hangingPunct="1">
              <a:lnSpc>
                <a:spcPts val="838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594"/>
              </a:tabLst>
              <a:defRPr/>
            </a:pPr>
            <a:r>
              <a:rPr kumimoji="0" lang="en-US" altLang="zh-CN" sz="327" b="0" i="0" u="none" strike="noStrike" kern="1200" cap="none" spc="0" normalizeH="0" baseline="0" noProof="0" smtClean="0">
                <a:ln>
                  <a:noFill/>
                </a:ln>
                <a:solidFill>
                  <a:srgbClr val="FF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SE-410</a:t>
            </a:r>
          </a:p>
        </p:txBody>
      </p:sp>
      <p:sp>
        <p:nvSpPr>
          <p:cNvPr id="4155" name="TextBox 1"/>
          <p:cNvSpPr txBox="1"/>
          <p:nvPr/>
        </p:nvSpPr>
        <p:spPr>
          <a:xfrm>
            <a:off x="5664480" y="1582331"/>
            <a:ext cx="233297" cy="2473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53188"/>
              </a:tabLst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RDPDT-110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53188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组建Build小组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56" name="TextBox 1"/>
          <p:cNvSpPr txBox="1"/>
          <p:nvPr/>
        </p:nvSpPr>
        <p:spPr>
          <a:xfrm>
            <a:off x="7034061" y="983971"/>
            <a:ext cx="592453" cy="3204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53188"/>
                <a:tab pos="292532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LPDT-280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53188"/>
                <a:tab pos="292532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监控执行信息安全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53188"/>
                <a:tab pos="292532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计划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57" name="TextBox 1"/>
          <p:cNvSpPr txBox="1"/>
          <p:nvPr/>
        </p:nvSpPr>
        <p:spPr>
          <a:xfrm>
            <a:off x="8151000" y="1090346"/>
            <a:ext cx="41688" cy="10658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52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7" b="0" i="0" u="none" strike="noStrike" kern="1200" cap="none" spc="0" normalizeH="0" baseline="0" noProof="0" smtClean="0">
                <a:ln>
                  <a:noFill/>
                </a:ln>
                <a:solidFill>
                  <a:srgbClr val="FF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GA</a:t>
            </a:r>
          </a:p>
        </p:txBody>
      </p:sp>
      <p:sp>
        <p:nvSpPr>
          <p:cNvPr id="4158" name="TextBox 1"/>
          <p:cNvSpPr txBox="1"/>
          <p:nvPr/>
        </p:nvSpPr>
        <p:spPr>
          <a:xfrm>
            <a:off x="7845172" y="3723132"/>
            <a:ext cx="334323" cy="21191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  <a:tabLst>
                <a:tab pos="159563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知识产权分析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159563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SE-360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59" name="TextBox 1"/>
          <p:cNvSpPr txBox="1"/>
          <p:nvPr/>
        </p:nvSpPr>
        <p:spPr>
          <a:xfrm>
            <a:off x="7778687" y="3044989"/>
            <a:ext cx="783255" cy="6288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  <a:tabLst>
                <a:tab pos="53188"/>
                <a:tab pos="106375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监控配置管理及更改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53188"/>
                <a:tab pos="106375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256"/>
              </a:lnSpc>
              <a:tabLst>
                <a:tab pos="53188"/>
                <a:tab pos="106375"/>
              </a:tabLst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SE-340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53188"/>
                <a:tab pos="106375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企业标准、企业内控标准起草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53188"/>
                <a:tab pos="106375"/>
              </a:tabLst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SE-350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60" name="TextBox 1"/>
          <p:cNvSpPr txBox="1"/>
          <p:nvPr/>
        </p:nvSpPr>
        <p:spPr>
          <a:xfrm>
            <a:off x="7871765" y="3949179"/>
            <a:ext cx="673417" cy="11277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</a:pP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产品数据准确性管理与齐套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61" name="TextBox 1"/>
          <p:cNvSpPr txBox="1"/>
          <p:nvPr/>
        </p:nvSpPr>
        <p:spPr>
          <a:xfrm>
            <a:off x="9108377" y="3962475"/>
            <a:ext cx="163544" cy="11259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52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7" b="0" i="0" u="none" strike="noStrike" kern="1200" cap="none" spc="0" normalizeH="0" baseline="0" noProof="0" smtClean="0">
                <a:ln>
                  <a:noFill/>
                </a:ln>
                <a:solidFill>
                  <a:srgbClr val="FF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SE-410</a:t>
            </a:r>
          </a:p>
        </p:txBody>
      </p:sp>
      <p:sp>
        <p:nvSpPr>
          <p:cNvPr id="4162" name="TextBox 1"/>
          <p:cNvSpPr txBox="1"/>
          <p:nvPr/>
        </p:nvSpPr>
        <p:spPr>
          <a:xfrm>
            <a:off x="7659015" y="4600728"/>
            <a:ext cx="457770" cy="5995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  <a:tabLst>
                <a:tab pos="39891"/>
                <a:tab pos="53188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硬件详细设计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39891"/>
                <a:tab pos="53188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（包括原理图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39891"/>
                <a:tab pos="53188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设计、电缆）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256"/>
              </a:lnSpc>
              <a:tabLst>
                <a:tab pos="39891"/>
                <a:tab pos="53188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SWE-60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39891"/>
                <a:tab pos="53188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软件详细设计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63" name="TextBox 1"/>
          <p:cNvSpPr txBox="1"/>
          <p:nvPr/>
        </p:nvSpPr>
        <p:spPr>
          <a:xfrm>
            <a:off x="10291801" y="4640618"/>
            <a:ext cx="296227" cy="61337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594"/>
                <a:tab pos="106375"/>
              </a:tabLst>
              <a:defRPr/>
            </a:pPr>
            <a:r>
              <a:rPr kumimoji="0" lang="en-US" altLang="zh-CN" sz="2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EE-90</a:t>
            </a:r>
          </a:p>
          <a:p>
            <a:pPr marL="0" marR="0" lvl="0" indent="0" algn="l" defTabSz="957377" rtl="0" eaLnBrk="1" fontAlgn="auto" latinLnBrk="0" hangingPunct="1">
              <a:lnSpc>
                <a:spcPts val="104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594"/>
                <a:tab pos="106375"/>
              </a:tabLst>
              <a:defRPr/>
            </a:pPr>
            <a:r>
              <a:rPr kumimoji="0" lang="en-US" altLang="zh-CN" sz="1585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 pitchFamily="34" charset="0"/>
              </a:rPr>
              <a:t>	</a:t>
            </a:r>
            <a:r>
              <a:rPr kumimoji="0" lang="en-US" altLang="zh-CN" sz="527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参与集成</a:t>
            </a:r>
          </a:p>
          <a:p>
            <a:pPr marL="0" marR="0" lvl="0" indent="0" algn="l" defTabSz="957377" rtl="0" eaLnBrk="1" fontAlgn="auto" latinLnBrk="0" hangingPunct="1">
              <a:lnSpc>
                <a:spcPts val="7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594"/>
                <a:tab pos="106375"/>
              </a:tabLst>
              <a:defRPr/>
            </a:pPr>
            <a:r>
              <a:rPr kumimoji="0" lang="en-US" altLang="zh-CN" sz="1685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 pitchFamily="34" charset="0"/>
              </a:rPr>
              <a:t>		</a:t>
            </a:r>
            <a:r>
              <a:rPr kumimoji="0" lang="en-US" altLang="zh-CN" sz="227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测试</a:t>
            </a:r>
          </a:p>
          <a:p>
            <a:pPr marL="0" marR="0" lvl="0" indent="0" algn="l" defTabSz="957377" rtl="0" eaLnBrk="1" fontAlgn="auto" latinLnBrk="0" hangingPunct="1">
              <a:lnSpc>
                <a:spcPts val="104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594"/>
                <a:tab pos="106375"/>
              </a:tabLst>
              <a:defRPr/>
            </a:pPr>
            <a:r>
              <a:rPr kumimoji="0" lang="en-US" altLang="zh-CN" sz="1485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 pitchFamily="34" charset="0"/>
              </a:rPr>
              <a:t>	</a:t>
            </a:r>
            <a:r>
              <a:rPr kumimoji="0" lang="en-US" altLang="zh-CN" sz="1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SWE-90</a:t>
            </a:r>
          </a:p>
          <a:p>
            <a:pPr marL="0" marR="0" lvl="0" indent="0" algn="l" defTabSz="957377" rtl="0" eaLnBrk="1" fontAlgn="auto" latinLnBrk="0" hangingPunct="1">
              <a:lnSpc>
                <a:spcPts val="942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594"/>
                <a:tab pos="106375"/>
              </a:tabLst>
              <a:defRPr/>
            </a:pPr>
            <a:r>
              <a:rPr kumimoji="0" lang="en-US" altLang="zh-CN" sz="1685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 pitchFamily="34" charset="0"/>
              </a:rPr>
              <a:t>	</a:t>
            </a:r>
            <a:r>
              <a:rPr kumimoji="0" lang="en-US" altLang="zh-CN" sz="327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参与集成</a:t>
            </a:r>
          </a:p>
        </p:txBody>
      </p:sp>
      <p:sp>
        <p:nvSpPr>
          <p:cNvPr id="4164" name="TextBox 1"/>
          <p:cNvSpPr txBox="1"/>
          <p:nvPr/>
        </p:nvSpPr>
        <p:spPr>
          <a:xfrm>
            <a:off x="7672312" y="5318760"/>
            <a:ext cx="531923" cy="3272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26594"/>
                <a:tab pos="265938"/>
              </a:tabLst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ME-50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26594"/>
                <a:tab pos="265938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结构、包装与造型详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26594"/>
                <a:tab pos="265938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细设计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65" name="TextBox 1"/>
          <p:cNvSpPr txBox="1"/>
          <p:nvPr/>
        </p:nvSpPr>
        <p:spPr>
          <a:xfrm>
            <a:off x="8563204" y="5318760"/>
            <a:ext cx="476626" cy="3372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66485"/>
                <a:tab pos="186157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ME-60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66485"/>
                <a:tab pos="186157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结构、包装试制/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66485"/>
                <a:tab pos="186157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试装/测试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66" name="TextBox 1"/>
          <p:cNvSpPr txBox="1"/>
          <p:nvPr/>
        </p:nvSpPr>
        <p:spPr>
          <a:xfrm>
            <a:off x="7871765" y="5810746"/>
            <a:ext cx="529922" cy="24367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53188"/>
              </a:tabLst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TE-50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53188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测试设计与更新测试计划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67" name="TextBox 1"/>
          <p:cNvSpPr txBox="1"/>
          <p:nvPr/>
        </p:nvSpPr>
        <p:spPr>
          <a:xfrm>
            <a:off x="7871766" y="6036793"/>
            <a:ext cx="613708" cy="3477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26594"/>
                <a:tab pos="132969"/>
              </a:tabLst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TE-60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  <a:tab pos="132969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开发'TE'用测试工具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  <a:tab pos="132969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TE-70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68" name="TextBox 1"/>
          <p:cNvSpPr txBox="1"/>
          <p:nvPr/>
        </p:nvSpPr>
        <p:spPr>
          <a:xfrm>
            <a:off x="7898359" y="6355919"/>
            <a:ext cx="317468" cy="1083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</a:pP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软、硬件、结构设计审查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69" name="TextBox 1"/>
          <p:cNvSpPr txBox="1"/>
          <p:nvPr/>
        </p:nvSpPr>
        <p:spPr>
          <a:xfrm>
            <a:off x="10251911" y="6143168"/>
            <a:ext cx="252538" cy="26462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53188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TE-80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53188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FF0171"/>
                </a:solidFill>
                <a:latin typeface="Times New Roman"/>
                <a:ea typeface="宋体" charset="-122"/>
              </a:rPr>
              <a:t>参与</a:t>
            </a:r>
            <a:r>
              <a:rPr lang="en-US" altLang="zh-CN" sz="427" spc="0">
                <a:solidFill>
                  <a:srgbClr val="C0C132"/>
                </a:solidFill>
                <a:latin typeface="Times New Roman"/>
                <a:ea typeface="宋体" charset="-122"/>
              </a:rPr>
              <a:t>主导</a:t>
            </a:r>
            <a:endParaRPr lang="en-US" altLang="zh-CN" sz="524">
              <a:solidFill>
                <a:srgbClr val="C0C0C0"/>
              </a:solidFill>
              <a:latin typeface="Times New Roman"/>
              <a:ea typeface="宋体" charset="-122"/>
            </a:endParaRPr>
          </a:p>
        </p:txBody>
      </p:sp>
      <p:sp>
        <p:nvSpPr>
          <p:cNvPr id="4170" name="TextBox 1"/>
          <p:cNvSpPr txBox="1"/>
          <p:nvPr/>
        </p:nvSpPr>
        <p:spPr>
          <a:xfrm>
            <a:off x="10305098" y="6369215"/>
            <a:ext cx="115443" cy="1083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</a:pP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集成测试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71" name="TextBox 1"/>
          <p:cNvSpPr txBox="1"/>
          <p:nvPr/>
        </p:nvSpPr>
        <p:spPr>
          <a:xfrm>
            <a:off x="7871765" y="6581966"/>
            <a:ext cx="224472" cy="11277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</a:pP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资料开发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72" name="TextBox 1"/>
          <p:cNvSpPr txBox="1"/>
          <p:nvPr/>
        </p:nvSpPr>
        <p:spPr>
          <a:xfrm>
            <a:off x="8496719" y="7100545"/>
            <a:ext cx="404051" cy="11483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</a:pP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客户服务准备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73" name="TextBox 1"/>
          <p:cNvSpPr txBox="1"/>
          <p:nvPr/>
        </p:nvSpPr>
        <p:spPr>
          <a:xfrm>
            <a:off x="8323860" y="6581966"/>
            <a:ext cx="880946" cy="4965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  <a:tabLst>
                <a:tab pos="53188"/>
                <a:tab pos="757923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资料翻译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361"/>
              </a:lnSpc>
              <a:tabLst>
                <a:tab pos="53188"/>
                <a:tab pos="757923"/>
              </a:tabLst>
            </a:pP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TSS-30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53188"/>
                <a:tab pos="757923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准备可安装性/可服务性测试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53188"/>
                <a:tab pos="757923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TSS-40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74" name="TextBox 1"/>
          <p:cNvSpPr txBox="1"/>
          <p:nvPr/>
        </p:nvSpPr>
        <p:spPr>
          <a:xfrm>
            <a:off x="6874497" y="7698905"/>
            <a:ext cx="524727" cy="30592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186157"/>
              </a:tabLst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AME-70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186157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设计制造工艺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186157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AME-80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75" name="TextBox 1"/>
          <p:cNvSpPr txBox="1"/>
          <p:nvPr/>
        </p:nvSpPr>
        <p:spPr>
          <a:xfrm>
            <a:off x="6741526" y="8018031"/>
            <a:ext cx="888295" cy="57942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  <a:tabLst>
                <a:tab pos="106375"/>
                <a:tab pos="159563"/>
                <a:tab pos="186157"/>
                <a:tab pos="212750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生产用测试设备详细设计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106375"/>
                <a:tab pos="159563"/>
                <a:tab pos="186157"/>
                <a:tab pos="212750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AME-90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106375"/>
                <a:tab pos="159563"/>
                <a:tab pos="186157"/>
                <a:tab pos="212750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			</a:t>
            </a:r>
            <a:r>
              <a:rPr lang="en-US" altLang="zh-CN" sz="527" spc="0">
                <a:solidFill>
                  <a:srgbClr val="1A1A8C"/>
                </a:solidFill>
                <a:latin typeface="Times New Roman"/>
                <a:ea typeface="宋体" charset="-122"/>
              </a:rPr>
              <a:t>下达功能样机物料计划</a:t>
            </a:r>
            <a:endParaRPr lang="en-US" altLang="zh-CN" sz="524">
              <a:solidFill>
                <a:srgbClr val="1A1A1A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106375"/>
                <a:tab pos="159563"/>
                <a:tab pos="186157"/>
                <a:tab pos="212750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PRO-20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106375"/>
                <a:tab pos="159563"/>
                <a:tab pos="186157"/>
                <a:tab pos="212750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	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选择供应商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76" name="TextBox 1"/>
          <p:cNvSpPr txBox="1"/>
          <p:nvPr/>
        </p:nvSpPr>
        <p:spPr>
          <a:xfrm>
            <a:off x="6741529" y="8842439"/>
            <a:ext cx="790066" cy="37501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  <a:tabLst>
                <a:tab pos="26594"/>
                <a:tab pos="79781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制定市场资料计划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  <a:tab pos="79781"/>
              </a:tabLst>
            </a:pP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MKTE-40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26594"/>
                <a:tab pos="79781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确定BETA测试和ESP客户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77" name="TextBox 1"/>
          <p:cNvSpPr txBox="1"/>
          <p:nvPr/>
        </p:nvSpPr>
        <p:spPr>
          <a:xfrm>
            <a:off x="8044625" y="8842439"/>
            <a:ext cx="832152" cy="1264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</a:pP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准备发布/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 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局部公开/定价/培训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78" name="TextBox 1"/>
          <p:cNvSpPr txBox="1"/>
          <p:nvPr/>
        </p:nvSpPr>
        <p:spPr>
          <a:xfrm>
            <a:off x="11102912" y="9121673"/>
            <a:ext cx="324895" cy="2402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93078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FF-30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93078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执行订单履行计划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79" name="TextBox 1"/>
          <p:cNvSpPr txBox="1"/>
          <p:nvPr/>
        </p:nvSpPr>
        <p:spPr>
          <a:xfrm>
            <a:off x="10477957" y="8736064"/>
            <a:ext cx="317468" cy="1083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</a:pP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制定并优化销售订单模板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80" name="TextBox 1"/>
          <p:cNvSpPr txBox="1"/>
          <p:nvPr/>
        </p:nvSpPr>
        <p:spPr>
          <a:xfrm>
            <a:off x="8270672" y="8363751"/>
            <a:ext cx="583244" cy="2439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132969"/>
              </a:tabLst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PRO-30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132969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订购功能样机物料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81" name="TextBox 1"/>
          <p:cNvSpPr txBox="1"/>
          <p:nvPr/>
        </p:nvSpPr>
        <p:spPr>
          <a:xfrm>
            <a:off x="11701273" y="7486155"/>
            <a:ext cx="115443" cy="1083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</a:pP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试制准备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82" name="TextBox 1"/>
          <p:cNvSpPr txBox="1"/>
          <p:nvPr/>
        </p:nvSpPr>
        <p:spPr>
          <a:xfrm>
            <a:off x="11142803" y="3404007"/>
            <a:ext cx="592453" cy="35068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53188"/>
                <a:tab pos="172860"/>
              </a:tabLst>
            </a:pP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SE-380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53188"/>
                <a:tab pos="172860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企业标准、企业内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53188"/>
                <a:tab pos="172860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控标准定稿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83" name="TextBox 1"/>
          <p:cNvSpPr txBox="1"/>
          <p:nvPr/>
        </p:nvSpPr>
        <p:spPr>
          <a:xfrm>
            <a:off x="10863568" y="8071219"/>
            <a:ext cx="334310" cy="36072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53188"/>
              </a:tabLst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AME-100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53188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1A1A8C"/>
                </a:solidFill>
                <a:latin typeface="Times New Roman"/>
                <a:ea typeface="宋体" charset="-122"/>
              </a:rPr>
              <a:t>下达初始产</a:t>
            </a:r>
            <a:endParaRPr lang="en-US" altLang="zh-CN" sz="524">
              <a:solidFill>
                <a:srgbClr val="1A1A1A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53188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1A1A8C"/>
                </a:solidFill>
                <a:latin typeface="Times New Roman"/>
                <a:ea typeface="宋体" charset="-122"/>
              </a:rPr>
              <a:t>品物料计划</a:t>
            </a:r>
            <a:endParaRPr lang="en-US" altLang="zh-CN" sz="524">
              <a:solidFill>
                <a:srgbClr val="1A1A1A"/>
              </a:solidFill>
              <a:latin typeface="Times New Roman"/>
              <a:ea typeface="宋体" charset="-122"/>
            </a:endParaRPr>
          </a:p>
        </p:txBody>
      </p:sp>
      <p:sp>
        <p:nvSpPr>
          <p:cNvPr id="4184" name="TextBox 1"/>
          <p:cNvSpPr txBox="1"/>
          <p:nvPr/>
        </p:nvSpPr>
        <p:spPr>
          <a:xfrm>
            <a:off x="11355553" y="4600728"/>
            <a:ext cx="498060" cy="6427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39891"/>
                <a:tab pos="93078"/>
                <a:tab pos="226047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EE-100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419"/>
              </a:lnSpc>
              <a:tabLst>
                <a:tab pos="39891"/>
                <a:tab pos="93078"/>
                <a:tab pos="226047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系统设计验证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39891"/>
                <a:tab pos="93078"/>
                <a:tab pos="226047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	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(SDV)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39891"/>
                <a:tab pos="93078"/>
                <a:tab pos="226047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628"/>
              </a:lnSpc>
              <a:tabLst>
                <a:tab pos="39891"/>
                <a:tab pos="93078"/>
                <a:tab pos="226047"/>
              </a:tabLst>
            </a:pP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SWE-100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419"/>
              </a:lnSpc>
              <a:tabLst>
                <a:tab pos="39891"/>
                <a:tab pos="93078"/>
                <a:tab pos="226047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系统设计验证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39891"/>
                <a:tab pos="93078"/>
                <a:tab pos="226047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	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(SDV)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85" name="TextBox 1"/>
          <p:cNvSpPr txBox="1"/>
          <p:nvPr/>
        </p:nvSpPr>
        <p:spPr>
          <a:xfrm>
            <a:off x="11328960" y="5358651"/>
            <a:ext cx="380616" cy="28691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119672"/>
                <a:tab pos="252641"/>
              </a:tabLst>
            </a:pP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ME-70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419"/>
              </a:lnSpc>
              <a:tabLst>
                <a:tab pos="119672"/>
                <a:tab pos="252641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系统设计验证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119672"/>
                <a:tab pos="252641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(SDV)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86" name="TextBox 1"/>
          <p:cNvSpPr txBox="1"/>
          <p:nvPr/>
        </p:nvSpPr>
        <p:spPr>
          <a:xfrm>
            <a:off x="11289068" y="6116574"/>
            <a:ext cx="619313" cy="28014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79781"/>
                <a:tab pos="292532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TE-90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419"/>
              </a:lnSpc>
              <a:tabLst>
                <a:tab pos="79781"/>
                <a:tab pos="292532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主导系统设计验证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79781"/>
                <a:tab pos="292532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(SDV)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87" name="TextBox 1"/>
          <p:cNvSpPr txBox="1"/>
          <p:nvPr/>
        </p:nvSpPr>
        <p:spPr>
          <a:xfrm>
            <a:off x="12738431" y="3842804"/>
            <a:ext cx="139494" cy="9864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PQA-80</a:t>
            </a:r>
          </a:p>
        </p:txBody>
      </p:sp>
      <p:sp>
        <p:nvSpPr>
          <p:cNvPr id="4188" name="TextBox 1"/>
          <p:cNvSpPr txBox="1"/>
          <p:nvPr/>
        </p:nvSpPr>
        <p:spPr>
          <a:xfrm>
            <a:off x="12751728" y="3935883"/>
            <a:ext cx="353153" cy="43039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  <a:tabLst>
                <a:tab pos="79781"/>
              </a:tabLst>
            </a:pP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组织技术评审4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79781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524"/>
              </a:lnSpc>
              <a:tabLst>
                <a:tab pos="79781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技术评审一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524"/>
              </a:lnSpc>
              <a:tabLst>
                <a:tab pos="79781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操作指导书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89" name="TextBox 1"/>
          <p:cNvSpPr txBox="1"/>
          <p:nvPr/>
        </p:nvSpPr>
        <p:spPr>
          <a:xfrm>
            <a:off x="13655917" y="3377413"/>
            <a:ext cx="354153" cy="31700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66485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SE-400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571"/>
              </a:lnSpc>
              <a:tabLst>
                <a:tab pos="66485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BOM发布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90" name="TextBox 1"/>
          <p:cNvSpPr txBox="1"/>
          <p:nvPr/>
        </p:nvSpPr>
        <p:spPr>
          <a:xfrm>
            <a:off x="12711837" y="3284334"/>
            <a:ext cx="359169" cy="43200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733"/>
              </a:lnSpc>
              <a:tabLst>
                <a:tab pos="26594"/>
                <a:tab pos="106375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32" spc="0">
                <a:solidFill>
                  <a:srgbClr val="FF0072"/>
                </a:solidFill>
                <a:latin typeface="Times New Roman"/>
                <a:ea typeface="宋体" charset="-122"/>
              </a:rPr>
              <a:t>技术评审</a:t>
            </a:r>
            <a:r>
              <a:rPr lang="en-US" altLang="zh-CN" sz="332" b="1" spc="0">
                <a:solidFill>
                  <a:srgbClr val="FF0072"/>
                </a:solidFill>
                <a:latin typeface="Times New Roman"/>
                <a:ea typeface="宋体" charset="-122"/>
              </a:rPr>
              <a:t>4A</a:t>
            </a:r>
            <a:endParaRPr lang="en-US" altLang="zh-CN" sz="628" b="1">
              <a:solidFill>
                <a:srgbClr val="FF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152"/>
              </a:lnSpc>
              <a:tabLst>
                <a:tab pos="26594"/>
                <a:tab pos="106375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SE-390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26594"/>
                <a:tab pos="106375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技术评审4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91" name="TextBox 1"/>
          <p:cNvSpPr txBox="1"/>
          <p:nvPr/>
        </p:nvSpPr>
        <p:spPr>
          <a:xfrm>
            <a:off x="11315663" y="4361383"/>
            <a:ext cx="489029" cy="1373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733"/>
              </a:lnSpc>
            </a:pPr>
            <a:r>
              <a:rPr lang="en-US" altLang="zh-CN" sz="532" spc="0">
                <a:solidFill>
                  <a:srgbClr val="FF0072"/>
                </a:solidFill>
                <a:latin typeface="Times New Roman"/>
                <a:ea typeface="宋体" charset="-122"/>
              </a:rPr>
              <a:t>进行</a:t>
            </a:r>
            <a:r>
              <a:rPr lang="en-US" altLang="zh-CN" sz="532" b="1" spc="0">
                <a:solidFill>
                  <a:srgbClr val="FF0072"/>
                </a:solidFill>
                <a:latin typeface="Times New Roman"/>
                <a:ea typeface="宋体" charset="-122"/>
              </a:rPr>
              <a:t>SDV</a:t>
            </a:r>
            <a:r>
              <a:rPr lang="en-US" altLang="zh-CN" sz="332" spc="0">
                <a:solidFill>
                  <a:srgbClr val="FF0072"/>
                </a:solidFill>
                <a:latin typeface="Times New Roman"/>
                <a:ea typeface="宋体" charset="-122"/>
              </a:rPr>
              <a:t>测试（功能</a:t>
            </a:r>
            <a:endParaRPr lang="en-US" altLang="zh-CN" sz="628">
              <a:solidFill>
                <a:srgbClr val="FF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92" name="TextBox 1"/>
          <p:cNvSpPr txBox="1"/>
          <p:nvPr/>
        </p:nvSpPr>
        <p:spPr>
          <a:xfrm>
            <a:off x="11594898" y="4494352"/>
            <a:ext cx="168354" cy="1243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</a:pPr>
            <a:r>
              <a:rPr lang="en-US" altLang="zh-CN" sz="432" spc="0">
                <a:solidFill>
                  <a:srgbClr val="FF0072"/>
                </a:solidFill>
                <a:latin typeface="Times New Roman"/>
                <a:ea typeface="宋体" charset="-122"/>
              </a:rPr>
              <a:t>样机）</a:t>
            </a:r>
            <a:endParaRPr lang="en-US" altLang="zh-CN" sz="628">
              <a:solidFill>
                <a:srgbClr val="FF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93" name="TextBox 1"/>
          <p:cNvSpPr txBox="1"/>
          <p:nvPr/>
        </p:nvSpPr>
        <p:spPr>
          <a:xfrm>
            <a:off x="11435335" y="1582331"/>
            <a:ext cx="417288" cy="24367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79781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RDPDT-120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79781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组织技术培训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94" name="TextBox 1"/>
          <p:cNvSpPr txBox="1"/>
          <p:nvPr/>
        </p:nvSpPr>
        <p:spPr>
          <a:xfrm>
            <a:off x="11621491" y="7659015"/>
            <a:ext cx="419687" cy="3338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26594"/>
                <a:tab pos="146266"/>
              </a:tabLst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AME-110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  <a:tab pos="146266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开发生产装备和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26594"/>
                <a:tab pos="146266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测试设备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95" name="TextBox 1"/>
          <p:cNvSpPr txBox="1"/>
          <p:nvPr/>
        </p:nvSpPr>
        <p:spPr>
          <a:xfrm>
            <a:off x="11568303" y="8004734"/>
            <a:ext cx="389659" cy="64952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79781"/>
                <a:tab pos="106375"/>
                <a:tab pos="319126"/>
              </a:tabLst>
            </a:pP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AME-120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79781"/>
                <a:tab pos="106375"/>
                <a:tab pos="319126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开发制造工艺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79781"/>
                <a:tab pos="106375"/>
                <a:tab pos="319126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79781"/>
                <a:tab pos="106375"/>
                <a:tab pos="319126"/>
              </a:tabLst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PRO-40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419"/>
              </a:lnSpc>
              <a:tabLst>
                <a:tab pos="79781"/>
                <a:tab pos="106375"/>
                <a:tab pos="319126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订购初始产品物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79781"/>
                <a:tab pos="106375"/>
                <a:tab pos="319126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	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料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96" name="TextBox 1"/>
          <p:cNvSpPr txBox="1"/>
          <p:nvPr/>
        </p:nvSpPr>
        <p:spPr>
          <a:xfrm>
            <a:off x="12844807" y="8044625"/>
            <a:ext cx="280591" cy="20300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</a:pP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下达试产产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</a:pP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品物料计划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97" name="TextBox 1"/>
          <p:cNvSpPr txBox="1"/>
          <p:nvPr/>
        </p:nvSpPr>
        <p:spPr>
          <a:xfrm>
            <a:off x="13217119" y="8895629"/>
            <a:ext cx="389620" cy="19895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MKTE-70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</a:pP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开发和审视市场资料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98" name="TextBox 1"/>
          <p:cNvSpPr txBox="1"/>
          <p:nvPr/>
        </p:nvSpPr>
        <p:spPr>
          <a:xfrm>
            <a:off x="14732966" y="4600728"/>
            <a:ext cx="507475" cy="62298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53188"/>
              </a:tabLst>
            </a:pP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EE-110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53188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系统集成测试(SIT)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53188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53188"/>
              </a:tabLst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SWE-110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53188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系统集成测试(SIT)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199" name="TextBox 1"/>
          <p:cNvSpPr txBox="1"/>
          <p:nvPr/>
        </p:nvSpPr>
        <p:spPr>
          <a:xfrm>
            <a:off x="14772856" y="5358651"/>
            <a:ext cx="549958" cy="21260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ME-80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</a:pP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系统集成测试(SIT)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200" name="TextBox 1"/>
          <p:cNvSpPr txBox="1"/>
          <p:nvPr/>
        </p:nvSpPr>
        <p:spPr>
          <a:xfrm>
            <a:off x="14719669" y="6089981"/>
            <a:ext cx="502664" cy="29018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53188"/>
                <a:tab pos="292532"/>
              </a:tabLst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TE-100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524"/>
              </a:lnSpc>
              <a:tabLst>
                <a:tab pos="53188"/>
                <a:tab pos="292532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主导系统集成测试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53188"/>
                <a:tab pos="292532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(SIT)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201" name="TextBox 1"/>
          <p:cNvSpPr txBox="1"/>
          <p:nvPr/>
        </p:nvSpPr>
        <p:spPr>
          <a:xfrm>
            <a:off x="14586700" y="4241711"/>
            <a:ext cx="547572" cy="241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733"/>
              </a:lnSpc>
              <a:tabLst>
                <a:tab pos="159563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32" spc="0">
                <a:solidFill>
                  <a:srgbClr val="FF0072"/>
                </a:solidFill>
                <a:latin typeface="Times New Roman"/>
                <a:ea typeface="宋体" charset="-122"/>
              </a:rPr>
              <a:t>进行</a:t>
            </a:r>
            <a:r>
              <a:rPr lang="en-US" altLang="zh-CN" sz="432" b="1" spc="0">
                <a:solidFill>
                  <a:srgbClr val="FF0072"/>
                </a:solidFill>
                <a:latin typeface="Times New Roman"/>
                <a:ea typeface="宋体" charset="-122"/>
              </a:rPr>
              <a:t>SIT</a:t>
            </a:r>
            <a:r>
              <a:rPr lang="en-US" altLang="zh-CN" sz="632" spc="0">
                <a:solidFill>
                  <a:srgbClr val="FF0072"/>
                </a:solidFill>
                <a:latin typeface="Times New Roman"/>
                <a:ea typeface="宋体" charset="-122"/>
              </a:rPr>
              <a:t>测试</a:t>
            </a:r>
            <a:endParaRPr lang="en-US" altLang="zh-CN" sz="628">
              <a:solidFill>
                <a:srgbClr val="FF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159563"/>
              </a:tabLst>
            </a:pPr>
            <a:r>
              <a:rPr lang="en-US" altLang="zh-CN" sz="432" spc="0">
                <a:solidFill>
                  <a:srgbClr val="FF0072"/>
                </a:solidFill>
                <a:latin typeface="Times New Roman"/>
                <a:ea typeface="宋体" charset="-122"/>
              </a:rPr>
              <a:t>（初始产品与性能样</a:t>
            </a:r>
            <a:endParaRPr lang="en-US" altLang="zh-CN" sz="628">
              <a:solidFill>
                <a:srgbClr val="FF0000"/>
              </a:solidFill>
              <a:latin typeface="Times New Roman"/>
              <a:ea typeface="宋体" charset="-122"/>
            </a:endParaRPr>
          </a:p>
        </p:txBody>
      </p:sp>
      <p:sp>
        <p:nvSpPr>
          <p:cNvPr id="4202" name="TextBox 1"/>
          <p:cNvSpPr txBox="1"/>
          <p:nvPr/>
        </p:nvSpPr>
        <p:spPr>
          <a:xfrm>
            <a:off x="14905825" y="4467759"/>
            <a:ext cx="163544" cy="12864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</a:pPr>
            <a:r>
              <a:rPr lang="en-US" altLang="zh-CN" sz="632" spc="0">
                <a:solidFill>
                  <a:srgbClr val="FF0072"/>
                </a:solidFill>
                <a:latin typeface="Times New Roman"/>
                <a:ea typeface="宋体" charset="-122"/>
              </a:rPr>
              <a:t>机）</a:t>
            </a:r>
            <a:endParaRPr lang="en-US" altLang="zh-CN" sz="628">
              <a:solidFill>
                <a:srgbClr val="FF0000"/>
              </a:solidFill>
              <a:latin typeface="Times New Roman"/>
              <a:ea typeface="宋体" charset="-122"/>
            </a:endParaRPr>
          </a:p>
        </p:txBody>
      </p:sp>
      <p:sp>
        <p:nvSpPr>
          <p:cNvPr id="4203" name="TextBox 1"/>
          <p:cNvSpPr txBox="1"/>
          <p:nvPr/>
        </p:nvSpPr>
        <p:spPr>
          <a:xfrm>
            <a:off x="16049358" y="3842804"/>
            <a:ext cx="51308" cy="9395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PQA-90</a:t>
            </a:r>
          </a:p>
        </p:txBody>
      </p:sp>
      <p:sp>
        <p:nvSpPr>
          <p:cNvPr id="4204" name="TextBox 1"/>
          <p:cNvSpPr txBox="1"/>
          <p:nvPr/>
        </p:nvSpPr>
        <p:spPr>
          <a:xfrm>
            <a:off x="16062655" y="3935883"/>
            <a:ext cx="363966" cy="43039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  <a:tabLst>
                <a:tab pos="79781"/>
              </a:tabLst>
            </a:pP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组织技术评审5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79781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524"/>
              </a:lnSpc>
              <a:tabLst>
                <a:tab pos="79781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技术评审一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524"/>
              </a:lnSpc>
              <a:tabLst>
                <a:tab pos="79781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操作指导书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205" name="TextBox 1"/>
          <p:cNvSpPr txBox="1"/>
          <p:nvPr/>
        </p:nvSpPr>
        <p:spPr>
          <a:xfrm>
            <a:off x="16022765" y="3297631"/>
            <a:ext cx="301447" cy="4153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733"/>
              </a:lnSpc>
              <a:tabLst>
                <a:tab pos="66485"/>
                <a:tab pos="106375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32" spc="0">
                <a:solidFill>
                  <a:srgbClr val="FF0072"/>
                </a:solidFill>
                <a:latin typeface="Times New Roman"/>
                <a:ea typeface="宋体" charset="-122"/>
              </a:rPr>
              <a:t>技术评审</a:t>
            </a:r>
            <a:r>
              <a:rPr lang="en-US" altLang="zh-CN" sz="532" b="1" spc="0">
                <a:solidFill>
                  <a:srgbClr val="FF0072"/>
                </a:solidFill>
                <a:latin typeface="Times New Roman"/>
                <a:ea typeface="宋体" charset="-122"/>
              </a:rPr>
              <a:t>5</a:t>
            </a:r>
            <a:endParaRPr lang="en-US" altLang="zh-CN" sz="628" b="1">
              <a:solidFill>
                <a:srgbClr val="FF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66485"/>
                <a:tab pos="106375"/>
              </a:tabLst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SE-410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66485"/>
                <a:tab pos="106375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技术评审5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206" name="TextBox 1"/>
          <p:cNvSpPr txBox="1"/>
          <p:nvPr/>
        </p:nvSpPr>
        <p:spPr>
          <a:xfrm>
            <a:off x="14679778" y="6581966"/>
            <a:ext cx="679036" cy="56217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  <a:tabLst>
                <a:tab pos="53188"/>
                <a:tab pos="252641"/>
                <a:tab pos="372313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资料测试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53188"/>
                <a:tab pos="252641"/>
                <a:tab pos="372313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53188"/>
                <a:tab pos="252641"/>
                <a:tab pos="372313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TSS-50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628"/>
              </a:lnSpc>
              <a:tabLst>
                <a:tab pos="53188"/>
                <a:tab pos="252641"/>
                <a:tab pos="372313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可安装性/可服务性测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53188"/>
                <a:tab pos="252641"/>
                <a:tab pos="372313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	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试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207" name="TextBox 1"/>
          <p:cNvSpPr txBox="1"/>
          <p:nvPr/>
        </p:nvSpPr>
        <p:spPr>
          <a:xfrm>
            <a:off x="9533878" y="7127139"/>
            <a:ext cx="166751" cy="10164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2" b="0" i="0" u="none" strike="noStrike" kern="1200" cap="none" spc="0" normalizeH="0" baseline="0" noProof="0" smtClean="0">
                <a:ln>
                  <a:noFill/>
                </a:ln>
                <a:solidFill>
                  <a:srgbClr val="FF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TE-110</a:t>
            </a:r>
          </a:p>
        </p:txBody>
      </p:sp>
      <p:sp>
        <p:nvSpPr>
          <p:cNvPr id="4208" name="TextBox 1"/>
          <p:cNvSpPr txBox="1"/>
          <p:nvPr/>
        </p:nvSpPr>
        <p:spPr>
          <a:xfrm>
            <a:off x="13735698" y="7659015"/>
            <a:ext cx="195214" cy="31995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  <a:tabLst>
                <a:tab pos="26594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生产初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26594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始产品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</a:tabLst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PP-30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209" name="TextBox 1"/>
          <p:cNvSpPr txBox="1"/>
          <p:nvPr/>
        </p:nvSpPr>
        <p:spPr>
          <a:xfrm>
            <a:off x="16953548" y="598361"/>
            <a:ext cx="259747" cy="12215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</a:pPr>
            <a:r>
              <a:rPr lang="en-US" altLang="zh-CN" sz="332" spc="0">
                <a:solidFill>
                  <a:srgbClr val="FF0072"/>
                </a:solidFill>
                <a:latin typeface="Times New Roman"/>
                <a:ea typeface="宋体" charset="-122"/>
              </a:rPr>
              <a:t>准备早期销售</a:t>
            </a:r>
            <a:endParaRPr lang="en-US" altLang="zh-CN" sz="628">
              <a:solidFill>
                <a:srgbClr val="FF0000"/>
              </a:solidFill>
              <a:latin typeface="Times New Roman"/>
              <a:ea typeface="宋体" charset="-122"/>
            </a:endParaRPr>
          </a:p>
        </p:txBody>
      </p:sp>
      <p:sp>
        <p:nvSpPr>
          <p:cNvPr id="4210" name="TextBox 1"/>
          <p:cNvSpPr txBox="1"/>
          <p:nvPr/>
        </p:nvSpPr>
        <p:spPr>
          <a:xfrm>
            <a:off x="18349723" y="505282"/>
            <a:ext cx="173165" cy="20084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</a:pP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做出早期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</a:pP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销售决定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211" name="TextBox 1"/>
          <p:cNvSpPr txBox="1"/>
          <p:nvPr/>
        </p:nvSpPr>
        <p:spPr>
          <a:xfrm>
            <a:off x="16940251" y="3071584"/>
            <a:ext cx="251730" cy="35406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39891"/>
              </a:tabLst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MKTPDT-150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39891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准备早期销售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39891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决策评审材料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212" name="TextBox 1"/>
          <p:cNvSpPr txBox="1"/>
          <p:nvPr/>
        </p:nvSpPr>
        <p:spPr>
          <a:xfrm>
            <a:off x="17644987" y="784517"/>
            <a:ext cx="457385" cy="35068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186157"/>
                <a:tab pos="212750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LPDT-300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186157"/>
                <a:tab pos="212750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与IPMT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186157"/>
                <a:tab pos="212750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充分沟通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213" name="TextBox 1"/>
          <p:cNvSpPr txBox="1"/>
          <p:nvPr/>
        </p:nvSpPr>
        <p:spPr>
          <a:xfrm>
            <a:off x="18296536" y="412204"/>
            <a:ext cx="107426" cy="956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IPMT-70</a:t>
            </a:r>
          </a:p>
        </p:txBody>
      </p:sp>
      <p:sp>
        <p:nvSpPr>
          <p:cNvPr id="4214" name="TextBox 1"/>
          <p:cNvSpPr txBox="1"/>
          <p:nvPr/>
        </p:nvSpPr>
        <p:spPr>
          <a:xfrm>
            <a:off x="5624589" y="3191256"/>
            <a:ext cx="715339" cy="1243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</a:pP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优化市场计划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               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制定发布计划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215" name="TextBox 1"/>
          <p:cNvSpPr txBox="1"/>
          <p:nvPr/>
        </p:nvSpPr>
        <p:spPr>
          <a:xfrm>
            <a:off x="5584698" y="3098178"/>
            <a:ext cx="689333" cy="61971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66485"/>
                <a:tab pos="119672"/>
              </a:tabLst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MKTPDT-130</a:t>
            </a: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                         </a:t>
            </a: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MKTPDT-140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66485"/>
                <a:tab pos="119672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66485"/>
                <a:tab pos="119672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66485"/>
                <a:tab pos="119672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SE-300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66485"/>
                <a:tab pos="119672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执行标准顺从计划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216" name="TextBox 1"/>
          <p:cNvSpPr txBox="1"/>
          <p:nvPr/>
        </p:nvSpPr>
        <p:spPr>
          <a:xfrm>
            <a:off x="8403641" y="4653915"/>
            <a:ext cx="165160" cy="55921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52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91"/>
                <a:tab pos="106375"/>
              </a:tabLst>
              <a:defRPr/>
            </a:pPr>
            <a:r>
              <a:rPr kumimoji="0" lang="en-US" altLang="zh-CN" sz="1485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 pitchFamily="34" charset="0"/>
              </a:rPr>
              <a:t>	</a:t>
            </a:r>
            <a:r>
              <a:rPr kumimoji="0" lang="en-US" altLang="zh-CN" sz="227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PCB</a:t>
            </a:r>
          </a:p>
          <a:p>
            <a:pPr marL="0" marR="0" lvl="0" indent="0" algn="l" defTabSz="957377" rtl="0" eaLnBrk="1" fontAlgn="auto" latinLnBrk="0" hangingPunct="1">
              <a:lnSpc>
                <a:spcPts val="7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91"/>
                <a:tab pos="106375"/>
              </a:tabLst>
              <a:defRPr/>
            </a:pPr>
            <a:r>
              <a:rPr kumimoji="0" lang="en-US" altLang="zh-CN" sz="1585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 pitchFamily="34" charset="0"/>
              </a:rPr>
              <a:t>	</a:t>
            </a:r>
            <a:r>
              <a:rPr kumimoji="0" lang="en-US" altLang="zh-CN" sz="227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设计</a:t>
            </a:r>
          </a:p>
          <a:p>
            <a:pPr marL="0" marR="0" lvl="0" indent="0" algn="l" defTabSz="957377" rtl="0" eaLnBrk="1" fontAlgn="auto" latinLnBrk="0" hangingPunct="1">
              <a:lnSpc>
                <a:spcPts val="104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85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57377" rtl="0" eaLnBrk="1" fontAlgn="auto" latinLnBrk="0" hangingPunct="1">
              <a:lnSpc>
                <a:spcPts val="628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91"/>
                <a:tab pos="106375"/>
              </a:tabLst>
              <a:defRPr/>
            </a:pPr>
            <a:r>
              <a:rPr kumimoji="0" lang="en-US" altLang="zh-CN" sz="1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SWE-70</a:t>
            </a:r>
          </a:p>
          <a:p>
            <a:pPr marL="0" marR="0" lvl="0" indent="0" algn="l" defTabSz="957377" rtl="0" eaLnBrk="1" fontAlgn="auto" latinLnBrk="0" hangingPunct="1">
              <a:lnSpc>
                <a:spcPts val="838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91"/>
                <a:tab pos="106375"/>
              </a:tabLst>
              <a:defRPr/>
            </a:pPr>
            <a:r>
              <a:rPr kumimoji="0" lang="en-US" altLang="zh-CN" sz="1585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 pitchFamily="34" charset="0"/>
              </a:rPr>
              <a:t>		</a:t>
            </a:r>
            <a:r>
              <a:rPr kumimoji="0" lang="en-US" altLang="zh-CN" sz="227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编码</a:t>
            </a:r>
          </a:p>
        </p:txBody>
      </p:sp>
      <p:sp>
        <p:nvSpPr>
          <p:cNvPr id="4217" name="TextBox 1"/>
          <p:cNvSpPr txBox="1"/>
          <p:nvPr/>
        </p:nvSpPr>
        <p:spPr>
          <a:xfrm>
            <a:off x="8869033" y="4627321"/>
            <a:ext cx="336709" cy="5705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  <a:tabLst>
                <a:tab pos="39891"/>
                <a:tab pos="66485"/>
                <a:tab pos="79781"/>
              </a:tabLst>
            </a:pP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单板调试与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39891"/>
                <a:tab pos="66485"/>
                <a:tab pos="79781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单元测试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466"/>
              </a:lnSpc>
              <a:tabLst>
                <a:tab pos="39891"/>
                <a:tab pos="66485"/>
                <a:tab pos="79781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SWE-80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152"/>
              </a:lnSpc>
              <a:tabLst>
                <a:tab pos="39891"/>
                <a:tab pos="66485"/>
                <a:tab pos="79781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	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单元测试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218" name="TextBox 1"/>
          <p:cNvSpPr txBox="1"/>
          <p:nvPr/>
        </p:nvSpPr>
        <p:spPr>
          <a:xfrm>
            <a:off x="10318395" y="4481056"/>
            <a:ext cx="327088" cy="12864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</a:pPr>
            <a:r>
              <a:rPr lang="en-US" altLang="zh-CN" sz="632" spc="0">
                <a:solidFill>
                  <a:srgbClr val="FF0072"/>
                </a:solidFill>
                <a:latin typeface="Times New Roman"/>
                <a:ea typeface="宋体" charset="-122"/>
              </a:rPr>
              <a:t>集成测试</a:t>
            </a:r>
            <a:endParaRPr lang="en-US" altLang="zh-CN" sz="628">
              <a:solidFill>
                <a:srgbClr val="FF0000"/>
              </a:solidFill>
              <a:latin typeface="Times New Roman"/>
              <a:ea typeface="宋体" charset="-122"/>
            </a:endParaRPr>
          </a:p>
        </p:txBody>
      </p:sp>
      <p:sp>
        <p:nvSpPr>
          <p:cNvPr id="4219" name="TextBox 1"/>
          <p:cNvSpPr txBox="1"/>
          <p:nvPr/>
        </p:nvSpPr>
        <p:spPr>
          <a:xfrm>
            <a:off x="16980142" y="2792349"/>
            <a:ext cx="336709" cy="20084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</a:pP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准备早期销售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</a:pP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决策评审材料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220" name="TextBox 1"/>
          <p:cNvSpPr txBox="1"/>
          <p:nvPr/>
        </p:nvSpPr>
        <p:spPr>
          <a:xfrm>
            <a:off x="16940251" y="2685974"/>
            <a:ext cx="88186" cy="9395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PROPDT-135</a:t>
            </a:r>
          </a:p>
        </p:txBody>
      </p:sp>
      <p:sp>
        <p:nvSpPr>
          <p:cNvPr id="4221" name="TextBox 1"/>
          <p:cNvSpPr txBox="1"/>
          <p:nvPr/>
        </p:nvSpPr>
        <p:spPr>
          <a:xfrm>
            <a:off x="16980142" y="2021129"/>
            <a:ext cx="404051" cy="20506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</a:pP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准备早期销售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</a:pP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决策评审材料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222" name="TextBox 1"/>
          <p:cNvSpPr txBox="1"/>
          <p:nvPr/>
        </p:nvSpPr>
        <p:spPr>
          <a:xfrm>
            <a:off x="16926954" y="757923"/>
            <a:ext cx="444340" cy="71994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39891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LPDT-290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39891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准备早期销售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39891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决策评审材料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152"/>
              </a:lnSpc>
              <a:tabLst>
                <a:tab pos="39891"/>
              </a:tabLst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FPDT-130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39891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准备早期销售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39891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决策评审材料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223" name="TextBox 1"/>
          <p:cNvSpPr txBox="1"/>
          <p:nvPr/>
        </p:nvSpPr>
        <p:spPr>
          <a:xfrm>
            <a:off x="16940251" y="1515847"/>
            <a:ext cx="444340" cy="367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39891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RDPDT-125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39891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准备早期销售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39891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决策评审材料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224" name="TextBox 1"/>
          <p:cNvSpPr txBox="1"/>
          <p:nvPr/>
        </p:nvSpPr>
        <p:spPr>
          <a:xfrm>
            <a:off x="16940251" y="1914754"/>
            <a:ext cx="182785" cy="9864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TSPDT-85</a:t>
            </a:r>
          </a:p>
        </p:txBody>
      </p:sp>
      <p:sp>
        <p:nvSpPr>
          <p:cNvPr id="4225" name="TextBox 1"/>
          <p:cNvSpPr txBox="1"/>
          <p:nvPr/>
        </p:nvSpPr>
        <p:spPr>
          <a:xfrm>
            <a:off x="16940251" y="2287067"/>
            <a:ext cx="444340" cy="34390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39891"/>
              </a:tabLst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MNFPDT-110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39891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准备早期销售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39891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决策评审材料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226" name="TextBox 1"/>
          <p:cNvSpPr txBox="1"/>
          <p:nvPr/>
        </p:nvSpPr>
        <p:spPr>
          <a:xfrm>
            <a:off x="13722401" y="8018031"/>
            <a:ext cx="592453" cy="5659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  <a:tabLst>
                <a:tab pos="53188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参与制造系统验证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53188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AME-140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53188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参与制造系统验证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53188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PRO-50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53188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订购</a:t>
            </a:r>
            <a:r>
              <a:rPr lang="en-US" altLang="zh-CN" sz="227" spc="0">
                <a:solidFill>
                  <a:srgbClr val="1A1A8C"/>
                </a:solidFill>
                <a:latin typeface="Times New Roman"/>
                <a:ea typeface="宋体" charset="-122"/>
              </a:rPr>
              <a:t>试产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产品物料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227" name="TextBox 1"/>
          <p:cNvSpPr txBox="1"/>
          <p:nvPr/>
        </p:nvSpPr>
        <p:spPr>
          <a:xfrm>
            <a:off x="10411473" y="5637886"/>
            <a:ext cx="83376" cy="10968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52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7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测试</a:t>
            </a:r>
          </a:p>
        </p:txBody>
      </p:sp>
      <p:sp>
        <p:nvSpPr>
          <p:cNvPr id="4228" name="TextBox 1"/>
          <p:cNvSpPr txBox="1"/>
          <p:nvPr/>
        </p:nvSpPr>
        <p:spPr>
          <a:xfrm>
            <a:off x="10331692" y="5238979"/>
            <a:ext cx="218059" cy="38189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52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85"/>
              </a:tabLst>
              <a:defRPr/>
            </a:pPr>
            <a:r>
              <a:rPr kumimoji="0" lang="en-US" altLang="zh-CN" sz="1785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+mn-lt" pitchFamily="34" charset="0"/>
                <a:ea typeface="+mn-ea" pitchFamily="34" charset="0"/>
                <a:cs typeface="+mn-cs" pitchFamily="34" charset="0"/>
              </a:rPr>
              <a:t>	</a:t>
            </a:r>
            <a:r>
              <a:rPr kumimoji="0" lang="en-US" altLang="zh-CN" sz="527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测试</a:t>
            </a:r>
          </a:p>
          <a:p>
            <a:pPr marL="0" marR="0" lvl="0" indent="0" algn="l" defTabSz="957377" rtl="0" eaLnBrk="1" fontAlgn="auto" latinLnBrk="0" hangingPunct="1">
              <a:lnSpc>
                <a:spcPts val="1152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85"/>
              </a:tabLst>
              <a:defRPr/>
            </a:pPr>
            <a:r>
              <a:rPr kumimoji="0" lang="en-US" altLang="zh-CN" sz="2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ME-65</a:t>
            </a:r>
          </a:p>
          <a:p>
            <a:pPr marL="0" marR="0" lvl="0" indent="0" algn="l" defTabSz="957377" rtl="0" eaLnBrk="1" fontAlgn="auto" latinLnBrk="0" hangingPunct="1">
              <a:lnSpc>
                <a:spcPts val="104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85"/>
              </a:tabLst>
              <a:defRPr/>
            </a:pPr>
            <a:r>
              <a:rPr kumimoji="0" lang="en-US" altLang="zh-CN" sz="427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参与集成</a:t>
            </a:r>
          </a:p>
        </p:txBody>
      </p:sp>
      <p:sp>
        <p:nvSpPr>
          <p:cNvPr id="4229" name="TextBox 1"/>
          <p:cNvSpPr txBox="1"/>
          <p:nvPr/>
        </p:nvSpPr>
        <p:spPr>
          <a:xfrm>
            <a:off x="13735698" y="2326958"/>
            <a:ext cx="448945" cy="22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26594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MNFPDT-100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</a:tabLst>
            </a:pP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组织制造系统验证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230" name="TextBox 1"/>
          <p:cNvSpPr txBox="1"/>
          <p:nvPr/>
        </p:nvSpPr>
        <p:spPr>
          <a:xfrm>
            <a:off x="9507284" y="4002367"/>
            <a:ext cx="153732" cy="27262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66485"/>
              </a:tabLst>
            </a:pP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技术评审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524"/>
              </a:lnSpc>
              <a:tabLst>
                <a:tab pos="66485"/>
              </a:tabLst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一操作指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524"/>
              </a:lnSpc>
              <a:tabLst>
                <a:tab pos="66485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导书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231" name="TextBox 1"/>
          <p:cNvSpPr txBox="1"/>
          <p:nvPr/>
        </p:nvSpPr>
        <p:spPr>
          <a:xfrm>
            <a:off x="9374315" y="3723132"/>
            <a:ext cx="363966" cy="2097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66485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PQA-70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66485"/>
              </a:tabLst>
            </a:pP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组织技术评审4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232" name="TextBox 1"/>
          <p:cNvSpPr txBox="1"/>
          <p:nvPr/>
        </p:nvSpPr>
        <p:spPr>
          <a:xfrm>
            <a:off x="9387611" y="3177960"/>
            <a:ext cx="394033" cy="44216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733"/>
              </a:lnSpc>
              <a:tabLst>
                <a:tab pos="26594"/>
                <a:tab pos="66485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632" spc="0">
                <a:solidFill>
                  <a:srgbClr val="FF0072"/>
                </a:solidFill>
                <a:latin typeface="Times New Roman"/>
                <a:ea typeface="宋体" charset="-122"/>
              </a:rPr>
              <a:t>技术评审</a:t>
            </a:r>
            <a:r>
              <a:rPr lang="en-US" altLang="zh-CN" sz="632" b="1" spc="0">
                <a:solidFill>
                  <a:srgbClr val="FF0072"/>
                </a:solidFill>
                <a:latin typeface="Times New Roman"/>
                <a:ea typeface="宋体" charset="-122"/>
              </a:rPr>
              <a:t>4</a:t>
            </a:r>
            <a:endParaRPr lang="en-US" altLang="zh-CN" sz="628" b="1">
              <a:solidFill>
                <a:srgbClr val="FF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152"/>
              </a:lnSpc>
              <a:tabLst>
                <a:tab pos="26594"/>
                <a:tab pos="66485"/>
              </a:tabLst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SE-370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26594"/>
                <a:tab pos="66485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技术评审4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4233" name="TextBox 1"/>
          <p:cNvSpPr txBox="1"/>
          <p:nvPr/>
        </p:nvSpPr>
        <p:spPr>
          <a:xfrm>
            <a:off x="8709470" y="2340254"/>
            <a:ext cx="673417" cy="20318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</a:pPr>
            <a:r>
              <a:rPr lang="en-US" altLang="zh-CN" sz="222" spc="0">
                <a:solidFill>
                  <a:srgbClr val="FF0171"/>
                </a:solidFill>
                <a:latin typeface="Times New Roman"/>
                <a:ea typeface="宋体" charset="-122"/>
              </a:rPr>
              <a:t>MNFPDT-95</a:t>
            </a:r>
            <a:endParaRPr lang="en-US" altLang="zh-CN" sz="419">
              <a:solidFill>
                <a:srgbClr val="FF00FF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</a:pPr>
            <a:r>
              <a:rPr lang="en-US" altLang="zh-CN" sz="527" spc="0">
                <a:solidFill>
                  <a:srgbClr val="FF0171"/>
                </a:solidFill>
                <a:latin typeface="Times New Roman"/>
                <a:ea typeface="宋体" charset="-122"/>
              </a:rPr>
              <a:t>组织制造系统验证方案</a:t>
            </a:r>
            <a:endParaRPr lang="en-US" altLang="zh-CN" sz="524">
              <a:solidFill>
                <a:srgbClr val="FF00FF"/>
              </a:solidFill>
              <a:latin typeface="Times New Roman"/>
              <a:ea typeface="宋体" charset="-122"/>
            </a:endParaRPr>
          </a:p>
        </p:txBody>
      </p:sp>
      <p:sp>
        <p:nvSpPr>
          <p:cNvPr id="4234" name="New shape"/>
          <p:cNvSpPr/>
          <p:nvPr/>
        </p:nvSpPr>
        <p:spPr>
          <a:xfrm>
            <a:off x="0" y="9768539"/>
            <a:ext cx="22488384" cy="25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sz="800" b="0">
                <a:solidFill>
                  <a:srgbClr val="000000"/>
                </a:solidFill>
              </a:rPr>
              <a:t>第3页，共5页。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4" y="0"/>
            <a:ext cx="16508102" cy="10052457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123" name="TextBox 1"/>
          <p:cNvSpPr txBox="1"/>
          <p:nvPr/>
        </p:nvSpPr>
        <p:spPr>
          <a:xfrm>
            <a:off x="611657" y="332423"/>
            <a:ext cx="83376" cy="10968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52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7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角色</a:t>
            </a:r>
          </a:p>
        </p:txBody>
      </p:sp>
      <p:sp>
        <p:nvSpPr>
          <p:cNvPr id="5124" name="TextBox 1"/>
          <p:cNvSpPr txBox="1"/>
          <p:nvPr/>
        </p:nvSpPr>
        <p:spPr>
          <a:xfrm>
            <a:off x="372313" y="518579"/>
            <a:ext cx="466582" cy="48358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  <a:tabLst>
                <a:tab pos="252641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32" spc="0">
                <a:solidFill>
                  <a:srgbClr val="000072"/>
                </a:solidFill>
                <a:latin typeface="Times New Roman"/>
                <a:ea typeface="宋体" charset="-122"/>
              </a:rPr>
              <a:t>IPMT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52641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52641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252641"/>
              </a:tabLst>
            </a:pPr>
            <a:r>
              <a:rPr lang="en-US" altLang="zh-CN" sz="432" spc="0">
                <a:solidFill>
                  <a:srgbClr val="000072"/>
                </a:solidFill>
                <a:latin typeface="Times New Roman"/>
                <a:ea typeface="宋体" charset="-122"/>
              </a:rPr>
              <a:t>PDT经理（LPDT）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25" name="TextBox 1"/>
          <p:cNvSpPr txBox="1"/>
          <p:nvPr/>
        </p:nvSpPr>
        <p:spPr>
          <a:xfrm>
            <a:off x="252641" y="1263206"/>
            <a:ext cx="721121" cy="4913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  <a:tabLst>
                <a:tab pos="26594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32" spc="0">
                <a:solidFill>
                  <a:srgbClr val="000072"/>
                </a:solidFill>
                <a:latin typeface="Times New Roman"/>
                <a:ea typeface="宋体" charset="-122"/>
              </a:rPr>
              <a:t>PDT财务代表（FPDT）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</a:tabLst>
            </a:pP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PDT开发代表（RDPDT）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26" name="TextBox 1"/>
          <p:cNvSpPr txBox="1"/>
          <p:nvPr/>
        </p:nvSpPr>
        <p:spPr>
          <a:xfrm>
            <a:off x="226047" y="2021129"/>
            <a:ext cx="762809" cy="8704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  <a:tabLst>
                <a:tab pos="26594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32" spc="0">
                <a:solidFill>
                  <a:srgbClr val="000072"/>
                </a:solidFill>
                <a:latin typeface="Times New Roman"/>
                <a:ea typeface="宋体" charset="-122"/>
              </a:rPr>
              <a:t>PDT客服代表（TSPDT）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</a:tabLst>
            </a:pP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PDT制造代表（MNFPDT）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</a:tabLst>
            </a:pPr>
            <a:r>
              <a:rPr lang="en-US" altLang="zh-CN" sz="432" spc="0">
                <a:solidFill>
                  <a:srgbClr val="000072"/>
                </a:solidFill>
                <a:latin typeface="Times New Roman"/>
                <a:ea typeface="宋体" charset="-122"/>
              </a:rPr>
              <a:t>PDT采购代表（PROPDT）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27" name="TextBox 1"/>
          <p:cNvSpPr txBox="1"/>
          <p:nvPr/>
        </p:nvSpPr>
        <p:spPr>
          <a:xfrm>
            <a:off x="226047" y="3151365"/>
            <a:ext cx="667004" cy="12357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</a:pPr>
            <a:r>
              <a:rPr lang="en-US" altLang="zh-CN" sz="432" spc="0">
                <a:solidFill>
                  <a:srgbClr val="000072"/>
                </a:solidFill>
                <a:latin typeface="Times New Roman"/>
                <a:ea typeface="宋体" charset="-122"/>
              </a:rPr>
              <a:t>PDT市场代表（MKTPDT）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28" name="TextBox 1"/>
          <p:cNvSpPr txBox="1"/>
          <p:nvPr/>
        </p:nvSpPr>
        <p:spPr>
          <a:xfrm>
            <a:off x="345719" y="3523679"/>
            <a:ext cx="352742" cy="12053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</a:pP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系统工程师（SE）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29" name="TextBox 1"/>
          <p:cNvSpPr txBox="1"/>
          <p:nvPr/>
        </p:nvSpPr>
        <p:spPr>
          <a:xfrm>
            <a:off x="651548" y="3909289"/>
            <a:ext cx="110633" cy="12340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628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32" b="0" i="0" u="none" strike="noStrike" kern="1200" cap="none" spc="0" normalizeH="0" baseline="0" noProof="0" smtClean="0">
                <a:ln>
                  <a:noFill/>
                </a:ln>
                <a:solidFill>
                  <a:srgbClr val="1A1A8C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PQA</a:t>
            </a:r>
          </a:p>
        </p:txBody>
      </p:sp>
      <p:sp>
        <p:nvSpPr>
          <p:cNvPr id="5130" name="TextBox 1"/>
          <p:cNvSpPr txBox="1"/>
          <p:nvPr/>
        </p:nvSpPr>
        <p:spPr>
          <a:xfrm>
            <a:off x="319126" y="4281602"/>
            <a:ext cx="381603" cy="12053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</a:pP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项目操作员（POP）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31" name="TextBox 1"/>
          <p:cNvSpPr txBox="1"/>
          <p:nvPr/>
        </p:nvSpPr>
        <p:spPr>
          <a:xfrm>
            <a:off x="372313" y="5797449"/>
            <a:ext cx="407257" cy="53574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  <a:tabLst>
                <a:tab pos="26594"/>
              </a:tabLst>
            </a:pPr>
            <a:r>
              <a:rPr lang="en-US" altLang="zh-CN" sz="432" spc="0">
                <a:solidFill>
                  <a:srgbClr val="000072"/>
                </a:solidFill>
                <a:latin typeface="Times New Roman"/>
                <a:ea typeface="宋体" charset="-122"/>
              </a:rPr>
              <a:t>工业设计师(IDE)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测试工程师(TE)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32" name="TextBox 1"/>
          <p:cNvSpPr txBox="1"/>
          <p:nvPr/>
        </p:nvSpPr>
        <p:spPr>
          <a:xfrm>
            <a:off x="252641" y="6542075"/>
            <a:ext cx="684382" cy="90500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  <a:tabLst>
                <a:tab pos="26594"/>
                <a:tab pos="39891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资料开发工程师(TD)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39891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39891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  <a:tab pos="39891"/>
              </a:tabLst>
            </a:pP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客户服务工程师</a:t>
            </a: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  </a:t>
            </a:r>
            <a:r>
              <a:rPr lang="en-US" altLang="zh-CN" sz="532" spc="0">
                <a:solidFill>
                  <a:srgbClr val="000072"/>
                </a:solidFill>
                <a:latin typeface="Times New Roman"/>
                <a:ea typeface="宋体" charset="-122"/>
              </a:rPr>
              <a:t>(TSS)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39891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39891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  <a:tab pos="39891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32" spc="0">
                <a:solidFill>
                  <a:srgbClr val="000072"/>
                </a:solidFill>
                <a:latin typeface="Times New Roman"/>
                <a:ea typeface="宋体" charset="-122"/>
              </a:rPr>
              <a:t>制造操作人员</a:t>
            </a:r>
            <a:r>
              <a:rPr lang="en-US" altLang="zh-CN" sz="432" spc="0">
                <a:solidFill>
                  <a:srgbClr val="000072"/>
                </a:solidFill>
                <a:latin typeface="Times New Roman"/>
                <a:ea typeface="宋体" charset="-122"/>
              </a:rPr>
              <a:t>  </a:t>
            </a:r>
            <a:r>
              <a:rPr lang="en-US" altLang="zh-CN" sz="532" spc="0">
                <a:solidFill>
                  <a:srgbClr val="000072"/>
                </a:solidFill>
                <a:latin typeface="Times New Roman"/>
                <a:ea typeface="宋体" charset="-122"/>
              </a:rPr>
              <a:t>(MOPS)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33" name="TextBox 1"/>
          <p:cNvSpPr txBox="1"/>
          <p:nvPr/>
        </p:nvSpPr>
        <p:spPr>
          <a:xfrm>
            <a:off x="252641" y="7659015"/>
            <a:ext cx="540241" cy="12357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</a:pPr>
            <a:r>
              <a:rPr lang="en-US" altLang="zh-CN" sz="432" spc="0">
                <a:solidFill>
                  <a:srgbClr val="000072"/>
                </a:solidFill>
                <a:latin typeface="Times New Roman"/>
                <a:ea typeface="宋体" charset="-122"/>
              </a:rPr>
              <a:t>制造-试制工程师</a:t>
            </a:r>
            <a:r>
              <a:rPr lang="en-US" altLang="zh-CN" sz="532" spc="0">
                <a:solidFill>
                  <a:srgbClr val="000072"/>
                </a:solidFill>
                <a:latin typeface="Times New Roman"/>
                <a:ea typeface="宋体" charset="-122"/>
              </a:rPr>
              <a:t>  </a:t>
            </a:r>
            <a:r>
              <a:rPr lang="en-US" altLang="zh-CN" sz="432" spc="0">
                <a:solidFill>
                  <a:srgbClr val="000072"/>
                </a:solidFill>
                <a:latin typeface="Times New Roman"/>
                <a:ea typeface="宋体" charset="-122"/>
              </a:rPr>
              <a:t>(PP)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34" name="TextBox 1"/>
          <p:cNvSpPr txBox="1"/>
          <p:nvPr/>
        </p:nvSpPr>
        <p:spPr>
          <a:xfrm>
            <a:off x="279235" y="7991437"/>
            <a:ext cx="522700" cy="12357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</a:pPr>
            <a:r>
              <a:rPr lang="en-US" altLang="zh-CN" sz="432" spc="0">
                <a:solidFill>
                  <a:srgbClr val="000072"/>
                </a:solidFill>
                <a:latin typeface="Times New Roman"/>
                <a:ea typeface="宋体" charset="-122"/>
              </a:rPr>
              <a:t>制造-高级制造工程师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35" name="TextBox 1"/>
          <p:cNvSpPr txBox="1"/>
          <p:nvPr/>
        </p:nvSpPr>
        <p:spPr>
          <a:xfrm>
            <a:off x="385610" y="8111110"/>
            <a:ext cx="448971" cy="43077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  <a:tabLst>
                <a:tab pos="212750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632" spc="0">
                <a:solidFill>
                  <a:srgbClr val="000072"/>
                </a:solidFill>
                <a:latin typeface="Times New Roman"/>
                <a:ea typeface="宋体" charset="-122"/>
              </a:rPr>
              <a:t>(AME)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12750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466"/>
              </a:lnSpc>
              <a:tabLst>
                <a:tab pos="212750"/>
              </a:tabLst>
            </a:pP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采购人员</a:t>
            </a:r>
            <a:r>
              <a:rPr lang="en-US" altLang="zh-CN" sz="532" spc="0">
                <a:solidFill>
                  <a:srgbClr val="000072"/>
                </a:solidFill>
                <a:latin typeface="Times New Roman"/>
                <a:ea typeface="宋体" charset="-122"/>
              </a:rPr>
              <a:t>  </a:t>
            </a:r>
            <a:r>
              <a:rPr lang="en-US" altLang="zh-CN" sz="632" spc="0">
                <a:solidFill>
                  <a:srgbClr val="000072"/>
                </a:solidFill>
                <a:latin typeface="Times New Roman"/>
                <a:ea typeface="宋体" charset="-122"/>
              </a:rPr>
              <a:t>(PRO)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36" name="TextBox 1"/>
          <p:cNvSpPr txBox="1"/>
          <p:nvPr/>
        </p:nvSpPr>
        <p:spPr>
          <a:xfrm>
            <a:off x="319126" y="8815845"/>
            <a:ext cx="540543" cy="12944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</a:pP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营销工程师</a:t>
            </a:r>
            <a:r>
              <a:rPr lang="en-US" altLang="zh-CN" sz="632" spc="0">
                <a:solidFill>
                  <a:srgbClr val="000072"/>
                </a:solidFill>
                <a:latin typeface="Times New Roman"/>
                <a:ea typeface="宋体" charset="-122"/>
              </a:rPr>
              <a:t>  </a:t>
            </a:r>
            <a:r>
              <a:rPr lang="en-US" altLang="zh-CN" sz="632" spc="0">
                <a:solidFill>
                  <a:srgbClr val="000072"/>
                </a:solidFill>
                <a:latin typeface="Times New Roman"/>
                <a:ea typeface="宋体" charset="-122"/>
              </a:rPr>
              <a:t>(MKTE)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37" name="TextBox 1"/>
          <p:cNvSpPr txBox="1"/>
          <p:nvPr/>
        </p:nvSpPr>
        <p:spPr>
          <a:xfrm>
            <a:off x="319126" y="9188159"/>
            <a:ext cx="521302" cy="52897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  <a:tabLst>
                <a:tab pos="119672"/>
              </a:tabLst>
            </a:pPr>
            <a:r>
              <a:rPr lang="en-US" altLang="zh-CN" sz="532" spc="0">
                <a:solidFill>
                  <a:srgbClr val="000072"/>
                </a:solidFill>
                <a:latin typeface="Times New Roman"/>
                <a:ea typeface="宋体" charset="-122"/>
              </a:rPr>
              <a:t>订单履行人员</a:t>
            </a:r>
            <a:r>
              <a:rPr lang="en-US" altLang="zh-CN" sz="632" spc="0">
                <a:solidFill>
                  <a:srgbClr val="000072"/>
                </a:solidFill>
                <a:latin typeface="Times New Roman"/>
                <a:ea typeface="宋体" charset="-122"/>
              </a:rPr>
              <a:t>  </a:t>
            </a: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(FF)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119672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119672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119672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32" spc="0">
                <a:solidFill>
                  <a:srgbClr val="000072"/>
                </a:solidFill>
                <a:latin typeface="Times New Roman"/>
                <a:ea typeface="宋体" charset="-122"/>
              </a:rPr>
              <a:t>销售专员</a:t>
            </a:r>
            <a:r>
              <a:rPr lang="en-US" altLang="zh-CN" sz="532" spc="0">
                <a:solidFill>
                  <a:srgbClr val="000072"/>
                </a:solidFill>
                <a:latin typeface="Times New Roman"/>
                <a:ea typeface="宋体" charset="-122"/>
              </a:rPr>
              <a:t>  </a:t>
            </a:r>
            <a:r>
              <a:rPr lang="en-US" altLang="zh-CN" sz="532" spc="0">
                <a:solidFill>
                  <a:srgbClr val="000072"/>
                </a:solidFill>
                <a:latin typeface="Times New Roman"/>
                <a:ea typeface="宋体" charset="-122"/>
              </a:rPr>
              <a:t>(S)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38" name="TextBox 1"/>
          <p:cNvSpPr/>
          <p:nvPr/>
        </p:nvSpPr>
        <p:spPr>
          <a:xfrm>
            <a:off x="6568669" y="199454"/>
            <a:ext cx="2571814" cy="21016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0" tIns="0" rIns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>
              <a:lnSpc>
                <a:spcPts val="1256"/>
              </a:lnSpc>
            </a:pPr>
            <a:r>
              <a:rPr lang="en-US" altLang="zh-CN" sz="1056">
                <a:solidFill>
                  <a:srgbClr val="000072"/>
                </a:solidFill>
                <a:latin typeface="Times New Roman"/>
                <a:ea typeface="宋体" charset="-122"/>
              </a:rPr>
              <a:t>产品开发验证阶段阶段操作流程图（</a:t>
            </a:r>
            <a:r>
              <a:rPr lang="en-US" altLang="zh-CN" sz="1156" b="1">
                <a:solidFill>
                  <a:srgbClr val="000072"/>
                </a:solidFill>
                <a:latin typeface="Times New Roman"/>
                <a:ea typeface="宋体" charset="-122"/>
              </a:rPr>
              <a:t>V01</a:t>
            </a:r>
            <a:r>
              <a:rPr lang="en-US" altLang="zh-CN" sz="1056">
                <a:solidFill>
                  <a:srgbClr val="000072"/>
                </a:solidFill>
                <a:latin typeface="Times New Roman"/>
                <a:ea typeface="宋体" charset="-122"/>
              </a:rPr>
              <a:t>）</a:t>
            </a:r>
            <a:endParaRPr lang="en-US" altLang="zh-CN" sz="1256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39" name="TextBox 1"/>
          <p:cNvSpPr txBox="1"/>
          <p:nvPr/>
        </p:nvSpPr>
        <p:spPr>
          <a:xfrm>
            <a:off x="4281602" y="6462294"/>
            <a:ext cx="41688" cy="9395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TD-60</a:t>
            </a:r>
          </a:p>
        </p:txBody>
      </p:sp>
      <p:sp>
        <p:nvSpPr>
          <p:cNvPr id="5140" name="TextBox 1"/>
          <p:cNvSpPr txBox="1"/>
          <p:nvPr/>
        </p:nvSpPr>
        <p:spPr>
          <a:xfrm>
            <a:off x="5079416" y="9095080"/>
            <a:ext cx="101013" cy="9864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FF-40</a:t>
            </a:r>
          </a:p>
        </p:txBody>
      </p:sp>
      <p:sp>
        <p:nvSpPr>
          <p:cNvPr id="5141" name="TextBox 1"/>
          <p:cNvSpPr txBox="1"/>
          <p:nvPr/>
        </p:nvSpPr>
        <p:spPr>
          <a:xfrm>
            <a:off x="6236246" y="9480690"/>
            <a:ext cx="102616" cy="10164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S-30</a:t>
            </a:r>
          </a:p>
        </p:txBody>
      </p:sp>
      <p:sp>
        <p:nvSpPr>
          <p:cNvPr id="5142" name="TextBox 1"/>
          <p:cNvSpPr txBox="1"/>
          <p:nvPr/>
        </p:nvSpPr>
        <p:spPr>
          <a:xfrm>
            <a:off x="6954279" y="9108377"/>
            <a:ext cx="101013" cy="9864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FF-50</a:t>
            </a:r>
          </a:p>
        </p:txBody>
      </p:sp>
      <p:sp>
        <p:nvSpPr>
          <p:cNvPr id="5143" name="TextBox 1"/>
          <p:cNvSpPr txBox="1"/>
          <p:nvPr/>
        </p:nvSpPr>
        <p:spPr>
          <a:xfrm>
            <a:off x="9985973" y="6462292"/>
            <a:ext cx="144304" cy="10164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TD-70</a:t>
            </a:r>
          </a:p>
        </p:txBody>
      </p:sp>
      <p:sp>
        <p:nvSpPr>
          <p:cNvPr id="5144" name="TextBox 1"/>
          <p:cNvSpPr txBox="1"/>
          <p:nvPr/>
        </p:nvSpPr>
        <p:spPr>
          <a:xfrm>
            <a:off x="10158832" y="9108377"/>
            <a:ext cx="70548" cy="956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FF-60</a:t>
            </a:r>
          </a:p>
        </p:txBody>
      </p:sp>
      <p:sp>
        <p:nvSpPr>
          <p:cNvPr id="5145" name="TextBox 1"/>
          <p:cNvSpPr txBox="1"/>
          <p:nvPr/>
        </p:nvSpPr>
        <p:spPr>
          <a:xfrm>
            <a:off x="15397811" y="4135336"/>
            <a:ext cx="105823" cy="956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POP-120</a:t>
            </a:r>
          </a:p>
        </p:txBody>
      </p:sp>
      <p:sp>
        <p:nvSpPr>
          <p:cNvPr id="5146" name="TextBox 1"/>
          <p:cNvSpPr txBox="1"/>
          <p:nvPr/>
        </p:nvSpPr>
        <p:spPr>
          <a:xfrm>
            <a:off x="2619489" y="3005100"/>
            <a:ext cx="322278" cy="10164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MKTPDT-160</a:t>
            </a:r>
          </a:p>
        </p:txBody>
      </p:sp>
      <p:sp>
        <p:nvSpPr>
          <p:cNvPr id="5147" name="TextBox 1"/>
          <p:cNvSpPr txBox="1"/>
          <p:nvPr/>
        </p:nvSpPr>
        <p:spPr>
          <a:xfrm>
            <a:off x="4786884" y="1289799"/>
            <a:ext cx="177975" cy="9864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FPDT-160</a:t>
            </a:r>
          </a:p>
        </p:txBody>
      </p:sp>
      <p:sp>
        <p:nvSpPr>
          <p:cNvPr id="5148" name="TextBox 1"/>
          <p:cNvSpPr txBox="1"/>
          <p:nvPr/>
        </p:nvSpPr>
        <p:spPr>
          <a:xfrm>
            <a:off x="1489253" y="3457194"/>
            <a:ext cx="345739" cy="24367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93078"/>
              </a:tabLst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SE-410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93078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技术评审5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49" name="TextBox 1"/>
          <p:cNvSpPr txBox="1"/>
          <p:nvPr/>
        </p:nvSpPr>
        <p:spPr>
          <a:xfrm>
            <a:off x="1489253" y="3829507"/>
            <a:ext cx="307450" cy="2439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26594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PQA-90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26594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组织技术评审5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50" name="TextBox 1"/>
          <p:cNvSpPr txBox="1"/>
          <p:nvPr/>
        </p:nvSpPr>
        <p:spPr>
          <a:xfrm>
            <a:off x="2632786" y="1143533"/>
            <a:ext cx="457770" cy="67638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53188"/>
              </a:tabLst>
            </a:pP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FPDT-140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53188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继续执行项目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53188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监控（财务）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256"/>
              </a:lnSpc>
              <a:tabLst>
                <a:tab pos="53188"/>
              </a:tabLst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RDPDT-130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53188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继续执行项目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53188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监控（开发）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51" name="TextBox 1"/>
          <p:cNvSpPr txBox="1"/>
          <p:nvPr/>
        </p:nvSpPr>
        <p:spPr>
          <a:xfrm>
            <a:off x="2619489" y="1888160"/>
            <a:ext cx="538542" cy="102556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66485"/>
              </a:tabLst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TSPDT-90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66485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继续执行项目监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66485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控（客户服务）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256"/>
              </a:lnSpc>
              <a:tabLst>
                <a:tab pos="66485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MNFPDT-120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66485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继续执行项目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66485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监控（制造）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256"/>
              </a:lnSpc>
              <a:tabLst>
                <a:tab pos="66485"/>
              </a:tabLst>
            </a:pP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PROPDT-140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66485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继续执行项目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66485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监控（采购）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52" name="TextBox 1"/>
          <p:cNvSpPr txBox="1"/>
          <p:nvPr/>
        </p:nvSpPr>
        <p:spPr>
          <a:xfrm>
            <a:off x="2685974" y="3111475"/>
            <a:ext cx="404051" cy="19857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</a:pP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继续执行项目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</a:pP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监控（市场）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53" name="TextBox 1"/>
          <p:cNvSpPr txBox="1"/>
          <p:nvPr/>
        </p:nvSpPr>
        <p:spPr>
          <a:xfrm>
            <a:off x="2646083" y="3404007"/>
            <a:ext cx="340326" cy="3338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26594"/>
                <a:tab pos="79781"/>
              </a:tabLst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SE-420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  <a:tab pos="79781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更新BOM并发布最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26594"/>
                <a:tab pos="79781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新版本给制造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54" name="TextBox 1"/>
          <p:cNvSpPr txBox="1"/>
          <p:nvPr/>
        </p:nvSpPr>
        <p:spPr>
          <a:xfrm>
            <a:off x="2632786" y="3776320"/>
            <a:ext cx="353756" cy="3372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53188"/>
                <a:tab pos="93078"/>
              </a:tabLst>
            </a:pP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PQA-100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53188"/>
                <a:tab pos="93078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继续监控产品质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53188"/>
                <a:tab pos="93078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量目标和计划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55" name="TextBox 1"/>
          <p:cNvSpPr txBox="1"/>
          <p:nvPr/>
        </p:nvSpPr>
        <p:spPr>
          <a:xfrm>
            <a:off x="2632786" y="571767"/>
            <a:ext cx="557782" cy="4615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  <a:tabLst>
                <a:tab pos="53188"/>
                <a:tab pos="66485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632" spc="0">
                <a:solidFill>
                  <a:srgbClr val="FF0072"/>
                </a:solidFill>
                <a:latin typeface="Times New Roman"/>
                <a:ea typeface="宋体" charset="-122"/>
              </a:rPr>
              <a:t>执行项目监控</a:t>
            </a:r>
            <a:endParaRPr lang="en-US" altLang="zh-CN" sz="628">
              <a:solidFill>
                <a:srgbClr val="FF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53188"/>
                <a:tab pos="66485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LPDT-310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53188"/>
                <a:tab pos="66485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继续对项目进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53188"/>
                <a:tab pos="66485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行管理和监控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56" name="TextBox 1"/>
          <p:cNvSpPr txBox="1"/>
          <p:nvPr/>
        </p:nvSpPr>
        <p:spPr>
          <a:xfrm>
            <a:off x="3723132" y="1183424"/>
            <a:ext cx="605883" cy="2402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66485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FPDT-150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66485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继续跟踪目标成本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57" name="TextBox 1"/>
          <p:cNvSpPr txBox="1"/>
          <p:nvPr/>
        </p:nvSpPr>
        <p:spPr>
          <a:xfrm>
            <a:off x="4175227" y="3404007"/>
            <a:ext cx="700277" cy="28557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26594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SE-430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256"/>
              </a:lnSpc>
              <a:tabLst>
                <a:tab pos="26594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监控并管理配置及更改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58" name="TextBox 1"/>
          <p:cNvSpPr txBox="1"/>
          <p:nvPr/>
        </p:nvSpPr>
        <p:spPr>
          <a:xfrm>
            <a:off x="4387977" y="6555372"/>
            <a:ext cx="617299" cy="11277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</a:pP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用户资料提交采购并维护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59" name="TextBox 1"/>
          <p:cNvSpPr txBox="1"/>
          <p:nvPr/>
        </p:nvSpPr>
        <p:spPr>
          <a:xfrm>
            <a:off x="4268305" y="5970308"/>
            <a:ext cx="633744" cy="4824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79781"/>
                <a:tab pos="146266"/>
              </a:tabLst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TE-120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79781"/>
                <a:tab pos="146266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系统验证测试（SVT）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79781"/>
                <a:tab pos="146266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TE-130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79781"/>
                <a:tab pos="146266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内部认证/标准测试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60" name="TextBox 1"/>
          <p:cNvSpPr txBox="1"/>
          <p:nvPr/>
        </p:nvSpPr>
        <p:spPr>
          <a:xfrm>
            <a:off x="4374680" y="7592530"/>
            <a:ext cx="351755" cy="24367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119672"/>
              </a:tabLst>
            </a:pP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PP-40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119672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1A1A8C"/>
                </a:solidFill>
                <a:latin typeface="Times New Roman"/>
                <a:ea typeface="宋体" charset="-122"/>
              </a:rPr>
              <a:t>继续制造系统验证</a:t>
            </a:r>
            <a:endParaRPr lang="en-US" altLang="zh-CN" sz="524">
              <a:solidFill>
                <a:srgbClr val="1A1A1A"/>
              </a:solidFill>
              <a:latin typeface="Times New Roman"/>
              <a:ea typeface="宋体" charset="-122"/>
            </a:endParaRPr>
          </a:p>
        </p:txBody>
      </p:sp>
      <p:sp>
        <p:nvSpPr>
          <p:cNvPr id="5161" name="TextBox 1"/>
          <p:cNvSpPr txBox="1"/>
          <p:nvPr/>
        </p:nvSpPr>
        <p:spPr>
          <a:xfrm>
            <a:off x="4959744" y="8815845"/>
            <a:ext cx="735949" cy="12357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</a:pP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继续准备发布/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 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局部公开/定价/培训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62" name="TextBox 1"/>
          <p:cNvSpPr txBox="1"/>
          <p:nvPr/>
        </p:nvSpPr>
        <p:spPr>
          <a:xfrm>
            <a:off x="6821310" y="8815845"/>
            <a:ext cx="538734" cy="11483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</a:pP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验证销售订单模板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63" name="TextBox 1"/>
          <p:cNvSpPr txBox="1"/>
          <p:nvPr/>
        </p:nvSpPr>
        <p:spPr>
          <a:xfrm>
            <a:off x="4574134" y="8350454"/>
            <a:ext cx="470199" cy="49250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79781"/>
                <a:tab pos="319126"/>
              </a:tabLst>
            </a:pP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PRO-60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79781"/>
                <a:tab pos="319126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采购长货期量产物料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79781"/>
                <a:tab pos="319126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79781"/>
                <a:tab pos="319126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MKTE-90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64" name="TextBox 1"/>
          <p:cNvSpPr txBox="1"/>
          <p:nvPr/>
        </p:nvSpPr>
        <p:spPr>
          <a:xfrm>
            <a:off x="5119307" y="9201455"/>
            <a:ext cx="346329" cy="110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</a:pP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执行订单履行活动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65" name="TextBox 1"/>
          <p:cNvSpPr txBox="1"/>
          <p:nvPr/>
        </p:nvSpPr>
        <p:spPr>
          <a:xfrm>
            <a:off x="6621856" y="9201455"/>
            <a:ext cx="820184" cy="4694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  <a:tabLst>
                <a:tab pos="478688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验证订单环境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478688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478688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478688"/>
              </a:tabLst>
            </a:pP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接受培训和准备销售力量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66" name="TextBox 1"/>
          <p:cNvSpPr txBox="1"/>
          <p:nvPr/>
        </p:nvSpPr>
        <p:spPr>
          <a:xfrm>
            <a:off x="4108742" y="8922221"/>
            <a:ext cx="351755" cy="23690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119672"/>
              </a:tabLst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MKTE-80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119672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制定客户迁移计划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67" name="TextBox 1"/>
          <p:cNvSpPr txBox="1"/>
          <p:nvPr/>
        </p:nvSpPr>
        <p:spPr>
          <a:xfrm>
            <a:off x="10158832" y="9188159"/>
            <a:ext cx="605883" cy="5155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  <a:tabLst>
                <a:tab pos="66485"/>
                <a:tab pos="146266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订单履行准备评估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66485"/>
                <a:tab pos="146266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66485"/>
                <a:tab pos="146266"/>
              </a:tabLst>
            </a:pP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S-40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66485"/>
                <a:tab pos="146266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销售准备评估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68" name="TextBox 1"/>
          <p:cNvSpPr txBox="1"/>
          <p:nvPr/>
        </p:nvSpPr>
        <p:spPr>
          <a:xfrm>
            <a:off x="6183059" y="6847904"/>
            <a:ext cx="476215" cy="23690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106375"/>
              </a:tabLst>
            </a:pP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TSS-60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106375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进行BETA测试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69" name="TextBox 1"/>
          <p:cNvSpPr txBox="1"/>
          <p:nvPr/>
        </p:nvSpPr>
        <p:spPr>
          <a:xfrm>
            <a:off x="6169761" y="5863933"/>
            <a:ext cx="948249" cy="62593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132969"/>
                <a:tab pos="372313"/>
                <a:tab pos="425501"/>
                <a:tab pos="438798"/>
              </a:tabLst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TE-140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132969"/>
                <a:tab pos="372313"/>
                <a:tab pos="425501"/>
                <a:tab pos="438798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进行BETA测试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361"/>
              </a:lnSpc>
              <a:tabLst>
                <a:tab pos="132969"/>
                <a:tab pos="372313"/>
                <a:tab pos="425501"/>
                <a:tab pos="438798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TE-160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132969"/>
                <a:tab pos="372313"/>
                <a:tab pos="425501"/>
                <a:tab pos="438798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	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协助SE进行外部系统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132969"/>
                <a:tab pos="372313"/>
                <a:tab pos="425501"/>
                <a:tab pos="438798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		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认证测试和标准测试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70" name="TextBox 1"/>
          <p:cNvSpPr txBox="1"/>
          <p:nvPr/>
        </p:nvSpPr>
        <p:spPr>
          <a:xfrm>
            <a:off x="7685608" y="4201821"/>
            <a:ext cx="80169" cy="954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操作指导书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71" name="TextBox 1"/>
          <p:cNvSpPr txBox="1"/>
          <p:nvPr/>
        </p:nvSpPr>
        <p:spPr>
          <a:xfrm>
            <a:off x="7552640" y="3443897"/>
            <a:ext cx="314877" cy="24399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119672"/>
              </a:tabLst>
            </a:pP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SE-460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119672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技术评审6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72" name="TextBox 1"/>
          <p:cNvSpPr txBox="1"/>
          <p:nvPr/>
        </p:nvSpPr>
        <p:spPr>
          <a:xfrm>
            <a:off x="7605827" y="3802914"/>
            <a:ext cx="297035" cy="4606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79781"/>
              </a:tabLst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PQA-110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79781"/>
              </a:tabLst>
            </a:pP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组织技术评审6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79781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524"/>
              </a:lnSpc>
              <a:tabLst>
                <a:tab pos="79781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技术评审一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73" name="TextBox 1"/>
          <p:cNvSpPr txBox="1"/>
          <p:nvPr/>
        </p:nvSpPr>
        <p:spPr>
          <a:xfrm>
            <a:off x="7619124" y="3257741"/>
            <a:ext cx="290211" cy="1379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733"/>
              </a:lnSpc>
            </a:pPr>
            <a:r>
              <a:rPr lang="en-US" altLang="zh-CN" sz="532" spc="0">
                <a:solidFill>
                  <a:srgbClr val="FF0072"/>
                </a:solidFill>
                <a:latin typeface="Times New Roman"/>
                <a:ea typeface="宋体" charset="-122"/>
              </a:rPr>
              <a:t>技术评审</a:t>
            </a:r>
            <a:r>
              <a:rPr lang="en-US" altLang="zh-CN" sz="332" b="1" spc="0">
                <a:solidFill>
                  <a:srgbClr val="FF0072"/>
                </a:solidFill>
                <a:latin typeface="Times New Roman"/>
                <a:ea typeface="宋体" charset="-122"/>
              </a:rPr>
              <a:t>6</a:t>
            </a:r>
            <a:endParaRPr lang="en-US" altLang="zh-CN" sz="628" b="1">
              <a:solidFill>
                <a:srgbClr val="FF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74" name="TextBox 1"/>
          <p:cNvSpPr txBox="1"/>
          <p:nvPr/>
        </p:nvSpPr>
        <p:spPr>
          <a:xfrm>
            <a:off x="7366483" y="5837339"/>
            <a:ext cx="364377" cy="31704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79781"/>
                <a:tab pos="119672"/>
              </a:tabLst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TE-150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79781"/>
                <a:tab pos="119672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BETA测试回归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79781"/>
                <a:tab pos="119672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(客户现场）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75" name="TextBox 1"/>
          <p:cNvSpPr txBox="1"/>
          <p:nvPr/>
        </p:nvSpPr>
        <p:spPr>
          <a:xfrm>
            <a:off x="8682876" y="3404007"/>
            <a:ext cx="558180" cy="32677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39891"/>
                <a:tab pos="212750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SE-470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39891"/>
                <a:tab pos="212750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更新BOM并发布最新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628"/>
              </a:lnSpc>
              <a:tabLst>
                <a:tab pos="39891"/>
                <a:tab pos="212750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版本给制造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76" name="TextBox 1"/>
          <p:cNvSpPr txBox="1"/>
          <p:nvPr/>
        </p:nvSpPr>
        <p:spPr>
          <a:xfrm>
            <a:off x="9985973" y="1156830"/>
            <a:ext cx="573213" cy="6397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53188"/>
                <a:tab pos="252641"/>
              </a:tabLst>
            </a:pP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FPDT-160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53188"/>
                <a:tab pos="252641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实施可获得决策的财务分析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53188"/>
                <a:tab pos="252641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152"/>
              </a:lnSpc>
              <a:tabLst>
                <a:tab pos="53188"/>
                <a:tab pos="252641"/>
              </a:tabLst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RDPDT-150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53188"/>
                <a:tab pos="252641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产品准备评估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77" name="TextBox 1"/>
          <p:cNvSpPr txBox="1"/>
          <p:nvPr/>
        </p:nvSpPr>
        <p:spPr>
          <a:xfrm>
            <a:off x="9985973" y="1914754"/>
            <a:ext cx="713322" cy="99574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26594"/>
                <a:tab pos="172860"/>
                <a:tab pos="252641"/>
              </a:tabLst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TSPDT-100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172860"/>
                <a:tab pos="252641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客户服务准备评估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172860"/>
                <a:tab pos="252641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26594"/>
                <a:tab pos="172860"/>
                <a:tab pos="252641"/>
              </a:tabLst>
            </a:pP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MNFPDT-130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  <a:tab pos="172860"/>
                <a:tab pos="252641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	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制造准备评估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172860"/>
                <a:tab pos="252641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26594"/>
                <a:tab pos="172860"/>
                <a:tab pos="252641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PROPDT-150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  <a:tab pos="172860"/>
                <a:tab pos="252641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	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采购准备评估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78" name="TextBox 1"/>
          <p:cNvSpPr txBox="1"/>
          <p:nvPr/>
        </p:nvSpPr>
        <p:spPr>
          <a:xfrm>
            <a:off x="10012566" y="3071584"/>
            <a:ext cx="632358" cy="2402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226047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MKTPDT-170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26047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市场准备评估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79" name="TextBox 1"/>
          <p:cNvSpPr txBox="1"/>
          <p:nvPr/>
        </p:nvSpPr>
        <p:spPr>
          <a:xfrm>
            <a:off x="9999269" y="3443897"/>
            <a:ext cx="625932" cy="2335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119672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SE-480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119672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需求实现完备性评估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80" name="TextBox 1"/>
          <p:cNvSpPr txBox="1"/>
          <p:nvPr/>
        </p:nvSpPr>
        <p:spPr>
          <a:xfrm>
            <a:off x="9985973" y="6089981"/>
            <a:ext cx="794479" cy="24367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53188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TE-170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53188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测试结果评审和准备评估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81" name="TextBox 1"/>
          <p:cNvSpPr txBox="1"/>
          <p:nvPr/>
        </p:nvSpPr>
        <p:spPr>
          <a:xfrm>
            <a:off x="10238614" y="6555372"/>
            <a:ext cx="259747" cy="110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</a:pP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资料准备评估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82" name="TextBox 1"/>
          <p:cNvSpPr txBox="1"/>
          <p:nvPr/>
        </p:nvSpPr>
        <p:spPr>
          <a:xfrm>
            <a:off x="9999270" y="638251"/>
            <a:ext cx="610103" cy="35481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  <a:tabLst>
                <a:tab pos="79781"/>
                <a:tab pos="159563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432" spc="0">
                <a:solidFill>
                  <a:srgbClr val="FF0072"/>
                </a:solidFill>
                <a:latin typeface="Times New Roman"/>
                <a:ea typeface="宋体" charset="-122"/>
              </a:rPr>
              <a:t>发布准备就绪评估</a:t>
            </a:r>
            <a:endParaRPr lang="en-US" altLang="zh-CN" sz="628">
              <a:solidFill>
                <a:srgbClr val="FF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628"/>
              </a:lnSpc>
              <a:tabLst>
                <a:tab pos="79781"/>
                <a:tab pos="159563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LPDT-320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79781"/>
                <a:tab pos="159563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优化业务计划和风险评估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83" name="TextBox 1"/>
          <p:cNvSpPr txBox="1"/>
          <p:nvPr/>
        </p:nvSpPr>
        <p:spPr>
          <a:xfrm>
            <a:off x="11634788" y="1183424"/>
            <a:ext cx="740567" cy="61971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66485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FPDT-170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66485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准备可获得性决策评审材料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66485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66485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RDPDT-160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66485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准备可获得性决策评审材料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84" name="TextBox 1"/>
          <p:cNvSpPr txBox="1"/>
          <p:nvPr/>
        </p:nvSpPr>
        <p:spPr>
          <a:xfrm>
            <a:off x="11634788" y="1941348"/>
            <a:ext cx="875250" cy="9621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39891"/>
                <a:tab pos="66485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TSPDT-110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39891"/>
                <a:tab pos="66485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准备可获得性决策评审材料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39891"/>
                <a:tab pos="66485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39891"/>
                <a:tab pos="66485"/>
              </a:tabLst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MNFPDT-140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39891"/>
                <a:tab pos="66485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准备可获得性决策评审材料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39891"/>
                <a:tab pos="66485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39891"/>
                <a:tab pos="66485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PROPDT-160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39891"/>
                <a:tab pos="66485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准备可获得性决策评审材料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85" name="TextBox 1"/>
          <p:cNvSpPr txBox="1"/>
          <p:nvPr/>
        </p:nvSpPr>
        <p:spPr>
          <a:xfrm>
            <a:off x="11674679" y="3071584"/>
            <a:ext cx="546353" cy="2402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26594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MKTPDT-180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准备可获得性决策评审材料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86" name="TextBox 1"/>
          <p:cNvSpPr txBox="1"/>
          <p:nvPr/>
        </p:nvSpPr>
        <p:spPr>
          <a:xfrm>
            <a:off x="11648085" y="638251"/>
            <a:ext cx="573213" cy="40810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733"/>
              </a:lnSpc>
              <a:tabLst>
                <a:tab pos="53188"/>
                <a:tab pos="212750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332" spc="0">
                <a:solidFill>
                  <a:srgbClr val="FF0072"/>
                </a:solidFill>
                <a:latin typeface="Times New Roman"/>
                <a:ea typeface="宋体" charset="-122"/>
              </a:rPr>
              <a:t>准备</a:t>
            </a:r>
            <a:r>
              <a:rPr lang="en-US" altLang="zh-CN" sz="332" b="1" spc="0">
                <a:solidFill>
                  <a:srgbClr val="FF0072"/>
                </a:solidFill>
                <a:latin typeface="Times New Roman"/>
                <a:ea typeface="宋体" charset="-122"/>
              </a:rPr>
              <a:t>ADCP</a:t>
            </a:r>
            <a:r>
              <a:rPr lang="en-US" altLang="zh-CN" sz="332" spc="0">
                <a:solidFill>
                  <a:srgbClr val="FF0072"/>
                </a:solidFill>
                <a:latin typeface="Times New Roman"/>
                <a:ea typeface="宋体" charset="-122"/>
              </a:rPr>
              <a:t>材料</a:t>
            </a:r>
            <a:endParaRPr lang="en-US" altLang="zh-CN" sz="628">
              <a:solidFill>
                <a:srgbClr val="FF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53188"/>
                <a:tab pos="212750"/>
              </a:tabLst>
            </a:pP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LPDT-330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53188"/>
                <a:tab pos="212750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准备可获得性决策评审材料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87" name="TextBox 1"/>
          <p:cNvSpPr txBox="1"/>
          <p:nvPr/>
        </p:nvSpPr>
        <p:spPr>
          <a:xfrm>
            <a:off x="13629323" y="385610"/>
            <a:ext cx="57722" cy="9395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IPMT-80</a:t>
            </a:r>
          </a:p>
        </p:txBody>
      </p:sp>
      <p:sp>
        <p:nvSpPr>
          <p:cNvPr id="5188" name="TextBox 1"/>
          <p:cNvSpPr txBox="1"/>
          <p:nvPr/>
        </p:nvSpPr>
        <p:spPr>
          <a:xfrm>
            <a:off x="14280871" y="598361"/>
            <a:ext cx="78565" cy="9864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YES</a:t>
            </a:r>
          </a:p>
        </p:txBody>
      </p:sp>
      <p:sp>
        <p:nvSpPr>
          <p:cNvPr id="5189" name="TextBox 1"/>
          <p:cNvSpPr txBox="1"/>
          <p:nvPr/>
        </p:nvSpPr>
        <p:spPr>
          <a:xfrm>
            <a:off x="13137338" y="744626"/>
            <a:ext cx="264762" cy="35068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39891"/>
                <a:tab pos="66485"/>
              </a:tabLst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LPDT-340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39891"/>
                <a:tab pos="66485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与IPMT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39891"/>
                <a:tab pos="66485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充分沟通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90" name="TextBox 1"/>
          <p:cNvSpPr txBox="1"/>
          <p:nvPr/>
        </p:nvSpPr>
        <p:spPr>
          <a:xfrm>
            <a:off x="13842073" y="452095"/>
            <a:ext cx="278410" cy="4093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  <a:tabLst>
                <a:tab pos="199454"/>
              </a:tabLst>
            </a:pP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可获得性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199454"/>
              </a:tabLst>
            </a:pP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决策评审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152"/>
              </a:lnSpc>
              <a:tabLst>
                <a:tab pos="199454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NO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91" name="TextBox 1"/>
          <p:cNvSpPr txBox="1"/>
          <p:nvPr/>
        </p:nvSpPr>
        <p:spPr>
          <a:xfrm>
            <a:off x="14161199" y="4228414"/>
            <a:ext cx="269367" cy="20506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</a:pP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关闭项目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</a:pP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数据库和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92" name="TextBox 1"/>
          <p:cNvSpPr txBox="1"/>
          <p:nvPr/>
        </p:nvSpPr>
        <p:spPr>
          <a:xfrm>
            <a:off x="345719" y="4427867"/>
            <a:ext cx="14091934" cy="113331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  <a:tabLst>
                <a:tab pos="26594"/>
                <a:tab pos="39891"/>
                <a:tab pos="13895261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	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环境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39891"/>
                <a:tab pos="13895261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  <a:tab pos="39891"/>
                <a:tab pos="13895261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632" spc="0">
                <a:solidFill>
                  <a:srgbClr val="000072"/>
                </a:solidFill>
                <a:latin typeface="Times New Roman"/>
                <a:ea typeface="宋体" charset="-122"/>
              </a:rPr>
              <a:t>硬件工程师</a:t>
            </a: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  </a:t>
            </a:r>
            <a:r>
              <a:rPr lang="en-US" altLang="zh-CN" sz="632" spc="0">
                <a:solidFill>
                  <a:srgbClr val="000072"/>
                </a:solidFill>
                <a:latin typeface="Times New Roman"/>
                <a:ea typeface="宋体" charset="-122"/>
              </a:rPr>
              <a:t>(EE)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39891"/>
                <a:tab pos="13895261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39891"/>
                <a:tab pos="13895261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  <a:tab pos="39891"/>
                <a:tab pos="13895261"/>
              </a:tabLst>
            </a:pPr>
            <a:r>
              <a:rPr lang="en-US" altLang="zh-CN" sz="632" spc="0">
                <a:solidFill>
                  <a:srgbClr val="000072"/>
                </a:solidFill>
                <a:latin typeface="Times New Roman"/>
                <a:ea typeface="宋体" charset="-122"/>
              </a:rPr>
              <a:t>软件工程师</a:t>
            </a: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  </a:t>
            </a:r>
            <a:r>
              <a:rPr lang="en-US" altLang="zh-CN" sz="532" spc="0">
                <a:solidFill>
                  <a:srgbClr val="000072"/>
                </a:solidFill>
                <a:latin typeface="Times New Roman"/>
                <a:ea typeface="宋体" charset="-122"/>
              </a:rPr>
              <a:t>(SWE)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39891"/>
                <a:tab pos="13895261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39891"/>
                <a:tab pos="13895261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  <a:tab pos="39891"/>
                <a:tab pos="13895261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432" spc="0">
                <a:solidFill>
                  <a:srgbClr val="000072"/>
                </a:solidFill>
                <a:latin typeface="Times New Roman"/>
                <a:ea typeface="宋体" charset="-122"/>
              </a:rPr>
              <a:t>结构工程师(ME)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93" name="TextBox 1"/>
          <p:cNvSpPr txBox="1"/>
          <p:nvPr/>
        </p:nvSpPr>
        <p:spPr>
          <a:xfrm>
            <a:off x="14772856" y="744626"/>
            <a:ext cx="264762" cy="34729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39891"/>
              </a:tabLst>
            </a:pP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LPDT-350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39891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项目经验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39891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教训总结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94" name="TextBox 1"/>
          <p:cNvSpPr txBox="1"/>
          <p:nvPr/>
        </p:nvSpPr>
        <p:spPr>
          <a:xfrm>
            <a:off x="14892528" y="1276503"/>
            <a:ext cx="57722" cy="1083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</a:pP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结束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95" name="TextBox 1"/>
          <p:cNvSpPr txBox="1"/>
          <p:nvPr/>
        </p:nvSpPr>
        <p:spPr>
          <a:xfrm>
            <a:off x="16022765" y="744626"/>
            <a:ext cx="264762" cy="34390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39891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LPDT-350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39891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项目经验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39891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教训总结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96" name="TextBox 1"/>
          <p:cNvSpPr txBox="1"/>
          <p:nvPr/>
        </p:nvSpPr>
        <p:spPr>
          <a:xfrm>
            <a:off x="15371217" y="4228414"/>
            <a:ext cx="216456" cy="19857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</a:pP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更新项目数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</a:pP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据库和环境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197" name="TextBox 1"/>
          <p:cNvSpPr txBox="1"/>
          <p:nvPr/>
        </p:nvSpPr>
        <p:spPr>
          <a:xfrm>
            <a:off x="14147902" y="4135336"/>
            <a:ext cx="105823" cy="956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POP-110</a:t>
            </a:r>
          </a:p>
        </p:txBody>
      </p:sp>
      <p:sp>
        <p:nvSpPr>
          <p:cNvPr id="5198" name="TextBox 1"/>
          <p:cNvSpPr txBox="1"/>
          <p:nvPr/>
        </p:nvSpPr>
        <p:spPr>
          <a:xfrm>
            <a:off x="3975773" y="8004734"/>
            <a:ext cx="280591" cy="11277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</a:pPr>
            <a:r>
              <a:rPr lang="en-US" altLang="zh-CN" sz="427" spc="0">
                <a:solidFill>
                  <a:srgbClr val="1A1A8C"/>
                </a:solidFill>
                <a:latin typeface="Times New Roman"/>
                <a:ea typeface="宋体" charset="-122"/>
              </a:rPr>
              <a:t>下达量产物</a:t>
            </a:r>
            <a:endParaRPr lang="en-US" altLang="zh-CN" sz="524">
              <a:solidFill>
                <a:srgbClr val="1A1A1A"/>
              </a:solidFill>
              <a:latin typeface="Times New Roman"/>
              <a:ea typeface="宋体" charset="-122"/>
            </a:endParaRPr>
          </a:p>
        </p:txBody>
      </p:sp>
      <p:sp>
        <p:nvSpPr>
          <p:cNvPr id="5199" name="TextBox 1"/>
          <p:cNvSpPr txBox="1"/>
          <p:nvPr/>
        </p:nvSpPr>
        <p:spPr>
          <a:xfrm>
            <a:off x="4055555" y="8111110"/>
            <a:ext cx="168354" cy="11277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</a:pPr>
            <a:r>
              <a:rPr lang="en-US" altLang="zh-CN" sz="427" spc="0">
                <a:solidFill>
                  <a:srgbClr val="1A1A8C"/>
                </a:solidFill>
                <a:latin typeface="Times New Roman"/>
                <a:ea typeface="宋体" charset="-122"/>
              </a:rPr>
              <a:t>料计划</a:t>
            </a:r>
            <a:endParaRPr lang="en-US" altLang="zh-CN" sz="524">
              <a:solidFill>
                <a:srgbClr val="1A1A1A"/>
              </a:solidFill>
              <a:latin typeface="Times New Roman"/>
              <a:ea typeface="宋体" charset="-122"/>
            </a:endParaRPr>
          </a:p>
        </p:txBody>
      </p:sp>
      <p:sp>
        <p:nvSpPr>
          <p:cNvPr id="5200" name="TextBox 1"/>
          <p:cNvSpPr txBox="1"/>
          <p:nvPr/>
        </p:nvSpPr>
        <p:spPr>
          <a:xfrm>
            <a:off x="7393077" y="1489253"/>
            <a:ext cx="486836" cy="3573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93078"/>
                <a:tab pos="132969"/>
              </a:tabLst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RDPDT-140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93078"/>
                <a:tab pos="132969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提供最终产品配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93078"/>
                <a:tab pos="132969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置给订单履行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201" name="TextBox 1"/>
          <p:cNvSpPr txBox="1"/>
          <p:nvPr/>
        </p:nvSpPr>
        <p:spPr>
          <a:xfrm>
            <a:off x="5970308" y="3443897"/>
            <a:ext cx="380616" cy="23690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119672"/>
              </a:tabLst>
            </a:pP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SE-450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119672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外部系统认证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202" name="TextBox 1"/>
          <p:cNvSpPr txBox="1"/>
          <p:nvPr/>
        </p:nvSpPr>
        <p:spPr>
          <a:xfrm>
            <a:off x="6555372" y="8097813"/>
            <a:ext cx="618928" cy="74385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146266"/>
                <a:tab pos="212750"/>
              </a:tabLst>
            </a:pP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PRO-70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146266"/>
                <a:tab pos="212750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用户资料出版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146266"/>
                <a:tab pos="212750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146266"/>
                <a:tab pos="212750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146266"/>
                <a:tab pos="212750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146266"/>
                <a:tab pos="212750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MKTE-100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203" name="TextBox 1"/>
          <p:cNvSpPr txBox="1"/>
          <p:nvPr/>
        </p:nvSpPr>
        <p:spPr>
          <a:xfrm>
            <a:off x="3683241" y="691439"/>
            <a:ext cx="291622" cy="34390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  <a:tabLst>
                <a:tab pos="66485"/>
              </a:tabLst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LPDT－315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66485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量产物料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66485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采购决策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204" name="TextBox 1"/>
          <p:cNvSpPr txBox="1"/>
          <p:nvPr/>
        </p:nvSpPr>
        <p:spPr>
          <a:xfrm>
            <a:off x="3683241" y="7526046"/>
            <a:ext cx="133080" cy="10164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PP-35</a:t>
            </a:r>
          </a:p>
        </p:txBody>
      </p:sp>
      <p:sp>
        <p:nvSpPr>
          <p:cNvPr id="5205" name="TextBox 1"/>
          <p:cNvSpPr txBox="1"/>
          <p:nvPr/>
        </p:nvSpPr>
        <p:spPr>
          <a:xfrm>
            <a:off x="3709835" y="7619124"/>
            <a:ext cx="358784" cy="37576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  <a:tabLst>
                <a:tab pos="239344"/>
              </a:tabLst>
            </a:pP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生产试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239344"/>
              </a:tabLst>
            </a:pP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产产品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152"/>
              </a:lnSpc>
              <a:tabLst>
                <a:tab pos="239344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AME-150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5206" name="New shape"/>
          <p:cNvSpPr/>
          <p:nvPr/>
        </p:nvSpPr>
        <p:spPr>
          <a:xfrm>
            <a:off x="0" y="9768539"/>
            <a:ext cx="22488384" cy="25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sz="800" b="0">
                <a:solidFill>
                  <a:srgbClr val="000000"/>
                </a:solidFill>
              </a:rPr>
              <a:t>第4页，共5页。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4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78" y="0"/>
            <a:ext cx="14427136" cy="10002593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147" name="TextBox 1"/>
          <p:cNvSpPr txBox="1"/>
          <p:nvPr/>
        </p:nvSpPr>
        <p:spPr>
          <a:xfrm>
            <a:off x="638251" y="319126"/>
            <a:ext cx="194008" cy="29396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52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7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角色</a:t>
            </a:r>
          </a:p>
          <a:p>
            <a:pPr marL="0" marR="0" lvl="0" indent="0" algn="l" defTabSz="957377" rtl="0" eaLnBrk="1" fontAlgn="auto" latinLnBrk="0" hangingPunct="1">
              <a:lnSpc>
                <a:spcPts val="157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63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IPMT</a:t>
            </a:r>
          </a:p>
        </p:txBody>
      </p:sp>
      <p:sp>
        <p:nvSpPr>
          <p:cNvPr id="6148" name="TextBox 1"/>
          <p:cNvSpPr txBox="1"/>
          <p:nvPr/>
        </p:nvSpPr>
        <p:spPr>
          <a:xfrm>
            <a:off x="398907" y="877595"/>
            <a:ext cx="564388" cy="1264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</a:pPr>
            <a:r>
              <a:rPr lang="en-US" altLang="zh-CN" sz="532" spc="0">
                <a:solidFill>
                  <a:srgbClr val="000072"/>
                </a:solidFill>
                <a:latin typeface="Times New Roman"/>
                <a:ea typeface="宋体" charset="-122"/>
              </a:rPr>
              <a:t>PDT经理（LPDT）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6149" name="TextBox 1"/>
          <p:cNvSpPr txBox="1"/>
          <p:nvPr/>
        </p:nvSpPr>
        <p:spPr>
          <a:xfrm>
            <a:off x="252641" y="1249908"/>
            <a:ext cx="970042" cy="161943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  <a:tabLst>
                <a:tab pos="26594"/>
                <a:tab pos="53188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632" spc="0">
                <a:solidFill>
                  <a:srgbClr val="000072"/>
                </a:solidFill>
                <a:latin typeface="Times New Roman"/>
                <a:ea typeface="宋体" charset="-122"/>
              </a:rPr>
              <a:t>PDT财务代表（FPDT）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53188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53188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  <a:tab pos="53188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PDT开发代表（RDPDT）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53188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53188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  <a:tab pos="53188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32" spc="0">
                <a:solidFill>
                  <a:srgbClr val="000072"/>
                </a:solidFill>
                <a:latin typeface="Times New Roman"/>
                <a:ea typeface="宋体" charset="-122"/>
              </a:rPr>
              <a:t>PDT客服代表（TSPDT）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53188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53188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  <a:tab pos="53188"/>
              </a:tabLst>
            </a:pPr>
            <a:r>
              <a:rPr lang="en-US" altLang="zh-CN" sz="632" spc="0">
                <a:solidFill>
                  <a:srgbClr val="000072"/>
                </a:solidFill>
                <a:latin typeface="Times New Roman"/>
                <a:ea typeface="宋体" charset="-122"/>
              </a:rPr>
              <a:t>PDT制造代表（MNFPDT）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53188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53188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  <a:tab pos="53188"/>
              </a:tabLst>
            </a:pP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PDT采购代表（PROPDT）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6150" name="TextBox 1"/>
          <p:cNvSpPr txBox="1"/>
          <p:nvPr/>
        </p:nvSpPr>
        <p:spPr>
          <a:xfrm>
            <a:off x="252641" y="3138069"/>
            <a:ext cx="577831" cy="91516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  <a:tabLst>
                <a:tab pos="119672"/>
                <a:tab pos="412204"/>
              </a:tabLst>
            </a:pP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PDT市场代表（MKTPDT）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119672"/>
                <a:tab pos="412204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119672"/>
                <a:tab pos="412204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119672"/>
                <a:tab pos="412204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32" spc="0">
                <a:solidFill>
                  <a:srgbClr val="000072"/>
                </a:solidFill>
                <a:latin typeface="Times New Roman"/>
                <a:ea typeface="宋体" charset="-122"/>
              </a:rPr>
              <a:t>系统工程师（SE）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119672"/>
                <a:tab pos="412204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119672"/>
                <a:tab pos="412204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119672"/>
                <a:tab pos="412204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532" spc="0">
                <a:solidFill>
                  <a:srgbClr val="1A1A8C"/>
                </a:solidFill>
                <a:latin typeface="Times New Roman"/>
                <a:ea typeface="宋体" charset="-122"/>
              </a:rPr>
              <a:t>PQA</a:t>
            </a:r>
            <a:endParaRPr lang="en-US" altLang="zh-CN" sz="628">
              <a:solidFill>
                <a:srgbClr val="1A1A1A"/>
              </a:solidFill>
              <a:latin typeface="Times New Roman"/>
              <a:ea typeface="宋体" charset="-122"/>
            </a:endParaRPr>
          </a:p>
        </p:txBody>
      </p:sp>
      <p:sp>
        <p:nvSpPr>
          <p:cNvPr id="6151" name="TextBox 1"/>
          <p:cNvSpPr txBox="1"/>
          <p:nvPr/>
        </p:nvSpPr>
        <p:spPr>
          <a:xfrm>
            <a:off x="345719" y="4268305"/>
            <a:ext cx="381603" cy="12053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</a:pP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项目操作员（POP）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6152" name="TextBox 1"/>
          <p:cNvSpPr txBox="1"/>
          <p:nvPr/>
        </p:nvSpPr>
        <p:spPr>
          <a:xfrm>
            <a:off x="319126" y="6156465"/>
            <a:ext cx="558988" cy="49442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  <a:tabLst>
                <a:tab pos="93078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32" spc="0">
                <a:solidFill>
                  <a:srgbClr val="000072"/>
                </a:solidFill>
                <a:latin typeface="Times New Roman"/>
                <a:ea typeface="宋体" charset="-122"/>
              </a:rPr>
              <a:t>测试工程师(TE)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93078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93078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93078"/>
              </a:tabLst>
            </a:pPr>
            <a:r>
              <a:rPr lang="en-US" altLang="zh-CN" sz="432" spc="0">
                <a:solidFill>
                  <a:srgbClr val="000072"/>
                </a:solidFill>
                <a:latin typeface="Times New Roman"/>
                <a:ea typeface="宋体" charset="-122"/>
              </a:rPr>
              <a:t>资料开发工程师(TD)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6153" name="TextBox 1"/>
          <p:cNvSpPr txBox="1"/>
          <p:nvPr/>
        </p:nvSpPr>
        <p:spPr>
          <a:xfrm>
            <a:off x="265938" y="6914388"/>
            <a:ext cx="620410" cy="12944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</a:pPr>
            <a:r>
              <a:rPr lang="en-US" altLang="zh-CN" sz="432" spc="0">
                <a:solidFill>
                  <a:srgbClr val="000072"/>
                </a:solidFill>
                <a:latin typeface="Times New Roman"/>
                <a:ea typeface="宋体" charset="-122"/>
              </a:rPr>
              <a:t>客户服务工程师</a:t>
            </a:r>
            <a:r>
              <a:rPr lang="en-US" altLang="zh-CN" sz="532" spc="0">
                <a:solidFill>
                  <a:srgbClr val="000072"/>
                </a:solidFill>
                <a:latin typeface="Times New Roman"/>
                <a:ea typeface="宋体" charset="-122"/>
              </a:rPr>
              <a:t>  </a:t>
            </a:r>
            <a:r>
              <a:rPr lang="en-US" altLang="zh-CN" sz="632" spc="0">
                <a:solidFill>
                  <a:srgbClr val="000072"/>
                </a:solidFill>
                <a:latin typeface="Times New Roman"/>
                <a:ea typeface="宋体" charset="-122"/>
              </a:rPr>
              <a:t>(TSS)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6154" name="TextBox 1"/>
          <p:cNvSpPr txBox="1"/>
          <p:nvPr/>
        </p:nvSpPr>
        <p:spPr>
          <a:xfrm>
            <a:off x="265938" y="7286702"/>
            <a:ext cx="684382" cy="48628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  <a:tabLst>
                <a:tab pos="26594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32" spc="0">
                <a:solidFill>
                  <a:srgbClr val="000072"/>
                </a:solidFill>
                <a:latin typeface="Times New Roman"/>
                <a:ea typeface="宋体" charset="-122"/>
              </a:rPr>
              <a:t>制造操作人员</a:t>
            </a:r>
            <a:r>
              <a:rPr lang="en-US" altLang="zh-CN" sz="432" spc="0">
                <a:solidFill>
                  <a:srgbClr val="000072"/>
                </a:solidFill>
                <a:latin typeface="Times New Roman"/>
                <a:ea typeface="宋体" charset="-122"/>
              </a:rPr>
              <a:t>  </a:t>
            </a:r>
            <a:r>
              <a:rPr lang="en-US" altLang="zh-CN" sz="532" spc="0">
                <a:solidFill>
                  <a:srgbClr val="000072"/>
                </a:solidFill>
                <a:latin typeface="Times New Roman"/>
                <a:ea typeface="宋体" charset="-122"/>
              </a:rPr>
              <a:t>(MOPS)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26594"/>
              </a:tabLst>
            </a:pP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制造-试制工程师</a:t>
            </a: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  </a:t>
            </a:r>
            <a:r>
              <a:rPr lang="en-US" altLang="zh-CN" sz="532" spc="0">
                <a:solidFill>
                  <a:srgbClr val="000072"/>
                </a:solidFill>
                <a:latin typeface="Times New Roman"/>
                <a:ea typeface="宋体" charset="-122"/>
              </a:rPr>
              <a:t>(PP)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6155" name="TextBox 1"/>
          <p:cNvSpPr txBox="1"/>
          <p:nvPr/>
        </p:nvSpPr>
        <p:spPr>
          <a:xfrm>
            <a:off x="292532" y="7991437"/>
            <a:ext cx="404051" cy="12053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</a:pP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制造-高级制造工程师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6156" name="TextBox 1"/>
          <p:cNvSpPr txBox="1"/>
          <p:nvPr/>
        </p:nvSpPr>
        <p:spPr>
          <a:xfrm>
            <a:off x="624954" y="8097813"/>
            <a:ext cx="197215" cy="12655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628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3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(AME)</a:t>
            </a:r>
          </a:p>
        </p:txBody>
      </p:sp>
      <p:sp>
        <p:nvSpPr>
          <p:cNvPr id="6157" name="TextBox 1"/>
          <p:cNvSpPr txBox="1"/>
          <p:nvPr/>
        </p:nvSpPr>
        <p:spPr>
          <a:xfrm>
            <a:off x="412204" y="8416938"/>
            <a:ext cx="514587" cy="12944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</a:pPr>
            <a:r>
              <a:rPr lang="en-US" altLang="zh-CN" sz="532" spc="0">
                <a:solidFill>
                  <a:srgbClr val="000072"/>
                </a:solidFill>
                <a:latin typeface="Times New Roman"/>
                <a:ea typeface="宋体" charset="-122"/>
              </a:rPr>
              <a:t>采购人员</a:t>
            </a:r>
            <a:r>
              <a:rPr lang="en-US" altLang="zh-CN" sz="532" spc="0">
                <a:solidFill>
                  <a:srgbClr val="000072"/>
                </a:solidFill>
                <a:latin typeface="Times New Roman"/>
                <a:ea typeface="宋体" charset="-122"/>
              </a:rPr>
              <a:t>  </a:t>
            </a:r>
            <a:r>
              <a:rPr lang="en-US" altLang="zh-CN" sz="632" spc="0">
                <a:solidFill>
                  <a:srgbClr val="000072"/>
                </a:solidFill>
                <a:latin typeface="Times New Roman"/>
                <a:ea typeface="宋体" charset="-122"/>
              </a:rPr>
              <a:t>(PRO)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6158" name="TextBox 1"/>
          <p:cNvSpPr txBox="1"/>
          <p:nvPr/>
        </p:nvSpPr>
        <p:spPr>
          <a:xfrm>
            <a:off x="345719" y="8802548"/>
            <a:ext cx="598264" cy="12864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</a:pPr>
            <a:r>
              <a:rPr lang="en-US" altLang="zh-CN" sz="632" spc="0">
                <a:solidFill>
                  <a:srgbClr val="000072"/>
                </a:solidFill>
                <a:latin typeface="Times New Roman"/>
                <a:ea typeface="宋体" charset="-122"/>
              </a:rPr>
              <a:t>营销工程师</a:t>
            </a:r>
            <a:r>
              <a:rPr lang="en-US" altLang="zh-CN" sz="632" spc="0">
                <a:solidFill>
                  <a:srgbClr val="000072"/>
                </a:solidFill>
                <a:latin typeface="Times New Roman"/>
                <a:ea typeface="宋体" charset="-122"/>
              </a:rPr>
              <a:t>  </a:t>
            </a: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(MKTE)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6159" name="TextBox 1"/>
          <p:cNvSpPr txBox="1"/>
          <p:nvPr/>
        </p:nvSpPr>
        <p:spPr>
          <a:xfrm>
            <a:off x="345719" y="9174862"/>
            <a:ext cx="675226" cy="12953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</a:pPr>
            <a:r>
              <a:rPr lang="en-US" altLang="zh-CN" sz="632" spc="0">
                <a:solidFill>
                  <a:srgbClr val="000072"/>
                </a:solidFill>
                <a:latin typeface="Times New Roman"/>
                <a:ea typeface="宋体" charset="-122"/>
              </a:rPr>
              <a:t>订单履行人员</a:t>
            </a:r>
            <a:r>
              <a:rPr lang="en-US" altLang="zh-CN" sz="632" spc="0">
                <a:solidFill>
                  <a:srgbClr val="000072"/>
                </a:solidFill>
                <a:latin typeface="Times New Roman"/>
                <a:ea typeface="宋体" charset="-122"/>
              </a:rPr>
              <a:t>  </a:t>
            </a:r>
            <a:r>
              <a:rPr lang="en-US" altLang="zh-CN" sz="632" spc="0">
                <a:solidFill>
                  <a:srgbClr val="000072"/>
                </a:solidFill>
                <a:latin typeface="Times New Roman"/>
                <a:ea typeface="宋体" charset="-122"/>
              </a:rPr>
              <a:t>(FF)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6160" name="TextBox 1"/>
          <p:cNvSpPr txBox="1"/>
          <p:nvPr/>
        </p:nvSpPr>
        <p:spPr>
          <a:xfrm>
            <a:off x="452094" y="9547175"/>
            <a:ext cx="317606" cy="12357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</a:pPr>
            <a:r>
              <a:rPr lang="en-US" altLang="zh-CN" sz="432" spc="0">
                <a:solidFill>
                  <a:srgbClr val="000072"/>
                </a:solidFill>
                <a:latin typeface="Times New Roman"/>
                <a:ea typeface="宋体" charset="-122"/>
              </a:rPr>
              <a:t>销售专员</a:t>
            </a:r>
            <a:r>
              <a:rPr lang="en-US" altLang="zh-CN" sz="432" spc="0">
                <a:solidFill>
                  <a:srgbClr val="000072"/>
                </a:solidFill>
                <a:latin typeface="Times New Roman"/>
                <a:ea typeface="宋体" charset="-122"/>
              </a:rPr>
              <a:t>  </a:t>
            </a:r>
            <a:r>
              <a:rPr lang="en-US" altLang="zh-CN" sz="432" spc="0">
                <a:solidFill>
                  <a:srgbClr val="000072"/>
                </a:solidFill>
                <a:latin typeface="Times New Roman"/>
                <a:ea typeface="宋体" charset="-122"/>
              </a:rPr>
              <a:t>(S)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6161" name="TextBox 1"/>
          <p:cNvSpPr/>
          <p:nvPr/>
        </p:nvSpPr>
        <p:spPr>
          <a:xfrm>
            <a:off x="5784152" y="186157"/>
            <a:ext cx="2741771" cy="20988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0" tIns="0" rIns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lvl="0" indent="0">
              <a:lnSpc>
                <a:spcPts val="1256"/>
              </a:lnSpc>
            </a:pPr>
            <a:r>
              <a:rPr lang="en-US" altLang="zh-CN" sz="1156">
                <a:solidFill>
                  <a:srgbClr val="000072"/>
                </a:solidFill>
                <a:latin typeface="Times New Roman"/>
                <a:ea typeface="宋体" charset="-122"/>
              </a:rPr>
              <a:t>产品开发发布阶段阶段操作流程图（</a:t>
            </a:r>
            <a:r>
              <a:rPr lang="en-US" altLang="zh-CN" sz="1056" b="1">
                <a:solidFill>
                  <a:srgbClr val="000072"/>
                </a:solidFill>
                <a:latin typeface="Times New Roman"/>
                <a:ea typeface="宋体" charset="-122"/>
              </a:rPr>
              <a:t>V01</a:t>
            </a:r>
            <a:r>
              <a:rPr lang="en-US" altLang="zh-CN" sz="956">
                <a:solidFill>
                  <a:srgbClr val="000072"/>
                </a:solidFill>
                <a:latin typeface="Times New Roman"/>
                <a:ea typeface="宋体" charset="-122"/>
              </a:rPr>
              <a:t>）</a:t>
            </a:r>
            <a:endParaRPr lang="en-US" altLang="zh-CN" sz="1256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6162" name="TextBox 1"/>
          <p:cNvSpPr txBox="1"/>
          <p:nvPr/>
        </p:nvSpPr>
        <p:spPr>
          <a:xfrm>
            <a:off x="2752458" y="4122039"/>
            <a:ext cx="105823" cy="956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POP-130</a:t>
            </a:r>
          </a:p>
        </p:txBody>
      </p:sp>
      <p:sp>
        <p:nvSpPr>
          <p:cNvPr id="6163" name="TextBox 1"/>
          <p:cNvSpPr txBox="1"/>
          <p:nvPr/>
        </p:nvSpPr>
        <p:spPr>
          <a:xfrm>
            <a:off x="4786884" y="1170127"/>
            <a:ext cx="123460" cy="956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FPDT-180</a:t>
            </a:r>
          </a:p>
        </p:txBody>
      </p:sp>
      <p:sp>
        <p:nvSpPr>
          <p:cNvPr id="6164" name="TextBox 1"/>
          <p:cNvSpPr txBox="1"/>
          <p:nvPr/>
        </p:nvSpPr>
        <p:spPr>
          <a:xfrm>
            <a:off x="4813478" y="3058287"/>
            <a:ext cx="171561" cy="956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MKTPDT-190</a:t>
            </a:r>
          </a:p>
        </p:txBody>
      </p:sp>
      <p:sp>
        <p:nvSpPr>
          <p:cNvPr id="6165" name="TextBox 1"/>
          <p:cNvSpPr txBox="1"/>
          <p:nvPr/>
        </p:nvSpPr>
        <p:spPr>
          <a:xfrm>
            <a:off x="4813478" y="8456829"/>
            <a:ext cx="134683" cy="956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MKTE-110</a:t>
            </a:r>
          </a:p>
        </p:txBody>
      </p:sp>
      <p:sp>
        <p:nvSpPr>
          <p:cNvPr id="6166" name="TextBox 1"/>
          <p:cNvSpPr txBox="1"/>
          <p:nvPr/>
        </p:nvSpPr>
        <p:spPr>
          <a:xfrm>
            <a:off x="4826775" y="9095080"/>
            <a:ext cx="70548" cy="9563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FF-70</a:t>
            </a:r>
          </a:p>
        </p:txBody>
      </p:sp>
      <p:sp>
        <p:nvSpPr>
          <p:cNvPr id="6167" name="TextBox 1"/>
          <p:cNvSpPr txBox="1"/>
          <p:nvPr/>
        </p:nvSpPr>
        <p:spPr>
          <a:xfrm>
            <a:off x="9081783" y="3071584"/>
            <a:ext cx="248523" cy="9864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MKTPDT-200</a:t>
            </a:r>
          </a:p>
        </p:txBody>
      </p:sp>
      <p:sp>
        <p:nvSpPr>
          <p:cNvPr id="6168" name="TextBox 1"/>
          <p:cNvSpPr txBox="1"/>
          <p:nvPr/>
        </p:nvSpPr>
        <p:spPr>
          <a:xfrm>
            <a:off x="9267940" y="9095080"/>
            <a:ext cx="133080" cy="10164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FF-80</a:t>
            </a:r>
          </a:p>
        </p:txBody>
      </p:sp>
      <p:sp>
        <p:nvSpPr>
          <p:cNvPr id="6169" name="TextBox 1"/>
          <p:cNvSpPr txBox="1"/>
          <p:nvPr/>
        </p:nvSpPr>
        <p:spPr>
          <a:xfrm>
            <a:off x="8962111" y="9467393"/>
            <a:ext cx="28861" cy="9395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S-50</a:t>
            </a:r>
          </a:p>
        </p:txBody>
      </p:sp>
      <p:sp>
        <p:nvSpPr>
          <p:cNvPr id="6170" name="TextBox 1"/>
          <p:cNvSpPr txBox="1"/>
          <p:nvPr/>
        </p:nvSpPr>
        <p:spPr>
          <a:xfrm>
            <a:off x="10930052" y="9467393"/>
            <a:ext cx="102616" cy="10164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S-60</a:t>
            </a:r>
          </a:p>
        </p:txBody>
      </p:sp>
      <p:sp>
        <p:nvSpPr>
          <p:cNvPr id="6171" name="TextBox 1"/>
          <p:cNvSpPr txBox="1"/>
          <p:nvPr/>
        </p:nvSpPr>
        <p:spPr>
          <a:xfrm>
            <a:off x="9347721" y="6794716"/>
            <a:ext cx="126667" cy="9864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TSS-80</a:t>
            </a:r>
          </a:p>
        </p:txBody>
      </p:sp>
      <p:sp>
        <p:nvSpPr>
          <p:cNvPr id="6172" name="TextBox 1"/>
          <p:cNvSpPr txBox="1"/>
          <p:nvPr/>
        </p:nvSpPr>
        <p:spPr>
          <a:xfrm>
            <a:off x="359016" y="4653915"/>
            <a:ext cx="4640706" cy="15366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  <a:tabLst>
                <a:tab pos="26594"/>
                <a:tab pos="53188"/>
                <a:tab pos="4467759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32" spc="0">
                <a:solidFill>
                  <a:srgbClr val="000072"/>
                </a:solidFill>
                <a:latin typeface="Times New Roman"/>
                <a:ea typeface="宋体" charset="-122"/>
              </a:rPr>
              <a:t>硬件工程师</a:t>
            </a:r>
            <a:r>
              <a:rPr lang="en-US" altLang="zh-CN" sz="432" spc="0">
                <a:solidFill>
                  <a:srgbClr val="000072"/>
                </a:solidFill>
                <a:latin typeface="Times New Roman"/>
                <a:ea typeface="宋体" charset="-122"/>
              </a:rPr>
              <a:t>  </a:t>
            </a: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(EE)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53188"/>
                <a:tab pos="4467759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53188"/>
                <a:tab pos="4467759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  <a:tab pos="53188"/>
                <a:tab pos="4467759"/>
              </a:tabLst>
            </a:pPr>
            <a:r>
              <a:rPr lang="en-US" altLang="zh-CN" sz="432" spc="0">
                <a:solidFill>
                  <a:srgbClr val="000072"/>
                </a:solidFill>
                <a:latin typeface="Times New Roman"/>
                <a:ea typeface="宋体" charset="-122"/>
              </a:rPr>
              <a:t>软件工程师</a:t>
            </a:r>
            <a:r>
              <a:rPr lang="en-US" altLang="zh-CN" sz="432" spc="0">
                <a:solidFill>
                  <a:srgbClr val="000072"/>
                </a:solidFill>
                <a:latin typeface="Times New Roman"/>
                <a:ea typeface="宋体" charset="-122"/>
              </a:rPr>
              <a:t>  </a:t>
            </a:r>
            <a:r>
              <a:rPr lang="en-US" altLang="zh-CN" sz="332" spc="0">
                <a:solidFill>
                  <a:srgbClr val="000072"/>
                </a:solidFill>
                <a:latin typeface="Times New Roman"/>
                <a:ea typeface="宋体" charset="-122"/>
              </a:rPr>
              <a:t>(SWE)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53188"/>
                <a:tab pos="4467759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53188"/>
                <a:tab pos="4467759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  <a:tab pos="53188"/>
                <a:tab pos="4467759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632" spc="0">
                <a:solidFill>
                  <a:srgbClr val="000072"/>
                </a:solidFill>
                <a:latin typeface="Times New Roman"/>
                <a:ea typeface="宋体" charset="-122"/>
              </a:rPr>
              <a:t>结构工程师(ME)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53188"/>
                <a:tab pos="4467759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53188"/>
                <a:tab pos="4467759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6594"/>
                <a:tab pos="53188"/>
                <a:tab pos="4467759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32" spc="0">
                <a:solidFill>
                  <a:srgbClr val="000072"/>
                </a:solidFill>
                <a:latin typeface="Times New Roman"/>
                <a:ea typeface="宋体" charset="-122"/>
              </a:rPr>
              <a:t>工业设计师(IDE)</a:t>
            </a:r>
            <a:endParaRPr lang="en-US" altLang="zh-CN" sz="628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6594"/>
                <a:tab pos="53188"/>
                <a:tab pos="4467759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26594"/>
                <a:tab pos="53188"/>
                <a:tab pos="4467759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		</a:t>
            </a: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TE-180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6173" name="TextBox 1"/>
          <p:cNvSpPr txBox="1"/>
          <p:nvPr/>
        </p:nvSpPr>
        <p:spPr>
          <a:xfrm>
            <a:off x="1555737" y="359016"/>
            <a:ext cx="363376" cy="35068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93078"/>
                <a:tab pos="172860"/>
              </a:tabLst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IPMT-80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93078"/>
                <a:tab pos="172860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可获得性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93078"/>
                <a:tab pos="172860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DCP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6174" name="TextBox 1"/>
          <p:cNvSpPr txBox="1"/>
          <p:nvPr/>
        </p:nvSpPr>
        <p:spPr>
          <a:xfrm>
            <a:off x="1688706" y="718033"/>
            <a:ext cx="126872" cy="30652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39891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NO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466"/>
              </a:lnSpc>
              <a:tabLst>
                <a:tab pos="39891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结束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6175" name="TextBox 1"/>
          <p:cNvSpPr txBox="1"/>
          <p:nvPr/>
        </p:nvSpPr>
        <p:spPr>
          <a:xfrm>
            <a:off x="2074316" y="478688"/>
            <a:ext cx="78565" cy="9864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YES</a:t>
            </a:r>
          </a:p>
        </p:txBody>
      </p:sp>
      <p:sp>
        <p:nvSpPr>
          <p:cNvPr id="6176" name="TextBox 1"/>
          <p:cNvSpPr txBox="1"/>
          <p:nvPr/>
        </p:nvSpPr>
        <p:spPr>
          <a:xfrm>
            <a:off x="2712568" y="4228414"/>
            <a:ext cx="269367" cy="2432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  <a:tabLst>
                <a:tab pos="79781"/>
              </a:tabLst>
            </a:pP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更新项目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79781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文档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6177" name="TextBox 1"/>
          <p:cNvSpPr txBox="1"/>
          <p:nvPr/>
        </p:nvSpPr>
        <p:spPr>
          <a:xfrm>
            <a:off x="3457194" y="797814"/>
            <a:ext cx="324895" cy="2335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93078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LPDT-360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93078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继续执行项目监控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6178" name="TextBox 1"/>
          <p:cNvSpPr txBox="1"/>
          <p:nvPr/>
        </p:nvSpPr>
        <p:spPr>
          <a:xfrm>
            <a:off x="4800181" y="1263206"/>
            <a:ext cx="1023364" cy="160336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  <a:tabLst>
                <a:tab pos="66485"/>
                <a:tab pos="79781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继续执行项目监控（财务）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66485"/>
                <a:tab pos="79781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66485"/>
                <a:tab pos="79781"/>
              </a:tabLst>
            </a:pP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RDPDT-170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66485"/>
                <a:tab pos="79781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继续执行项目监控（开发）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66485"/>
                <a:tab pos="79781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66485"/>
                <a:tab pos="79781"/>
              </a:tabLst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TSPDT-120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66485"/>
                <a:tab pos="79781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继续执行项目监控（客户服务）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66485"/>
                <a:tab pos="79781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66485"/>
                <a:tab pos="79781"/>
              </a:tabLst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MNFPDT-150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66485"/>
                <a:tab pos="79781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继续执行项目监控（制造）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66485"/>
                <a:tab pos="79781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66485"/>
                <a:tab pos="79781"/>
              </a:tabLst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PROPDT-170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66485"/>
                <a:tab pos="79781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继续执行项目监控（采购）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6179" name="TextBox 1"/>
          <p:cNvSpPr txBox="1"/>
          <p:nvPr/>
        </p:nvSpPr>
        <p:spPr>
          <a:xfrm>
            <a:off x="4866666" y="3151365"/>
            <a:ext cx="519493" cy="110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</a:pP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继续执行项目监控（市场）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6180" name="TextBox 1"/>
          <p:cNvSpPr txBox="1"/>
          <p:nvPr/>
        </p:nvSpPr>
        <p:spPr>
          <a:xfrm>
            <a:off x="4840072" y="6169763"/>
            <a:ext cx="818529" cy="5155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  <a:tabLst>
                <a:tab pos="53188"/>
                <a:tab pos="186157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Beta测试退出检查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53188"/>
                <a:tab pos="186157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53188"/>
                <a:tab pos="186157"/>
              </a:tabLst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TD-80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53188"/>
                <a:tab pos="186157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用户资料提交采购并维护(继续)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6181" name="TextBox 1"/>
          <p:cNvSpPr txBox="1"/>
          <p:nvPr/>
        </p:nvSpPr>
        <p:spPr>
          <a:xfrm>
            <a:off x="5026228" y="6914388"/>
            <a:ext cx="346329" cy="1106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</a:pP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支持客户迁移计划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6182" name="TextBox 1"/>
          <p:cNvSpPr txBox="1"/>
          <p:nvPr/>
        </p:nvSpPr>
        <p:spPr>
          <a:xfrm>
            <a:off x="4826775" y="7206920"/>
            <a:ext cx="443763" cy="2402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239344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MOPS-10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39344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向量产操作切换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6183" name="TextBox 1"/>
          <p:cNvSpPr txBox="1"/>
          <p:nvPr/>
        </p:nvSpPr>
        <p:spPr>
          <a:xfrm>
            <a:off x="4813478" y="8549907"/>
            <a:ext cx="632166" cy="38801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  <a:tabLst>
                <a:tab pos="212750"/>
                <a:tab pos="292532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完成客户迁移计划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212750"/>
                <a:tab pos="292532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MKTE-120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212750"/>
                <a:tab pos="292532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确定发布材料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6184" name="TextBox 1"/>
          <p:cNvSpPr txBox="1"/>
          <p:nvPr/>
        </p:nvSpPr>
        <p:spPr>
          <a:xfrm>
            <a:off x="4986338" y="9174862"/>
            <a:ext cx="606076" cy="11483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</a:pP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完成订单环境的建立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6185" name="TextBox 1"/>
          <p:cNvSpPr txBox="1"/>
          <p:nvPr/>
        </p:nvSpPr>
        <p:spPr>
          <a:xfrm>
            <a:off x="6342622" y="8656282"/>
            <a:ext cx="538349" cy="34390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93078"/>
                <a:tab pos="132969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MKTE-130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93078"/>
                <a:tab pos="132969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向办事处/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  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大区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93078"/>
                <a:tab pos="132969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分发市场资料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6186" name="TextBox 1"/>
          <p:cNvSpPr txBox="1"/>
          <p:nvPr/>
        </p:nvSpPr>
        <p:spPr>
          <a:xfrm>
            <a:off x="7233514" y="7206920"/>
            <a:ext cx="811551" cy="6427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199454"/>
                <a:tab pos="359016"/>
                <a:tab pos="478688"/>
              </a:tabLst>
            </a:pP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MOPS-20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199454"/>
                <a:tab pos="359016"/>
                <a:tab pos="478688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RAMP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 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UP生产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199454"/>
                <a:tab pos="359016"/>
                <a:tab pos="478688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361"/>
              </a:lnSpc>
              <a:tabLst>
                <a:tab pos="199454"/>
                <a:tab pos="359016"/>
                <a:tab pos="478688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427" spc="0">
                <a:solidFill>
                  <a:srgbClr val="FF6672"/>
                </a:solidFill>
                <a:latin typeface="Times New Roman"/>
                <a:ea typeface="宋体" charset="-122"/>
              </a:rPr>
              <a:t>开始量产，与供应</a:t>
            </a:r>
            <a:endParaRPr lang="en-US" altLang="zh-CN" sz="524">
              <a:solidFill>
                <a:srgbClr val="FF66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199454"/>
                <a:tab pos="359016"/>
                <a:tab pos="478688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		</a:t>
            </a:r>
            <a:r>
              <a:rPr lang="en-US" altLang="zh-CN" sz="427" spc="0">
                <a:solidFill>
                  <a:srgbClr val="FF6672"/>
                </a:solidFill>
                <a:latin typeface="Times New Roman"/>
                <a:ea typeface="宋体" charset="-122"/>
              </a:rPr>
              <a:t>链流程连接</a:t>
            </a:r>
            <a:endParaRPr lang="en-US" altLang="zh-CN" sz="524">
              <a:solidFill>
                <a:srgbClr val="FF6600"/>
              </a:solidFill>
              <a:latin typeface="Times New Roman"/>
              <a:ea typeface="宋体" charset="-122"/>
            </a:endParaRPr>
          </a:p>
        </p:txBody>
      </p:sp>
      <p:sp>
        <p:nvSpPr>
          <p:cNvPr id="6187" name="TextBox 1"/>
          <p:cNvSpPr txBox="1"/>
          <p:nvPr/>
        </p:nvSpPr>
        <p:spPr>
          <a:xfrm>
            <a:off x="11608195" y="784517"/>
            <a:ext cx="409476" cy="25076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119672"/>
              </a:tabLst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LPDT-370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119672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项目结束经验教训总结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6188" name="TextBox 1"/>
          <p:cNvSpPr txBox="1"/>
          <p:nvPr/>
        </p:nvSpPr>
        <p:spPr>
          <a:xfrm>
            <a:off x="13190525" y="744626"/>
            <a:ext cx="526715" cy="33725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53188"/>
                <a:tab pos="292532"/>
              </a:tabLst>
            </a:pPr>
            <a:r>
              <a:rPr lang="en-US" altLang="zh-CN" sz="422" spc="0">
                <a:solidFill>
                  <a:srgbClr val="000072"/>
                </a:solidFill>
                <a:latin typeface="Times New Roman"/>
                <a:ea typeface="宋体" charset="-122"/>
              </a:rPr>
              <a:t>LPDT-380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53188"/>
                <a:tab pos="292532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制定和沟通GA确认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53188"/>
                <a:tab pos="292532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通知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6189" name="TextBox 1"/>
          <p:cNvSpPr txBox="1"/>
          <p:nvPr/>
        </p:nvSpPr>
        <p:spPr>
          <a:xfrm>
            <a:off x="9161565" y="3151365"/>
            <a:ext cx="426498" cy="12053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</a:pP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向PDT和销售发布价格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6190" name="TextBox 1"/>
          <p:cNvSpPr txBox="1"/>
          <p:nvPr/>
        </p:nvSpPr>
        <p:spPr>
          <a:xfrm>
            <a:off x="13243713" y="4175227"/>
            <a:ext cx="565209" cy="34063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159563"/>
                <a:tab pos="239344"/>
              </a:tabLst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POP-140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159563"/>
                <a:tab pos="239344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关闭项目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159563"/>
                <a:tab pos="239344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数据库和环境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6191" name="TextBox 1"/>
          <p:cNvSpPr txBox="1"/>
          <p:nvPr/>
        </p:nvSpPr>
        <p:spPr>
          <a:xfrm>
            <a:off x="9374315" y="6874497"/>
            <a:ext cx="557975" cy="21781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</a:pP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试验局升级到GA级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</a:pP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产品/拆除局点设备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6192" name="TextBox 1"/>
          <p:cNvSpPr txBox="1"/>
          <p:nvPr/>
        </p:nvSpPr>
        <p:spPr>
          <a:xfrm>
            <a:off x="10571036" y="7246811"/>
            <a:ext cx="485823" cy="5992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  <a:tabLst>
                <a:tab pos="66485"/>
                <a:tab pos="159563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监控供应与需求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66485"/>
                <a:tab pos="159563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（MOPS）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66485"/>
                <a:tab pos="159563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1047"/>
              </a:lnSpc>
              <a:tabLst>
                <a:tab pos="66485"/>
                <a:tab pos="159563"/>
              </a:tabLst>
            </a:pPr>
            <a:endParaRPr lang="en-US" altLang="zh-CN"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66485"/>
                <a:tab pos="159563"/>
              </a:tabLst>
            </a:pP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监控生产（MOPS）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6193" name="TextBox 1"/>
          <p:cNvSpPr txBox="1"/>
          <p:nvPr/>
        </p:nvSpPr>
        <p:spPr>
          <a:xfrm>
            <a:off x="7565937" y="8682876"/>
            <a:ext cx="873442" cy="32720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26594"/>
                <a:tab pos="412204"/>
              </a:tabLst>
            </a:pP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MKTE-140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26594"/>
                <a:tab pos="412204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培训销售人员/售前技术支持/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26594"/>
                <a:tab pos="412204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代理商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6194" name="TextBox 1"/>
          <p:cNvSpPr txBox="1"/>
          <p:nvPr/>
        </p:nvSpPr>
        <p:spPr>
          <a:xfrm>
            <a:off x="8935517" y="8656282"/>
            <a:ext cx="516915" cy="34729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66485"/>
                <a:tab pos="226047"/>
              </a:tabLst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MKTE-150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66485"/>
                <a:tab pos="226047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完成发布准备/信息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733"/>
              </a:lnSpc>
              <a:tabLst>
                <a:tab pos="66485"/>
                <a:tab pos="226047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透露/沟通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6195" name="TextBox 1"/>
          <p:cNvSpPr txBox="1"/>
          <p:nvPr/>
        </p:nvSpPr>
        <p:spPr>
          <a:xfrm>
            <a:off x="10371582" y="8656282"/>
            <a:ext cx="457770" cy="3477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53188"/>
                <a:tab pos="79781"/>
              </a:tabLst>
            </a:pPr>
            <a:r>
              <a:rPr lang="en-US" altLang="zh-CN" sz="222" spc="0">
                <a:solidFill>
                  <a:srgbClr val="000072"/>
                </a:solidFill>
                <a:latin typeface="Times New Roman"/>
                <a:ea typeface="宋体" charset="-122"/>
              </a:rPr>
              <a:t>MKTE-160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53188"/>
                <a:tab pos="79781"/>
              </a:tabLst>
            </a:pPr>
            <a:r>
              <a:rPr lang="en-US" altLang="zh-CN" sz="14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发布产品包和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838"/>
              </a:lnSpc>
              <a:tabLst>
                <a:tab pos="53188"/>
                <a:tab pos="79781"/>
              </a:tabLst>
            </a:pPr>
            <a:r>
              <a:rPr lang="en-US" altLang="zh-CN" sz="1685" spc="0">
                <a:solidFill>
                  <a:srgbClr val="000072"/>
                </a:solidFill>
                <a:ea typeface="宋体" charset="-122"/>
              </a:rPr>
              <a:t>		</a:t>
            </a:r>
            <a:r>
              <a:rPr lang="en-US" altLang="zh-CN" sz="527" spc="0">
                <a:solidFill>
                  <a:srgbClr val="000072"/>
                </a:solidFill>
                <a:latin typeface="Times New Roman"/>
                <a:ea typeface="宋体" charset="-122"/>
              </a:rPr>
              <a:t>公布GA日期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6196" name="TextBox 1"/>
          <p:cNvSpPr txBox="1"/>
          <p:nvPr/>
        </p:nvSpPr>
        <p:spPr>
          <a:xfrm>
            <a:off x="9587065" y="9174862"/>
            <a:ext cx="115443" cy="1083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</a:pP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渠道备货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6197" name="TextBox 1"/>
          <p:cNvSpPr txBox="1"/>
          <p:nvPr/>
        </p:nvSpPr>
        <p:spPr>
          <a:xfrm>
            <a:off x="9041892" y="9560471"/>
            <a:ext cx="317468" cy="1083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</a:pP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接受培训和准备销售力量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6198" name="TextBox 1"/>
          <p:cNvSpPr txBox="1"/>
          <p:nvPr/>
        </p:nvSpPr>
        <p:spPr>
          <a:xfrm>
            <a:off x="11023130" y="9560471"/>
            <a:ext cx="505063" cy="11277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524"/>
              </a:lnSpc>
            </a:pP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开始销售标准产品包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6199" name="TextBox 1"/>
          <p:cNvSpPr txBox="1"/>
          <p:nvPr/>
        </p:nvSpPr>
        <p:spPr>
          <a:xfrm>
            <a:off x="10943349" y="9174862"/>
            <a:ext cx="147510" cy="12048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628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7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ISC流程</a:t>
            </a:r>
          </a:p>
        </p:txBody>
      </p:sp>
      <p:sp>
        <p:nvSpPr>
          <p:cNvPr id="6200" name="TextBox 1"/>
          <p:cNvSpPr txBox="1"/>
          <p:nvPr/>
        </p:nvSpPr>
        <p:spPr>
          <a:xfrm>
            <a:off x="12007101" y="9334424"/>
            <a:ext cx="246920" cy="11738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</a:pP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进行月度预测（S）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6201" name="TextBox 1"/>
          <p:cNvSpPr txBox="1"/>
          <p:nvPr/>
        </p:nvSpPr>
        <p:spPr>
          <a:xfrm>
            <a:off x="11674679" y="8589798"/>
            <a:ext cx="548354" cy="12357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</a:pPr>
            <a:r>
              <a:rPr lang="en-US" altLang="zh-CN" sz="427" spc="0">
                <a:solidFill>
                  <a:srgbClr val="000072"/>
                </a:solidFill>
                <a:latin typeface="Times New Roman"/>
                <a:ea typeface="宋体" charset="-122"/>
              </a:rPr>
              <a:t>促销产品包（MKTE）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6202" name="TextBox 1"/>
          <p:cNvSpPr txBox="1"/>
          <p:nvPr/>
        </p:nvSpPr>
        <p:spPr>
          <a:xfrm>
            <a:off x="11648085" y="8350454"/>
            <a:ext cx="509873" cy="12053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628"/>
              </a:lnSpc>
            </a:pPr>
            <a:r>
              <a:rPr lang="en-US" altLang="zh-CN" sz="327" spc="0">
                <a:solidFill>
                  <a:srgbClr val="000072"/>
                </a:solidFill>
                <a:latin typeface="Times New Roman"/>
                <a:ea typeface="宋体" charset="-122"/>
              </a:rPr>
              <a:t>监控销售与客户（MKTE）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6203" name="TextBox 1"/>
          <p:cNvSpPr txBox="1"/>
          <p:nvPr/>
        </p:nvSpPr>
        <p:spPr>
          <a:xfrm>
            <a:off x="4840072" y="6794716"/>
            <a:ext cx="46498" cy="9395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 algn="l" defTabSz="957377" rtl="0" eaLnBrk="1" fontAlgn="auto" latinLnBrk="0" hangingPunct="1">
              <a:lnSpc>
                <a:spcPts val="41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2" b="0" i="0" u="none" strike="noStrike" kern="1200" cap="none" spc="0" normalizeH="0" baseline="0" noProof="0" smtClean="0">
                <a:ln>
                  <a:noFill/>
                </a:ln>
                <a:solidFill>
                  <a:srgbClr val="000072"/>
                </a:solidFill>
                <a:effectLst/>
                <a:uLnTx/>
                <a:uFillTx/>
                <a:latin typeface="Times New Roman" pitchFamily="18" charset="0"/>
                <a:ea typeface="+mn-ea" pitchFamily="34" charset="0"/>
                <a:cs typeface="Times New Roman" pitchFamily="18" charset="0"/>
              </a:rPr>
              <a:t>TSS-70</a:t>
            </a:r>
          </a:p>
        </p:txBody>
      </p:sp>
      <p:sp>
        <p:nvSpPr>
          <p:cNvPr id="6204" name="TextBox 1"/>
          <p:cNvSpPr txBox="1"/>
          <p:nvPr/>
        </p:nvSpPr>
        <p:spPr>
          <a:xfrm>
            <a:off x="6435701" y="8111110"/>
            <a:ext cx="438145" cy="2473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186157"/>
              </a:tabLst>
            </a:pPr>
            <a:r>
              <a:rPr lang="en-US" altLang="zh-CN" sz="122" spc="0">
                <a:solidFill>
                  <a:srgbClr val="000072"/>
                </a:solidFill>
                <a:latin typeface="Times New Roman"/>
                <a:ea typeface="宋体" charset="-122"/>
              </a:rPr>
              <a:t>PRO-90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186157"/>
              </a:tabLst>
            </a:pPr>
            <a:r>
              <a:rPr lang="en-US" altLang="zh-CN" sz="15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227" spc="0">
                <a:solidFill>
                  <a:srgbClr val="000072"/>
                </a:solidFill>
                <a:latin typeface="Times New Roman"/>
                <a:ea typeface="宋体" charset="-122"/>
              </a:rPr>
              <a:t>用户资料出版(继续)</a:t>
            </a:r>
            <a:endParaRPr lang="en-US" altLang="zh-CN" sz="524">
              <a:solidFill>
                <a:srgbClr val="000000"/>
              </a:solidFill>
              <a:latin typeface="Times New Roman"/>
              <a:ea typeface="宋体" charset="-122"/>
            </a:endParaRPr>
          </a:p>
        </p:txBody>
      </p:sp>
      <p:sp>
        <p:nvSpPr>
          <p:cNvPr id="6205" name="TextBox 1"/>
          <p:cNvSpPr txBox="1"/>
          <p:nvPr/>
        </p:nvSpPr>
        <p:spPr>
          <a:xfrm>
            <a:off x="2553005" y="8310566"/>
            <a:ext cx="394045" cy="25415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>
            <a:defPPr>
              <a:defRPr lang="en-US"/>
            </a:defPPr>
            <a:lvl1pPr marL="0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78688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57377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436065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914754" indent="0" algn="l" defTabSz="957377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85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marR="0" lvl="0" indent="0">
              <a:lnSpc>
                <a:spcPts val="419"/>
              </a:lnSpc>
              <a:tabLst>
                <a:tab pos="132969"/>
              </a:tabLst>
            </a:pPr>
            <a:r>
              <a:rPr lang="en-US" altLang="zh-CN" sz="322" spc="0">
                <a:solidFill>
                  <a:srgbClr val="000072"/>
                </a:solidFill>
                <a:latin typeface="Times New Roman"/>
                <a:ea typeface="宋体" charset="-122"/>
              </a:rPr>
              <a:t>PRO-80</a:t>
            </a:r>
            <a:endParaRPr lang="en-US" altLang="zh-CN" sz="419">
              <a:solidFill>
                <a:srgbClr val="000000"/>
              </a:solidFill>
              <a:latin typeface="Times New Roman"/>
              <a:ea typeface="宋体" charset="-122"/>
            </a:endParaRPr>
          </a:p>
          <a:p>
            <a:pPr marL="0" marR="0" lvl="0" indent="0">
              <a:lnSpc>
                <a:spcPts val="942"/>
              </a:lnSpc>
              <a:tabLst>
                <a:tab pos="132969"/>
              </a:tabLst>
            </a:pPr>
            <a:r>
              <a:rPr lang="en-US" altLang="zh-CN" sz="1785" spc="0">
                <a:solidFill>
                  <a:srgbClr val="000072"/>
                </a:solidFill>
                <a:ea typeface="宋体" charset="-122"/>
              </a:rPr>
              <a:t>	</a:t>
            </a:r>
            <a:r>
              <a:rPr lang="en-US" altLang="zh-CN" sz="327" spc="0">
                <a:solidFill>
                  <a:srgbClr val="FF0171"/>
                </a:solidFill>
                <a:latin typeface="Times New Roman"/>
                <a:ea typeface="宋体" charset="-122"/>
              </a:rPr>
              <a:t>采购量产物料</a:t>
            </a:r>
            <a:endParaRPr lang="en-US" altLang="zh-CN" sz="524">
              <a:solidFill>
                <a:srgbClr val="FF00FF"/>
              </a:solidFill>
              <a:latin typeface="Times New Roman"/>
              <a:ea typeface="宋体" charset="-122"/>
            </a:endParaRPr>
          </a:p>
        </p:txBody>
      </p:sp>
      <p:sp>
        <p:nvSpPr>
          <p:cNvPr id="6206" name="New shape"/>
          <p:cNvSpPr/>
          <p:nvPr/>
        </p:nvSpPr>
        <p:spPr>
          <a:xfrm>
            <a:off x="0" y="9768539"/>
            <a:ext cx="22488384" cy="25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sz="800" b="0">
                <a:solidFill>
                  <a:srgbClr val="000000"/>
                </a:solidFill>
              </a:rPr>
              <a:t>第5页，共5页。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21.07.14"/>
  <p:tag name="AS_TITLE" val="Aspose.Slides for .NET 4.0 Client Profile"/>
  <p:tag name="AS_VERSION" val="21.7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1118</Paragraphs>
  <Slides>5</Slides>
  <Notes>0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10">
      <vt:lpstr>Arial</vt:lpstr>
      <vt:lpstr>Calibri</vt:lpstr>
      <vt:lpstr>Times New Roman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21.0700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2021-11-07T03:31:26.949</cp:lastPrinted>
  <dcterms:created xsi:type="dcterms:W3CDTF">2021-11-06T19:31:26Z</dcterms:created>
  <dcterms:modified xsi:type="dcterms:W3CDTF">2021-11-06T19:31:31Z</dcterms:modified>
</cp:coreProperties>
</file>