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5"/>
  </p:notesMasterIdLst>
  <p:handoutMasterIdLst>
    <p:handoutMasterId r:id="rId26"/>
  </p:handoutMasterIdLst>
  <p:sldIdLst>
    <p:sldId id="766" r:id="rId2"/>
    <p:sldId id="778" r:id="rId3"/>
    <p:sldId id="705" r:id="rId4"/>
    <p:sldId id="767" r:id="rId5"/>
    <p:sldId id="768" r:id="rId6"/>
    <p:sldId id="770" r:id="rId7"/>
    <p:sldId id="779" r:id="rId8"/>
    <p:sldId id="771" r:id="rId9"/>
    <p:sldId id="773" r:id="rId10"/>
    <p:sldId id="784" r:id="rId11"/>
    <p:sldId id="785" r:id="rId12"/>
    <p:sldId id="772" r:id="rId13"/>
    <p:sldId id="774" r:id="rId14"/>
    <p:sldId id="775" r:id="rId15"/>
    <p:sldId id="783" r:id="rId16"/>
    <p:sldId id="780" r:id="rId17"/>
    <p:sldId id="769" r:id="rId18"/>
    <p:sldId id="717" r:id="rId19"/>
    <p:sldId id="718" r:id="rId20"/>
    <p:sldId id="720" r:id="rId21"/>
    <p:sldId id="742" r:id="rId22"/>
    <p:sldId id="737" r:id="rId23"/>
    <p:sldId id="67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峰" initials="赵峰"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44546A"/>
    <a:srgbClr val="00A0D9"/>
    <a:srgbClr val="8496B0"/>
    <a:srgbClr val="FFFFFF"/>
    <a:srgbClr val="3989C9"/>
    <a:srgbClr val="FFC200"/>
    <a:srgbClr val="F2F2F2"/>
    <a:srgbClr val="E9EDF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8" autoAdjust="0"/>
    <p:restoredTop sz="95396" autoAdjust="0"/>
  </p:normalViewPr>
  <p:slideViewPr>
    <p:cSldViewPr snapToGrid="0" snapToObjects="1" showGuides="1">
      <p:cViewPr>
        <p:scale>
          <a:sx n="66" d="100"/>
          <a:sy n="66" d="100"/>
        </p:scale>
        <p:origin x="-1086" y="-138"/>
      </p:cViewPr>
      <p:guideLst>
        <p:guide orient="horz" pos="2181"/>
        <p:guide pos="383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7" d="100"/>
          <a:sy n="67" d="100"/>
        </p:scale>
        <p:origin x="-2880" y="-108"/>
      </p:cViewPr>
      <p:guideLst>
        <p:guide orient="horz" pos="2908"/>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27D664-F661-254B-82FD-506EB9E7852B}" type="datetimeFigureOut">
              <a:rPr kumimoji="1" lang="zh-CN" altLang="en-US" smtClean="0"/>
              <a:t>2020/9/22</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1534E4-FA56-3749-B185-55831580AB83}" type="slidenum">
              <a:rPr kumimoji="1" lang="zh-CN" altLang="en-US" smtClean="0"/>
              <a:t>‹#›</a:t>
            </a:fld>
            <a:endParaRPr kumimoji="1" lang="zh-CN" altLang="en-US"/>
          </a:p>
        </p:txBody>
      </p:sp>
    </p:spTree>
    <p:extLst>
      <p:ext uri="{BB962C8B-B14F-4D97-AF65-F5344CB8AC3E}">
        <p14:creationId xmlns:p14="http://schemas.microsoft.com/office/powerpoint/2010/main" val="3733127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32A1C-0933-5C46-AB32-F4DD505612BE}" type="datetimeFigureOut">
              <a:rPr kumimoji="1" lang="zh-CN" altLang="en-US" smtClean="0"/>
              <a:t>2020/9/22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E02673-89B4-C249-B434-303592A4136D}" type="slidenum">
              <a:rPr kumimoji="1" lang="zh-CN" altLang="en-US" smtClean="0"/>
              <a:t>‹#›</a:t>
            </a:fld>
            <a:endParaRPr kumimoji="1" lang="zh-CN" altLang="en-US"/>
          </a:p>
        </p:txBody>
      </p:sp>
    </p:spTree>
    <p:extLst>
      <p:ext uri="{BB962C8B-B14F-4D97-AF65-F5344CB8AC3E}">
        <p14:creationId xmlns:p14="http://schemas.microsoft.com/office/powerpoint/2010/main" val="98288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搞个帽子</a:t>
            </a:r>
          </a:p>
        </p:txBody>
      </p:sp>
      <p:sp>
        <p:nvSpPr>
          <p:cNvPr id="4" name="灯片编号占位符 3"/>
          <p:cNvSpPr>
            <a:spLocks noGrp="1"/>
          </p:cNvSpPr>
          <p:nvPr>
            <p:ph type="sldNum" sz="quarter" idx="10"/>
          </p:nvPr>
        </p:nvSpPr>
        <p:spPr/>
        <p:txBody>
          <a:bodyPr/>
          <a:lstStyle/>
          <a:p>
            <a:fld id="{F4E02673-89B4-C249-B434-303592A4136D}" type="slidenum">
              <a:rPr kumimoji="1" lang="zh-CN" altLang="en-US" smtClean="0"/>
              <a:t>3</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搞个帽子</a:t>
            </a:r>
          </a:p>
        </p:txBody>
      </p:sp>
      <p:sp>
        <p:nvSpPr>
          <p:cNvPr id="4" name="灯片编号占位符 3"/>
          <p:cNvSpPr>
            <a:spLocks noGrp="1"/>
          </p:cNvSpPr>
          <p:nvPr>
            <p:ph type="sldNum" sz="quarter" idx="10"/>
          </p:nvPr>
        </p:nvSpPr>
        <p:spPr/>
        <p:txBody>
          <a:bodyPr/>
          <a:lstStyle/>
          <a:p>
            <a:fld id="{F4E02673-89B4-C249-B434-303592A4136D}" type="slidenum">
              <a:rPr kumimoji="1" lang="zh-CN" altLang="en-US" smtClean="0"/>
              <a:t>4</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E02673-89B4-C249-B434-303592A4136D}" type="slidenum">
              <a:rPr kumimoji="1"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1"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考虑一下，工作量很大</a:t>
            </a:r>
          </a:p>
        </p:txBody>
      </p:sp>
      <p:sp>
        <p:nvSpPr>
          <p:cNvPr id="4" name="灯片编号占位符 3"/>
          <p:cNvSpPr>
            <a:spLocks noGrp="1"/>
          </p:cNvSpPr>
          <p:nvPr>
            <p:ph type="sldNum" sz="quarter" idx="10"/>
          </p:nvPr>
        </p:nvSpPr>
        <p:spPr/>
        <p:txBody>
          <a:bodyPr/>
          <a:lstStyle/>
          <a:p>
            <a:fld id="{F4E02673-89B4-C249-B434-303592A4136D}" type="slidenum">
              <a:rPr kumimoji="1" lang="zh-CN" altLang="en-US" smtClean="0"/>
              <a:t>23</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screen"/>
          <a:stretch>
            <a:fillRect/>
          </a:stretch>
        </p:blipFill>
        <p:spPr>
          <a:xfrm>
            <a:off x="0" y="0"/>
            <a:ext cx="12192000" cy="6858000"/>
          </a:xfrm>
          <a:prstGeom prst="rect">
            <a:avLst/>
          </a:prstGeom>
        </p:spPr>
      </p:pic>
      <p:sp>
        <p:nvSpPr>
          <p:cNvPr id="12" name="文本框 11"/>
          <p:cNvSpPr txBox="1"/>
          <p:nvPr userDrawn="1"/>
        </p:nvSpPr>
        <p:spPr>
          <a:xfrm>
            <a:off x="-359516" y="6490831"/>
            <a:ext cx="6303116" cy="316369"/>
          </a:xfrm>
          <a:prstGeom prst="rect">
            <a:avLst/>
          </a:prstGeom>
          <a:noFill/>
        </p:spPr>
        <p:txBody>
          <a:bodyPr wrap="square" rtlCol="0">
            <a:spAutoFit/>
          </a:bodyPr>
          <a:lstStyle/>
          <a:p>
            <a:pPr algn="ctr">
              <a:lnSpc>
                <a:spcPct val="150000"/>
              </a:lnSpc>
            </a:pPr>
            <a:r>
              <a:rPr lang="zh-CN" altLang="en-US" sz="1100" b="1" spc="600" dirty="0">
                <a:solidFill>
                  <a:srgbClr val="313D4B"/>
                </a:solidFill>
                <a:latin typeface="微软雅黑" panose="020B0503020204020204" pitchFamily="34" charset="-122"/>
                <a:ea typeface="微软雅黑" panose="020B0503020204020204" pitchFamily="34" charset="-122"/>
              </a:rPr>
              <a:t>深圳市薄云信息技术股份有限公司 </a:t>
            </a:r>
            <a:r>
              <a:rPr lang="en-US" altLang="zh-CN" sz="1100" b="1" spc="600" dirty="0">
                <a:solidFill>
                  <a:srgbClr val="313D4B"/>
                </a:solidFill>
                <a:latin typeface="微软雅黑" panose="020B0503020204020204" pitchFamily="34" charset="-122"/>
                <a:ea typeface="微软雅黑" panose="020B0503020204020204" pitchFamily="34" charset="-122"/>
              </a:rPr>
              <a:t>| </a:t>
            </a:r>
            <a:r>
              <a:rPr lang="zh-CN" altLang="en-US" sz="1100" b="1" spc="300" dirty="0">
                <a:solidFill>
                  <a:srgbClr val="313D4B"/>
                </a:solidFill>
                <a:latin typeface="微软雅黑" panose="020B0503020204020204" pitchFamily="34" charset="-122"/>
                <a:ea typeface="微软雅黑" panose="020B0503020204020204" pitchFamily="34" charset="-122"/>
              </a:rPr>
              <a:t>证券代码：</a:t>
            </a:r>
            <a:r>
              <a:rPr lang="en-US" altLang="zh-CN" sz="1100" b="1" spc="300" dirty="0">
                <a:solidFill>
                  <a:srgbClr val="313D4B"/>
                </a:solidFill>
                <a:latin typeface="微软雅黑" panose="020B0503020204020204" pitchFamily="34" charset="-122"/>
                <a:ea typeface="微软雅黑" panose="020B0503020204020204" pitchFamily="34" charset="-122"/>
              </a:rPr>
              <a:t>838007</a:t>
            </a:r>
            <a:endParaRPr lang="zh-CN" altLang="en-US" sz="1100" b="1" spc="300" dirty="0">
              <a:solidFill>
                <a:srgbClr val="313D4B"/>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userDrawn="1"/>
        </p:nvPicPr>
        <p:blipFill>
          <a:blip r:embed="rId3" cstate="print"/>
          <a:stretch>
            <a:fillRect/>
          </a:stretch>
        </p:blipFill>
        <p:spPr>
          <a:xfrm>
            <a:off x="114565" y="122792"/>
            <a:ext cx="2436178" cy="660400"/>
          </a:xfrm>
          <a:prstGeom prst="rect">
            <a:avLst/>
          </a:prstGeom>
        </p:spPr>
      </p:pic>
      <p:sp>
        <p:nvSpPr>
          <p:cNvPr id="15" name="文本占位符 2"/>
          <p:cNvSpPr>
            <a:spLocks noGrp="1"/>
          </p:cNvSpPr>
          <p:nvPr>
            <p:ph type="body" sz="quarter" idx="10" hasCustomPrompt="1"/>
          </p:nvPr>
        </p:nvSpPr>
        <p:spPr>
          <a:xfrm>
            <a:off x="1332654" y="2489419"/>
            <a:ext cx="5543848" cy="1511994"/>
          </a:xfrm>
        </p:spPr>
        <p:txBody>
          <a:bodyPr anchor="ctr" anchorCtr="0">
            <a:normAutofit/>
          </a:bodyPr>
          <a:lstStyle>
            <a:lvl1pPr marL="0" indent="0" algn="ctr">
              <a:buNone/>
              <a:defRPr sz="4400" b="1">
                <a:solidFill>
                  <a:schemeClr val="tx2"/>
                </a:solidFill>
              </a:defRPr>
            </a:lvl1pPr>
          </a:lstStyle>
          <a:p>
            <a:pPr lvl="0"/>
            <a:r>
              <a:rPr lang="zh-CN" altLang="en-US" dirty="0"/>
              <a:t>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文本占位符 12"/>
          <p:cNvSpPr>
            <a:spLocks noGrp="1"/>
          </p:cNvSpPr>
          <p:nvPr>
            <p:ph type="body" sz="quarter" idx="10" hasCustomPrompt="1"/>
          </p:nvPr>
        </p:nvSpPr>
        <p:spPr>
          <a:xfrm>
            <a:off x="6888354" y="1419527"/>
            <a:ext cx="4705612" cy="390525"/>
          </a:xfrm>
        </p:spPr>
        <p:txBody>
          <a:bodyPr>
            <a:noAutofit/>
          </a:bodyPr>
          <a:lstStyle>
            <a:lvl1pPr marL="0" indent="0">
              <a:buNone/>
              <a:defRPr sz="1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16" name="文本占位符 12"/>
          <p:cNvSpPr>
            <a:spLocks noGrp="1"/>
          </p:cNvSpPr>
          <p:nvPr>
            <p:ph type="body" sz="quarter" idx="11" hasCustomPrompt="1"/>
          </p:nvPr>
        </p:nvSpPr>
        <p:spPr>
          <a:xfrm>
            <a:off x="6888354" y="1999055"/>
            <a:ext cx="4705612" cy="390525"/>
          </a:xfrm>
        </p:spPr>
        <p:txBody>
          <a:bodyPr>
            <a:noAutofit/>
          </a:bodyPr>
          <a:lstStyle>
            <a:lvl1pPr marL="0" indent="0">
              <a:buNone/>
              <a:defRPr sz="1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17" name="文本占位符 12"/>
          <p:cNvSpPr>
            <a:spLocks noGrp="1"/>
          </p:cNvSpPr>
          <p:nvPr>
            <p:ph type="body" sz="quarter" idx="12" hasCustomPrompt="1"/>
          </p:nvPr>
        </p:nvSpPr>
        <p:spPr>
          <a:xfrm>
            <a:off x="6888354" y="2627260"/>
            <a:ext cx="4705612" cy="390525"/>
          </a:xfrm>
        </p:spPr>
        <p:txBody>
          <a:bodyPr>
            <a:noAutofit/>
          </a:bodyPr>
          <a:lstStyle>
            <a:lvl1pPr marL="0" indent="0">
              <a:buNone/>
              <a:defRPr sz="1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18" name="文本占位符 12"/>
          <p:cNvSpPr>
            <a:spLocks noGrp="1"/>
          </p:cNvSpPr>
          <p:nvPr>
            <p:ph type="body" sz="quarter" idx="13" hasCustomPrompt="1"/>
          </p:nvPr>
        </p:nvSpPr>
        <p:spPr>
          <a:xfrm>
            <a:off x="6888354" y="3255467"/>
            <a:ext cx="4705612" cy="390525"/>
          </a:xfrm>
        </p:spPr>
        <p:txBody>
          <a:bodyPr>
            <a:noAutofit/>
          </a:bodyPr>
          <a:lstStyle>
            <a:lvl1pPr marL="0" indent="0">
              <a:buNone/>
              <a:defRPr sz="1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sp>
        <p:nvSpPr>
          <p:cNvPr id="19" name="文本占位符 12"/>
          <p:cNvSpPr>
            <a:spLocks noGrp="1"/>
          </p:cNvSpPr>
          <p:nvPr>
            <p:ph type="body" sz="quarter" idx="14" hasCustomPrompt="1"/>
          </p:nvPr>
        </p:nvSpPr>
        <p:spPr>
          <a:xfrm>
            <a:off x="6888354" y="3883675"/>
            <a:ext cx="4705612" cy="390525"/>
          </a:xfrm>
        </p:spPr>
        <p:txBody>
          <a:bodyPr>
            <a:noAutofit/>
          </a:bodyPr>
          <a:lstStyle>
            <a:lvl1pPr marL="0" indent="0">
              <a:buNone/>
              <a:defRPr sz="1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编辑母版文本样式</a:t>
            </a:r>
          </a:p>
        </p:txBody>
      </p:sp>
      <p:grpSp>
        <p:nvGrpSpPr>
          <p:cNvPr id="7" name="组合 6"/>
          <p:cNvGrpSpPr/>
          <p:nvPr userDrawn="1"/>
        </p:nvGrpSpPr>
        <p:grpSpPr>
          <a:xfrm>
            <a:off x="645806" y="456009"/>
            <a:ext cx="5094596" cy="4979891"/>
            <a:chOff x="945388" y="748848"/>
            <a:chExt cx="4495429" cy="4394213"/>
          </a:xfrm>
        </p:grpSpPr>
        <p:sp>
          <p:nvSpPr>
            <p:cNvPr id="21" name="圆: 空心 20"/>
            <p:cNvSpPr/>
            <p:nvPr userDrawn="1"/>
          </p:nvSpPr>
          <p:spPr>
            <a:xfrm>
              <a:off x="1490689" y="1352899"/>
              <a:ext cx="3186113" cy="3186113"/>
            </a:xfrm>
            <a:prstGeom prst="donut">
              <a:avLst>
                <a:gd name="adj" fmla="val 3386"/>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solidFill>
              </a:endParaRPr>
            </a:p>
          </p:txBody>
        </p:sp>
        <p:sp useBgFill="1">
          <p:nvSpPr>
            <p:cNvPr id="22" name="矩形 21"/>
            <p:cNvSpPr/>
            <p:nvPr userDrawn="1"/>
          </p:nvSpPr>
          <p:spPr>
            <a:xfrm>
              <a:off x="3586189" y="2276031"/>
              <a:ext cx="1600201" cy="18835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useBgFill="1">
          <p:nvSpPr>
            <p:cNvPr id="26" name="平行四边形 25"/>
            <p:cNvSpPr/>
            <p:nvPr userDrawn="1"/>
          </p:nvSpPr>
          <p:spPr>
            <a:xfrm>
              <a:off x="945388" y="748848"/>
              <a:ext cx="2812251" cy="4394213"/>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标题 3"/>
            <p:cNvSpPr txBox="1"/>
            <p:nvPr userDrawn="1"/>
          </p:nvSpPr>
          <p:spPr>
            <a:xfrm>
              <a:off x="2869067" y="3412933"/>
              <a:ext cx="2571750" cy="7659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4400" b="0" i="0" u="none" strike="noStrike" kern="1200" cap="none" spc="0" normalizeH="0" baseline="0" noProof="0" dirty="0">
                  <a:ln>
                    <a:noFill/>
                  </a:ln>
                  <a:solidFill>
                    <a:srgbClr val="FFC200"/>
                  </a:solidFill>
                  <a:effectLst/>
                  <a:uLnTx/>
                  <a:uFillTx/>
                  <a:latin typeface="Impact" panose="020B0806030902050204"/>
                  <a:ea typeface="微软雅黑" panose="020B0503020204020204" pitchFamily="34" charset="-122"/>
                  <a:cs typeface="+mj-cs"/>
                </a:rPr>
                <a:t>CONTENTS</a:t>
              </a:r>
              <a:endParaRPr kumimoji="0" lang="zh-CN" altLang="en-US" sz="4400" b="0" i="0" u="none" strike="noStrike" kern="1200" cap="none" spc="0" normalizeH="0" baseline="0" noProof="0" dirty="0">
                <a:ln>
                  <a:noFill/>
                </a:ln>
                <a:solidFill>
                  <a:srgbClr val="FFC200"/>
                </a:solidFill>
                <a:effectLst/>
                <a:uLnTx/>
                <a:uFillTx/>
                <a:latin typeface="Impact" panose="020B0806030902050204"/>
                <a:ea typeface="微软雅黑" panose="020B0503020204020204" pitchFamily="34" charset="-122"/>
                <a:cs typeface="+mj-cs"/>
              </a:endParaRPr>
            </a:p>
          </p:txBody>
        </p:sp>
        <p:sp>
          <p:nvSpPr>
            <p:cNvPr id="30" name="文本占位符 5"/>
            <p:cNvSpPr txBox="1"/>
            <p:nvPr userDrawn="1"/>
          </p:nvSpPr>
          <p:spPr>
            <a:xfrm>
              <a:off x="1605262" y="1469242"/>
              <a:ext cx="2809876" cy="280987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600" i="1" kern="1200">
                  <a:solidFill>
                    <a:srgbClr val="C4A26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sz="9600" b="1" dirty="0">
                  <a:solidFill>
                    <a:schemeClr val="tx2"/>
                  </a:solidFill>
                  <a:latin typeface="+mj-ea"/>
                  <a:ea typeface="+mj-ea"/>
                </a:rPr>
                <a:t>目录</a:t>
              </a:r>
            </a:p>
          </p:txBody>
        </p:sp>
      </p:grpSp>
      <p:sp>
        <p:nvSpPr>
          <p:cNvPr id="35" name="矩形 34"/>
          <p:cNvSpPr/>
          <p:nvPr userDrawn="1"/>
        </p:nvSpPr>
        <p:spPr>
          <a:xfrm>
            <a:off x="1" y="6611779"/>
            <a:ext cx="12208305" cy="246221"/>
          </a:xfrm>
          <a:prstGeom prst="rect">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pic>
        <p:nvPicPr>
          <p:cNvPr id="36" name="图片 35"/>
          <p:cNvPicPr>
            <a:picLocks noChangeAspect="1"/>
          </p:cNvPicPr>
          <p:nvPr userDrawn="1"/>
        </p:nvPicPr>
        <p:blipFill>
          <a:blip r:embed="rId2" cstate="screen"/>
          <a:stretch>
            <a:fillRect/>
          </a:stretch>
        </p:blipFill>
        <p:spPr>
          <a:xfrm>
            <a:off x="74025" y="6552230"/>
            <a:ext cx="962991" cy="364781"/>
          </a:xfrm>
          <a:prstGeom prst="rect">
            <a:avLst/>
          </a:prstGeom>
        </p:spPr>
      </p:pic>
      <p:sp>
        <p:nvSpPr>
          <p:cNvPr id="37" name="灯片编号占位符 9"/>
          <p:cNvSpPr>
            <a:spLocks noGrp="1"/>
          </p:cNvSpPr>
          <p:nvPr>
            <p:ph type="sldNum" sz="quarter" idx="17"/>
          </p:nvPr>
        </p:nvSpPr>
        <p:spPr>
          <a:xfrm>
            <a:off x="4724400" y="6552230"/>
            <a:ext cx="2743200" cy="366183"/>
          </a:xfrm>
        </p:spPr>
        <p:txBody>
          <a:bodyPr/>
          <a:lstStyle>
            <a:lvl1pPr algn="ctr">
              <a:defRPr>
                <a:solidFill>
                  <a:schemeClr val="bg1"/>
                </a:solidFill>
              </a:defRPr>
            </a:lvl1pPr>
          </a:lstStyle>
          <a:p>
            <a:fld id="{26B24C09-6E8F-48B5-B226-DC296BA1388D}" type="slidenum">
              <a:rPr lang="zh-CN" altLang="en-US" smtClean="0"/>
              <a:t>‹#›</a:t>
            </a:fld>
            <a:endParaRPr lang="zh-CN" altLang="en-US" dirty="0"/>
          </a:p>
        </p:txBody>
      </p:sp>
      <p:sp>
        <p:nvSpPr>
          <p:cNvPr id="23" name="文本框 22"/>
          <p:cNvSpPr txBox="1"/>
          <p:nvPr userDrawn="1"/>
        </p:nvSpPr>
        <p:spPr>
          <a:xfrm>
            <a:off x="8859879" y="6626132"/>
            <a:ext cx="4334933" cy="215444"/>
          </a:xfrm>
          <a:prstGeom prst="rect">
            <a:avLst/>
          </a:prstGeom>
          <a:noFill/>
        </p:spPr>
        <p:txBody>
          <a:bodyPr wrap="square" rtlCol="0">
            <a:spAutoFit/>
          </a:bodyPr>
          <a:lstStyle/>
          <a:p>
            <a:pPr algn="ctr"/>
            <a:r>
              <a:rPr lang="zh-CN" altLang="en-US" sz="800" spc="300" dirty="0">
                <a:solidFill>
                  <a:schemeClr val="bg1"/>
                </a:solidFill>
                <a:latin typeface="微软雅黑" panose="020B0503020204020204" pitchFamily="34" charset="-122"/>
                <a:ea typeface="微软雅黑" panose="020B0503020204020204" pitchFamily="34" charset="-122"/>
              </a:rPr>
              <a:t>薄云版权所有，未经允许不得扩散</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grpSp>
        <p:nvGrpSpPr>
          <p:cNvPr id="6" name="组合 41"/>
          <p:cNvGrpSpPr/>
          <p:nvPr userDrawn="1"/>
        </p:nvGrpSpPr>
        <p:grpSpPr>
          <a:xfrm>
            <a:off x="0" y="2513991"/>
            <a:ext cx="12192000" cy="1463640"/>
            <a:chOff x="170694" y="177982"/>
            <a:chExt cx="3936004" cy="781165"/>
          </a:xfrm>
        </p:grpSpPr>
        <p:sp>
          <p:nvSpPr>
            <p:cNvPr id="7" name="等腰三角形 6"/>
            <p:cNvSpPr/>
            <p:nvPr/>
          </p:nvSpPr>
          <p:spPr>
            <a:xfrm>
              <a:off x="1233863" y="177982"/>
              <a:ext cx="355284" cy="356514"/>
            </a:xfrm>
            <a:prstGeom prst="triangle">
              <a:avLst/>
            </a:prstGeom>
            <a:solidFill>
              <a:srgbClr val="43546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8" name="等腰三角形 7"/>
            <p:cNvSpPr/>
            <p:nvPr/>
          </p:nvSpPr>
          <p:spPr>
            <a:xfrm flipV="1">
              <a:off x="200258" y="602633"/>
              <a:ext cx="355284" cy="356514"/>
            </a:xfrm>
            <a:prstGeom prst="triangle">
              <a:avLst/>
            </a:prstGeom>
            <a:solidFill>
              <a:srgbClr val="43546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9" name="矩形 8"/>
            <p:cNvSpPr/>
            <p:nvPr/>
          </p:nvSpPr>
          <p:spPr>
            <a:xfrm>
              <a:off x="170694" y="261768"/>
              <a:ext cx="3936004" cy="6119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sp>
          <p:nvSpPr>
            <p:cNvPr id="10" name="平行四边形 9"/>
            <p:cNvSpPr/>
            <p:nvPr/>
          </p:nvSpPr>
          <p:spPr>
            <a:xfrm>
              <a:off x="376965" y="178257"/>
              <a:ext cx="1036076" cy="779005"/>
            </a:xfrm>
            <a:prstGeom prst="parallelogram">
              <a:avLst>
                <a:gd name="adj" fmla="val 48207"/>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800"/>
            </a:p>
          </p:txBody>
        </p:sp>
      </p:grpSp>
      <p:sp>
        <p:nvSpPr>
          <p:cNvPr id="11" name="文本占位符 3"/>
          <p:cNvSpPr>
            <a:spLocks noGrp="1"/>
          </p:cNvSpPr>
          <p:nvPr>
            <p:ph type="body" sz="quarter" idx="10" hasCustomPrompt="1"/>
          </p:nvPr>
        </p:nvSpPr>
        <p:spPr>
          <a:xfrm>
            <a:off x="1388612" y="2940031"/>
            <a:ext cx="1709961" cy="483895"/>
          </a:xfrm>
        </p:spPr>
        <p:txBody>
          <a:bodyPr>
            <a:noAutofit/>
          </a:bodyPr>
          <a:lstStyle>
            <a:lvl1pPr marL="0" indent="0" algn="ctr">
              <a:buNone/>
              <a:defRPr sz="3600" b="1">
                <a:solidFill>
                  <a:schemeClr val="tx2"/>
                </a:solidFill>
                <a:latin typeface="微软雅黑" panose="020B0503020204020204" pitchFamily="34" charset="-122"/>
                <a:ea typeface="微软雅黑" panose="020B0503020204020204" pitchFamily="34" charset="-122"/>
              </a:defRPr>
            </a:lvl1pPr>
          </a:lstStyle>
          <a:p>
            <a:pPr lvl="0"/>
            <a:r>
              <a:rPr lang="zh-CN" altLang="en-US" dirty="0"/>
              <a:t>编辑</a:t>
            </a:r>
          </a:p>
        </p:txBody>
      </p:sp>
      <p:sp>
        <p:nvSpPr>
          <p:cNvPr id="12" name="文本占位符 3"/>
          <p:cNvSpPr>
            <a:spLocks noGrp="1"/>
          </p:cNvSpPr>
          <p:nvPr>
            <p:ph type="body" sz="quarter" idx="11" hasCustomPrompt="1"/>
          </p:nvPr>
        </p:nvSpPr>
        <p:spPr>
          <a:xfrm>
            <a:off x="4236239" y="2940031"/>
            <a:ext cx="7332372" cy="483895"/>
          </a:xfrm>
        </p:spPr>
        <p:txBody>
          <a:bodyPr>
            <a:noAutofit/>
          </a:bodyPr>
          <a:lstStyle>
            <a:lvl1pPr marL="0" indent="0" algn="ctr">
              <a:buNone/>
              <a:defRPr sz="36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编辑</a:t>
            </a:r>
          </a:p>
        </p:txBody>
      </p:sp>
      <p:sp>
        <p:nvSpPr>
          <p:cNvPr id="16" name="灯片编号占位符 9"/>
          <p:cNvSpPr>
            <a:spLocks noGrp="1"/>
          </p:cNvSpPr>
          <p:nvPr>
            <p:ph type="sldNum" sz="quarter" idx="17"/>
          </p:nvPr>
        </p:nvSpPr>
        <p:spPr>
          <a:xfrm>
            <a:off x="4724400" y="6477143"/>
            <a:ext cx="2743200" cy="366183"/>
          </a:xfrm>
        </p:spPr>
        <p:txBody>
          <a:bodyPr/>
          <a:lstStyle>
            <a:lvl1pPr algn="ctr">
              <a:defRPr/>
            </a:lvl1pPr>
          </a:lstStyle>
          <a:p>
            <a:fld id="{26B24C09-6E8F-48B5-B226-DC296BA1388D}" type="slidenum">
              <a:rPr lang="zh-CN" altLang="en-US" smtClean="0"/>
              <a:t>‹#›</a:t>
            </a:fld>
            <a:endParaRPr lang="zh-CN" altLang="en-US"/>
          </a:p>
        </p:txBody>
      </p:sp>
      <p:sp>
        <p:nvSpPr>
          <p:cNvPr id="13" name="文本框 12"/>
          <p:cNvSpPr txBox="1"/>
          <p:nvPr userDrawn="1"/>
        </p:nvSpPr>
        <p:spPr>
          <a:xfrm>
            <a:off x="8859879" y="6626132"/>
            <a:ext cx="4334933" cy="215444"/>
          </a:xfrm>
          <a:prstGeom prst="rect">
            <a:avLst/>
          </a:prstGeom>
          <a:noFill/>
        </p:spPr>
        <p:txBody>
          <a:bodyPr wrap="square" rtlCol="0">
            <a:spAutoFit/>
          </a:bodyPr>
          <a:lstStyle/>
          <a:p>
            <a:pPr algn="ctr"/>
            <a:r>
              <a:rPr lang="zh-CN" altLang="en-US" sz="800" spc="300" dirty="0">
                <a:solidFill>
                  <a:schemeClr val="tx2"/>
                </a:solidFill>
                <a:latin typeface="微软雅黑" panose="020B0503020204020204" pitchFamily="34" charset="-122"/>
                <a:ea typeface="微软雅黑" panose="020B0503020204020204" pitchFamily="34" charset="-122"/>
              </a:rPr>
              <a:t>薄云版权所有，未经允许不得扩散</a:t>
            </a:r>
          </a:p>
        </p:txBody>
      </p:sp>
      <p:pic>
        <p:nvPicPr>
          <p:cNvPr id="18" name="图片 17"/>
          <p:cNvPicPr>
            <a:picLocks noChangeAspect="1"/>
          </p:cNvPicPr>
          <p:nvPr userDrawn="1"/>
        </p:nvPicPr>
        <p:blipFill>
          <a:blip r:embed="rId2" cstate="print"/>
          <a:stretch>
            <a:fillRect/>
          </a:stretch>
        </p:blipFill>
        <p:spPr>
          <a:xfrm>
            <a:off x="44646" y="6565931"/>
            <a:ext cx="1077425" cy="29206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grpSp>
        <p:nvGrpSpPr>
          <p:cNvPr id="11" name="组合 10"/>
          <p:cNvGrpSpPr/>
          <p:nvPr userDrawn="1"/>
        </p:nvGrpSpPr>
        <p:grpSpPr>
          <a:xfrm>
            <a:off x="43894" y="58912"/>
            <a:ext cx="1910077" cy="440385"/>
            <a:chOff x="-391195" y="-1"/>
            <a:chExt cx="1697596" cy="866775"/>
          </a:xfrm>
          <a:solidFill>
            <a:srgbClr val="FFC200"/>
          </a:solidFill>
        </p:grpSpPr>
        <p:sp>
          <p:nvSpPr>
            <p:cNvPr id="14"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文本占位符 5"/>
          <p:cNvSpPr>
            <a:spLocks noGrp="1"/>
          </p:cNvSpPr>
          <p:nvPr>
            <p:ph type="body" sz="quarter" idx="10" hasCustomPrompt="1"/>
          </p:nvPr>
        </p:nvSpPr>
        <p:spPr>
          <a:xfrm>
            <a:off x="2338876" y="58912"/>
            <a:ext cx="8335954" cy="514351"/>
          </a:xfrm>
        </p:spPr>
        <p:txBody>
          <a:bodyPr>
            <a:normAutofit/>
          </a:bodyPr>
          <a:lstStyle>
            <a:lvl1pPr marL="0" indent="0">
              <a:buNone/>
              <a:defRPr sz="2400" b="1">
                <a:solidFill>
                  <a:schemeClr val="tx2"/>
                </a:solidFill>
              </a:defRPr>
            </a:lvl1pPr>
          </a:lstStyle>
          <a:p>
            <a:pPr lvl="0"/>
            <a:r>
              <a:rPr lang="zh-CN" altLang="en-US" dirty="0"/>
              <a:t>编辑母版文本样式</a:t>
            </a:r>
          </a:p>
        </p:txBody>
      </p:sp>
      <p:sp>
        <p:nvSpPr>
          <p:cNvPr id="30" name="矩形 29"/>
          <p:cNvSpPr/>
          <p:nvPr userDrawn="1"/>
        </p:nvSpPr>
        <p:spPr>
          <a:xfrm>
            <a:off x="1" y="6611779"/>
            <a:ext cx="12208305" cy="246221"/>
          </a:xfrm>
          <a:prstGeom prst="rect">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pic>
        <p:nvPicPr>
          <p:cNvPr id="31" name="图片 30"/>
          <p:cNvPicPr>
            <a:picLocks noChangeAspect="1"/>
          </p:cNvPicPr>
          <p:nvPr userDrawn="1"/>
        </p:nvPicPr>
        <p:blipFill>
          <a:blip r:embed="rId2" cstate="screen"/>
          <a:stretch>
            <a:fillRect/>
          </a:stretch>
        </p:blipFill>
        <p:spPr>
          <a:xfrm>
            <a:off x="74025" y="6552230"/>
            <a:ext cx="962991" cy="364781"/>
          </a:xfrm>
          <a:prstGeom prst="rect">
            <a:avLst/>
          </a:prstGeom>
        </p:spPr>
      </p:pic>
      <p:sp>
        <p:nvSpPr>
          <p:cNvPr id="32" name="灯片编号占位符 9"/>
          <p:cNvSpPr>
            <a:spLocks noGrp="1"/>
          </p:cNvSpPr>
          <p:nvPr>
            <p:ph type="sldNum" sz="quarter" idx="17"/>
          </p:nvPr>
        </p:nvSpPr>
        <p:spPr>
          <a:xfrm>
            <a:off x="4724400" y="6552230"/>
            <a:ext cx="2743200" cy="366183"/>
          </a:xfrm>
        </p:spPr>
        <p:txBody>
          <a:bodyPr/>
          <a:lstStyle>
            <a:lvl1pPr algn="ctr">
              <a:defRPr>
                <a:solidFill>
                  <a:schemeClr val="bg1"/>
                </a:solidFill>
              </a:defRPr>
            </a:lvl1pPr>
          </a:lstStyle>
          <a:p>
            <a:fld id="{26B24C09-6E8F-48B5-B226-DC296BA1388D}" type="slidenum">
              <a:rPr lang="zh-CN" altLang="en-US" smtClean="0"/>
              <a:t>‹#›</a:t>
            </a:fld>
            <a:endParaRPr lang="zh-CN" altLang="en-US" dirty="0"/>
          </a:p>
        </p:txBody>
      </p:sp>
      <p:sp>
        <p:nvSpPr>
          <p:cNvPr id="33" name="文本框 32"/>
          <p:cNvSpPr txBox="1"/>
          <p:nvPr userDrawn="1"/>
        </p:nvSpPr>
        <p:spPr>
          <a:xfrm>
            <a:off x="8859879" y="6632616"/>
            <a:ext cx="4334933" cy="215444"/>
          </a:xfrm>
          <a:prstGeom prst="rect">
            <a:avLst/>
          </a:prstGeom>
          <a:noFill/>
        </p:spPr>
        <p:txBody>
          <a:bodyPr wrap="square" rtlCol="0">
            <a:spAutoFit/>
          </a:bodyPr>
          <a:lstStyle/>
          <a:p>
            <a:pPr algn="ctr"/>
            <a:r>
              <a:rPr lang="zh-CN" altLang="en-US" sz="800" spc="300" dirty="0">
                <a:solidFill>
                  <a:schemeClr val="bg1"/>
                </a:solidFill>
                <a:latin typeface="微软雅黑" panose="020B0503020204020204" pitchFamily="34" charset="-122"/>
                <a:ea typeface="微软雅黑" panose="020B0503020204020204" pitchFamily="34" charset="-122"/>
              </a:rPr>
              <a:t>薄云版权所有，未经允许不得扩散</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2"/>
          <p:cNvSpPr>
            <a:spLocks noChangeArrowheads="1"/>
          </p:cNvSpPr>
          <p:nvPr userDrawn="1"/>
        </p:nvSpPr>
        <p:spPr bwMode="auto">
          <a:xfrm>
            <a:off x="455692" y="1511930"/>
            <a:ext cx="5947833" cy="422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charset="-122"/>
                <a:ea typeface="等线" panose="02010600030101010101" charset="-122"/>
                <a:cs typeface="等线" panose="02010600030101010101" charset="-122"/>
              </a:defRPr>
            </a:lvl1pPr>
            <a:lvl2pPr>
              <a:defRPr>
                <a:solidFill>
                  <a:schemeClr val="tx1"/>
                </a:solidFill>
                <a:latin typeface="等线" panose="02010600030101010101" charset="-122"/>
                <a:ea typeface="等线" panose="02010600030101010101" charset="-122"/>
                <a:cs typeface="等线" panose="02010600030101010101" charset="-122"/>
              </a:defRPr>
            </a:lvl2pPr>
            <a:lvl3pPr>
              <a:defRPr>
                <a:solidFill>
                  <a:schemeClr val="tx1"/>
                </a:solidFill>
                <a:latin typeface="等线" panose="02010600030101010101" charset="-122"/>
                <a:ea typeface="等线" panose="02010600030101010101" charset="-122"/>
                <a:cs typeface="等线" panose="02010600030101010101" charset="-122"/>
              </a:defRPr>
            </a:lvl3pPr>
            <a:lvl4pPr>
              <a:defRPr>
                <a:solidFill>
                  <a:schemeClr val="tx1"/>
                </a:solidFill>
                <a:latin typeface="等线" panose="02010600030101010101" charset="-122"/>
                <a:ea typeface="等线" panose="02010600030101010101" charset="-122"/>
                <a:cs typeface="等线" panose="02010600030101010101" charset="-122"/>
              </a:defRPr>
            </a:lvl4pPr>
            <a:lvl5pPr>
              <a:defRPr>
                <a:solidFill>
                  <a:schemeClr val="tx1"/>
                </a:solidFill>
                <a:latin typeface="等线" panose="02010600030101010101" charset="-122"/>
                <a:ea typeface="等线" panose="02010600030101010101" charset="-122"/>
                <a:cs typeface="等线" panose="02010600030101010101" charset="-122"/>
              </a:defRPr>
            </a:lvl5pPr>
            <a:lvl6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cs typeface="等线" panose="02010600030101010101" charset="-122"/>
              </a:defRPr>
            </a:lvl6pPr>
            <a:lvl7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cs typeface="等线" panose="02010600030101010101" charset="-122"/>
              </a:defRPr>
            </a:lvl7pPr>
            <a:lvl8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cs typeface="等线" panose="02010600030101010101" charset="-122"/>
              </a:defRPr>
            </a:lvl8pPr>
            <a:lvl9pPr fontAlgn="base">
              <a:spcBef>
                <a:spcPct val="0"/>
              </a:spcBef>
              <a:spcAft>
                <a:spcPct val="0"/>
              </a:spcAft>
              <a:buFont typeface="Arial" panose="020B0604020202020204" pitchFamily="34" charset="0"/>
              <a:defRPr>
                <a:solidFill>
                  <a:schemeClr val="tx1"/>
                </a:solidFill>
                <a:latin typeface="等线" panose="02010600030101010101" charset="-122"/>
                <a:ea typeface="等线" panose="02010600030101010101" charset="-122"/>
                <a:cs typeface="等线" panose="02010600030101010101" charset="-122"/>
              </a:defRPr>
            </a:lvl9pPr>
          </a:lstStyle>
          <a:p>
            <a:pPr>
              <a:lnSpc>
                <a:spcPct val="200000"/>
              </a:lnSpc>
            </a:pPr>
            <a:r>
              <a:rPr lang="en-US" altLang="zh-CN" sz="1200" b="1" dirty="0">
                <a:solidFill>
                  <a:srgbClr val="435469"/>
                </a:solidFill>
                <a:latin typeface="微软雅黑" panose="020B0503020204020204" pitchFamily="34" charset="-122"/>
                <a:ea typeface="微软雅黑" panose="020B0503020204020204" pitchFamily="34" charset="-122"/>
              </a:rPr>
              <a:t>• </a:t>
            </a:r>
            <a:r>
              <a:rPr lang="zh-CN" altLang="en-US" sz="1200" b="1" dirty="0">
                <a:solidFill>
                  <a:srgbClr val="435469"/>
                </a:solidFill>
                <a:latin typeface="微软雅黑" panose="020B0503020204020204" pitchFamily="34" charset="-122"/>
                <a:ea typeface="微软雅黑" panose="020B0503020204020204" pitchFamily="34" charset="-122"/>
              </a:rPr>
              <a:t>主导标杆企业变革全历程</a:t>
            </a:r>
          </a:p>
          <a:p>
            <a:pPr>
              <a:lnSpc>
                <a:spcPct val="200000"/>
              </a:lnSpc>
            </a:pPr>
            <a:r>
              <a:rPr lang="en-US" altLang="zh-CN" sz="1200" b="1" dirty="0">
                <a:solidFill>
                  <a:srgbClr val="435469"/>
                </a:solidFill>
                <a:latin typeface="微软雅黑" panose="020B0503020204020204" pitchFamily="34" charset="-122"/>
                <a:ea typeface="微软雅黑" panose="020B0503020204020204" pitchFamily="34" charset="-122"/>
              </a:rPr>
              <a:t>• </a:t>
            </a:r>
            <a:r>
              <a:rPr lang="zh-CN" altLang="en-US" sz="1200" b="1" dirty="0">
                <a:solidFill>
                  <a:srgbClr val="435469"/>
                </a:solidFill>
                <a:latin typeface="微软雅黑" panose="020B0503020204020204" pitchFamily="34" charset="-122"/>
                <a:ea typeface="微软雅黑" panose="020B0503020204020204" pitchFamily="34" charset="-122"/>
              </a:rPr>
              <a:t>拥有大中型企业中高层管理经验</a:t>
            </a:r>
          </a:p>
          <a:p>
            <a:pPr>
              <a:lnSpc>
                <a:spcPct val="200000"/>
              </a:lnSpc>
            </a:pPr>
            <a:r>
              <a:rPr lang="en-US" altLang="zh-CN" sz="1200" b="1" dirty="0">
                <a:solidFill>
                  <a:srgbClr val="435469"/>
                </a:solidFill>
                <a:latin typeface="微软雅黑" panose="020B0503020204020204" pitchFamily="34" charset="-122"/>
                <a:ea typeface="微软雅黑" panose="020B0503020204020204" pitchFamily="34" charset="-122"/>
              </a:rPr>
              <a:t>• </a:t>
            </a:r>
            <a:r>
              <a:rPr lang="zh-CN" altLang="en-US" sz="1200" b="1" dirty="0">
                <a:solidFill>
                  <a:srgbClr val="435469"/>
                </a:solidFill>
                <a:latin typeface="微软雅黑" panose="020B0503020204020204" pitchFamily="34" charset="-122"/>
                <a:ea typeface="微软雅黑" panose="020B0503020204020204" pitchFamily="34" charset="-122"/>
              </a:rPr>
              <a:t>准确把握企业在不同发展阶段的痛点与需求</a:t>
            </a:r>
            <a:endParaRPr lang="en-US" altLang="zh-CN" sz="1200" b="1" dirty="0">
              <a:solidFill>
                <a:srgbClr val="435469"/>
              </a:solidFill>
              <a:latin typeface="微软雅黑" panose="020B0503020204020204" pitchFamily="34" charset="-122"/>
              <a:ea typeface="微软雅黑" panose="020B0503020204020204" pitchFamily="34" charset="-122"/>
            </a:endParaRPr>
          </a:p>
          <a:p>
            <a:pPr>
              <a:lnSpc>
                <a:spcPct val="200000"/>
              </a:lnSpc>
            </a:pPr>
            <a:endParaRPr lang="zh-CN" altLang="en-US" sz="1200" dirty="0">
              <a:solidFill>
                <a:srgbClr val="435469"/>
              </a:solidFill>
              <a:latin typeface="微软雅黑" panose="020B0503020204020204" pitchFamily="34" charset="-122"/>
              <a:ea typeface="微软雅黑" panose="020B0503020204020204" pitchFamily="34" charset="-122"/>
            </a:endParaRPr>
          </a:p>
          <a:p>
            <a:pPr>
              <a:lnSpc>
                <a:spcPct val="200000"/>
              </a:lnSpc>
            </a:pPr>
            <a:r>
              <a:rPr lang="zh-CN" altLang="en-US" sz="1100" dirty="0">
                <a:solidFill>
                  <a:schemeClr val="tx1"/>
                </a:solidFill>
                <a:latin typeface="微软雅黑" panose="020B0503020204020204" pitchFamily="34" charset="-122"/>
                <a:ea typeface="微软雅黑" panose="020B0503020204020204" pitchFamily="34" charset="-122"/>
              </a:rPr>
              <a:t>深圳市薄云信息技术股份有限公司，是一家为企业提供系统化管理变革解决方案的咨询公司。依托在战略、研发、营销、人力资源、财经、交付等多领域的管理经验，为企业提供业务战略制定与实施、产品研发管理、市场营销管理、服务交付管理等专业咨询服务，帮助企业打造高效管理体系，提升产品规划、开发、上市、交付、退市全流程业务绩效。</a:t>
            </a:r>
          </a:p>
          <a:p>
            <a:pPr>
              <a:lnSpc>
                <a:spcPct val="200000"/>
              </a:lnSpc>
            </a:pPr>
            <a:endParaRPr lang="zh-CN" altLang="en-US" sz="1100" dirty="0">
              <a:solidFill>
                <a:schemeClr val="tx1"/>
              </a:solidFill>
              <a:latin typeface="微软雅黑" panose="020B0503020204020204" pitchFamily="34" charset="-122"/>
              <a:ea typeface="微软雅黑" panose="020B0503020204020204" pitchFamily="34" charset="-122"/>
            </a:endParaRPr>
          </a:p>
          <a:p>
            <a:pPr>
              <a:lnSpc>
                <a:spcPct val="200000"/>
              </a:lnSpc>
            </a:pPr>
            <a:r>
              <a:rPr lang="zh-CN" altLang="en-US" sz="1100" dirty="0">
                <a:solidFill>
                  <a:schemeClr val="tx1"/>
                </a:solidFill>
                <a:latin typeface="微软雅黑" panose="020B0503020204020204" pitchFamily="34" charset="-122"/>
                <a:ea typeface="微软雅黑" panose="020B0503020204020204" pitchFamily="34" charset="-122"/>
              </a:rPr>
              <a:t>薄云咨询团队拥有多年中国全球化大型企业管理经验，主导了中国最具代表性高科技研发企业变革历程，深刻经历并深度参与企业从小微公司发展为世界</a:t>
            </a:r>
            <a:r>
              <a:rPr lang="en-US" altLang="zh-CN" sz="1100" dirty="0">
                <a:solidFill>
                  <a:schemeClr val="tx1"/>
                </a:solidFill>
                <a:latin typeface="微软雅黑" panose="020B0503020204020204" pitchFamily="34" charset="-122"/>
                <a:ea typeface="微软雅黑" panose="020B0503020204020204" pitchFamily="34" charset="-122"/>
              </a:rPr>
              <a:t>500</a:t>
            </a:r>
            <a:r>
              <a:rPr lang="zh-CN" altLang="en-US" sz="1100" dirty="0">
                <a:solidFill>
                  <a:schemeClr val="tx1"/>
                </a:solidFill>
                <a:latin typeface="微软雅黑" panose="020B0503020204020204" pitchFamily="34" charset="-122"/>
                <a:ea typeface="微软雅黑" panose="020B0503020204020204" pitchFamily="34" charset="-122"/>
              </a:rPr>
              <a:t>强的全过程，对中国企业在发展及变革中面临的实际问题有深刻的见解和丰富的实操经验。</a:t>
            </a:r>
          </a:p>
        </p:txBody>
      </p:sp>
      <p:grpSp>
        <p:nvGrpSpPr>
          <p:cNvPr id="13" name="组合 12"/>
          <p:cNvGrpSpPr/>
          <p:nvPr userDrawn="1"/>
        </p:nvGrpSpPr>
        <p:grpSpPr>
          <a:xfrm>
            <a:off x="-499349" y="184877"/>
            <a:ext cx="1910077" cy="440385"/>
            <a:chOff x="-391195" y="-1"/>
            <a:chExt cx="1697596" cy="866775"/>
          </a:xfrm>
          <a:solidFill>
            <a:srgbClr val="FFC200"/>
          </a:solidFill>
        </p:grpSpPr>
        <p:sp>
          <p:nvSpPr>
            <p:cNvPr id="14"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9"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pic>
        <p:nvPicPr>
          <p:cNvPr id="23" name="图片 22"/>
          <p:cNvPicPr>
            <a:picLocks noChangeAspect="1"/>
          </p:cNvPicPr>
          <p:nvPr userDrawn="1"/>
        </p:nvPicPr>
        <p:blipFill>
          <a:blip r:embed="rId2" cstate="screen"/>
          <a:stretch>
            <a:fillRect/>
          </a:stretch>
        </p:blipFill>
        <p:spPr>
          <a:xfrm>
            <a:off x="6575087" y="950207"/>
            <a:ext cx="5441688" cy="5441688"/>
          </a:xfrm>
          <a:prstGeom prst="rect">
            <a:avLst/>
          </a:prstGeom>
        </p:spPr>
      </p:pic>
      <p:sp>
        <p:nvSpPr>
          <p:cNvPr id="21" name="文本框 20"/>
          <p:cNvSpPr txBox="1"/>
          <p:nvPr userDrawn="1"/>
        </p:nvSpPr>
        <p:spPr>
          <a:xfrm>
            <a:off x="8492752" y="6552512"/>
            <a:ext cx="4334933" cy="215444"/>
          </a:xfrm>
          <a:prstGeom prst="rect">
            <a:avLst/>
          </a:prstGeom>
          <a:noFill/>
        </p:spPr>
        <p:txBody>
          <a:bodyPr wrap="square" rtlCol="0">
            <a:spAutoFit/>
          </a:bodyPr>
          <a:lstStyle/>
          <a:p>
            <a:pPr algn="ctr"/>
            <a:r>
              <a:rPr lang="zh-CN" altLang="en-US" sz="800" spc="300" dirty="0">
                <a:solidFill>
                  <a:schemeClr val="bg1"/>
                </a:solidFill>
                <a:latin typeface="微软雅黑" panose="020B0503020204020204" pitchFamily="34" charset="-122"/>
                <a:ea typeface="微软雅黑" panose="020B0503020204020204" pitchFamily="34" charset="-122"/>
              </a:rPr>
              <a:t>薄云版权所有，未经允许不得扩散</a:t>
            </a:r>
          </a:p>
        </p:txBody>
      </p:sp>
      <p:sp>
        <p:nvSpPr>
          <p:cNvPr id="29" name="矩形 28"/>
          <p:cNvSpPr/>
          <p:nvPr userDrawn="1"/>
        </p:nvSpPr>
        <p:spPr>
          <a:xfrm>
            <a:off x="1" y="6611779"/>
            <a:ext cx="12208305" cy="246221"/>
          </a:xfrm>
          <a:prstGeom prst="rect">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pic>
        <p:nvPicPr>
          <p:cNvPr id="30" name="图片 29"/>
          <p:cNvPicPr>
            <a:picLocks noChangeAspect="1"/>
          </p:cNvPicPr>
          <p:nvPr userDrawn="1"/>
        </p:nvPicPr>
        <p:blipFill>
          <a:blip r:embed="rId3" cstate="screen"/>
          <a:stretch>
            <a:fillRect/>
          </a:stretch>
        </p:blipFill>
        <p:spPr>
          <a:xfrm>
            <a:off x="74025" y="6552230"/>
            <a:ext cx="962991" cy="364781"/>
          </a:xfrm>
          <a:prstGeom prst="rect">
            <a:avLst/>
          </a:prstGeom>
        </p:spPr>
      </p:pic>
      <p:sp>
        <p:nvSpPr>
          <p:cNvPr id="31" name="灯片编号占位符 9"/>
          <p:cNvSpPr>
            <a:spLocks noGrp="1"/>
          </p:cNvSpPr>
          <p:nvPr>
            <p:ph type="sldNum" sz="quarter" idx="17"/>
          </p:nvPr>
        </p:nvSpPr>
        <p:spPr>
          <a:xfrm>
            <a:off x="4724400" y="6552230"/>
            <a:ext cx="2743200" cy="366183"/>
          </a:xfrm>
        </p:spPr>
        <p:txBody>
          <a:bodyPr/>
          <a:lstStyle>
            <a:lvl1pPr algn="ctr">
              <a:defRPr>
                <a:solidFill>
                  <a:schemeClr val="bg1"/>
                </a:solidFill>
              </a:defRPr>
            </a:lvl1pPr>
          </a:lstStyle>
          <a:p>
            <a:fld id="{26B24C09-6E8F-48B5-B226-DC296BA1388D}" type="slidenum">
              <a:rPr lang="zh-CN" altLang="en-US" smtClean="0"/>
              <a:t>‹#›</a:t>
            </a:fld>
            <a:endParaRPr lang="zh-CN" altLang="en-US" dirty="0"/>
          </a:p>
        </p:txBody>
      </p:sp>
      <p:sp>
        <p:nvSpPr>
          <p:cNvPr id="20" name="文本框 19"/>
          <p:cNvSpPr txBox="1"/>
          <p:nvPr userDrawn="1"/>
        </p:nvSpPr>
        <p:spPr>
          <a:xfrm>
            <a:off x="8859879" y="6626132"/>
            <a:ext cx="4334933" cy="215444"/>
          </a:xfrm>
          <a:prstGeom prst="rect">
            <a:avLst/>
          </a:prstGeom>
          <a:noFill/>
        </p:spPr>
        <p:txBody>
          <a:bodyPr wrap="square" rtlCol="0">
            <a:spAutoFit/>
          </a:bodyPr>
          <a:lstStyle/>
          <a:p>
            <a:pPr algn="ctr"/>
            <a:r>
              <a:rPr lang="zh-CN" altLang="en-US" sz="800" spc="300" dirty="0">
                <a:solidFill>
                  <a:schemeClr val="bg1"/>
                </a:solidFill>
                <a:latin typeface="微软雅黑" panose="020B0503020204020204" pitchFamily="34" charset="-122"/>
                <a:ea typeface="微软雅黑" panose="020B0503020204020204" pitchFamily="34" charset="-122"/>
              </a:rPr>
              <a:t>薄云版权所有，未经允许不得扩散</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文本框 10"/>
          <p:cNvSpPr txBox="1"/>
          <p:nvPr userDrawn="1"/>
        </p:nvSpPr>
        <p:spPr>
          <a:xfrm>
            <a:off x="1360583" y="112681"/>
            <a:ext cx="5027748"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dirty="0">
                <a:solidFill>
                  <a:schemeClr val="tx2"/>
                </a:solidFill>
              </a:rPr>
              <a:t>薄云大事件</a:t>
            </a:r>
          </a:p>
        </p:txBody>
      </p:sp>
      <p:grpSp>
        <p:nvGrpSpPr>
          <p:cNvPr id="6" name="组合 5"/>
          <p:cNvGrpSpPr/>
          <p:nvPr userDrawn="1"/>
        </p:nvGrpSpPr>
        <p:grpSpPr>
          <a:xfrm>
            <a:off x="-499349" y="184877"/>
            <a:ext cx="1910077" cy="440385"/>
            <a:chOff x="-391195" y="-1"/>
            <a:chExt cx="1697596" cy="866775"/>
          </a:xfrm>
          <a:solidFill>
            <a:srgbClr val="FFC200"/>
          </a:solidFill>
        </p:grpSpPr>
        <p:sp>
          <p:nvSpPr>
            <p:cNvPr id="8" name="任意多边形 64"/>
            <p:cNvSpPr/>
            <p:nvPr/>
          </p:nvSpPr>
          <p:spPr>
            <a:xfrm>
              <a:off x="238265"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任意多边形 65"/>
            <p:cNvSpPr/>
            <p:nvPr/>
          </p:nvSpPr>
          <p:spPr>
            <a:xfrm>
              <a:off x="421807"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任意多边形 66"/>
            <p:cNvSpPr/>
            <p:nvPr/>
          </p:nvSpPr>
          <p:spPr>
            <a:xfrm>
              <a:off x="605349"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任意多边形 67"/>
            <p:cNvSpPr/>
            <p:nvPr/>
          </p:nvSpPr>
          <p:spPr>
            <a:xfrm>
              <a:off x="788891"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任意多边形 68"/>
            <p:cNvSpPr/>
            <p:nvPr/>
          </p:nvSpPr>
          <p:spPr>
            <a:xfrm>
              <a:off x="972434" y="-1"/>
              <a:ext cx="333967" cy="866775"/>
            </a:xfrm>
            <a:custGeom>
              <a:avLst/>
              <a:gdLst>
                <a:gd name="connsiteX0" fmla="*/ 895550 w 1380209"/>
                <a:gd name="connsiteY0" fmla="*/ 0 h 3582188"/>
                <a:gd name="connsiteX1" fmla="*/ 1380209 w 1380209"/>
                <a:gd name="connsiteY1" fmla="*/ 0 h 3582188"/>
                <a:gd name="connsiteX2" fmla="*/ 484659 w 1380209"/>
                <a:gd name="connsiteY2" fmla="*/ 3582188 h 3582188"/>
                <a:gd name="connsiteX3" fmla="*/ 0 w 1380209"/>
                <a:gd name="connsiteY3" fmla="*/ 3582188 h 3582188"/>
              </a:gdLst>
              <a:ahLst/>
              <a:cxnLst>
                <a:cxn ang="0">
                  <a:pos x="connsiteX0" y="connsiteY0"/>
                </a:cxn>
                <a:cxn ang="0">
                  <a:pos x="connsiteX1" y="connsiteY1"/>
                </a:cxn>
                <a:cxn ang="0">
                  <a:pos x="connsiteX2" y="connsiteY2"/>
                </a:cxn>
                <a:cxn ang="0">
                  <a:pos x="connsiteX3" y="connsiteY3"/>
                </a:cxn>
              </a:cxnLst>
              <a:rect l="l" t="t" r="r" b="b"/>
              <a:pathLst>
                <a:path w="1380209" h="3582188">
                  <a:moveTo>
                    <a:pt x="895550" y="0"/>
                  </a:moveTo>
                  <a:lnTo>
                    <a:pt x="1380209" y="0"/>
                  </a:lnTo>
                  <a:lnTo>
                    <a:pt x="484659" y="3582188"/>
                  </a:lnTo>
                  <a:lnTo>
                    <a:pt x="0" y="3582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任意多边形 69"/>
            <p:cNvSpPr/>
            <p:nvPr/>
          </p:nvSpPr>
          <p:spPr>
            <a:xfrm>
              <a:off x="-391195" y="-1"/>
              <a:ext cx="779885" cy="866775"/>
            </a:xfrm>
            <a:custGeom>
              <a:avLst/>
              <a:gdLst>
                <a:gd name="connsiteX0" fmla="*/ 167467 w 602715"/>
                <a:gd name="connsiteY0" fmla="*/ 0 h 669866"/>
                <a:gd name="connsiteX1" fmla="*/ 240938 w 602715"/>
                <a:gd name="connsiteY1" fmla="*/ 0 h 669866"/>
                <a:gd name="connsiteX2" fmla="*/ 258098 w 602715"/>
                <a:gd name="connsiteY2" fmla="*/ 0 h 669866"/>
                <a:gd name="connsiteX3" fmla="*/ 319710 w 602715"/>
                <a:gd name="connsiteY3" fmla="*/ 0 h 669866"/>
                <a:gd name="connsiteX4" fmla="*/ 331569 w 602715"/>
                <a:gd name="connsiteY4" fmla="*/ 0 h 669866"/>
                <a:gd name="connsiteX5" fmla="*/ 359841 w 602715"/>
                <a:gd name="connsiteY5" fmla="*/ 0 h 669866"/>
                <a:gd name="connsiteX6" fmla="*/ 410341 w 602715"/>
                <a:gd name="connsiteY6" fmla="*/ 0 h 669866"/>
                <a:gd name="connsiteX7" fmla="*/ 433312 w 602715"/>
                <a:gd name="connsiteY7" fmla="*/ 0 h 669866"/>
                <a:gd name="connsiteX8" fmla="*/ 450472 w 602715"/>
                <a:gd name="connsiteY8" fmla="*/ 0 h 669866"/>
                <a:gd name="connsiteX9" fmla="*/ 512084 w 602715"/>
                <a:gd name="connsiteY9" fmla="*/ 0 h 669866"/>
                <a:gd name="connsiteX10" fmla="*/ 523943 w 602715"/>
                <a:gd name="connsiteY10" fmla="*/ 0 h 669866"/>
                <a:gd name="connsiteX11" fmla="*/ 602715 w 602715"/>
                <a:gd name="connsiteY11" fmla="*/ 0 h 669866"/>
                <a:gd name="connsiteX12" fmla="*/ 435248 w 602715"/>
                <a:gd name="connsiteY12" fmla="*/ 669866 h 669866"/>
                <a:gd name="connsiteX13" fmla="*/ 356476 w 602715"/>
                <a:gd name="connsiteY13" fmla="*/ 669866 h 669866"/>
                <a:gd name="connsiteX14" fmla="*/ 344617 w 602715"/>
                <a:gd name="connsiteY14" fmla="*/ 669866 h 669866"/>
                <a:gd name="connsiteX15" fmla="*/ 283005 w 602715"/>
                <a:gd name="connsiteY15" fmla="*/ 669866 h 669866"/>
                <a:gd name="connsiteX16" fmla="*/ 265845 w 602715"/>
                <a:gd name="connsiteY16" fmla="*/ 669866 h 669866"/>
                <a:gd name="connsiteX17" fmla="*/ 242874 w 602715"/>
                <a:gd name="connsiteY17" fmla="*/ 669866 h 669866"/>
                <a:gd name="connsiteX18" fmla="*/ 192374 w 602715"/>
                <a:gd name="connsiteY18" fmla="*/ 669866 h 669866"/>
                <a:gd name="connsiteX19" fmla="*/ 164102 w 602715"/>
                <a:gd name="connsiteY19" fmla="*/ 669866 h 669866"/>
                <a:gd name="connsiteX20" fmla="*/ 152243 w 602715"/>
                <a:gd name="connsiteY20" fmla="*/ 669866 h 669866"/>
                <a:gd name="connsiteX21" fmla="*/ 90631 w 602715"/>
                <a:gd name="connsiteY21" fmla="*/ 669866 h 669866"/>
                <a:gd name="connsiteX22" fmla="*/ 73471 w 602715"/>
                <a:gd name="connsiteY22" fmla="*/ 669866 h 669866"/>
                <a:gd name="connsiteX23" fmla="*/ 0 w 602715"/>
                <a:gd name="connsiteY23" fmla="*/ 669866 h 66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2715" h="669866">
                  <a:moveTo>
                    <a:pt x="167467" y="0"/>
                  </a:moveTo>
                  <a:lnTo>
                    <a:pt x="240938" y="0"/>
                  </a:lnTo>
                  <a:lnTo>
                    <a:pt x="258098" y="0"/>
                  </a:lnTo>
                  <a:lnTo>
                    <a:pt x="319710" y="0"/>
                  </a:lnTo>
                  <a:lnTo>
                    <a:pt x="331569" y="0"/>
                  </a:lnTo>
                  <a:lnTo>
                    <a:pt x="359841" y="0"/>
                  </a:lnTo>
                  <a:lnTo>
                    <a:pt x="410341" y="0"/>
                  </a:lnTo>
                  <a:lnTo>
                    <a:pt x="433312" y="0"/>
                  </a:lnTo>
                  <a:lnTo>
                    <a:pt x="450472" y="0"/>
                  </a:lnTo>
                  <a:lnTo>
                    <a:pt x="512084" y="0"/>
                  </a:lnTo>
                  <a:lnTo>
                    <a:pt x="523943" y="0"/>
                  </a:lnTo>
                  <a:lnTo>
                    <a:pt x="602715" y="0"/>
                  </a:lnTo>
                  <a:lnTo>
                    <a:pt x="435248" y="669866"/>
                  </a:lnTo>
                  <a:lnTo>
                    <a:pt x="356476" y="669866"/>
                  </a:lnTo>
                  <a:lnTo>
                    <a:pt x="344617" y="669866"/>
                  </a:lnTo>
                  <a:lnTo>
                    <a:pt x="283005" y="669866"/>
                  </a:lnTo>
                  <a:lnTo>
                    <a:pt x="265845" y="669866"/>
                  </a:lnTo>
                  <a:lnTo>
                    <a:pt x="242874" y="669866"/>
                  </a:lnTo>
                  <a:lnTo>
                    <a:pt x="192374" y="669866"/>
                  </a:lnTo>
                  <a:lnTo>
                    <a:pt x="164102" y="669866"/>
                  </a:lnTo>
                  <a:lnTo>
                    <a:pt x="152243" y="669866"/>
                  </a:lnTo>
                  <a:lnTo>
                    <a:pt x="90631" y="669866"/>
                  </a:lnTo>
                  <a:lnTo>
                    <a:pt x="73471" y="669866"/>
                  </a:lnTo>
                  <a:lnTo>
                    <a:pt x="0" y="6698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19" name="文本框 18"/>
          <p:cNvSpPr txBox="1"/>
          <p:nvPr userDrawn="1"/>
        </p:nvSpPr>
        <p:spPr>
          <a:xfrm>
            <a:off x="9168341" y="197767"/>
            <a:ext cx="2976331" cy="230832"/>
          </a:xfrm>
          <a:prstGeom prst="rect">
            <a:avLst/>
          </a:prstGeom>
          <a:noFill/>
        </p:spPr>
        <p:txBody>
          <a:bodyPr wrap="square" rtlCol="0">
            <a:spAutoFit/>
          </a:bodyPr>
          <a:lstStyle/>
          <a:p>
            <a:pPr algn="dist"/>
            <a:r>
              <a:rPr lang="zh-CN" altLang="en-US" sz="900" b="1" spc="300" dirty="0">
                <a:solidFill>
                  <a:srgbClr val="435469"/>
                </a:solidFill>
                <a:latin typeface="微软雅黑" panose="020B0503020204020204" pitchFamily="34" charset="-122"/>
                <a:ea typeface="微软雅黑" panose="020B0503020204020204" pitchFamily="34" charset="-122"/>
              </a:rPr>
              <a:t>中国企业卓越的合作伙伴</a:t>
            </a:r>
          </a:p>
        </p:txBody>
      </p:sp>
      <p:sp>
        <p:nvSpPr>
          <p:cNvPr id="22" name="矩形 21"/>
          <p:cNvSpPr/>
          <p:nvPr userDrawn="1"/>
        </p:nvSpPr>
        <p:spPr>
          <a:xfrm>
            <a:off x="1" y="6611779"/>
            <a:ext cx="12208305" cy="246221"/>
          </a:xfrm>
          <a:prstGeom prst="rect">
            <a:avLst/>
          </a:prstGeom>
          <a:solidFill>
            <a:srgbClr val="435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p>
        </p:txBody>
      </p:sp>
      <p:pic>
        <p:nvPicPr>
          <p:cNvPr id="23" name="图片 22"/>
          <p:cNvPicPr>
            <a:picLocks noChangeAspect="1"/>
          </p:cNvPicPr>
          <p:nvPr userDrawn="1"/>
        </p:nvPicPr>
        <p:blipFill>
          <a:blip r:embed="rId2" cstate="screen"/>
          <a:stretch>
            <a:fillRect/>
          </a:stretch>
        </p:blipFill>
        <p:spPr>
          <a:xfrm>
            <a:off x="74025" y="6552230"/>
            <a:ext cx="962991" cy="364781"/>
          </a:xfrm>
          <a:prstGeom prst="rect">
            <a:avLst/>
          </a:prstGeom>
        </p:spPr>
      </p:pic>
      <p:sp>
        <p:nvSpPr>
          <p:cNvPr id="25" name="灯片编号占位符 9"/>
          <p:cNvSpPr>
            <a:spLocks noGrp="1"/>
          </p:cNvSpPr>
          <p:nvPr>
            <p:ph type="sldNum" sz="quarter" idx="17"/>
          </p:nvPr>
        </p:nvSpPr>
        <p:spPr>
          <a:xfrm>
            <a:off x="4724400" y="6552230"/>
            <a:ext cx="2743200" cy="366183"/>
          </a:xfrm>
        </p:spPr>
        <p:txBody>
          <a:bodyPr/>
          <a:lstStyle>
            <a:lvl1pPr algn="ctr">
              <a:defRPr>
                <a:solidFill>
                  <a:schemeClr val="bg1"/>
                </a:solidFill>
              </a:defRPr>
            </a:lvl1pPr>
          </a:lstStyle>
          <a:p>
            <a:fld id="{26B24C09-6E8F-48B5-B226-DC296BA1388D}" type="slidenum">
              <a:rPr lang="zh-CN" altLang="en-US" smtClean="0"/>
              <a:t>‹#›</a:t>
            </a:fld>
            <a:endParaRPr lang="zh-CN" altLang="en-US" dirty="0"/>
          </a:p>
        </p:txBody>
      </p:sp>
      <p:sp>
        <p:nvSpPr>
          <p:cNvPr id="17" name="文本框 16"/>
          <p:cNvSpPr txBox="1"/>
          <p:nvPr userDrawn="1"/>
        </p:nvSpPr>
        <p:spPr>
          <a:xfrm>
            <a:off x="8859879" y="6626132"/>
            <a:ext cx="4334933" cy="215444"/>
          </a:xfrm>
          <a:prstGeom prst="rect">
            <a:avLst/>
          </a:prstGeom>
          <a:noFill/>
        </p:spPr>
        <p:txBody>
          <a:bodyPr wrap="square" rtlCol="0">
            <a:spAutoFit/>
          </a:bodyPr>
          <a:lstStyle/>
          <a:p>
            <a:pPr algn="ctr"/>
            <a:r>
              <a:rPr lang="zh-CN" altLang="en-US" sz="800" spc="300" dirty="0">
                <a:solidFill>
                  <a:schemeClr val="bg1"/>
                </a:solidFill>
                <a:latin typeface="微软雅黑" panose="020B0503020204020204" pitchFamily="34" charset="-122"/>
                <a:ea typeface="微软雅黑" panose="020B0503020204020204" pitchFamily="34" charset="-122"/>
              </a:rPr>
              <a:t>薄云版权所有，未经允许不得扩散</a:t>
            </a:r>
          </a:p>
        </p:txBody>
      </p:sp>
      <p:pic>
        <p:nvPicPr>
          <p:cNvPr id="18" name="图片 17"/>
          <p:cNvPicPr>
            <a:picLocks noChangeAspect="1"/>
          </p:cNvPicPr>
          <p:nvPr userDrawn="1"/>
        </p:nvPicPr>
        <p:blipFill>
          <a:blip r:embed="rId3" cstate="print"/>
          <a:stretch>
            <a:fillRect/>
          </a:stretch>
        </p:blipFill>
        <p:spPr>
          <a:xfrm>
            <a:off x="907032" y="512740"/>
            <a:ext cx="10869555" cy="61088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grpSp>
        <p:nvGrpSpPr>
          <p:cNvPr id="14" name="组合 13"/>
          <p:cNvGrpSpPr/>
          <p:nvPr userDrawn="1"/>
        </p:nvGrpSpPr>
        <p:grpSpPr>
          <a:xfrm>
            <a:off x="3215753" y="582851"/>
            <a:ext cx="5969295" cy="5000152"/>
            <a:chOff x="2707111" y="1352899"/>
            <a:chExt cx="3803654" cy="3186113"/>
          </a:xfrm>
        </p:grpSpPr>
        <p:sp>
          <p:nvSpPr>
            <p:cNvPr id="15" name="圆: 空心 14"/>
            <p:cNvSpPr/>
            <p:nvPr userDrawn="1"/>
          </p:nvSpPr>
          <p:spPr>
            <a:xfrm>
              <a:off x="2707111" y="1352899"/>
              <a:ext cx="3186113" cy="3186113"/>
            </a:xfrm>
            <a:prstGeom prst="donut">
              <a:avLst>
                <a:gd name="adj" fmla="val 3386"/>
              </a:avLst>
            </a:prstGeom>
            <a:solidFill>
              <a:srgbClr val="FFC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chemeClr val="tx1"/>
                </a:solidFill>
              </a:endParaRPr>
            </a:p>
          </p:txBody>
        </p:sp>
        <p:sp useBgFill="1">
          <p:nvSpPr>
            <p:cNvPr id="19" name="矩形 18"/>
            <p:cNvSpPr/>
            <p:nvPr userDrawn="1"/>
          </p:nvSpPr>
          <p:spPr>
            <a:xfrm>
              <a:off x="4910564" y="2504365"/>
              <a:ext cx="1600201" cy="17280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useBgFill="1">
        <p:nvSpPr>
          <p:cNvPr id="20" name="平行四边形 19"/>
          <p:cNvSpPr/>
          <p:nvPr userDrawn="1"/>
        </p:nvSpPr>
        <p:spPr>
          <a:xfrm>
            <a:off x="2642749" y="465043"/>
            <a:ext cx="5000152" cy="4767359"/>
          </a:xfrm>
          <a:prstGeom prst="parallelogram">
            <a:avLst>
              <a:gd name="adj" fmla="val 76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文本框 10"/>
          <p:cNvSpPr txBox="1"/>
          <p:nvPr userDrawn="1"/>
        </p:nvSpPr>
        <p:spPr>
          <a:xfrm>
            <a:off x="4686585" y="1116617"/>
            <a:ext cx="2206275" cy="2800767"/>
          </a:xfrm>
          <a:prstGeom prst="rect">
            <a:avLst/>
          </a:prstGeom>
          <a:noFill/>
        </p:spPr>
        <p:txBody>
          <a:bodyPr wrap="square" rtlCol="0">
            <a:spAutoFit/>
          </a:bodyPr>
          <a:lstStyle/>
          <a:p>
            <a:pPr algn="ctr"/>
            <a:r>
              <a:rPr lang="zh-CN" altLang="en-US" sz="8800" b="1" spc="600" dirty="0">
                <a:solidFill>
                  <a:srgbClr val="435469"/>
                </a:solidFill>
                <a:latin typeface="微软雅黑" panose="020B0503020204020204" pitchFamily="34" charset="-122"/>
                <a:ea typeface="微软雅黑" panose="020B0503020204020204" pitchFamily="34" charset="-122"/>
              </a:rPr>
              <a:t>感 谢</a:t>
            </a:r>
          </a:p>
        </p:txBody>
      </p:sp>
      <p:sp>
        <p:nvSpPr>
          <p:cNvPr id="18" name="文本框 17"/>
          <p:cNvSpPr txBox="1"/>
          <p:nvPr userDrawn="1"/>
        </p:nvSpPr>
        <p:spPr>
          <a:xfrm>
            <a:off x="9168341" y="197767"/>
            <a:ext cx="2976331" cy="230832"/>
          </a:xfrm>
          <a:prstGeom prst="rect">
            <a:avLst/>
          </a:prstGeom>
          <a:noFill/>
        </p:spPr>
        <p:txBody>
          <a:bodyPr wrap="square" rtlCol="0">
            <a:spAutoFit/>
          </a:bodyPr>
          <a:lstStyle/>
          <a:p>
            <a:pPr algn="dist"/>
            <a:r>
              <a:rPr lang="zh-CN" altLang="en-US" sz="900" b="1" spc="300" dirty="0">
                <a:solidFill>
                  <a:schemeClr val="bg1"/>
                </a:solidFill>
                <a:latin typeface="微软雅黑" panose="020B0503020204020204" pitchFamily="34" charset="-122"/>
                <a:ea typeface="微软雅黑" panose="020B0503020204020204" pitchFamily="34" charset="-122"/>
              </a:rPr>
              <a:t>中国企业卓越的合作伙伴</a:t>
            </a:r>
          </a:p>
        </p:txBody>
      </p:sp>
      <p:sp>
        <p:nvSpPr>
          <p:cNvPr id="9" name="矩形 8"/>
          <p:cNvSpPr/>
          <p:nvPr userDrawn="1"/>
        </p:nvSpPr>
        <p:spPr>
          <a:xfrm>
            <a:off x="2575547" y="3486511"/>
            <a:ext cx="6425504" cy="1522083"/>
          </a:xfrm>
          <a:prstGeom prst="rect">
            <a:avLst/>
          </a:prstGeom>
          <a:noFill/>
          <a:ln>
            <a:noFill/>
          </a:ln>
        </p:spPr>
        <p:txBody>
          <a:bodyPr>
            <a:spAutoFit/>
          </a:bodyPr>
          <a:lstStyle/>
          <a:p>
            <a:pPr algn="ctr" fontAlgn="auto">
              <a:lnSpc>
                <a:spcPct val="150000"/>
              </a:lnSpc>
              <a:spcBef>
                <a:spcPts val="0"/>
              </a:spcBef>
              <a:spcAft>
                <a:spcPts val="0"/>
              </a:spcAft>
              <a:defRPr/>
            </a:pPr>
            <a:endParaRPr lang="zh-CN" altLang="en-US" sz="900" spc="300" dirty="0">
              <a:solidFill>
                <a:srgbClr val="44546A"/>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endParaRPr lang="zh-CN" altLang="en-US" sz="900" spc="300" dirty="0">
              <a:solidFill>
                <a:srgbClr val="44546A"/>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r>
              <a:rPr lang="zh-CN" altLang="en-US" sz="900" spc="300" dirty="0">
                <a:solidFill>
                  <a:srgbClr val="44546A"/>
                </a:solidFill>
                <a:latin typeface="微软雅黑" panose="020B0503020204020204" pitchFamily="34" charset="-122"/>
                <a:ea typeface="微软雅黑" panose="020B0503020204020204" pitchFamily="34" charset="-122"/>
              </a:rPr>
              <a:t>电话：</a:t>
            </a:r>
            <a:r>
              <a:rPr lang="en-US" altLang="zh-CN" sz="900" spc="300" dirty="0">
                <a:solidFill>
                  <a:srgbClr val="44546A"/>
                </a:solidFill>
                <a:latin typeface="微软雅黑" panose="020B0503020204020204" pitchFamily="34" charset="-122"/>
                <a:ea typeface="微软雅黑" panose="020B0503020204020204" pitchFamily="34" charset="-122"/>
              </a:rPr>
              <a:t>0755-26975396     </a:t>
            </a:r>
          </a:p>
          <a:p>
            <a:pPr marL="0" marR="0" lvl="0" indent="0" algn="ctr" defTabSz="914400" rtl="0" eaLnBrk="1" fontAlgn="auto" latinLnBrk="0" hangingPunct="1">
              <a:lnSpc>
                <a:spcPct val="150000"/>
              </a:lnSpc>
              <a:spcBef>
                <a:spcPts val="0"/>
              </a:spcBef>
              <a:spcAft>
                <a:spcPts val="0"/>
              </a:spcAft>
              <a:buClrTx/>
              <a:buSzTx/>
              <a:buFontTx/>
              <a:buNone/>
              <a:defRPr/>
            </a:pPr>
            <a:r>
              <a:rPr lang="zh-CN" altLang="en-US" sz="900" spc="300" dirty="0">
                <a:solidFill>
                  <a:srgbClr val="44546A"/>
                </a:solidFill>
                <a:latin typeface="微软雅黑" panose="020B0503020204020204" pitchFamily="34" charset="-122"/>
                <a:ea typeface="微软雅黑" panose="020B0503020204020204" pitchFamily="34" charset="-122"/>
              </a:rPr>
              <a:t>地址：深圳市南山区百度国际大厦东塔楼</a:t>
            </a:r>
            <a:r>
              <a:rPr lang="en-US" altLang="zh-CN" sz="900" spc="300" dirty="0">
                <a:solidFill>
                  <a:srgbClr val="44546A"/>
                </a:solidFill>
                <a:latin typeface="微软雅黑" panose="020B0503020204020204" pitchFamily="34" charset="-122"/>
                <a:ea typeface="微软雅黑" panose="020B0503020204020204" pitchFamily="34" charset="-122"/>
              </a:rPr>
              <a:t>33</a:t>
            </a:r>
            <a:r>
              <a:rPr lang="zh-CN" altLang="en-US" sz="900" spc="300" dirty="0">
                <a:solidFill>
                  <a:srgbClr val="44546A"/>
                </a:solidFill>
                <a:latin typeface="微软雅黑" panose="020B0503020204020204" pitchFamily="34" charset="-122"/>
                <a:ea typeface="微软雅黑" panose="020B0503020204020204" pitchFamily="34" charset="-122"/>
              </a:rPr>
              <a:t>楼</a:t>
            </a:r>
            <a:r>
              <a:rPr lang="en-US" altLang="zh-CN" sz="900" spc="300" dirty="0">
                <a:solidFill>
                  <a:srgbClr val="44546A"/>
                </a:solidFill>
                <a:latin typeface="微软雅黑" panose="020B0503020204020204" pitchFamily="34" charset="-122"/>
                <a:ea typeface="微软雅黑" panose="020B0503020204020204" pitchFamily="34" charset="-122"/>
              </a:rPr>
              <a:t>B</a:t>
            </a:r>
          </a:p>
          <a:p>
            <a:pPr algn="ctr" fontAlgn="auto">
              <a:lnSpc>
                <a:spcPct val="150000"/>
              </a:lnSpc>
              <a:spcBef>
                <a:spcPts val="0"/>
              </a:spcBef>
              <a:spcAft>
                <a:spcPts val="0"/>
              </a:spcAft>
              <a:defRPr/>
            </a:pPr>
            <a:r>
              <a:rPr lang="zh-CN" altLang="en-US" sz="900" spc="300" dirty="0">
                <a:solidFill>
                  <a:srgbClr val="44546A"/>
                </a:solidFill>
                <a:latin typeface="微软雅黑" panose="020B0503020204020204" pitchFamily="34" charset="-122"/>
                <a:ea typeface="微软雅黑" panose="020B0503020204020204" pitchFamily="34" charset="-122"/>
              </a:rPr>
              <a:t>网址：</a:t>
            </a:r>
            <a:r>
              <a:rPr lang="en-US" altLang="zh-CN" sz="900" spc="300" dirty="0">
                <a:solidFill>
                  <a:srgbClr val="44546A"/>
                </a:solidFill>
                <a:latin typeface="微软雅黑" panose="020B0503020204020204" pitchFamily="34" charset="-122"/>
                <a:ea typeface="微软雅黑" panose="020B0503020204020204" pitchFamily="34" charset="-122"/>
              </a:rPr>
              <a:t>http://www.szbring.com</a:t>
            </a:r>
          </a:p>
          <a:p>
            <a:pPr algn="ctr" fontAlgn="auto">
              <a:lnSpc>
                <a:spcPct val="150000"/>
              </a:lnSpc>
              <a:spcBef>
                <a:spcPts val="0"/>
              </a:spcBef>
              <a:spcAft>
                <a:spcPts val="0"/>
              </a:spcAft>
              <a:defRPr/>
            </a:pPr>
            <a:r>
              <a:rPr lang="zh-CN" altLang="en-US" sz="900" spc="300" dirty="0">
                <a:solidFill>
                  <a:srgbClr val="44546A"/>
                </a:solidFill>
                <a:latin typeface="微软雅黑" panose="020B0503020204020204" pitchFamily="34" charset="-122"/>
                <a:ea typeface="微软雅黑" panose="020B0503020204020204" pitchFamily="34" charset="-122"/>
              </a:rPr>
              <a:t>邮件：</a:t>
            </a:r>
            <a:r>
              <a:rPr lang="en-US" altLang="zh-CN" sz="900" spc="300" dirty="0" err="1">
                <a:solidFill>
                  <a:srgbClr val="44546A"/>
                </a:solidFill>
                <a:latin typeface="微软雅黑" panose="020B0503020204020204" pitchFamily="34" charset="-122"/>
                <a:ea typeface="微软雅黑" panose="020B0503020204020204" pitchFamily="34" charset="-122"/>
              </a:rPr>
              <a:t>bring_public@szbring.com</a:t>
            </a:r>
            <a:endParaRPr lang="en-US" altLang="zh-CN" sz="900" spc="300" dirty="0">
              <a:solidFill>
                <a:srgbClr val="44546A"/>
              </a:solidFill>
              <a:latin typeface="微软雅黑" panose="020B0503020204020204" pitchFamily="34" charset="-122"/>
              <a:ea typeface="微软雅黑" panose="020B0503020204020204" pitchFamily="34" charset="-122"/>
            </a:endParaRPr>
          </a:p>
          <a:p>
            <a:pPr algn="ctr" fontAlgn="auto">
              <a:lnSpc>
                <a:spcPct val="150000"/>
              </a:lnSpc>
              <a:spcBef>
                <a:spcPts val="0"/>
              </a:spcBef>
              <a:spcAft>
                <a:spcPts val="0"/>
              </a:spcAft>
              <a:defRPr/>
            </a:pPr>
            <a:endParaRPr lang="en-US" altLang="zh-CN" sz="900" spc="300" dirty="0">
              <a:solidFill>
                <a:srgbClr val="44546A"/>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userDrawn="1"/>
        </p:nvPicPr>
        <p:blipFill>
          <a:blip r:embed="rId2" cstate="screen"/>
          <a:stretch>
            <a:fillRect/>
          </a:stretch>
        </p:blipFill>
        <p:spPr>
          <a:xfrm>
            <a:off x="10159549" y="4775201"/>
            <a:ext cx="1657351" cy="16573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6190"/>
            <a:ext cx="10515600" cy="132503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6685"/>
            <a:ext cx="10515600" cy="434974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7"/>
            <a:ext cx="27432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864B6770-04A2-4FB5-B1CB-7B32D5EAE5F4}" type="datetimeFigureOut">
              <a:rPr lang="zh-CN" altLang="en-US" smtClean="0"/>
              <a:t>2020/9/22</a:t>
            </a:fld>
            <a:endParaRPr lang="zh-CN" altLang="en-US"/>
          </a:p>
        </p:txBody>
      </p:sp>
      <p:sp>
        <p:nvSpPr>
          <p:cNvPr id="5" name="页脚占位符 4"/>
          <p:cNvSpPr>
            <a:spLocks noGrp="1"/>
          </p:cNvSpPr>
          <p:nvPr>
            <p:ph type="ftr" sz="quarter" idx="3"/>
          </p:nvPr>
        </p:nvSpPr>
        <p:spPr>
          <a:xfrm>
            <a:off x="4038601" y="6356357"/>
            <a:ext cx="4114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7"/>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26B24C09-6E8F-48B5-B226-DC296BA1388D}" type="slidenum">
              <a:rPr lang="zh-CN" altLang="en-US" smtClean="0"/>
              <a:t>‹#›</a:t>
            </a:fld>
            <a:endParaRPr lang="zh-CN" altLang="en-US"/>
          </a:p>
        </p:txBody>
      </p:sp>
      <p:pic>
        <p:nvPicPr>
          <p:cNvPr id="9" name="图片 8"/>
          <p:cNvPicPr>
            <a:picLocks noChangeAspect="1"/>
          </p:cNvPicPr>
          <p:nvPr userDrawn="1"/>
        </p:nvPicPr>
        <p:blipFill>
          <a:blip r:embed="rId9"/>
          <a:stretch>
            <a:fillRect/>
          </a:stretch>
        </p:blipFill>
        <p:spPr>
          <a:xfrm>
            <a:off x="7317201" y="-366181"/>
            <a:ext cx="4874800" cy="3661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package" Target="../embeddings/Microsoft_Word___2.docx"/><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Microsoft_Excel____1.xlsx"/><Relationship Id="rId5" Type="http://schemas.openxmlformats.org/officeDocument/2006/relationships/image" Target="../media/image8.e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RAT</a:t>
            </a:r>
            <a:r>
              <a:rPr lang="zh-CN" altLang="en-US" dirty="0"/>
              <a:t>需求分析的价值</a:t>
            </a:r>
          </a:p>
        </p:txBody>
      </p:sp>
      <p:sp>
        <p:nvSpPr>
          <p:cNvPr id="3" name="文本框 2"/>
          <p:cNvSpPr txBox="1"/>
          <p:nvPr/>
        </p:nvSpPr>
        <p:spPr>
          <a:xfrm>
            <a:off x="1380565" y="1320800"/>
            <a:ext cx="9459070" cy="3538220"/>
          </a:xfrm>
          <a:prstGeom prst="rect">
            <a:avLst/>
          </a:prstGeom>
          <a:noFill/>
        </p:spPr>
        <p:txBody>
          <a:bodyPr wrap="square" rtlCol="0">
            <a:spAutoFit/>
          </a:bodyPr>
          <a:lstStyle/>
          <a:p>
            <a:pPr marL="285750" indent="-285750" algn="l">
              <a:lnSpc>
                <a:spcPct val="200000"/>
              </a:lnSpc>
              <a:buClrTx/>
              <a:buSzTx/>
              <a:buFont typeface="Arial" panose="020B0604020202020204" pitchFamily="34" charset="0"/>
              <a:buChar char="•"/>
            </a:pPr>
            <a:r>
              <a:rPr lang="zh-CN" altLang="en-US" sz="1600" dirty="0"/>
              <a:t>以跨部门团队分析代替个人，</a:t>
            </a:r>
            <a:r>
              <a:rPr lang="zh-CN" altLang="en-US" sz="1600" dirty="0">
                <a:sym typeface="+mn-ea"/>
              </a:rPr>
              <a:t>需求分析依据需求模型，</a:t>
            </a:r>
            <a:r>
              <a:rPr lang="zh-CN" altLang="en-US" sz="1600" dirty="0"/>
              <a:t>提升需求分析质量，</a:t>
            </a:r>
            <a:r>
              <a:rPr lang="zh-CN" altLang="en-US" sz="1600" dirty="0">
                <a:sym typeface="+mn-ea"/>
              </a:rPr>
              <a:t>不在凭感觉；</a:t>
            </a:r>
            <a:endParaRPr lang="zh-CN" altLang="en-US" sz="1600" dirty="0"/>
          </a:p>
          <a:p>
            <a:pPr marL="285750" indent="-285750" algn="l">
              <a:lnSpc>
                <a:spcPct val="200000"/>
              </a:lnSpc>
              <a:buClrTx/>
              <a:buSzTx/>
              <a:buFont typeface="Arial" panose="020B0604020202020204" pitchFamily="34" charset="0"/>
              <a:buChar char="•"/>
            </a:pPr>
            <a:r>
              <a:rPr lang="zh-CN" altLang="en-US" sz="1600" dirty="0"/>
              <a:t>订单需求分析由售前牵头，统一收集，</a:t>
            </a:r>
            <a:r>
              <a:rPr lang="zh-CN" altLang="en-US" sz="1600" dirty="0">
                <a:sym typeface="+mn-ea"/>
              </a:rPr>
              <a:t>减少需求丢失，同时避免需求重复开发，又能</a:t>
            </a:r>
            <a:r>
              <a:rPr lang="zh-CN" altLang="en-US" sz="1600" dirty="0"/>
              <a:t>逐步提升售前业务理解能力；</a:t>
            </a:r>
          </a:p>
          <a:p>
            <a:pPr marL="285750" indent="-285750" algn="l">
              <a:lnSpc>
                <a:spcPct val="200000"/>
              </a:lnSpc>
              <a:buClrTx/>
              <a:buSzTx/>
              <a:buFont typeface="Arial" panose="020B0604020202020204" pitchFamily="34" charset="0"/>
              <a:buChar char="•"/>
            </a:pPr>
            <a:r>
              <a:rPr lang="zh-CN" altLang="en-US" sz="1600" dirty="0"/>
              <a:t>产品需求分析团队通过不断梳理标准品需求，逐步推进公司产品标准化；</a:t>
            </a:r>
          </a:p>
          <a:p>
            <a:pPr marL="285750" indent="-285750" algn="l">
              <a:lnSpc>
                <a:spcPct val="200000"/>
              </a:lnSpc>
              <a:buClrTx/>
              <a:buSzTx/>
              <a:buFont typeface="Arial" panose="020B0604020202020204" pitchFamily="34" charset="0"/>
              <a:buChar char="•"/>
            </a:pPr>
            <a:r>
              <a:rPr lang="zh-CN" altLang="en-US" sz="1600" dirty="0">
                <a:sym typeface="+mn-ea"/>
              </a:rPr>
              <a:t>产品经理重点需求分析中关注非技术、功能外部分，产品经理工作重点逐渐转移到产品经营上；</a:t>
            </a:r>
            <a:endParaRPr lang="zh-CN" altLang="en-US" sz="1600" dirty="0"/>
          </a:p>
          <a:p>
            <a:pPr marL="285750" lvl="1" indent="-285750" algn="l">
              <a:lnSpc>
                <a:spcPct val="200000"/>
              </a:lnSpc>
              <a:buClrTx/>
              <a:buSzTx/>
              <a:buFont typeface="Arial" panose="020B0604020202020204" pitchFamily="34" charset="0"/>
              <a:buChar char="•"/>
            </a:pPr>
            <a:r>
              <a:rPr lang="zh-CN" altLang="en-US" sz="1600" dirty="0">
                <a:sym typeface="+mn-ea"/>
              </a:rPr>
              <a:t>研发重点关注产品设计需求分析、产品整体设计，推动研发提升产品设计、研发能力；</a:t>
            </a:r>
            <a:endParaRPr lang="zh-CN" altLang="en-US" sz="1600" dirty="0"/>
          </a:p>
          <a:p>
            <a:pPr marL="285750" lvl="1" indent="-285750" algn="l">
              <a:lnSpc>
                <a:spcPct val="200000"/>
              </a:lnSpc>
              <a:buClrTx/>
              <a:buSzTx/>
              <a:buFont typeface="Arial" panose="020B0604020202020204" pitchFamily="34" charset="0"/>
              <a:buChar char="•"/>
            </a:pPr>
            <a:r>
              <a:rPr lang="zh-CN" altLang="en-US" sz="1600" dirty="0">
                <a:sym typeface="+mn-ea"/>
              </a:rPr>
              <a:t>建立订单需求价值排序机制，为高层决策提供依据。</a:t>
            </a:r>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t>之前的需求举例</a:t>
            </a:r>
          </a:p>
        </p:txBody>
      </p:sp>
      <p:pic>
        <p:nvPicPr>
          <p:cNvPr id="5" name="图片 4"/>
          <p:cNvPicPr>
            <a:picLocks noChangeAspect="1"/>
          </p:cNvPicPr>
          <p:nvPr/>
        </p:nvPicPr>
        <p:blipFill>
          <a:blip r:embed="rId2"/>
          <a:stretch>
            <a:fillRect/>
          </a:stretch>
        </p:blipFill>
        <p:spPr>
          <a:xfrm>
            <a:off x="1288415" y="1184275"/>
            <a:ext cx="9669780" cy="41833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zh-CN" altLang="en-US"/>
              <a:t>新需求：要带应用场景及客户原话</a:t>
            </a:r>
          </a:p>
        </p:txBody>
      </p:sp>
      <p:pic>
        <p:nvPicPr>
          <p:cNvPr id="5" name="图片 4"/>
          <p:cNvPicPr>
            <a:picLocks noChangeAspect="1"/>
          </p:cNvPicPr>
          <p:nvPr/>
        </p:nvPicPr>
        <p:blipFill>
          <a:blip r:embed="rId2"/>
          <a:stretch>
            <a:fillRect/>
          </a:stretch>
        </p:blipFill>
        <p:spPr>
          <a:xfrm>
            <a:off x="1497330" y="755015"/>
            <a:ext cx="8692515" cy="53473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2.3</a:t>
            </a:r>
            <a:r>
              <a:rPr lang="zh-CN" altLang="en-US" dirty="0"/>
              <a:t>需求分析：需求分析模型示例</a:t>
            </a:r>
          </a:p>
        </p:txBody>
      </p:sp>
      <p:graphicFrame>
        <p:nvGraphicFramePr>
          <p:cNvPr id="6" name="表格 5"/>
          <p:cNvGraphicFramePr>
            <a:graphicFrameLocks noGrp="1"/>
          </p:cNvGraphicFramePr>
          <p:nvPr/>
        </p:nvGraphicFramePr>
        <p:xfrm>
          <a:off x="8108017" y="1252821"/>
          <a:ext cx="2813048" cy="5041543"/>
        </p:xfrm>
        <a:graphic>
          <a:graphicData uri="http://schemas.openxmlformats.org/drawingml/2006/table">
            <a:tbl>
              <a:tblPr/>
              <a:tblGrid>
                <a:gridCol w="738176"/>
                <a:gridCol w="788052"/>
                <a:gridCol w="1286820"/>
              </a:tblGrid>
              <a:tr h="192839">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第一层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第二层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第三层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rowSpan="18">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功能与性能</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功能</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功能单元</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功能特性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多语言支持</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rowSpan="2">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应用场景</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应用场景</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应用环境</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rowSpan="4">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技术参数</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射频参数</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电源参数</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接口参数</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平台指标参数</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rowSpan="3">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兼容性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硬件兼容性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软件兼容性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平台兼容性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产品可组合性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产品可组合性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rowSpan="2">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可扩展性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可扩展性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可移植性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可测试性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可测试性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通用性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可复用性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可维护性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可维护性</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1102">
                <a:tc rowSpan="9">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包装与外观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尺寸重量</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尺寸重量</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工业设计</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工业设计</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工艺要求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工艺要求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rowSpan="3">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包材要求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包材要求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环境温度要求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跌落要求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自动化要求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自动化要求</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1102">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搬运</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运输和搬运</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5158">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产品附件</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产品附件</a:t>
                      </a:r>
                    </a:p>
                  </a:txBody>
                  <a:tcPr marL="3741" marR="3741" marT="37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4211916" y="1254413"/>
          <a:ext cx="3330291" cy="4540472"/>
        </p:xfrm>
        <a:graphic>
          <a:graphicData uri="http://schemas.openxmlformats.org/drawingml/2006/table">
            <a:tbl>
              <a:tblPr/>
              <a:tblGrid>
                <a:gridCol w="873906"/>
                <a:gridCol w="932954"/>
                <a:gridCol w="1523431"/>
              </a:tblGrid>
              <a:tr h="190724">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第一层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第二层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1" i="0" u="none" strike="noStrike" kern="1200" dirty="0">
                          <a:solidFill>
                            <a:srgbClr val="000000"/>
                          </a:solidFill>
                          <a:effectLst/>
                          <a:latin typeface="微软雅黑" panose="020B0503020204020204" pitchFamily="34" charset="-122"/>
                          <a:ea typeface="微软雅黑" panose="020B0503020204020204" pitchFamily="34" charset="-122"/>
                          <a:cs typeface="+mn-cs"/>
                        </a:rPr>
                        <a:t>第三层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rowSpan="6">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易用性</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资料</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资料</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rowSpan="3">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视觉设计</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产品原型</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724">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交互逻辑</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724">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切图尺寸</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易实施性</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易实施性</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易维护性</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易维护性</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rowSpan="6">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保证（可靠性与质量）</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可靠性标准</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可靠性标准</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有害物质</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有害物质</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安规认证</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安规认证</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rowSpan="2">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质量保证</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集成质量</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生产质量</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产品寿命</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产品寿命</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rowSpan="6">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生命周期成本</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维护服务要求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维护服务要求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54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安装实施服务要求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安装实施服务要求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使用费用要求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通讯费用要求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物流服务要求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物流服务要求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培训服务要求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培训服务要求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备品备件要求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备品备件要求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rowSpan="4">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社会可接受度</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认证要求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企业资质</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环保节能</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a:solidFill>
                            <a:srgbClr val="000000"/>
                          </a:solidFill>
                          <a:effectLst/>
                          <a:latin typeface="微软雅黑" panose="020B0503020204020204" pitchFamily="34" charset="-122"/>
                          <a:ea typeface="微软雅黑" panose="020B0503020204020204" pitchFamily="34" charset="-122"/>
                          <a:cs typeface="+mn-cs"/>
                        </a:rPr>
                        <a:t>知识产权要求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知识产权要求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724">
                <a:tc vMerge="1">
                  <a:txBody>
                    <a:bodyPr/>
                    <a:lstStyle/>
                    <a:p>
                      <a:endParaRPr lang="zh-CN"/>
                    </a:p>
                  </a:txBody>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其它要求</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zh-CN" altLang="en-US" sz="1100" b="0" i="0" u="none" strike="noStrike" kern="1200" dirty="0">
                          <a:solidFill>
                            <a:srgbClr val="000000"/>
                          </a:solidFill>
                          <a:effectLst/>
                          <a:latin typeface="微软雅黑" panose="020B0503020204020204" pitchFamily="34" charset="-122"/>
                          <a:ea typeface="微软雅黑" panose="020B0503020204020204" pitchFamily="34" charset="-122"/>
                          <a:cs typeface="+mn-cs"/>
                        </a:rPr>
                        <a:t>社会因素</a:t>
                      </a:r>
                    </a:p>
                  </a:txBody>
                  <a:tcPr marL="4429" marR="4429" marT="4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graphicFrame>
        <p:nvGraphicFramePr>
          <p:cNvPr id="8" name="表格 7"/>
          <p:cNvGraphicFramePr>
            <a:graphicFrameLocks noGrp="1"/>
          </p:cNvGraphicFramePr>
          <p:nvPr/>
        </p:nvGraphicFramePr>
        <p:xfrm>
          <a:off x="835210" y="1254413"/>
          <a:ext cx="3158567" cy="4349760"/>
        </p:xfrm>
        <a:graphic>
          <a:graphicData uri="http://schemas.openxmlformats.org/drawingml/2006/table">
            <a:tbl>
              <a:tblPr/>
              <a:tblGrid>
                <a:gridCol w="828844"/>
                <a:gridCol w="884847"/>
                <a:gridCol w="1444876"/>
              </a:tblGrid>
              <a:tr h="189290">
                <a:tc>
                  <a:txBody>
                    <a:bodyPr/>
                    <a:lstStyle/>
                    <a:p>
                      <a:pPr algn="ctr" fontAlgn="ctr"/>
                      <a:r>
                        <a:rPr lang="zh-CN" altLang="en-US" sz="1100" b="1" i="0" u="none" strike="noStrike" dirty="0">
                          <a:solidFill>
                            <a:srgbClr val="000000"/>
                          </a:solidFill>
                          <a:effectLst/>
                          <a:latin typeface="微软雅黑" panose="020B0503020204020204" pitchFamily="34" charset="-122"/>
                          <a:ea typeface="微软雅黑" panose="020B0503020204020204" pitchFamily="34" charset="-122"/>
                        </a:rPr>
                        <a:t>第一层</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effectLst/>
                          <a:latin typeface="微软雅黑" panose="020B0503020204020204" pitchFamily="34" charset="-122"/>
                          <a:ea typeface="微软雅黑" panose="020B0503020204020204" pitchFamily="34" charset="-122"/>
                        </a:rPr>
                        <a:t>第二层</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1" i="0" u="none" strike="noStrike" dirty="0">
                          <a:solidFill>
                            <a:srgbClr val="000000"/>
                          </a:solidFill>
                          <a:effectLst/>
                          <a:latin typeface="微软雅黑" panose="020B0503020204020204" pitchFamily="34" charset="-122"/>
                          <a:ea typeface="微软雅黑" panose="020B0503020204020204" pitchFamily="34" charset="-122"/>
                        </a:rPr>
                        <a:t>第三层</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rowSpan="15">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价格及成本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目标价格</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硬件费用</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平台服务费</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rowSpan="3">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目标成本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开发成本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硬件成本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平台基础设施</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运输成本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运输成本</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佣金</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佣金</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阶梯报价</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阶梯报价</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区域报价</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区域报价</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年降价幅度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年降价幅度</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定制品费用</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定制品费用</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定价模式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定价模式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rowSpan="3">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交付方式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交付模式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平台交付方式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支付方式</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rowSpan="8">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可获得性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可采购性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采购风险性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零部件替代料</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可制造性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生产可制造性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生产效率</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可销售性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可推广性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rowSpan="2">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可交付性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开发周期</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交付期限</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890">
                <a:tc vMerge="1">
                  <a:txBody>
                    <a:bodyPr/>
                    <a:lstStyle/>
                    <a:p>
                      <a:endParaRPr lang="zh-CN"/>
                    </a:p>
                  </a:txBody>
                  <a:tcPr/>
                </a:tc>
                <a:tc>
                  <a:txBody>
                    <a:bodyPr/>
                    <a:lstStyle/>
                    <a:p>
                      <a:pPr algn="ctr" fontAlgn="ctr"/>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产品定制</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产品可定制性</a:t>
                      </a:r>
                    </a:p>
                  </a:txBody>
                  <a:tcPr marL="4201" marR="4201" marT="42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文本框 9"/>
          <p:cNvSpPr txBox="1"/>
          <p:nvPr/>
        </p:nvSpPr>
        <p:spPr>
          <a:xfrm>
            <a:off x="1201270" y="668532"/>
            <a:ext cx="5121836" cy="369332"/>
          </a:xfrm>
          <a:prstGeom prst="rect">
            <a:avLst/>
          </a:prstGeom>
          <a:noFill/>
        </p:spPr>
        <p:txBody>
          <a:bodyPr wrap="square" rtlCol="0">
            <a:spAutoFit/>
          </a:bodyPr>
          <a:lstStyle/>
          <a:p>
            <a:r>
              <a:rPr lang="zh-CN" altLang="en-US" dirty="0"/>
              <a:t>参考</a:t>
            </a:r>
            <a:r>
              <a:rPr lang="en-US" altLang="zh-CN" dirty="0"/>
              <a:t>$APPLES</a:t>
            </a:r>
            <a:r>
              <a:rPr lang="zh-CN" altLang="en-US" dirty="0"/>
              <a:t>构建几米产品需求分析模型</a:t>
            </a:r>
          </a:p>
        </p:txBody>
      </p:sp>
      <p:sp>
        <p:nvSpPr>
          <p:cNvPr id="11" name="矩形 10"/>
          <p:cNvSpPr/>
          <p:nvPr/>
        </p:nvSpPr>
        <p:spPr>
          <a:xfrm>
            <a:off x="1123575" y="5976471"/>
            <a:ext cx="1350683" cy="317893"/>
          </a:xfrm>
          <a:prstGeom prst="rect">
            <a:avLst/>
          </a:prstGeom>
          <a:solidFill>
            <a:srgbClr val="00A0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产品经理</a:t>
            </a:r>
          </a:p>
        </p:txBody>
      </p:sp>
      <p:sp>
        <p:nvSpPr>
          <p:cNvPr id="12" name="矩形 11"/>
          <p:cNvSpPr/>
          <p:nvPr/>
        </p:nvSpPr>
        <p:spPr>
          <a:xfrm>
            <a:off x="6920238" y="3401867"/>
            <a:ext cx="1350683" cy="317893"/>
          </a:xfrm>
          <a:prstGeom prst="rect">
            <a:avLst/>
          </a:prstGeom>
          <a:solidFill>
            <a:srgbClr val="00A0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研发</a:t>
            </a:r>
          </a:p>
        </p:txBody>
      </p:sp>
      <p:cxnSp>
        <p:nvCxnSpPr>
          <p:cNvPr id="15" name="直接箭头连接符 14"/>
          <p:cNvCxnSpPr>
            <a:stCxn id="11" idx="0"/>
          </p:cNvCxnSpPr>
          <p:nvPr/>
        </p:nvCxnSpPr>
        <p:spPr>
          <a:xfrm flipH="1" flipV="1">
            <a:off x="1201270" y="3108187"/>
            <a:ext cx="597647" cy="28682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11" idx="0"/>
          </p:cNvCxnSpPr>
          <p:nvPr/>
        </p:nvCxnSpPr>
        <p:spPr>
          <a:xfrm flipH="1" flipV="1">
            <a:off x="1255059" y="4912659"/>
            <a:ext cx="543858" cy="10638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11" idx="0"/>
          </p:cNvCxnSpPr>
          <p:nvPr/>
        </p:nvCxnSpPr>
        <p:spPr>
          <a:xfrm flipV="1">
            <a:off x="1798917" y="2324137"/>
            <a:ext cx="2760670" cy="36523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1" idx="0"/>
          </p:cNvCxnSpPr>
          <p:nvPr/>
        </p:nvCxnSpPr>
        <p:spPr>
          <a:xfrm flipV="1">
            <a:off x="1798917" y="3310965"/>
            <a:ext cx="2792507" cy="26655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1" idx="0"/>
          </p:cNvCxnSpPr>
          <p:nvPr/>
        </p:nvCxnSpPr>
        <p:spPr>
          <a:xfrm flipV="1">
            <a:off x="1798917" y="4434541"/>
            <a:ext cx="2910542" cy="15419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1876612" y="5509794"/>
            <a:ext cx="2901114" cy="42484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1897946" y="5604173"/>
            <a:ext cx="6428210" cy="3381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8247529" y="1788766"/>
            <a:ext cx="1017473" cy="3764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8387041" y="2049929"/>
            <a:ext cx="589618" cy="11526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7064923" y="2023341"/>
            <a:ext cx="1350683" cy="317893"/>
          </a:xfrm>
          <a:prstGeom prst="rect">
            <a:avLst/>
          </a:prstGeom>
          <a:solidFill>
            <a:srgbClr val="00A0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技术支持</a:t>
            </a:r>
          </a:p>
        </p:txBody>
      </p:sp>
      <p:cxnSp>
        <p:nvCxnSpPr>
          <p:cNvPr id="39" name="直接箭头连接符 38"/>
          <p:cNvCxnSpPr/>
          <p:nvPr/>
        </p:nvCxnSpPr>
        <p:spPr>
          <a:xfrm flipV="1">
            <a:off x="8270921" y="2701136"/>
            <a:ext cx="639997" cy="8235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8270921" y="3310965"/>
            <a:ext cx="639997" cy="24984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8267427" y="3582865"/>
            <a:ext cx="681097" cy="11782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8255474" y="3640923"/>
            <a:ext cx="655444" cy="40868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8259489" y="3719473"/>
            <a:ext cx="577242" cy="55416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8326156" y="3754089"/>
            <a:ext cx="584762" cy="8264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8270921" y="3763705"/>
            <a:ext cx="636816" cy="91100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7500"/>
          </a:bodyPr>
          <a:lstStyle/>
          <a:p>
            <a:r>
              <a:rPr lang="en-US" altLang="zh-CN" dirty="0"/>
              <a:t>2.4 </a:t>
            </a:r>
            <a:r>
              <a:rPr lang="zh-CN" altLang="en-US" dirty="0"/>
              <a:t>需求分析：通过订单需求价值排序，为高层决策提供依据</a:t>
            </a:r>
          </a:p>
        </p:txBody>
      </p:sp>
      <p:graphicFrame>
        <p:nvGraphicFramePr>
          <p:cNvPr id="7" name="表格 6"/>
          <p:cNvGraphicFramePr>
            <a:graphicFrameLocks noGrp="1"/>
          </p:cNvGraphicFramePr>
          <p:nvPr/>
        </p:nvGraphicFramePr>
        <p:xfrm>
          <a:off x="574566" y="1858474"/>
          <a:ext cx="10558033" cy="4781232"/>
        </p:xfrm>
        <a:graphic>
          <a:graphicData uri="http://schemas.openxmlformats.org/drawingml/2006/table">
            <a:tbl>
              <a:tblPr/>
              <a:tblGrid>
                <a:gridCol w="303724"/>
                <a:gridCol w="1781506"/>
                <a:gridCol w="2490749"/>
                <a:gridCol w="1830807"/>
                <a:gridCol w="1532768"/>
                <a:gridCol w="1117644"/>
                <a:gridCol w="1500835"/>
              </a:tblGrid>
              <a:tr h="257328">
                <a:tc rowSpan="2">
                  <a:txBody>
                    <a:bodyPr/>
                    <a:lstStyle/>
                    <a:p>
                      <a:pPr algn="ctr" fontAlgn="ctr"/>
                      <a:r>
                        <a:rPr lang="zh-CN" altLang="en-US" sz="1200" b="1" i="0" u="none" strike="noStrike">
                          <a:effectLst/>
                          <a:latin typeface="宋体" panose="02010600030101010101" pitchFamily="2" charset="-122"/>
                          <a:ea typeface="宋体" panose="02010600030101010101" pitchFamily="2" charset="-122"/>
                        </a:rPr>
                        <a:t>序</a:t>
                      </a:r>
                      <a:br>
                        <a:rPr lang="zh-CN" altLang="en-US" sz="1200" b="1" i="0" u="none" strike="noStrike">
                          <a:effectLst/>
                          <a:latin typeface="宋体" panose="02010600030101010101" pitchFamily="2" charset="-122"/>
                          <a:ea typeface="宋体" panose="02010600030101010101" pitchFamily="2" charset="-122"/>
                        </a:rPr>
                      </a:br>
                      <a:r>
                        <a:rPr lang="zh-CN" altLang="en-US" sz="1200" b="1" i="0" u="none" strike="noStrike">
                          <a:effectLst/>
                          <a:latin typeface="宋体" panose="02010600030101010101" pitchFamily="2" charset="-122"/>
                          <a:ea typeface="宋体" panose="02010600030101010101" pitchFamily="2" charset="-122"/>
                        </a:rPr>
                        <a:t>号</a:t>
                      </a:r>
                    </a:p>
                  </a:txBody>
                  <a:tcPr marL="4392" marR="4392" marT="4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rowSpan="2">
                  <a:txBody>
                    <a:bodyPr/>
                    <a:lstStyle/>
                    <a:p>
                      <a:pPr algn="ctr" fontAlgn="ctr"/>
                      <a:r>
                        <a:rPr lang="zh-CN" altLang="en-US" sz="1200" b="1" i="0" u="none" strike="noStrike">
                          <a:effectLst/>
                          <a:latin typeface="宋体" panose="02010600030101010101" pitchFamily="2" charset="-122"/>
                          <a:ea typeface="宋体" panose="02010600030101010101" pitchFamily="2" charset="-122"/>
                        </a:rPr>
                        <a:t>需求示例</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dirty="0">
                          <a:effectLst/>
                          <a:latin typeface="宋体" panose="02010600030101010101" pitchFamily="2" charset="-122"/>
                          <a:ea typeface="宋体" panose="02010600030101010101" pitchFamily="2" charset="-122"/>
                        </a:rPr>
                        <a:t>市场价值（</a:t>
                      </a:r>
                      <a:r>
                        <a:rPr lang="en-US" altLang="zh-CN" sz="1200" b="1" i="0" u="none" strike="noStrike" dirty="0">
                          <a:effectLst/>
                          <a:latin typeface="宋体" panose="02010600030101010101" pitchFamily="2" charset="-122"/>
                          <a:ea typeface="宋体" panose="02010600030101010101" pitchFamily="2" charset="-122"/>
                        </a:rPr>
                        <a:t>35</a:t>
                      </a:r>
                      <a:r>
                        <a:rPr lang="zh-CN" altLang="en-US" sz="1200" b="1" i="0" u="none" strike="noStrike" dirty="0">
                          <a:effectLst/>
                          <a:latin typeface="宋体" panose="02010600030101010101" pitchFamily="2" charset="-122"/>
                          <a:ea typeface="宋体" panose="02010600030101010101" pitchFamily="2" charset="-122"/>
                        </a:rPr>
                        <a:t>）</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宋体" panose="02010600030101010101" pitchFamily="2" charset="-122"/>
                          <a:ea typeface="宋体" panose="02010600030101010101" pitchFamily="2" charset="-122"/>
                        </a:rPr>
                        <a:t>客户价值（</a:t>
                      </a:r>
                      <a:r>
                        <a:rPr lang="en-US" altLang="zh-CN" sz="1200" b="1" i="0" u="none" strike="noStrike">
                          <a:effectLst/>
                          <a:latin typeface="宋体" panose="02010600030101010101" pitchFamily="2" charset="-122"/>
                          <a:ea typeface="宋体" panose="02010600030101010101" pitchFamily="2" charset="-122"/>
                        </a:rPr>
                        <a:t>35</a:t>
                      </a:r>
                      <a:r>
                        <a:rPr lang="zh-CN" altLang="en-US" sz="1200" b="1" i="0" u="none" strike="noStrike">
                          <a:effectLst/>
                          <a:latin typeface="宋体" panose="02010600030101010101" pitchFamily="2" charset="-122"/>
                          <a:ea typeface="宋体" panose="02010600030101010101" pitchFamily="2" charset="-122"/>
                        </a:rPr>
                        <a:t>）</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宋体" panose="02010600030101010101" pitchFamily="2" charset="-122"/>
                          <a:ea typeface="宋体" panose="02010600030101010101" pitchFamily="2" charset="-122"/>
                        </a:rPr>
                        <a:t>资源投入（</a:t>
                      </a:r>
                      <a:r>
                        <a:rPr lang="en-US" altLang="zh-CN" sz="1200" b="1" i="0" u="none" strike="noStrike">
                          <a:effectLst/>
                          <a:latin typeface="宋体" panose="02010600030101010101" pitchFamily="2" charset="-122"/>
                          <a:ea typeface="宋体" panose="02010600030101010101" pitchFamily="2" charset="-122"/>
                        </a:rPr>
                        <a:t>20</a:t>
                      </a:r>
                      <a:r>
                        <a:rPr lang="zh-CN" altLang="en-US" sz="1200" b="1" i="0" u="none" strike="noStrike">
                          <a:effectLst/>
                          <a:latin typeface="宋体" panose="02010600030101010101" pitchFamily="2" charset="-122"/>
                          <a:ea typeface="宋体" panose="02010600030101010101" pitchFamily="2" charset="-122"/>
                        </a:rPr>
                        <a:t>）投入越少分数越高</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宋体" panose="02010600030101010101" pitchFamily="2" charset="-122"/>
                          <a:ea typeface="宋体" panose="02010600030101010101" pitchFamily="2" charset="-122"/>
                        </a:rPr>
                        <a:t>技术实现难度（</a:t>
                      </a:r>
                      <a:r>
                        <a:rPr lang="en-US" altLang="zh-CN" sz="1200" b="1" i="0" u="none" strike="noStrike">
                          <a:effectLst/>
                          <a:latin typeface="宋体" panose="02010600030101010101" pitchFamily="2" charset="-122"/>
                          <a:ea typeface="宋体" panose="02010600030101010101" pitchFamily="2" charset="-122"/>
                        </a:rPr>
                        <a:t>10</a:t>
                      </a:r>
                      <a:r>
                        <a:rPr lang="zh-CN" altLang="en-US" sz="1200" b="1" i="0" u="none" strike="noStrike">
                          <a:effectLst/>
                          <a:latin typeface="宋体" panose="02010600030101010101" pitchFamily="2" charset="-122"/>
                          <a:ea typeface="宋体" panose="02010600030101010101" pitchFamily="2" charset="-122"/>
                        </a:rPr>
                        <a:t>）难度越小分数越高</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宋体" panose="02010600030101010101" pitchFamily="2" charset="-122"/>
                          <a:ea typeface="宋体" panose="02010600030101010101" pitchFamily="2" charset="-122"/>
                        </a:rPr>
                        <a:t>需求优先度（结论）</a:t>
                      </a:r>
                    </a:p>
                  </a:txBody>
                  <a:tcPr marL="4392" marR="4392" marT="4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636733">
                <a:tc vMerge="1">
                  <a:txBody>
                    <a:bodyPr/>
                    <a:lstStyle/>
                    <a:p>
                      <a:endParaRPr lang="zh-CN"/>
                    </a:p>
                  </a:txBody>
                  <a:tcPr/>
                </a:tc>
                <a:tc vMerge="1">
                  <a:txBody>
                    <a:bodyPr/>
                    <a:lstStyle/>
                    <a:p>
                      <a:endParaRPr lang="zh-CN"/>
                    </a:p>
                  </a:txBody>
                  <a:tcPr/>
                </a:tc>
                <a:tc>
                  <a:txBody>
                    <a:bodyPr/>
                    <a:lstStyle/>
                    <a:p>
                      <a:pPr algn="l" fontAlgn="t"/>
                      <a:r>
                        <a:rPr lang="en-US" altLang="zh-CN" sz="1200" b="0" i="0" u="none" strike="noStrike">
                          <a:effectLst/>
                          <a:latin typeface="宋体" panose="02010600030101010101" pitchFamily="2" charset="-122"/>
                          <a:ea typeface="宋体" panose="02010600030101010101" pitchFamily="2" charset="-122"/>
                        </a:rPr>
                        <a:t>1.</a:t>
                      </a:r>
                      <a:r>
                        <a:rPr lang="zh-CN" altLang="en-US" sz="1200" b="0" i="0" u="none" strike="noStrike">
                          <a:effectLst/>
                          <a:latin typeface="宋体" panose="02010600030101010101" pitchFamily="2" charset="-122"/>
                          <a:ea typeface="宋体" panose="02010600030101010101" pitchFamily="2" charset="-122"/>
                        </a:rPr>
                        <a:t>市场容量 </a:t>
                      </a:r>
                      <a:r>
                        <a:rPr lang="en-US" altLang="zh-CN" sz="1200" b="0" i="0" u="none" strike="noStrike">
                          <a:effectLst/>
                          <a:latin typeface="宋体" panose="02010600030101010101" pitchFamily="2" charset="-122"/>
                          <a:ea typeface="宋体" panose="02010600030101010101" pitchFamily="2" charset="-122"/>
                        </a:rPr>
                        <a:t>15</a:t>
                      </a:r>
                      <a:r>
                        <a:rPr lang="zh-CN" altLang="en-US" sz="1200" b="0" i="0" u="none" strike="noStrike">
                          <a:effectLst/>
                          <a:latin typeface="宋体" panose="02010600030101010101" pitchFamily="2" charset="-122"/>
                          <a:ea typeface="宋体" panose="02010600030101010101" pitchFamily="2" charset="-122"/>
                        </a:rPr>
                        <a:t>分（容量、主要竞争对手、主要客户）</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2.</a:t>
                      </a:r>
                      <a:r>
                        <a:rPr lang="zh-CN" altLang="en-US" sz="1200" b="0" i="0" u="none" strike="noStrike">
                          <a:effectLst/>
                          <a:latin typeface="宋体" panose="02010600030101010101" pitchFamily="2" charset="-122"/>
                          <a:ea typeface="宋体" panose="02010600030101010101" pitchFamily="2" charset="-122"/>
                        </a:rPr>
                        <a:t>战略价值 </a:t>
                      </a:r>
                      <a:r>
                        <a:rPr lang="en-US" altLang="zh-CN" sz="1200" b="0" i="0" u="none" strike="noStrike">
                          <a:effectLst/>
                          <a:latin typeface="宋体" panose="02010600030101010101" pitchFamily="2" charset="-122"/>
                          <a:ea typeface="宋体" panose="02010600030101010101" pitchFamily="2" charset="-122"/>
                        </a:rPr>
                        <a:t>20</a:t>
                      </a:r>
                      <a:r>
                        <a:rPr lang="zh-CN" altLang="en-US" sz="1200" b="0" i="0" u="none" strike="noStrike">
                          <a:effectLst/>
                          <a:latin typeface="宋体" panose="02010600030101010101" pitchFamily="2" charset="-122"/>
                          <a:ea typeface="宋体" panose="02010600030101010101" pitchFamily="2" charset="-122"/>
                        </a:rPr>
                        <a:t>分（</a:t>
                      </a:r>
                      <a:r>
                        <a:rPr lang="en-US" altLang="zh-CN" sz="1200" b="0" i="0" u="none" strike="noStrike">
                          <a:effectLst/>
                          <a:latin typeface="宋体" panose="02010600030101010101" pitchFamily="2" charset="-122"/>
                          <a:ea typeface="宋体" panose="02010600030101010101" pitchFamily="2" charset="-122"/>
                        </a:rPr>
                        <a:t>jimi</a:t>
                      </a:r>
                      <a:r>
                        <a:rPr lang="zh-CN" altLang="en-US" sz="1200" b="0" i="0" u="none" strike="noStrike">
                          <a:effectLst/>
                          <a:latin typeface="宋体" panose="02010600030101010101" pitchFamily="2" charset="-122"/>
                          <a:ea typeface="宋体" panose="02010600030101010101" pitchFamily="2" charset="-122"/>
                        </a:rPr>
                        <a:t>的战略价值，是否在几米战略方向以内）</a:t>
                      </a:r>
                    </a:p>
                  </a:txBody>
                  <a:tcPr marL="4392" marR="4392" marT="4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l" fontAlgn="t"/>
                      <a:r>
                        <a:rPr lang="en-US" altLang="zh-CN" sz="1200" b="0" i="0" u="none" strike="noStrike">
                          <a:effectLst/>
                          <a:latin typeface="宋体" panose="02010600030101010101" pitchFamily="2" charset="-122"/>
                          <a:ea typeface="宋体" panose="02010600030101010101" pitchFamily="2" charset="-122"/>
                        </a:rPr>
                        <a:t>1.</a:t>
                      </a:r>
                      <a:r>
                        <a:rPr lang="zh-CN" altLang="en-US" sz="1200" b="0" i="0" u="none" strike="noStrike">
                          <a:effectLst/>
                          <a:latin typeface="宋体" panose="02010600030101010101" pitchFamily="2" charset="-122"/>
                          <a:ea typeface="宋体" panose="02010600030101010101" pitchFamily="2" charset="-122"/>
                        </a:rPr>
                        <a:t>订单金额（</a:t>
                      </a:r>
                      <a:r>
                        <a:rPr lang="en-US" altLang="zh-CN" sz="1200" b="0" i="0" u="none" strike="noStrike">
                          <a:effectLst/>
                          <a:latin typeface="宋体" panose="02010600030101010101" pitchFamily="2" charset="-122"/>
                          <a:ea typeface="宋体" panose="02010600030101010101" pitchFamily="2" charset="-122"/>
                        </a:rPr>
                        <a:t>5</a:t>
                      </a:r>
                      <a:r>
                        <a:rPr lang="zh-CN" altLang="en-US" sz="1200" b="0" i="0" u="none" strike="noStrike">
                          <a:effectLst/>
                          <a:latin typeface="宋体" panose="02010600030101010101" pitchFamily="2" charset="-122"/>
                          <a:ea typeface="宋体" panose="02010600030101010101" pitchFamily="2" charset="-122"/>
                        </a:rPr>
                        <a:t>分）</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2.</a:t>
                      </a:r>
                      <a:r>
                        <a:rPr lang="zh-CN" altLang="en-US" sz="1200" b="0" i="0" u="none" strike="noStrike">
                          <a:effectLst/>
                          <a:latin typeface="宋体" panose="02010600030101010101" pitchFamily="2" charset="-122"/>
                          <a:ea typeface="宋体" panose="02010600030101010101" pitchFamily="2" charset="-122"/>
                        </a:rPr>
                        <a:t>客户级别（</a:t>
                      </a:r>
                      <a:r>
                        <a:rPr lang="en-US" altLang="zh-CN" sz="1200" b="0" i="0" u="none" strike="noStrike">
                          <a:effectLst/>
                          <a:latin typeface="宋体" panose="02010600030101010101" pitchFamily="2" charset="-122"/>
                          <a:ea typeface="宋体" panose="02010600030101010101" pitchFamily="2" charset="-122"/>
                        </a:rPr>
                        <a:t>10</a:t>
                      </a:r>
                      <a:r>
                        <a:rPr lang="zh-CN" altLang="en-US" sz="1200" b="0" i="0" u="none" strike="noStrike">
                          <a:effectLst/>
                          <a:latin typeface="宋体" panose="02010600030101010101" pitchFamily="2" charset="-122"/>
                          <a:ea typeface="宋体" panose="02010600030101010101" pitchFamily="2" charset="-122"/>
                        </a:rPr>
                        <a:t>分）</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3.</a:t>
                      </a:r>
                      <a:r>
                        <a:rPr lang="zh-CN" altLang="en-US" sz="1200" b="0" i="0" u="none" strike="noStrike">
                          <a:effectLst/>
                          <a:latin typeface="宋体" panose="02010600030101010101" pitchFamily="2" charset="-122"/>
                          <a:ea typeface="宋体" panose="02010600030101010101" pitchFamily="2" charset="-122"/>
                        </a:rPr>
                        <a:t>复购能力（</a:t>
                      </a:r>
                      <a:r>
                        <a:rPr lang="en-US" altLang="zh-CN" sz="1200" b="0" i="0" u="none" strike="noStrike">
                          <a:effectLst/>
                          <a:latin typeface="宋体" panose="02010600030101010101" pitchFamily="2" charset="-122"/>
                          <a:ea typeface="宋体" panose="02010600030101010101" pitchFamily="2" charset="-122"/>
                        </a:rPr>
                        <a:t>10</a:t>
                      </a:r>
                      <a:r>
                        <a:rPr lang="zh-CN" altLang="en-US" sz="1200" b="0" i="0" u="none" strike="noStrike">
                          <a:effectLst/>
                          <a:latin typeface="宋体" panose="02010600030101010101" pitchFamily="2" charset="-122"/>
                          <a:ea typeface="宋体" panose="02010600030101010101" pitchFamily="2" charset="-122"/>
                        </a:rPr>
                        <a:t>分）</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4.</a:t>
                      </a:r>
                      <a:r>
                        <a:rPr lang="zh-CN" altLang="en-US" sz="1200" b="0" i="0" u="none" strike="noStrike">
                          <a:effectLst/>
                          <a:latin typeface="宋体" panose="02010600030101010101" pitchFamily="2" charset="-122"/>
                          <a:ea typeface="宋体" panose="02010600030101010101" pitchFamily="2" charset="-122"/>
                        </a:rPr>
                        <a:t>毛利润（</a:t>
                      </a:r>
                      <a:r>
                        <a:rPr lang="en-US" altLang="zh-CN" sz="1200" b="0" i="0" u="none" strike="noStrike">
                          <a:effectLst/>
                          <a:latin typeface="宋体" panose="02010600030101010101" pitchFamily="2" charset="-122"/>
                          <a:ea typeface="宋体" panose="02010600030101010101" pitchFamily="2" charset="-122"/>
                        </a:rPr>
                        <a:t>10</a:t>
                      </a:r>
                      <a:r>
                        <a:rPr lang="zh-CN" altLang="en-US" sz="1200" b="0" i="0" u="none" strike="noStrike">
                          <a:effectLst/>
                          <a:latin typeface="宋体" panose="02010600030101010101" pitchFamily="2" charset="-122"/>
                          <a:ea typeface="宋体" panose="02010600030101010101" pitchFamily="2" charset="-122"/>
                        </a:rPr>
                        <a:t>分）</a:t>
                      </a:r>
                      <a:br>
                        <a:rPr lang="zh-CN" altLang="en-US" sz="1200" b="0" i="0" u="none" strike="noStrike">
                          <a:effectLst/>
                          <a:latin typeface="宋体" panose="02010600030101010101" pitchFamily="2" charset="-122"/>
                          <a:ea typeface="宋体" panose="02010600030101010101" pitchFamily="2" charset="-122"/>
                        </a:rPr>
                      </a:br>
                      <a:endParaRPr lang="zh-CN" altLang="en-US" sz="1200" b="0" i="0" u="none" strike="noStrike">
                        <a:effectLst/>
                        <a:latin typeface="宋体" panose="02010600030101010101" pitchFamily="2" charset="-122"/>
                        <a:ea typeface="宋体" panose="02010600030101010101" pitchFamily="2" charset="-122"/>
                      </a:endParaRPr>
                    </a:p>
                  </a:txBody>
                  <a:tcPr marL="4392" marR="4392" marT="4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l" fontAlgn="t"/>
                      <a:r>
                        <a:rPr lang="en-US" altLang="zh-CN" sz="1200" b="0" i="0" u="none" strike="noStrike">
                          <a:effectLst/>
                          <a:latin typeface="宋体" panose="02010600030101010101" pitchFamily="2" charset="-122"/>
                          <a:ea typeface="宋体" panose="02010600030101010101" pitchFamily="2" charset="-122"/>
                        </a:rPr>
                        <a:t>1.</a:t>
                      </a:r>
                      <a:r>
                        <a:rPr lang="zh-CN" altLang="en-US" sz="1200" b="0" i="0" u="none" strike="noStrike">
                          <a:effectLst/>
                          <a:latin typeface="宋体" panose="02010600030101010101" pitchFamily="2" charset="-122"/>
                          <a:ea typeface="宋体" panose="02010600030101010101" pitchFamily="2" charset="-122"/>
                        </a:rPr>
                        <a:t>人力资源投入 </a:t>
                      </a:r>
                      <a:r>
                        <a:rPr lang="en-US" altLang="zh-CN" sz="1200" b="0" i="0" u="none" strike="noStrike">
                          <a:effectLst/>
                          <a:latin typeface="宋体" panose="02010600030101010101" pitchFamily="2" charset="-122"/>
                          <a:ea typeface="宋体" panose="02010600030101010101" pitchFamily="2" charset="-122"/>
                        </a:rPr>
                        <a:t>15</a:t>
                      </a:r>
                      <a:r>
                        <a:rPr lang="zh-CN" altLang="en-US" sz="1200" b="0" i="0" u="none" strike="noStrike">
                          <a:effectLst/>
                          <a:latin typeface="宋体" panose="02010600030101010101" pitchFamily="2" charset="-122"/>
                          <a:ea typeface="宋体" panose="02010600030101010101" pitchFamily="2" charset="-122"/>
                        </a:rPr>
                        <a:t>分（级别</a:t>
                      </a:r>
                      <a:r>
                        <a:rPr lang="en-US" altLang="zh-CN" sz="1200" b="0" i="0" u="none" strike="noStrike">
                          <a:effectLst/>
                          <a:latin typeface="宋体" panose="02010600030101010101" pitchFamily="2" charset="-122"/>
                          <a:ea typeface="宋体" panose="02010600030101010101" pitchFamily="2" charset="-122"/>
                        </a:rPr>
                        <a:t>+</a:t>
                      </a:r>
                      <a:r>
                        <a:rPr lang="zh-CN" altLang="en-US" sz="1200" b="0" i="0" u="none" strike="noStrike">
                          <a:effectLst/>
                          <a:latin typeface="宋体" panose="02010600030101010101" pitchFamily="2" charset="-122"/>
                          <a:ea typeface="宋体" panose="02010600030101010101" pitchFamily="2" charset="-122"/>
                        </a:rPr>
                        <a:t>人数</a:t>
                      </a:r>
                      <a:r>
                        <a:rPr lang="en-US" altLang="zh-CN" sz="1200" b="0" i="0" u="none" strike="noStrike">
                          <a:effectLst/>
                          <a:latin typeface="宋体" panose="02010600030101010101" pitchFamily="2" charset="-122"/>
                          <a:ea typeface="宋体" panose="02010600030101010101" pitchFamily="2" charset="-122"/>
                        </a:rPr>
                        <a:t>+</a:t>
                      </a:r>
                      <a:r>
                        <a:rPr lang="zh-CN" altLang="en-US" sz="1200" b="0" i="0" u="none" strike="noStrike">
                          <a:effectLst/>
                          <a:latin typeface="宋体" panose="02010600030101010101" pitchFamily="2" charset="-122"/>
                          <a:ea typeface="宋体" panose="02010600030101010101" pitchFamily="2" charset="-122"/>
                        </a:rPr>
                        <a:t>天数）</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2.</a:t>
                      </a:r>
                      <a:r>
                        <a:rPr lang="zh-CN" altLang="en-US" sz="1200" b="0" i="0" u="none" strike="noStrike">
                          <a:effectLst/>
                          <a:latin typeface="宋体" panose="02010600030101010101" pitchFamily="2" charset="-122"/>
                          <a:ea typeface="宋体" panose="02010600030101010101" pitchFamily="2" charset="-122"/>
                        </a:rPr>
                        <a:t>开发资金 </a:t>
                      </a:r>
                      <a:r>
                        <a:rPr lang="en-US" altLang="zh-CN" sz="1200" b="0" i="0" u="none" strike="noStrike">
                          <a:effectLst/>
                          <a:latin typeface="宋体" panose="02010600030101010101" pitchFamily="2" charset="-122"/>
                          <a:ea typeface="宋体" panose="02010600030101010101" pitchFamily="2" charset="-122"/>
                        </a:rPr>
                        <a:t>5</a:t>
                      </a:r>
                      <a:r>
                        <a:rPr lang="zh-CN" altLang="en-US" sz="1200" b="0" i="0" u="none" strike="noStrike">
                          <a:effectLst/>
                          <a:latin typeface="宋体" panose="02010600030101010101" pitchFamily="2" charset="-122"/>
                          <a:ea typeface="宋体" panose="02010600030101010101" pitchFamily="2" charset="-122"/>
                        </a:rPr>
                        <a:t>分（其他投入）</a:t>
                      </a:r>
                      <a:br>
                        <a:rPr lang="zh-CN" altLang="en-US" sz="1200" b="0" i="0" u="none" strike="noStrike">
                          <a:effectLst/>
                          <a:latin typeface="宋体" panose="02010600030101010101" pitchFamily="2" charset="-122"/>
                          <a:ea typeface="宋体" panose="02010600030101010101" pitchFamily="2" charset="-122"/>
                        </a:rPr>
                      </a:br>
                      <a:endParaRPr lang="zh-CN" altLang="en-US" sz="1200" b="0" i="0" u="none" strike="noStrike">
                        <a:effectLst/>
                        <a:latin typeface="宋体" panose="02010600030101010101" pitchFamily="2" charset="-122"/>
                        <a:ea typeface="宋体" panose="02010600030101010101" pitchFamily="2" charset="-122"/>
                      </a:endParaRPr>
                    </a:p>
                  </a:txBody>
                  <a:tcPr marL="4392" marR="4392" marT="4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l" fontAlgn="t"/>
                      <a:r>
                        <a:rPr lang="en-US" altLang="zh-CN" sz="1200" b="0" i="0" u="none" strike="noStrike">
                          <a:effectLst/>
                          <a:latin typeface="宋体" panose="02010600030101010101" pitchFamily="2" charset="-122"/>
                          <a:ea typeface="宋体" panose="02010600030101010101" pitchFamily="2" charset="-122"/>
                        </a:rPr>
                        <a:t>1</a:t>
                      </a:r>
                      <a:r>
                        <a:rPr lang="zh-CN" altLang="en-US" sz="1200" b="0" i="0" u="none" strike="noStrike">
                          <a:effectLst/>
                          <a:latin typeface="宋体" panose="02010600030101010101" pitchFamily="2" charset="-122"/>
                          <a:ea typeface="宋体" panose="02010600030101010101" pitchFamily="2" charset="-122"/>
                        </a:rPr>
                        <a:t>、现有技术满足度（</a:t>
                      </a:r>
                      <a:r>
                        <a:rPr lang="en-US" altLang="zh-CN" sz="1200" b="0" i="0" u="none" strike="noStrike">
                          <a:effectLst/>
                          <a:latin typeface="宋体" panose="02010600030101010101" pitchFamily="2" charset="-122"/>
                          <a:ea typeface="宋体" panose="02010600030101010101" pitchFamily="2" charset="-122"/>
                        </a:rPr>
                        <a:t>10</a:t>
                      </a:r>
                      <a:r>
                        <a:rPr lang="zh-CN" altLang="en-US" sz="1200" b="0" i="0" u="none" strike="noStrike">
                          <a:effectLst/>
                          <a:latin typeface="宋体" panose="02010600030101010101" pitchFamily="2" charset="-122"/>
                          <a:ea typeface="宋体" panose="02010600030101010101" pitchFamily="2" charset="-122"/>
                        </a:rPr>
                        <a:t>分）</a:t>
                      </a:r>
                    </a:p>
                  </a:txBody>
                  <a:tcPr marL="4392" marR="4392" marT="43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dirty="0">
                          <a:effectLst/>
                          <a:latin typeface="宋体" panose="02010600030101010101" pitchFamily="2" charset="-122"/>
                          <a:ea typeface="宋体" panose="02010600030101010101" pitchFamily="2" charset="-122"/>
                        </a:rPr>
                        <a:t>总得分</a:t>
                      </a:r>
                      <a:endParaRPr lang="en-US" altLang="zh-CN" sz="1200" b="1" i="0" u="none" strike="noStrike" dirty="0">
                        <a:effectLst/>
                        <a:latin typeface="宋体" panose="02010600030101010101" pitchFamily="2" charset="-122"/>
                        <a:ea typeface="宋体" panose="02010600030101010101" pitchFamily="2" charset="-122"/>
                      </a:endParaRPr>
                    </a:p>
                    <a:p>
                      <a:pPr algn="ctr" fontAlgn="ctr"/>
                      <a:r>
                        <a:rPr lang="en-US" altLang="zh-CN" sz="1200" b="1" i="0" u="none" strike="noStrike" dirty="0">
                          <a:effectLst/>
                          <a:latin typeface="宋体" panose="02010600030101010101" pitchFamily="2" charset="-122"/>
                          <a:ea typeface="宋体" panose="02010600030101010101" pitchFamily="2" charset="-122"/>
                        </a:rPr>
                        <a:t>(</a:t>
                      </a:r>
                      <a:r>
                        <a:rPr lang="zh-CN" altLang="en-US" sz="1200" b="1" i="0" u="none" strike="noStrike" dirty="0">
                          <a:effectLst/>
                          <a:latin typeface="宋体" panose="02010600030101010101" pitchFamily="2" charset="-122"/>
                          <a:ea typeface="宋体" panose="02010600030101010101" pitchFamily="2" charset="-122"/>
                        </a:rPr>
                        <a:t>分数高，则优先级高</a:t>
                      </a:r>
                      <a:r>
                        <a:rPr lang="en-US" altLang="zh-CN" sz="1200" b="1" i="0" u="none" strike="noStrike" dirty="0">
                          <a:effectLst/>
                          <a:latin typeface="宋体" panose="02010600030101010101" pitchFamily="2" charset="-122"/>
                          <a:ea typeface="宋体" panose="02010600030101010101" pitchFamily="2" charset="-122"/>
                        </a:rPr>
                        <a:t>)</a:t>
                      </a:r>
                      <a:endParaRPr lang="zh-CN" altLang="en-US" sz="1200" b="1" i="0" u="none" strike="noStrike" dirty="0">
                        <a:effectLst/>
                        <a:latin typeface="宋体" panose="02010600030101010101" pitchFamily="2" charset="-122"/>
                        <a:ea typeface="宋体" panose="02010600030101010101" pitchFamily="2" charset="-122"/>
                      </a:endParaRPr>
                    </a:p>
                  </a:txBody>
                  <a:tcPr marL="4392" marR="4392" marT="4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r>
              <a:tr h="1142606">
                <a:tc rowSpan="2">
                  <a:txBody>
                    <a:bodyPr/>
                    <a:lstStyle/>
                    <a:p>
                      <a:pPr algn="ctr" fontAlgn="ctr"/>
                      <a:r>
                        <a:rPr lang="en-US" altLang="zh-CN" sz="1200" b="0" i="0" u="none" strike="noStrike">
                          <a:effectLst/>
                          <a:latin typeface="宋体" panose="02010600030101010101" pitchFamily="2" charset="-122"/>
                          <a:ea typeface="宋体" panose="02010600030101010101" pitchFamily="2" charset="-122"/>
                        </a:rPr>
                        <a:t>1</a:t>
                      </a:r>
                    </a:p>
                  </a:txBody>
                  <a:tcPr marL="4392" marR="4392" marT="4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fontAlgn="ctr"/>
                      <a:r>
                        <a:rPr lang="zh-CN" altLang="en-US" sz="1200" b="0" i="0" u="none" strike="noStrike" dirty="0">
                          <a:effectLst/>
                          <a:latin typeface="宋体" panose="02010600030101010101" pitchFamily="2" charset="-122"/>
                          <a:ea typeface="宋体" panose="02010600030101010101" pitchFamily="2" charset="-122"/>
                        </a:rPr>
                        <a:t>松果共享电单车定制项目</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zh-CN" altLang="en-US" sz="1200" b="0" i="0" u="none" strike="noStrike" dirty="0">
                          <a:effectLst/>
                          <a:latin typeface="宋体" panose="02010600030101010101" pitchFamily="2" charset="-122"/>
                          <a:ea typeface="宋体" panose="02010600030101010101" pitchFamily="2" charset="-122"/>
                        </a:rPr>
                        <a:t>市场信息：</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1.</a:t>
                      </a:r>
                      <a:r>
                        <a:rPr lang="zh-CN" altLang="en-US" sz="1200" b="0" i="0" u="none" strike="noStrike" dirty="0">
                          <a:effectLst/>
                          <a:latin typeface="宋体" panose="02010600030101010101" pitchFamily="2" charset="-122"/>
                          <a:ea typeface="宋体" panose="02010600030101010101" pitchFamily="2" charset="-122"/>
                        </a:rPr>
                        <a:t>市场容量，</a:t>
                      </a:r>
                      <a:r>
                        <a:rPr lang="en-US" altLang="zh-CN" sz="1200" b="0" i="0" u="none" strike="noStrike" dirty="0">
                          <a:effectLst/>
                          <a:latin typeface="宋体" panose="02010600030101010101" pitchFamily="2" charset="-122"/>
                          <a:ea typeface="宋体" panose="02010600030101010101" pitchFamily="2" charset="-122"/>
                        </a:rPr>
                        <a:t>100</a:t>
                      </a:r>
                      <a:r>
                        <a:rPr lang="zh-CN" altLang="en-US" sz="1200" b="0" i="0" u="none" strike="noStrike" dirty="0">
                          <a:effectLst/>
                          <a:latin typeface="宋体" panose="02010600030101010101" pitchFamily="2" charset="-122"/>
                          <a:ea typeface="宋体" panose="02010600030101010101" pitchFamily="2" charset="-122"/>
                        </a:rPr>
                        <a:t>万台。</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2.</a:t>
                      </a:r>
                      <a:r>
                        <a:rPr lang="zh-CN" altLang="en-US" sz="1200" b="0" i="0" u="none" strike="noStrike" dirty="0">
                          <a:effectLst/>
                          <a:latin typeface="宋体" panose="02010600030101010101" pitchFamily="2" charset="-122"/>
                          <a:ea typeface="宋体" panose="02010600030101010101" pitchFamily="2" charset="-122"/>
                        </a:rPr>
                        <a:t>主要竞争对手，泰比特，整体能力比我司要强，电摩行业比我司提前进入，目前滴滴、享骑、叮当都有合作，价格在</a:t>
                      </a:r>
                      <a:r>
                        <a:rPr lang="en-US" altLang="zh-CN" sz="1200" b="0" i="0" u="none" strike="noStrike" dirty="0">
                          <a:effectLst/>
                          <a:latin typeface="宋体" panose="02010600030101010101" pitchFamily="2" charset="-122"/>
                          <a:ea typeface="宋体" panose="02010600030101010101" pitchFamily="2" charset="-122"/>
                        </a:rPr>
                        <a:t>150</a:t>
                      </a:r>
                      <a:r>
                        <a:rPr lang="zh-CN" altLang="en-US" sz="1200" b="0" i="0" u="none" strike="noStrike" dirty="0">
                          <a:effectLst/>
                          <a:latin typeface="宋体" panose="02010600030101010101" pitchFamily="2" charset="-122"/>
                          <a:ea typeface="宋体" panose="02010600030101010101" pitchFamily="2" charset="-122"/>
                        </a:rPr>
                        <a:t>左右。</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3.</a:t>
                      </a:r>
                      <a:r>
                        <a:rPr lang="zh-CN" altLang="en-US" sz="1200" b="0" i="0" u="none" strike="noStrike" dirty="0">
                          <a:effectLst/>
                          <a:latin typeface="宋体" panose="02010600030101010101" pitchFamily="2" charset="-122"/>
                          <a:ea typeface="宋体" panose="02010600030101010101" pitchFamily="2" charset="-122"/>
                        </a:rPr>
                        <a:t>主要客户，街兔、哈啰，等</a:t>
                      </a:r>
                      <a:br>
                        <a:rPr lang="zh-CN" altLang="en-US" sz="1200" b="0" i="0" u="none" strike="noStrike" dirty="0">
                          <a:effectLst/>
                          <a:latin typeface="宋体" panose="02010600030101010101" pitchFamily="2" charset="-122"/>
                          <a:ea typeface="宋体" panose="02010600030101010101" pitchFamily="2" charset="-122"/>
                        </a:rPr>
                      </a:br>
                      <a:r>
                        <a:rPr lang="zh-CN" altLang="en-US" sz="1200" b="0" i="0" u="none" strike="noStrike" dirty="0">
                          <a:effectLst/>
                          <a:latin typeface="宋体" panose="02010600030101010101" pitchFamily="2" charset="-122"/>
                          <a:ea typeface="宋体" panose="02010600030101010101" pitchFamily="2" charset="-122"/>
                        </a:rPr>
                        <a:t>战略价值：公司战略方向</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zh-CN" sz="1200" b="0" i="0" u="none" strike="noStrike">
                          <a:effectLst/>
                          <a:latin typeface="宋体" panose="02010600030101010101" pitchFamily="2" charset="-122"/>
                          <a:ea typeface="宋体" panose="02010600030101010101" pitchFamily="2" charset="-122"/>
                        </a:rPr>
                        <a:t>1.</a:t>
                      </a:r>
                      <a:r>
                        <a:rPr lang="zh-CN" altLang="en-US" sz="1200" b="0" i="0" u="none" strike="noStrike">
                          <a:effectLst/>
                          <a:latin typeface="宋体" panose="02010600030101010101" pitchFamily="2" charset="-122"/>
                          <a:ea typeface="宋体" panose="02010600030101010101" pitchFamily="2" charset="-122"/>
                        </a:rPr>
                        <a:t>出货量</a:t>
                      </a:r>
                      <a:r>
                        <a:rPr lang="en-US" altLang="zh-CN" sz="1200" b="0" i="0" u="none" strike="noStrike">
                          <a:effectLst/>
                          <a:latin typeface="宋体" panose="02010600030101010101" pitchFamily="2" charset="-122"/>
                          <a:ea typeface="宋体" panose="02010600030101010101" pitchFamily="2" charset="-122"/>
                        </a:rPr>
                        <a:t>3000</a:t>
                      </a:r>
                      <a:r>
                        <a:rPr lang="zh-CN" altLang="en-US" sz="1200" b="0" i="0" u="none" strike="noStrike">
                          <a:effectLst/>
                          <a:latin typeface="宋体" panose="02010600030101010101" pitchFamily="2" charset="-122"/>
                          <a:ea typeface="宋体" panose="02010600030101010101" pitchFamily="2" charset="-122"/>
                        </a:rPr>
                        <a:t>台。</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2.</a:t>
                      </a:r>
                      <a:r>
                        <a:rPr lang="zh-CN" altLang="en-US" sz="1200" b="0" i="0" u="none" strike="noStrike">
                          <a:effectLst/>
                          <a:latin typeface="宋体" panose="02010600030101010101" pitchFamily="2" charset="-122"/>
                          <a:ea typeface="宋体" panose="02010600030101010101" pitchFamily="2" charset="-122"/>
                        </a:rPr>
                        <a:t>战略客户</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3.</a:t>
                      </a:r>
                      <a:r>
                        <a:rPr lang="zh-CN" altLang="en-US" sz="1200" b="0" i="0" u="none" strike="noStrike">
                          <a:effectLst/>
                          <a:latin typeface="宋体" panose="02010600030101010101" pitchFamily="2" charset="-122"/>
                          <a:ea typeface="宋体" panose="02010600030101010101" pitchFamily="2" charset="-122"/>
                        </a:rPr>
                        <a:t>年出货</a:t>
                      </a:r>
                      <a:r>
                        <a:rPr lang="en-US" altLang="zh-CN" sz="1200" b="0" i="0" u="none" strike="noStrike">
                          <a:effectLst/>
                          <a:latin typeface="宋体" panose="02010600030101010101" pitchFamily="2" charset="-122"/>
                          <a:ea typeface="宋体" panose="02010600030101010101" pitchFamily="2" charset="-122"/>
                        </a:rPr>
                        <a:t>5</a:t>
                      </a:r>
                      <a:r>
                        <a:rPr lang="zh-CN" altLang="en-US" sz="1200" b="0" i="0" u="none" strike="noStrike">
                          <a:effectLst/>
                          <a:latin typeface="宋体" panose="02010600030101010101" pitchFamily="2" charset="-122"/>
                          <a:ea typeface="宋体" panose="02010600030101010101" pitchFamily="2" charset="-122"/>
                        </a:rPr>
                        <a:t>万，</a:t>
                      </a:r>
                      <a:br>
                        <a:rPr lang="zh-CN" altLang="en-US" sz="1200" b="0" i="0" u="none" strike="noStrike">
                          <a:effectLst/>
                          <a:latin typeface="宋体" panose="02010600030101010101" pitchFamily="2" charset="-122"/>
                          <a:ea typeface="宋体" panose="02010600030101010101" pitchFamily="2" charset="-122"/>
                        </a:rPr>
                      </a:br>
                      <a:r>
                        <a:rPr lang="en-US" altLang="zh-CN" sz="1200" b="0" i="0" u="none" strike="noStrike">
                          <a:effectLst/>
                          <a:latin typeface="宋体" panose="02010600030101010101" pitchFamily="2" charset="-122"/>
                          <a:ea typeface="宋体" panose="02010600030101010101" pitchFamily="2" charset="-122"/>
                        </a:rPr>
                        <a:t>4.</a:t>
                      </a:r>
                      <a:r>
                        <a:rPr lang="zh-CN" altLang="en-US" sz="1200" b="0" i="0" u="none" strike="noStrike">
                          <a:effectLst/>
                          <a:latin typeface="宋体" panose="02010600030101010101" pitchFamily="2" charset="-122"/>
                          <a:ea typeface="宋体" panose="02010600030101010101" pitchFamily="2" charset="-122"/>
                        </a:rPr>
                        <a:t>利润：</a:t>
                      </a:r>
                      <a:r>
                        <a:rPr lang="en-US" altLang="zh-CN" sz="1200" b="0" i="0" u="none" strike="noStrike">
                          <a:effectLst/>
                          <a:latin typeface="宋体" panose="02010600030101010101" pitchFamily="2" charset="-122"/>
                          <a:ea typeface="宋体" panose="02010600030101010101" pitchFamily="2" charset="-122"/>
                        </a:rPr>
                        <a:t>20%</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en-US" altLang="zh-CN" sz="1200" b="0" i="0" u="none" strike="noStrike" dirty="0">
                          <a:effectLst/>
                          <a:latin typeface="宋体" panose="02010600030101010101" pitchFamily="2" charset="-122"/>
                          <a:ea typeface="宋体" panose="02010600030101010101" pitchFamily="2" charset="-122"/>
                        </a:rPr>
                        <a:t>1.</a:t>
                      </a:r>
                      <a:r>
                        <a:rPr lang="zh-CN" altLang="en-US" sz="1200" b="0" i="0" u="none" strike="noStrike" dirty="0">
                          <a:effectLst/>
                          <a:latin typeface="宋体" panose="02010600030101010101" pitchFamily="2" charset="-122"/>
                          <a:ea typeface="宋体" panose="02010600030101010101" pitchFamily="2" charset="-122"/>
                        </a:rPr>
                        <a:t>人力资源投入较大。</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2.</a:t>
                      </a:r>
                      <a:r>
                        <a:rPr lang="zh-CN" altLang="en-US" sz="1200" b="0" i="0" u="none" strike="noStrike" dirty="0">
                          <a:effectLst/>
                          <a:latin typeface="宋体" panose="02010600030101010101" pitchFamily="2" charset="-122"/>
                          <a:ea typeface="宋体" panose="02010600030101010101" pitchFamily="2" charset="-122"/>
                        </a:rPr>
                        <a:t>组装难度较大</a:t>
                      </a:r>
                      <a:r>
                        <a:rPr lang="en-US" altLang="zh-CN" sz="1200" b="0" i="0" u="none" strike="noStrike" dirty="0">
                          <a:effectLst/>
                          <a:latin typeface="宋体" panose="02010600030101010101" pitchFamily="2" charset="-122"/>
                          <a:ea typeface="宋体" panose="02010600030101010101" pitchFamily="2" charset="-122"/>
                        </a:rPr>
                        <a:t>(IP67</a:t>
                      </a:r>
                      <a:r>
                        <a:rPr lang="zh-CN" altLang="en-US" sz="1200" b="0" i="0" u="none" strike="noStrike" dirty="0">
                          <a:effectLst/>
                          <a:latin typeface="宋体" panose="02010600030101010101" pitchFamily="2" charset="-122"/>
                          <a:ea typeface="宋体" panose="02010600030101010101" pitchFamily="2" charset="-122"/>
                        </a:rPr>
                        <a:t>防水要求）</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l" fontAlgn="ctr"/>
                      <a:r>
                        <a:rPr lang="zh-CN" altLang="en-US" sz="1200" b="0" i="0" u="none" strike="noStrike">
                          <a:effectLst/>
                          <a:latin typeface="宋体" panose="02010600030101010101" pitchFamily="2" charset="-122"/>
                          <a:ea typeface="宋体" panose="02010600030101010101" pitchFamily="2" charset="-122"/>
                        </a:rPr>
                        <a:t>个别技术点需要研究（</a:t>
                      </a:r>
                      <a:r>
                        <a:rPr lang="en-US" altLang="zh-CN" sz="1200" b="0" i="0" u="none" strike="noStrike">
                          <a:effectLst/>
                          <a:latin typeface="宋体" panose="02010600030101010101" pitchFamily="2" charset="-122"/>
                          <a:ea typeface="宋体" panose="02010600030101010101" pitchFamily="2" charset="-122"/>
                        </a:rPr>
                        <a:t>HTTP</a:t>
                      </a:r>
                      <a:r>
                        <a:rPr lang="zh-CN" altLang="en-US" sz="1200" b="0" i="0" u="none" strike="noStrike">
                          <a:effectLst/>
                          <a:latin typeface="宋体" panose="02010600030101010101" pitchFamily="2" charset="-122"/>
                          <a:ea typeface="宋体" panose="02010600030101010101" pitchFamily="2" charset="-122"/>
                        </a:rPr>
                        <a:t>升级、</a:t>
                      </a:r>
                      <a:r>
                        <a:rPr lang="en-US" altLang="zh-CN" sz="1200" b="0" i="0" u="none" strike="noStrike">
                          <a:effectLst/>
                          <a:latin typeface="宋体" panose="02010600030101010101" pitchFamily="2" charset="-122"/>
                          <a:ea typeface="宋体" panose="02010600030101010101" pitchFamily="2" charset="-122"/>
                        </a:rPr>
                        <a:t>16M</a:t>
                      </a:r>
                      <a:r>
                        <a:rPr lang="zh-CN" altLang="en-US" sz="1200" b="0" i="0" u="none" strike="noStrike">
                          <a:effectLst/>
                          <a:latin typeface="宋体" panose="02010600030101010101" pitchFamily="2" charset="-122"/>
                          <a:ea typeface="宋体" panose="02010600030101010101" pitchFamily="2" charset="-122"/>
                        </a:rPr>
                        <a:t>内存</a:t>
                      </a:r>
                      <a:r>
                        <a:rPr lang="en-US" altLang="zh-CN" sz="1200" b="0" i="0" u="none" strike="noStrike">
                          <a:effectLst/>
                          <a:latin typeface="宋体" panose="02010600030101010101" pitchFamily="2" charset="-122"/>
                          <a:ea typeface="宋体" panose="02010600030101010101" pitchFamily="2" charset="-122"/>
                        </a:rPr>
                        <a:t>OTA)</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rowSpan="2">
                  <a:txBody>
                    <a:bodyPr/>
                    <a:lstStyle/>
                    <a:p>
                      <a:pPr algn="ctr" fontAlgn="ctr"/>
                      <a:r>
                        <a:rPr lang="en-US" altLang="zh-CN" sz="1200" b="0" i="0" u="none" strike="noStrike" dirty="0">
                          <a:effectLst/>
                          <a:latin typeface="宋体" panose="02010600030101010101" pitchFamily="2" charset="-122"/>
                          <a:ea typeface="宋体" panose="02010600030101010101" pitchFamily="2" charset="-122"/>
                        </a:rPr>
                        <a:t>64</a:t>
                      </a:r>
                    </a:p>
                  </a:txBody>
                  <a:tcPr marL="4392" marR="4392" marT="4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153987">
                <a:tc vMerge="1">
                  <a:txBody>
                    <a:bodyPr/>
                    <a:lstStyle/>
                    <a:p>
                      <a:endParaRPr lang="zh-CN"/>
                    </a:p>
                  </a:txBody>
                  <a:tcPr/>
                </a:tc>
                <a:tc>
                  <a:txBody>
                    <a:bodyPr/>
                    <a:lstStyle/>
                    <a:p>
                      <a:pPr algn="l" fontAlgn="ctr"/>
                      <a:r>
                        <a:rPr lang="zh-CN" altLang="en-US" sz="1200" b="0" i="0" u="none" strike="noStrike">
                          <a:effectLst/>
                          <a:latin typeface="宋体" panose="02010600030101010101" pitchFamily="2" charset="-122"/>
                          <a:ea typeface="宋体" panose="02010600030101010101" pitchFamily="2" charset="-122"/>
                        </a:rPr>
                        <a:t>得分</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zh-CN" sz="1200" b="0" i="0" u="none" strike="noStrike">
                          <a:effectLst/>
                          <a:latin typeface="宋体" panose="02010600030101010101" pitchFamily="2" charset="-122"/>
                          <a:ea typeface="宋体" panose="02010600030101010101" pitchFamily="2" charset="-122"/>
                        </a:rPr>
                        <a:t>28</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zh-CN" sz="1200" b="0" i="0" u="none" strike="noStrike">
                          <a:effectLst/>
                          <a:latin typeface="宋体" panose="02010600030101010101" pitchFamily="2" charset="-122"/>
                          <a:ea typeface="宋体" panose="02010600030101010101" pitchFamily="2" charset="-122"/>
                        </a:rPr>
                        <a:t>23</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zh-CN" sz="1200" b="0" i="0" u="none" strike="noStrike">
                          <a:effectLst/>
                          <a:latin typeface="宋体" panose="02010600030101010101" pitchFamily="2" charset="-122"/>
                          <a:ea typeface="宋体" panose="02010600030101010101" pitchFamily="2" charset="-122"/>
                        </a:rPr>
                        <a:t>5</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fontAlgn="ctr"/>
                      <a:r>
                        <a:rPr lang="en-US" altLang="zh-CN" sz="1200" b="0" i="0" u="none" strike="noStrike">
                          <a:effectLst/>
                          <a:latin typeface="宋体" panose="02010600030101010101" pitchFamily="2" charset="-122"/>
                          <a:ea typeface="宋体" panose="02010600030101010101" pitchFamily="2" charset="-122"/>
                        </a:rPr>
                        <a:t>8</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vMerge="1">
                  <a:txBody>
                    <a:bodyPr/>
                    <a:lstStyle/>
                    <a:p>
                      <a:endParaRPr lang="zh-CN"/>
                    </a:p>
                  </a:txBody>
                  <a:tcPr/>
                </a:tc>
              </a:tr>
              <a:tr h="1016138">
                <a:tc rowSpan="2">
                  <a:txBody>
                    <a:bodyPr/>
                    <a:lstStyle/>
                    <a:p>
                      <a:pPr algn="ctr" fontAlgn="ctr"/>
                      <a:r>
                        <a:rPr lang="en-US" altLang="zh-CN" sz="1200" b="0" i="0" u="none" strike="noStrike">
                          <a:effectLst/>
                          <a:latin typeface="宋体" panose="02010600030101010101" pitchFamily="2" charset="-122"/>
                          <a:ea typeface="宋体" panose="02010600030101010101" pitchFamily="2" charset="-122"/>
                        </a:rPr>
                        <a:t>2</a:t>
                      </a:r>
                    </a:p>
                  </a:txBody>
                  <a:tcPr marL="4392" marR="4392" marT="43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altLang="zh-CN" sz="1200" b="0" i="0" u="none" strike="noStrike">
                          <a:effectLst/>
                          <a:latin typeface="宋体" panose="02010600030101010101" pitchFamily="2" charset="-122"/>
                          <a:ea typeface="宋体" panose="02010600030101010101" pitchFamily="2" charset="-122"/>
                        </a:rPr>
                        <a:t>GT740</a:t>
                      </a:r>
                      <a:r>
                        <a:rPr lang="zh-CN" altLang="en-US" sz="1200" b="0" i="0" u="none" strike="noStrike">
                          <a:effectLst/>
                          <a:latin typeface="宋体" panose="02010600030101010101" pitchFamily="2" charset="-122"/>
                          <a:ea typeface="宋体" panose="02010600030101010101" pitchFamily="2" charset="-122"/>
                        </a:rPr>
                        <a:t>超长待机定位器</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zh-CN" altLang="en-US" sz="1200" b="0" i="0" u="none" strike="noStrike" dirty="0">
                          <a:effectLst/>
                          <a:latin typeface="宋体" panose="02010600030101010101" pitchFamily="2" charset="-122"/>
                          <a:ea typeface="宋体" panose="02010600030101010101" pitchFamily="2" charset="-122"/>
                        </a:rPr>
                        <a:t>市场容量：</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1.</a:t>
                      </a:r>
                      <a:r>
                        <a:rPr lang="zh-CN" altLang="en-US" sz="1200" b="0" i="0" u="none" strike="noStrike" dirty="0">
                          <a:effectLst/>
                          <a:latin typeface="宋体" panose="02010600030101010101" pitchFamily="2" charset="-122"/>
                          <a:ea typeface="宋体" panose="02010600030101010101" pitchFamily="2" charset="-122"/>
                        </a:rPr>
                        <a:t>金融风控市场在</a:t>
                      </a:r>
                      <a:r>
                        <a:rPr lang="en-US" altLang="zh-CN" sz="1200" b="0" i="0" u="none" strike="noStrike" dirty="0">
                          <a:effectLst/>
                          <a:latin typeface="宋体" panose="02010600030101010101" pitchFamily="2" charset="-122"/>
                          <a:ea typeface="宋体" panose="02010600030101010101" pitchFamily="2" charset="-122"/>
                        </a:rPr>
                        <a:t>2017</a:t>
                      </a:r>
                      <a:r>
                        <a:rPr lang="zh-CN" altLang="en-US" sz="1200" b="0" i="0" u="none" strike="noStrike" dirty="0">
                          <a:effectLst/>
                          <a:latin typeface="宋体" panose="02010600030101010101" pitchFamily="2" charset="-122"/>
                          <a:ea typeface="宋体" panose="02010600030101010101" pitchFamily="2" charset="-122"/>
                        </a:rPr>
                        <a:t>年，</a:t>
                      </a:r>
                      <a:r>
                        <a:rPr lang="en-US" altLang="zh-CN" sz="1200" b="0" i="0" u="none" strike="noStrike" dirty="0">
                          <a:effectLst/>
                          <a:latin typeface="宋体" panose="02010600030101010101" pitchFamily="2" charset="-122"/>
                          <a:ea typeface="宋体" panose="02010600030101010101" pitchFamily="2" charset="-122"/>
                        </a:rPr>
                        <a:t>1000</a:t>
                      </a:r>
                      <a:r>
                        <a:rPr lang="zh-CN" altLang="en-US" sz="1200" b="0" i="0" u="none" strike="noStrike" dirty="0">
                          <a:effectLst/>
                          <a:latin typeface="宋体" panose="02010600030101010101" pitchFamily="2" charset="-122"/>
                          <a:ea typeface="宋体" panose="02010600030101010101" pitchFamily="2" charset="-122"/>
                        </a:rPr>
                        <a:t>万台。（</a:t>
                      </a:r>
                      <a:r>
                        <a:rPr lang="en-US" altLang="zh-CN" sz="1200" b="0" i="0" u="none" strike="noStrike" dirty="0">
                          <a:effectLst/>
                          <a:latin typeface="宋体" panose="02010600030101010101" pitchFamily="2" charset="-122"/>
                          <a:ea typeface="宋体" panose="02010600030101010101" pitchFamily="2" charset="-122"/>
                        </a:rPr>
                        <a:t>5</a:t>
                      </a:r>
                      <a:r>
                        <a:rPr lang="zh-CN" altLang="en-US" sz="1200" b="0" i="0" u="none" strike="noStrike" dirty="0">
                          <a:effectLst/>
                          <a:latin typeface="宋体" panose="02010600030101010101" pitchFamily="2" charset="-122"/>
                          <a:ea typeface="宋体" panose="02010600030101010101" pitchFamily="2" charset="-122"/>
                        </a:rPr>
                        <a:t>分）</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2.</a:t>
                      </a:r>
                      <a:r>
                        <a:rPr lang="zh-CN" altLang="en-US" sz="1200" b="0" i="0" u="none" strike="noStrike" dirty="0">
                          <a:effectLst/>
                          <a:latin typeface="宋体" panose="02010600030101010101" pitchFamily="2" charset="-122"/>
                          <a:ea typeface="宋体" panose="02010600030101010101" pitchFamily="2" charset="-122"/>
                        </a:rPr>
                        <a:t>主要竞争对手：博实结（此市场博实结第一，我们第二）（</a:t>
                      </a:r>
                      <a:r>
                        <a:rPr lang="en-US" altLang="zh-CN" sz="1200" b="0" i="0" u="none" strike="noStrike" dirty="0">
                          <a:effectLst/>
                          <a:latin typeface="宋体" panose="02010600030101010101" pitchFamily="2" charset="-122"/>
                          <a:ea typeface="宋体" panose="02010600030101010101" pitchFamily="2" charset="-122"/>
                        </a:rPr>
                        <a:t>3</a:t>
                      </a:r>
                      <a:r>
                        <a:rPr lang="zh-CN" altLang="en-US" sz="1200" b="0" i="0" u="none" strike="noStrike" dirty="0">
                          <a:effectLst/>
                          <a:latin typeface="宋体" panose="02010600030101010101" pitchFamily="2" charset="-122"/>
                          <a:ea typeface="宋体" panose="02010600030101010101" pitchFamily="2" charset="-122"/>
                        </a:rPr>
                        <a:t>分）</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3.</a:t>
                      </a:r>
                      <a:r>
                        <a:rPr lang="zh-CN" altLang="en-US" sz="1200" b="0" i="0" u="none" strike="noStrike" dirty="0">
                          <a:effectLst/>
                          <a:latin typeface="宋体" panose="02010600030101010101" pitchFamily="2" charset="-122"/>
                          <a:ea typeface="宋体" panose="02010600030101010101" pitchFamily="2" charset="-122"/>
                        </a:rPr>
                        <a:t>车辆抵押金融贷款公司。（</a:t>
                      </a:r>
                      <a:r>
                        <a:rPr lang="en-US" altLang="zh-CN" sz="1200" b="0" i="0" u="none" strike="noStrike" dirty="0">
                          <a:effectLst/>
                          <a:latin typeface="宋体" panose="02010600030101010101" pitchFamily="2" charset="-122"/>
                          <a:ea typeface="宋体" panose="02010600030101010101" pitchFamily="2" charset="-122"/>
                        </a:rPr>
                        <a:t>5</a:t>
                      </a:r>
                      <a:r>
                        <a:rPr lang="zh-CN" altLang="en-US" sz="1200" b="0" i="0" u="none" strike="noStrike" dirty="0">
                          <a:effectLst/>
                          <a:latin typeface="宋体" panose="02010600030101010101" pitchFamily="2" charset="-122"/>
                          <a:ea typeface="宋体" panose="02010600030101010101" pitchFamily="2" charset="-122"/>
                        </a:rPr>
                        <a:t>分）</a:t>
                      </a:r>
                      <a:br>
                        <a:rPr lang="zh-CN" altLang="en-US" sz="1200" b="0" i="0" u="none" strike="noStrike" dirty="0">
                          <a:effectLst/>
                          <a:latin typeface="宋体" panose="02010600030101010101" pitchFamily="2" charset="-122"/>
                          <a:ea typeface="宋体" panose="02010600030101010101" pitchFamily="2" charset="-122"/>
                        </a:rPr>
                      </a:br>
                      <a:r>
                        <a:rPr lang="zh-CN" altLang="en-US" sz="1200" b="0" i="0" u="none" strike="noStrike" dirty="0">
                          <a:effectLst/>
                          <a:latin typeface="宋体" panose="02010600030101010101" pitchFamily="2" charset="-122"/>
                          <a:ea typeface="宋体" panose="02010600030101010101" pitchFamily="2" charset="-122"/>
                        </a:rPr>
                        <a:t>战略价值：公司战略方向，主要盈利产品</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altLang="zh-CN" sz="1200" b="0" i="0" u="none" strike="noStrike" dirty="0">
                          <a:effectLst/>
                          <a:latin typeface="宋体" panose="02010600030101010101" pitchFamily="2" charset="-122"/>
                          <a:ea typeface="宋体" panose="02010600030101010101" pitchFamily="2" charset="-122"/>
                        </a:rPr>
                        <a:t>1.</a:t>
                      </a:r>
                      <a:r>
                        <a:rPr lang="zh-CN" altLang="en-US" sz="1200" b="0" i="0" u="none" strike="noStrike" dirty="0">
                          <a:effectLst/>
                          <a:latin typeface="宋体" panose="02010600030101010101" pitchFamily="2" charset="-122"/>
                          <a:ea typeface="宋体" panose="02010600030101010101" pitchFamily="2" charset="-122"/>
                        </a:rPr>
                        <a:t>出货量</a:t>
                      </a:r>
                      <a:r>
                        <a:rPr lang="en-US" altLang="zh-CN" sz="1200" b="0" i="0" u="none" strike="noStrike" dirty="0">
                          <a:effectLst/>
                          <a:latin typeface="宋体" panose="02010600030101010101" pitchFamily="2" charset="-122"/>
                          <a:ea typeface="宋体" panose="02010600030101010101" pitchFamily="2" charset="-122"/>
                        </a:rPr>
                        <a:t>200K~300K</a:t>
                      </a:r>
                      <a:r>
                        <a:rPr lang="zh-CN" altLang="en-US" sz="1200" b="0" i="0" u="none" strike="noStrike" dirty="0">
                          <a:effectLst/>
                          <a:latin typeface="宋体" panose="02010600030101010101" pitchFamily="2" charset="-122"/>
                          <a:ea typeface="宋体" panose="02010600030101010101" pitchFamily="2" charset="-122"/>
                        </a:rPr>
                        <a:t>台。</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2.</a:t>
                      </a:r>
                      <a:r>
                        <a:rPr lang="zh-CN" altLang="en-US" sz="1200" b="0" i="0" u="none" strike="noStrike" dirty="0">
                          <a:effectLst/>
                          <a:latin typeface="宋体" panose="02010600030101010101" pitchFamily="2" charset="-122"/>
                          <a:ea typeface="宋体" panose="02010600030101010101" pitchFamily="2" charset="-122"/>
                        </a:rPr>
                        <a:t>标准品涉及</a:t>
                      </a:r>
                      <a:r>
                        <a:rPr lang="en-US" altLang="zh-CN" sz="1200" b="0" i="0" u="none" strike="noStrike" dirty="0">
                          <a:effectLst/>
                          <a:latin typeface="宋体" panose="02010600030101010101" pitchFamily="2" charset="-122"/>
                          <a:ea typeface="宋体" panose="02010600030101010101" pitchFamily="2" charset="-122"/>
                        </a:rPr>
                        <a:t>20</a:t>
                      </a:r>
                      <a:r>
                        <a:rPr lang="zh-CN" altLang="en-US" sz="1200" b="0" i="0" u="none" strike="noStrike" dirty="0">
                          <a:effectLst/>
                          <a:latin typeface="宋体" panose="02010600030101010101" pitchFamily="2" charset="-122"/>
                          <a:ea typeface="宋体" panose="02010600030101010101" pitchFamily="2" charset="-122"/>
                        </a:rPr>
                        <a:t>多个代理</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3.</a:t>
                      </a:r>
                      <a:r>
                        <a:rPr lang="zh-CN" altLang="en-US" sz="1200" b="0" i="0" u="none" strike="noStrike" dirty="0">
                          <a:effectLst/>
                          <a:latin typeface="宋体" panose="02010600030101010101" pitchFamily="2" charset="-122"/>
                          <a:ea typeface="宋体" panose="02010600030101010101" pitchFamily="2" charset="-122"/>
                        </a:rPr>
                        <a:t>年出货</a:t>
                      </a:r>
                      <a:r>
                        <a:rPr lang="en-US" altLang="zh-CN" sz="1200" b="0" i="0" u="none" strike="noStrike" dirty="0">
                          <a:effectLst/>
                          <a:latin typeface="宋体" panose="02010600030101010101" pitchFamily="2" charset="-122"/>
                          <a:ea typeface="宋体" panose="02010600030101010101" pitchFamily="2" charset="-122"/>
                        </a:rPr>
                        <a:t>2000K~3000K</a:t>
                      </a:r>
                      <a:r>
                        <a:rPr lang="zh-CN" altLang="en-US" sz="1200" b="0" i="0" u="none" strike="noStrike" dirty="0">
                          <a:effectLst/>
                          <a:latin typeface="宋体" panose="02010600030101010101" pitchFamily="2" charset="-122"/>
                          <a:ea typeface="宋体" panose="02010600030101010101" pitchFamily="2" charset="-122"/>
                        </a:rPr>
                        <a:t>台。</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4.</a:t>
                      </a:r>
                      <a:r>
                        <a:rPr lang="zh-CN" altLang="en-US" sz="1200" b="0" i="0" u="none" strike="noStrike" dirty="0">
                          <a:effectLst/>
                          <a:latin typeface="宋体" panose="02010600030101010101" pitchFamily="2" charset="-122"/>
                          <a:ea typeface="宋体" panose="02010600030101010101" pitchFamily="2" charset="-122"/>
                        </a:rPr>
                        <a:t>利润：</a:t>
                      </a:r>
                      <a:r>
                        <a:rPr lang="en-US" altLang="zh-CN" sz="1200" b="0" i="0" u="none" strike="noStrike" dirty="0">
                          <a:effectLst/>
                          <a:latin typeface="宋体" panose="02010600030101010101" pitchFamily="2" charset="-122"/>
                          <a:ea typeface="宋体" panose="02010600030101010101" pitchFamily="2" charset="-122"/>
                        </a:rPr>
                        <a:t>5%</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en-US" altLang="zh-CN" sz="1200" b="0" i="0" u="none" strike="noStrike" dirty="0">
                          <a:effectLst/>
                          <a:latin typeface="宋体" panose="02010600030101010101" pitchFamily="2" charset="-122"/>
                          <a:ea typeface="宋体" panose="02010600030101010101" pitchFamily="2" charset="-122"/>
                        </a:rPr>
                        <a:t>1.</a:t>
                      </a:r>
                      <a:r>
                        <a:rPr lang="zh-CN" altLang="en-US" sz="1200" b="0" i="0" u="none" strike="noStrike" dirty="0">
                          <a:effectLst/>
                          <a:latin typeface="宋体" panose="02010600030101010101" pitchFamily="2" charset="-122"/>
                          <a:ea typeface="宋体" panose="02010600030101010101" pitchFamily="2" charset="-122"/>
                        </a:rPr>
                        <a:t>人力资源投入一般，需专人长期维护。</a:t>
                      </a:r>
                      <a:br>
                        <a:rPr lang="zh-CN" altLang="en-US" sz="1200" b="0" i="0" u="none" strike="noStrike" dirty="0">
                          <a:effectLst/>
                          <a:latin typeface="宋体" panose="02010600030101010101" pitchFamily="2" charset="-122"/>
                          <a:ea typeface="宋体" panose="02010600030101010101" pitchFamily="2" charset="-122"/>
                        </a:rPr>
                      </a:br>
                      <a:r>
                        <a:rPr lang="en-US" altLang="zh-CN" sz="1200" b="0" i="0" u="none" strike="noStrike" dirty="0">
                          <a:effectLst/>
                          <a:latin typeface="宋体" panose="02010600030101010101" pitchFamily="2" charset="-122"/>
                          <a:ea typeface="宋体" panose="02010600030101010101" pitchFamily="2" charset="-122"/>
                        </a:rPr>
                        <a:t>2.</a:t>
                      </a:r>
                      <a:r>
                        <a:rPr lang="zh-CN" altLang="en-US" sz="1200" b="0" i="0" u="none" strike="noStrike" dirty="0">
                          <a:effectLst/>
                          <a:latin typeface="宋体" panose="02010600030101010101" pitchFamily="2" charset="-122"/>
                          <a:ea typeface="宋体" panose="02010600030101010101" pitchFamily="2" charset="-122"/>
                        </a:rPr>
                        <a:t>其他开发资金成本较小。</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zh-CN" altLang="en-US" sz="1200" b="0" i="0" u="none" strike="noStrike" dirty="0">
                          <a:effectLst/>
                          <a:latin typeface="宋体" panose="02010600030101010101" pitchFamily="2" charset="-122"/>
                          <a:ea typeface="宋体" panose="02010600030101010101" pitchFamily="2" charset="-122"/>
                        </a:rPr>
                        <a:t>功耗控制要求较高</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2">
                  <a:txBody>
                    <a:bodyPr/>
                    <a:lstStyle/>
                    <a:p>
                      <a:pPr algn="ctr" fontAlgn="ctr"/>
                      <a:r>
                        <a:rPr lang="en-US" altLang="zh-CN" sz="1200" b="0" i="0" u="none" strike="noStrike" dirty="0">
                          <a:effectLst/>
                          <a:latin typeface="宋体" panose="02010600030101010101" pitchFamily="2" charset="-122"/>
                          <a:ea typeface="宋体" panose="02010600030101010101" pitchFamily="2" charset="-122"/>
                        </a:rPr>
                        <a:t>83</a:t>
                      </a:r>
                    </a:p>
                  </a:txBody>
                  <a:tcPr marL="4392" marR="4392" marT="439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53987">
                <a:tc vMerge="1">
                  <a:txBody>
                    <a:bodyPr/>
                    <a:lstStyle/>
                    <a:p>
                      <a:endParaRPr lang="zh-CN"/>
                    </a:p>
                  </a:txBody>
                  <a:tcPr/>
                </a:tc>
                <a:tc>
                  <a:txBody>
                    <a:bodyPr/>
                    <a:lstStyle/>
                    <a:p>
                      <a:pPr algn="l" fontAlgn="ctr"/>
                      <a:r>
                        <a:rPr lang="zh-CN" altLang="en-US" sz="1200" b="0" i="0" u="none" strike="noStrike" dirty="0">
                          <a:effectLst/>
                          <a:latin typeface="宋体" panose="02010600030101010101" pitchFamily="2" charset="-122"/>
                          <a:ea typeface="宋体" panose="02010600030101010101" pitchFamily="2" charset="-122"/>
                        </a:rPr>
                        <a:t>得分</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zh-CN" sz="1200" b="0" i="0" u="none" strike="noStrike" dirty="0">
                          <a:effectLst/>
                          <a:latin typeface="宋体" panose="02010600030101010101" pitchFamily="2" charset="-122"/>
                          <a:ea typeface="宋体" panose="02010600030101010101" pitchFamily="2" charset="-122"/>
                        </a:rPr>
                        <a:t>33</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zh-CN" sz="1200" b="0" i="0" u="none" strike="noStrike" dirty="0">
                          <a:effectLst/>
                          <a:latin typeface="宋体" panose="02010600030101010101" pitchFamily="2" charset="-122"/>
                          <a:ea typeface="宋体" panose="02010600030101010101" pitchFamily="2" charset="-122"/>
                        </a:rPr>
                        <a:t>32</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zh-CN" sz="1200" b="0" i="0" u="none" strike="noStrike">
                          <a:effectLst/>
                          <a:latin typeface="宋体" panose="02010600030101010101" pitchFamily="2" charset="-122"/>
                          <a:ea typeface="宋体" panose="02010600030101010101" pitchFamily="2" charset="-122"/>
                        </a:rPr>
                        <a:t>10</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ctr"/>
                      <a:r>
                        <a:rPr lang="en-US" altLang="zh-CN" sz="1200" b="0" i="0" u="none" strike="noStrike" dirty="0">
                          <a:effectLst/>
                          <a:latin typeface="宋体" panose="02010600030101010101" pitchFamily="2" charset="-122"/>
                          <a:ea typeface="宋体" panose="02010600030101010101" pitchFamily="2" charset="-122"/>
                        </a:rPr>
                        <a:t>8</a:t>
                      </a:r>
                    </a:p>
                  </a:txBody>
                  <a:tcPr marL="4392" marR="4392" marT="43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zh-CN"/>
                    </a:p>
                  </a:txBody>
                  <a:tcPr/>
                </a:tc>
              </a:tr>
            </a:tbl>
          </a:graphicData>
        </a:graphic>
      </p:graphicFrame>
      <p:sp>
        <p:nvSpPr>
          <p:cNvPr id="8" name="矩形 7"/>
          <p:cNvSpPr/>
          <p:nvPr/>
        </p:nvSpPr>
        <p:spPr>
          <a:xfrm rot="1599641">
            <a:off x="9507894" y="4712738"/>
            <a:ext cx="1966259" cy="4482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示例</a:t>
            </a:r>
          </a:p>
        </p:txBody>
      </p:sp>
      <p:sp>
        <p:nvSpPr>
          <p:cNvPr id="9" name="文本框 8"/>
          <p:cNvSpPr txBox="1"/>
          <p:nvPr/>
        </p:nvSpPr>
        <p:spPr>
          <a:xfrm>
            <a:off x="968990" y="563248"/>
            <a:ext cx="9394209" cy="73723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t>建立订单需求价值评估原则，为高层决策提供依据（直接提交给产品线负责人，而非集团需求管理团队</a:t>
            </a:r>
            <a:r>
              <a:rPr lang="en-US" altLang="zh-CN" sz="1400" dirty="0"/>
              <a:t>RMT</a:t>
            </a:r>
            <a:r>
              <a:rPr lang="zh-CN" altLang="en-US" sz="1400" dirty="0"/>
              <a:t>）</a:t>
            </a:r>
            <a:endParaRPr lang="en-US" altLang="zh-CN" sz="1400" dirty="0"/>
          </a:p>
          <a:p>
            <a:pPr marL="285750" indent="-285750">
              <a:lnSpc>
                <a:spcPct val="150000"/>
              </a:lnSpc>
              <a:buFont typeface="Arial" panose="020B0604020202020204" pitchFamily="34" charset="0"/>
              <a:buChar char="•"/>
            </a:pPr>
            <a:r>
              <a:rPr lang="zh-CN" altLang="en-US" sz="1400" b="1" dirty="0">
                <a:solidFill>
                  <a:srgbClr val="C00000"/>
                </a:solidFill>
              </a:rPr>
              <a:t>产品线需求分析团队</a:t>
            </a:r>
            <a:r>
              <a:rPr lang="zh-CN" altLang="en-US" sz="1400" dirty="0"/>
              <a:t>通过此模板进行订单价值评估</a:t>
            </a:r>
          </a:p>
        </p:txBody>
      </p:sp>
      <p:sp>
        <p:nvSpPr>
          <p:cNvPr id="10" name="文本框 9"/>
          <p:cNvSpPr txBox="1"/>
          <p:nvPr/>
        </p:nvSpPr>
        <p:spPr>
          <a:xfrm>
            <a:off x="496872" y="1455396"/>
            <a:ext cx="2030978" cy="276999"/>
          </a:xfrm>
          <a:prstGeom prst="rect">
            <a:avLst/>
          </a:prstGeom>
          <a:noFill/>
        </p:spPr>
        <p:txBody>
          <a:bodyPr wrap="square" rtlCol="0">
            <a:spAutoFit/>
          </a:bodyPr>
          <a:lstStyle/>
          <a:p>
            <a:r>
              <a:rPr lang="zh-CN" altLang="en-US" sz="1200" dirty="0"/>
              <a:t>需求价值评估模板、示例：</a:t>
            </a:r>
          </a:p>
        </p:txBody>
      </p:sp>
      <p:sp>
        <p:nvSpPr>
          <p:cNvPr id="12" name="矩形 11"/>
          <p:cNvSpPr/>
          <p:nvPr/>
        </p:nvSpPr>
        <p:spPr>
          <a:xfrm>
            <a:off x="7867354" y="1458576"/>
            <a:ext cx="108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研发代表</a:t>
            </a:r>
          </a:p>
        </p:txBody>
      </p:sp>
      <p:sp>
        <p:nvSpPr>
          <p:cNvPr id="13" name="矩形 12"/>
          <p:cNvSpPr/>
          <p:nvPr/>
        </p:nvSpPr>
        <p:spPr>
          <a:xfrm>
            <a:off x="4396109" y="1458576"/>
            <a:ext cx="108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技术支持</a:t>
            </a:r>
          </a:p>
        </p:txBody>
      </p:sp>
      <p:sp>
        <p:nvSpPr>
          <p:cNvPr id="14" name="矩形 13"/>
          <p:cNvSpPr/>
          <p:nvPr/>
        </p:nvSpPr>
        <p:spPr>
          <a:xfrm>
            <a:off x="2973004" y="1458576"/>
            <a:ext cx="108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产品经理</a:t>
            </a:r>
          </a:p>
        </p:txBody>
      </p:sp>
      <p:sp>
        <p:nvSpPr>
          <p:cNvPr id="15" name="矩形 14"/>
          <p:cNvSpPr/>
          <p:nvPr/>
        </p:nvSpPr>
        <p:spPr>
          <a:xfrm>
            <a:off x="5921263" y="1458576"/>
            <a:ext cx="108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销售代表</a:t>
            </a:r>
          </a:p>
        </p:txBody>
      </p:sp>
      <p:cxnSp>
        <p:nvCxnSpPr>
          <p:cNvPr id="17" name="直接箭头连接符 16"/>
          <p:cNvCxnSpPr/>
          <p:nvPr/>
        </p:nvCxnSpPr>
        <p:spPr>
          <a:xfrm flipH="1">
            <a:off x="7977918" y="1711726"/>
            <a:ext cx="251012" cy="3471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8505474" y="1709426"/>
            <a:ext cx="267315" cy="34942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511510" y="1721500"/>
            <a:ext cx="199208" cy="3373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855964" y="1689703"/>
            <a:ext cx="532650" cy="3373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373315" y="1689702"/>
            <a:ext cx="482649" cy="44567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6114752" y="1721500"/>
            <a:ext cx="250517" cy="41387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535667" y="1745768"/>
            <a:ext cx="1760892" cy="42140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a:bodyPr>
          <a:lstStyle/>
          <a:p>
            <a:r>
              <a:rPr lang="en-US" altLang="zh-CN" dirty="0"/>
              <a:t>2.5</a:t>
            </a:r>
            <a:r>
              <a:rPr lang="zh-CN" altLang="en-US" dirty="0"/>
              <a:t>需求分析：标准品需求价值排序，为标准品需求分发提供依据</a:t>
            </a:r>
          </a:p>
        </p:txBody>
      </p:sp>
      <p:sp>
        <p:nvSpPr>
          <p:cNvPr id="4" name="文本框 3"/>
          <p:cNvSpPr txBox="1"/>
          <p:nvPr/>
        </p:nvSpPr>
        <p:spPr>
          <a:xfrm>
            <a:off x="1249419" y="1244061"/>
            <a:ext cx="9613212" cy="82994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重新梳理共性需求、可标准化需求、市场特殊需求，输出需求价值优先级排序</a:t>
            </a:r>
            <a:endParaRPr lang="en-US" altLang="zh-CN" sz="1600" dirty="0"/>
          </a:p>
          <a:p>
            <a:pPr marL="285750" indent="-285750">
              <a:lnSpc>
                <a:spcPct val="150000"/>
              </a:lnSpc>
              <a:buFont typeface="Arial" panose="020B0604020202020204" pitchFamily="34" charset="0"/>
              <a:buChar char="•"/>
            </a:pPr>
            <a:r>
              <a:rPr lang="zh-CN" altLang="en-US" sz="1600" dirty="0"/>
              <a:t>通过排序结果，匹配需求分发原则，完成初步分发建议，并提交国内产品线管理团队</a:t>
            </a:r>
            <a:r>
              <a:rPr lang="en-US" altLang="zh-CN" sz="1600" dirty="0"/>
              <a:t>RMT</a:t>
            </a:r>
            <a:r>
              <a:rPr lang="zh-CN" altLang="en-US" sz="1600" dirty="0"/>
              <a:t>进行决策</a:t>
            </a:r>
          </a:p>
        </p:txBody>
      </p:sp>
      <p:sp>
        <p:nvSpPr>
          <p:cNvPr id="7" name="矩形 6"/>
          <p:cNvSpPr/>
          <p:nvPr/>
        </p:nvSpPr>
        <p:spPr>
          <a:xfrm>
            <a:off x="1300613" y="907580"/>
            <a:ext cx="2468880" cy="368300"/>
          </a:xfrm>
          <a:prstGeom prst="rect">
            <a:avLst/>
          </a:prstGeom>
        </p:spPr>
        <p:txBody>
          <a:bodyPr wrap="none">
            <a:spAutoFit/>
          </a:bodyPr>
          <a:lstStyle/>
          <a:p>
            <a:r>
              <a:rPr lang="zh-CN" altLang="en-US" b="1" dirty="0">
                <a:solidFill>
                  <a:srgbClr val="C00000"/>
                </a:solidFill>
              </a:rPr>
              <a:t>产品线需求分析团队：</a:t>
            </a:r>
            <a:endParaRPr lang="zh-CN" altLang="en-US" dirty="0"/>
          </a:p>
        </p:txBody>
      </p:sp>
      <p:graphicFrame>
        <p:nvGraphicFramePr>
          <p:cNvPr id="10" name="表格 9"/>
          <p:cNvGraphicFramePr>
            <a:graphicFrameLocks noGrp="1"/>
          </p:cNvGraphicFramePr>
          <p:nvPr/>
        </p:nvGraphicFramePr>
        <p:xfrm>
          <a:off x="1095659" y="2874371"/>
          <a:ext cx="10000681" cy="2498522"/>
        </p:xfrm>
        <a:graphic>
          <a:graphicData uri="http://schemas.openxmlformats.org/drawingml/2006/table">
            <a:tbl>
              <a:tblPr/>
              <a:tblGrid>
                <a:gridCol w="877693"/>
                <a:gridCol w="2644776"/>
                <a:gridCol w="961283"/>
                <a:gridCol w="877693"/>
                <a:gridCol w="877693"/>
                <a:gridCol w="877693"/>
                <a:gridCol w="877693"/>
                <a:gridCol w="668719"/>
                <a:gridCol w="668719"/>
                <a:gridCol w="668719"/>
              </a:tblGrid>
              <a:tr h="317435">
                <a:tc rowSpan="2">
                  <a:txBody>
                    <a:bodyPr/>
                    <a:lstStyle/>
                    <a:p>
                      <a:pPr algn="ctr" fontAlgn="ctr"/>
                      <a:r>
                        <a:rPr lang="en-US" sz="1200" b="1" i="0" u="none" strike="noStrike">
                          <a:effectLst/>
                          <a:latin typeface="微软雅黑" panose="020B0503020204020204" pitchFamily="34" charset="-122"/>
                          <a:ea typeface="微软雅黑" panose="020B0503020204020204" pitchFamily="34" charset="-122"/>
                        </a:rPr>
                        <a:t>No.</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zh-CN" altLang="en-US" sz="1200" b="1" i="0" u="none" strike="noStrike" dirty="0">
                          <a:effectLst/>
                          <a:latin typeface="微软雅黑" panose="020B0503020204020204" pitchFamily="34" charset="-122"/>
                          <a:ea typeface="微软雅黑" panose="020B0503020204020204" pitchFamily="34" charset="-122"/>
                        </a:rPr>
                        <a:t>需求描述</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2">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国内</a:t>
                      </a:r>
                      <a:r>
                        <a:rPr lang="en-US" altLang="zh-CN" sz="1200" b="1" i="0" u="none" strike="noStrike">
                          <a:effectLst/>
                          <a:latin typeface="微软雅黑" panose="020B0503020204020204" pitchFamily="34" charset="-122"/>
                          <a:ea typeface="微软雅黑" panose="020B0503020204020204" pitchFamily="34" charset="-122"/>
                        </a:rPr>
                        <a:t>/</a:t>
                      </a:r>
                      <a:r>
                        <a:rPr lang="zh-CN" altLang="en-US" sz="1200" b="1" i="0" u="none" strike="noStrike">
                          <a:effectLst/>
                          <a:latin typeface="微软雅黑" panose="020B0503020204020204" pitchFamily="34" charset="-122"/>
                          <a:ea typeface="微软雅黑" panose="020B0503020204020204" pitchFamily="34" charset="-122"/>
                        </a:rPr>
                        <a:t>国外</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4">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产品系列（单选）</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tc hMerge="1">
                  <a:txBody>
                    <a:bodyPr/>
                    <a:lstStyle/>
                    <a:p>
                      <a:endParaRPr lang="zh-CN"/>
                    </a:p>
                  </a:txBody>
                  <a:tcPr/>
                </a:tc>
                <a:tc gridSpan="3">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需求接受团队</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zh-CN"/>
                    </a:p>
                  </a:txBody>
                  <a:tcPr/>
                </a:tc>
                <a:tc hMerge="1">
                  <a:txBody>
                    <a:bodyPr/>
                    <a:lstStyle/>
                    <a:p>
                      <a:endParaRPr lang="zh-CN"/>
                    </a:p>
                  </a:txBody>
                  <a:tcPr/>
                </a:tc>
              </a:tr>
              <a:tr h="326395">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产品大类</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产品系列</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产品型号</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定制型号</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规划</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立项</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zh-CN" altLang="en-US" sz="1200" b="1" i="0" u="none" strike="noStrike">
                          <a:effectLst/>
                          <a:latin typeface="微软雅黑" panose="020B0503020204020204" pitchFamily="34" charset="-122"/>
                          <a:ea typeface="微软雅黑" panose="020B0503020204020204" pitchFamily="34" charset="-122"/>
                        </a:rPr>
                        <a:t>开发</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r>
              <a:tr h="364794">
                <a:tc>
                  <a:txBody>
                    <a:bodyPr/>
                    <a:lstStyle/>
                    <a:p>
                      <a:pPr algn="ctr" fontAlgn="ctr"/>
                      <a:r>
                        <a:rPr lang="en-US" altLang="zh-CN" sz="1200" b="0" i="0" u="none" strike="noStrike">
                          <a:effectLst/>
                          <a:latin typeface="微软雅黑" panose="020B0503020204020204" pitchFamily="34" charset="-122"/>
                          <a:ea typeface="微软雅黑" panose="020B0503020204020204" pitchFamily="34" charset="-122"/>
                        </a:rPr>
                        <a:t>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所有系列都需要增加的需求</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552">
                <a:tc>
                  <a:txBody>
                    <a:bodyPr/>
                    <a:lstStyle/>
                    <a:p>
                      <a:pPr algn="ctr" fontAlgn="ctr"/>
                      <a:r>
                        <a:rPr lang="en-US" altLang="zh-CN" sz="1200" b="0" i="0" u="none" strike="noStrike">
                          <a:effectLst/>
                          <a:latin typeface="微软雅黑" panose="020B0503020204020204" pitchFamily="34" charset="-122"/>
                          <a:ea typeface="微软雅黑" panose="020B0503020204020204" pitchFamily="34" charset="-122"/>
                        </a:rPr>
                        <a:t>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当前系列的所有型号都需要增加的需求</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794">
                <a:tc>
                  <a:txBody>
                    <a:bodyPr/>
                    <a:lstStyle/>
                    <a:p>
                      <a:pPr algn="ctr" fontAlgn="ctr"/>
                      <a:r>
                        <a:rPr lang="en-US" altLang="zh-CN" sz="1200" b="0" i="0" u="none" strike="noStrike">
                          <a:effectLst/>
                          <a:latin typeface="微软雅黑" panose="020B0503020204020204" pitchFamily="34" charset="-122"/>
                          <a:ea typeface="微软雅黑" panose="020B0503020204020204" pitchFamily="34" charset="-122"/>
                        </a:rPr>
                        <a:t>3</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当前系列中的标准品型号</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552">
                <a:tc>
                  <a:txBody>
                    <a:bodyPr/>
                    <a:lstStyle/>
                    <a:p>
                      <a:pPr algn="ctr" fontAlgn="ctr"/>
                      <a:r>
                        <a:rPr lang="en-US" altLang="zh-CN" sz="1200" b="0" i="0" u="none" strike="noStrike">
                          <a:effectLst/>
                          <a:latin typeface="微软雅黑" panose="020B0503020204020204" pitchFamily="34" charset="-122"/>
                          <a:ea typeface="微软雅黑" panose="020B0503020204020204" pitchFamily="34" charset="-122"/>
                        </a:rPr>
                        <a:t>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非标准品型号，新市场、新产品需求</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微软雅黑" panose="020B0503020204020204" pitchFamily="34" charset="-122"/>
                          <a:ea typeface="微软雅黑" panose="020B0503020204020204" pitchFamily="34" charset="-122"/>
                        </a:rPr>
                        <a:t>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effectLst/>
                          <a:latin typeface="微软雅黑" panose="020B0503020204020204" pitchFamily="34" charset="-122"/>
                          <a:ea typeface="微软雅黑" panose="020B0503020204020204" pitchFamily="34" charset="-122"/>
                        </a:rPr>
                        <a:t>√</a:t>
                      </a:r>
                    </a:p>
                  </a:txBody>
                  <a:tcPr marL="4763" marR="4763" marT="47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文本框 10"/>
          <p:cNvSpPr txBox="1"/>
          <p:nvPr/>
        </p:nvSpPr>
        <p:spPr>
          <a:xfrm>
            <a:off x="1388782" y="2457370"/>
            <a:ext cx="2569883" cy="276999"/>
          </a:xfrm>
          <a:prstGeom prst="rect">
            <a:avLst/>
          </a:prstGeom>
          <a:noFill/>
        </p:spPr>
        <p:txBody>
          <a:bodyPr wrap="square" rtlCol="0">
            <a:spAutoFit/>
          </a:bodyPr>
          <a:lstStyle/>
          <a:p>
            <a:r>
              <a:rPr lang="zh-CN" altLang="en-US" sz="1200" dirty="0"/>
              <a:t>需求分发原则：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2.6 </a:t>
            </a:r>
            <a:r>
              <a:rPr lang="zh-CN" altLang="en-US" dirty="0"/>
              <a:t>需求跟踪管理：建立端到端的需求跟踪机制</a:t>
            </a:r>
          </a:p>
        </p:txBody>
      </p:sp>
      <p:graphicFrame>
        <p:nvGraphicFramePr>
          <p:cNvPr id="4" name="表格 3"/>
          <p:cNvGraphicFramePr>
            <a:graphicFrameLocks noGrp="1"/>
          </p:cNvGraphicFramePr>
          <p:nvPr/>
        </p:nvGraphicFramePr>
        <p:xfrm>
          <a:off x="908501" y="1710038"/>
          <a:ext cx="9604871" cy="1235356"/>
        </p:xfrm>
        <a:graphic>
          <a:graphicData uri="http://schemas.openxmlformats.org/drawingml/2006/table">
            <a:tbl>
              <a:tblPr firstRow="1" bandRow="1">
                <a:tableStyleId>{5C22544A-7EE6-4342-B048-85BDC9FD1C3A}</a:tableStyleId>
              </a:tblPr>
              <a:tblGrid>
                <a:gridCol w="1255973"/>
                <a:gridCol w="8348898"/>
              </a:tblGrid>
              <a:tr h="617678">
                <a:tc>
                  <a:txBody>
                    <a:bodyPr/>
                    <a:lstStyle/>
                    <a:p>
                      <a:endParaRPr lang="zh-CN" altLang="en-US" dirty="0"/>
                    </a:p>
                  </a:txBody>
                  <a:tcPr>
                    <a:solidFill>
                      <a:schemeClr val="tx2">
                        <a:lumMod val="40000"/>
                        <a:lumOff val="60000"/>
                      </a:schemeClr>
                    </a:solidFill>
                  </a:tcPr>
                </a:tc>
                <a:tc>
                  <a:txBody>
                    <a:bodyPr/>
                    <a:lstStyle/>
                    <a:p>
                      <a:endParaRPr lang="zh-CN" altLang="en-US" dirty="0"/>
                    </a:p>
                  </a:txBody>
                  <a:tcPr>
                    <a:solidFill>
                      <a:schemeClr val="tx2">
                        <a:lumMod val="40000"/>
                        <a:lumOff val="60000"/>
                      </a:schemeClr>
                    </a:solidFill>
                  </a:tcPr>
                </a:tc>
              </a:tr>
              <a:tr h="617678">
                <a:tc>
                  <a:txBody>
                    <a:bodyPr/>
                    <a:lstStyle/>
                    <a:p>
                      <a:pPr algn="ctr"/>
                      <a:r>
                        <a:rPr lang="zh-CN" altLang="en-US" sz="1600" b="1" dirty="0"/>
                        <a:t>需求流程</a:t>
                      </a:r>
                    </a:p>
                  </a:txBody>
                  <a:tcPr anchor="ctr"/>
                </a:tc>
                <a:tc>
                  <a:txBody>
                    <a:bodyPr/>
                    <a:lstStyle/>
                    <a:p>
                      <a:endParaRPr lang="zh-CN" altLang="en-US" dirty="0"/>
                    </a:p>
                  </a:txBody>
                  <a:tcPr/>
                </a:tc>
              </a:tr>
            </a:tbl>
          </a:graphicData>
        </a:graphic>
      </p:graphicFrame>
      <p:sp>
        <p:nvSpPr>
          <p:cNvPr id="5" name="流程图: 过程 4"/>
          <p:cNvSpPr/>
          <p:nvPr/>
        </p:nvSpPr>
        <p:spPr>
          <a:xfrm>
            <a:off x="2271378" y="2473841"/>
            <a:ext cx="1509061" cy="302400"/>
          </a:xfrm>
          <a:prstGeom prst="flowChartProcess">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fontAlgn="base">
              <a:spcBef>
                <a:spcPct val="0"/>
              </a:spcBef>
              <a:spcAft>
                <a:spcPct val="0"/>
              </a:spcAft>
            </a:pPr>
            <a:r>
              <a:rPr lang="zh-CN" altLang="en-US" sz="1440" b="1" dirty="0">
                <a:solidFill>
                  <a:srgbClr val="FFFFFF"/>
                </a:solidFill>
                <a:latin typeface="微软雅黑" panose="020B0503020204020204" pitchFamily="34" charset="-122"/>
                <a:ea typeface="微软雅黑" panose="020B0503020204020204" pitchFamily="34" charset="-122"/>
              </a:rPr>
              <a:t>需求收集</a:t>
            </a:r>
          </a:p>
        </p:txBody>
      </p:sp>
      <p:sp>
        <p:nvSpPr>
          <p:cNvPr id="6" name="流程图: 过程 5"/>
          <p:cNvSpPr/>
          <p:nvPr/>
        </p:nvSpPr>
        <p:spPr>
          <a:xfrm>
            <a:off x="3801036" y="2473841"/>
            <a:ext cx="1441966" cy="302400"/>
          </a:xfrm>
          <a:prstGeom prst="flowChartProcess">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fontAlgn="base">
              <a:spcBef>
                <a:spcPct val="0"/>
              </a:spcBef>
              <a:spcAft>
                <a:spcPct val="0"/>
              </a:spcAft>
            </a:pPr>
            <a:r>
              <a:rPr lang="zh-CN" altLang="en-US" sz="1440" b="1" dirty="0">
                <a:solidFill>
                  <a:srgbClr val="FFFFFF"/>
                </a:solidFill>
                <a:latin typeface="微软雅黑" panose="020B0503020204020204" pitchFamily="34" charset="-122"/>
                <a:ea typeface="微软雅黑" panose="020B0503020204020204" pitchFamily="34" charset="-122"/>
              </a:rPr>
              <a:t>需求分析</a:t>
            </a:r>
          </a:p>
        </p:txBody>
      </p:sp>
      <p:sp>
        <p:nvSpPr>
          <p:cNvPr id="7" name="流程图: 过程 6"/>
          <p:cNvSpPr/>
          <p:nvPr/>
        </p:nvSpPr>
        <p:spPr>
          <a:xfrm>
            <a:off x="6908800" y="2473841"/>
            <a:ext cx="1829887" cy="302400"/>
          </a:xfrm>
          <a:prstGeom prst="flowChartProcess">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fontAlgn="base">
              <a:spcBef>
                <a:spcPct val="0"/>
              </a:spcBef>
              <a:spcAft>
                <a:spcPct val="0"/>
              </a:spcAft>
            </a:pPr>
            <a:r>
              <a:rPr lang="zh-CN" altLang="en-US" sz="1440" b="1" dirty="0">
                <a:solidFill>
                  <a:srgbClr val="FFFFFF"/>
                </a:solidFill>
                <a:latin typeface="微软雅黑" panose="020B0503020204020204" pitchFamily="34" charset="-122"/>
                <a:ea typeface="微软雅黑" panose="020B0503020204020204" pitchFamily="34" charset="-122"/>
              </a:rPr>
              <a:t>需求实现</a:t>
            </a:r>
          </a:p>
        </p:txBody>
      </p:sp>
      <p:sp>
        <p:nvSpPr>
          <p:cNvPr id="8" name="流程图: 过程 7"/>
          <p:cNvSpPr/>
          <p:nvPr/>
        </p:nvSpPr>
        <p:spPr>
          <a:xfrm>
            <a:off x="8738687" y="2473841"/>
            <a:ext cx="1340301" cy="302400"/>
          </a:xfrm>
          <a:prstGeom prst="flowChartProcess">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fontAlgn="base">
              <a:spcBef>
                <a:spcPct val="0"/>
              </a:spcBef>
              <a:spcAft>
                <a:spcPct val="0"/>
              </a:spcAft>
            </a:pPr>
            <a:r>
              <a:rPr lang="zh-CN" altLang="en-US" sz="1440" b="1" dirty="0">
                <a:solidFill>
                  <a:srgbClr val="FFFFFF"/>
                </a:solidFill>
                <a:latin typeface="微软雅黑" panose="020B0503020204020204" pitchFamily="34" charset="-122"/>
                <a:ea typeface="微软雅黑" panose="020B0503020204020204" pitchFamily="34" charset="-122"/>
              </a:rPr>
              <a:t>需求验证</a:t>
            </a:r>
          </a:p>
        </p:txBody>
      </p:sp>
      <p:sp>
        <p:nvSpPr>
          <p:cNvPr id="10" name="流程图: 过程 9"/>
          <p:cNvSpPr/>
          <p:nvPr/>
        </p:nvSpPr>
        <p:spPr>
          <a:xfrm>
            <a:off x="5263597" y="2468052"/>
            <a:ext cx="1624607" cy="302400"/>
          </a:xfrm>
          <a:prstGeom prst="flowChartProcess">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noAutofit/>
          </a:bodyPr>
          <a:lstStyle/>
          <a:p>
            <a:pPr algn="ctr" defTabSz="1097280" fontAlgn="base">
              <a:spcBef>
                <a:spcPct val="0"/>
              </a:spcBef>
              <a:spcAft>
                <a:spcPct val="0"/>
              </a:spcAft>
            </a:pPr>
            <a:r>
              <a:rPr lang="zh-CN" altLang="en-US" sz="1440" b="1" dirty="0">
                <a:solidFill>
                  <a:srgbClr val="FFFFFF"/>
                </a:solidFill>
                <a:latin typeface="微软雅黑" panose="020B0503020204020204" pitchFamily="34" charset="-122"/>
                <a:ea typeface="微软雅黑" panose="020B0503020204020204" pitchFamily="34" charset="-122"/>
              </a:rPr>
              <a:t>需求分发</a:t>
            </a:r>
          </a:p>
        </p:txBody>
      </p:sp>
      <p:sp>
        <p:nvSpPr>
          <p:cNvPr id="11" name="文本框 10"/>
          <p:cNvSpPr txBox="1"/>
          <p:nvPr/>
        </p:nvSpPr>
        <p:spPr>
          <a:xfrm>
            <a:off x="3740015" y="1851077"/>
            <a:ext cx="1645006" cy="338554"/>
          </a:xfrm>
          <a:prstGeom prst="rect">
            <a:avLst/>
          </a:prstGeom>
          <a:noFill/>
        </p:spPr>
        <p:txBody>
          <a:bodyPr wrap="square" rtlCol="0">
            <a:spAutoFit/>
          </a:bodyPr>
          <a:lstStyle/>
          <a:p>
            <a:r>
              <a:rPr lang="zh-CN" altLang="en-US" sz="1600" b="1" dirty="0"/>
              <a:t>需求分析团队</a:t>
            </a:r>
          </a:p>
        </p:txBody>
      </p:sp>
      <p:sp>
        <p:nvSpPr>
          <p:cNvPr id="13" name="文本框 12"/>
          <p:cNvSpPr txBox="1"/>
          <p:nvPr/>
        </p:nvSpPr>
        <p:spPr>
          <a:xfrm>
            <a:off x="7407551" y="1838848"/>
            <a:ext cx="1244764" cy="338554"/>
          </a:xfrm>
          <a:prstGeom prst="rect">
            <a:avLst/>
          </a:prstGeom>
          <a:noFill/>
        </p:spPr>
        <p:txBody>
          <a:bodyPr wrap="square" rtlCol="0">
            <a:spAutoFit/>
          </a:bodyPr>
          <a:lstStyle/>
          <a:p>
            <a:r>
              <a:rPr lang="zh-CN" altLang="en-US" sz="1600" b="1" dirty="0"/>
              <a:t>研发代表</a:t>
            </a:r>
          </a:p>
        </p:txBody>
      </p:sp>
      <p:sp>
        <p:nvSpPr>
          <p:cNvPr id="14" name="文本框 13"/>
          <p:cNvSpPr txBox="1"/>
          <p:nvPr/>
        </p:nvSpPr>
        <p:spPr>
          <a:xfrm>
            <a:off x="8561533" y="1854734"/>
            <a:ext cx="2200548" cy="338554"/>
          </a:xfrm>
          <a:prstGeom prst="rect">
            <a:avLst/>
          </a:prstGeom>
          <a:noFill/>
        </p:spPr>
        <p:txBody>
          <a:bodyPr wrap="square" rtlCol="0">
            <a:spAutoFit/>
          </a:bodyPr>
          <a:lstStyle/>
          <a:p>
            <a:r>
              <a:rPr lang="zh-CN" altLang="en-US" sz="1600" b="1" dirty="0"/>
              <a:t>测试代表、技术支持</a:t>
            </a:r>
          </a:p>
        </p:txBody>
      </p:sp>
      <p:sp>
        <p:nvSpPr>
          <p:cNvPr id="15" name="文本框 14"/>
          <p:cNvSpPr txBox="1"/>
          <p:nvPr/>
        </p:nvSpPr>
        <p:spPr>
          <a:xfrm>
            <a:off x="1097280" y="1851077"/>
            <a:ext cx="1054595" cy="338554"/>
          </a:xfrm>
          <a:prstGeom prst="rect">
            <a:avLst/>
          </a:prstGeom>
          <a:noFill/>
        </p:spPr>
        <p:txBody>
          <a:bodyPr wrap="square" rtlCol="0">
            <a:spAutoFit/>
          </a:bodyPr>
          <a:lstStyle/>
          <a:p>
            <a:r>
              <a:rPr lang="zh-CN" altLang="en-US" sz="1600" b="1" dirty="0"/>
              <a:t>角色</a:t>
            </a:r>
          </a:p>
        </p:txBody>
      </p:sp>
      <p:sp>
        <p:nvSpPr>
          <p:cNvPr id="16" name="下箭头 15"/>
          <p:cNvSpPr/>
          <p:nvPr/>
        </p:nvSpPr>
        <p:spPr>
          <a:xfrm>
            <a:off x="4221890" y="2199523"/>
            <a:ext cx="185075" cy="23007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下箭头 16"/>
          <p:cNvSpPr/>
          <p:nvPr/>
        </p:nvSpPr>
        <p:spPr>
          <a:xfrm>
            <a:off x="5848202" y="2205350"/>
            <a:ext cx="185075" cy="23007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下箭头 17"/>
          <p:cNvSpPr/>
          <p:nvPr/>
        </p:nvSpPr>
        <p:spPr>
          <a:xfrm>
            <a:off x="7844858" y="2199523"/>
            <a:ext cx="185075" cy="23007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a:off x="9342550" y="2199523"/>
            <a:ext cx="185075" cy="23007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00878" y="596293"/>
            <a:ext cx="11193145" cy="73723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t>需求分析团队成员参与到需求流程各个环节活动</a:t>
            </a:r>
            <a:endParaRPr lang="en-US" altLang="zh-CN" sz="1400" dirty="0"/>
          </a:p>
          <a:p>
            <a:pPr marL="285750" indent="-285750">
              <a:lnSpc>
                <a:spcPct val="150000"/>
              </a:lnSpc>
              <a:buFont typeface="Wingdings" panose="05000000000000000000" pitchFamily="2" charset="2"/>
              <a:buChar char="Ø"/>
            </a:pPr>
            <a:r>
              <a:rPr lang="zh-CN" altLang="en-US" sz="1400" dirty="0"/>
              <a:t>各环节活动做到分析，并统一跟踪，需求跟踪表端到端拉通客户、市场、研发，保证产品需求可回溯，可管理。</a:t>
            </a:r>
            <a:endParaRPr lang="en-US" altLang="zh-CN" sz="1400" dirty="0"/>
          </a:p>
        </p:txBody>
      </p:sp>
      <p:sp>
        <p:nvSpPr>
          <p:cNvPr id="21" name="文本框 20"/>
          <p:cNvSpPr txBox="1"/>
          <p:nvPr/>
        </p:nvSpPr>
        <p:spPr>
          <a:xfrm>
            <a:off x="2403526" y="1851077"/>
            <a:ext cx="1244764" cy="338554"/>
          </a:xfrm>
          <a:prstGeom prst="rect">
            <a:avLst/>
          </a:prstGeom>
          <a:noFill/>
        </p:spPr>
        <p:txBody>
          <a:bodyPr wrap="square" rtlCol="0">
            <a:spAutoFit/>
          </a:bodyPr>
          <a:lstStyle/>
          <a:p>
            <a:r>
              <a:rPr lang="zh-CN" altLang="en-US" sz="1600" b="1" dirty="0"/>
              <a:t>技术支持</a:t>
            </a:r>
          </a:p>
        </p:txBody>
      </p:sp>
      <p:sp>
        <p:nvSpPr>
          <p:cNvPr id="22" name="下箭头 21"/>
          <p:cNvSpPr/>
          <p:nvPr/>
        </p:nvSpPr>
        <p:spPr>
          <a:xfrm>
            <a:off x="2840832" y="2199523"/>
            <a:ext cx="185075" cy="230075"/>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5328387" y="1856904"/>
            <a:ext cx="1645006" cy="338554"/>
          </a:xfrm>
          <a:prstGeom prst="rect">
            <a:avLst/>
          </a:prstGeom>
          <a:noFill/>
        </p:spPr>
        <p:txBody>
          <a:bodyPr wrap="square" rtlCol="0">
            <a:spAutoFit/>
          </a:bodyPr>
          <a:lstStyle/>
          <a:p>
            <a:r>
              <a:rPr lang="zh-CN" altLang="en-US" sz="1600" b="1" dirty="0"/>
              <a:t>需求分析团队</a:t>
            </a:r>
          </a:p>
        </p:txBody>
      </p:sp>
      <p:graphicFrame>
        <p:nvGraphicFramePr>
          <p:cNvPr id="31" name="表格 30"/>
          <p:cNvGraphicFramePr>
            <a:graphicFrameLocks noGrp="1"/>
          </p:cNvGraphicFramePr>
          <p:nvPr/>
        </p:nvGraphicFramePr>
        <p:xfrm>
          <a:off x="412376" y="3448360"/>
          <a:ext cx="11337365" cy="2926080"/>
        </p:xfrm>
        <a:graphic>
          <a:graphicData uri="http://schemas.openxmlformats.org/drawingml/2006/table">
            <a:tbl>
              <a:tblPr/>
              <a:tblGrid>
                <a:gridCol w="905032"/>
                <a:gridCol w="758271"/>
                <a:gridCol w="611508"/>
                <a:gridCol w="819421"/>
                <a:gridCol w="489207"/>
                <a:gridCol w="782730"/>
                <a:gridCol w="1418699"/>
                <a:gridCol w="782730"/>
                <a:gridCol w="489207"/>
                <a:gridCol w="623738"/>
                <a:gridCol w="758271"/>
                <a:gridCol w="758271"/>
                <a:gridCol w="758271"/>
                <a:gridCol w="758271"/>
                <a:gridCol w="623738"/>
              </a:tblGrid>
              <a:tr h="314787">
                <a:tc>
                  <a:txBody>
                    <a:bodyPr/>
                    <a:lstStyle/>
                    <a:p>
                      <a:pPr algn="ctr" fontAlgn="ctr"/>
                      <a:r>
                        <a:rPr lang="zh-CN" altLang="en-US" sz="1200" b="1" i="0" u="none" strike="noStrike">
                          <a:effectLst/>
                          <a:latin typeface="等线" panose="02010600030101010101" charset="-122"/>
                          <a:ea typeface="等线" panose="02010600030101010101" charset="-122"/>
                        </a:rPr>
                        <a:t>需求编号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原始需求编号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提出时间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*期望解决时间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市场紧急程度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需求类别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zh-CN" altLang="en-US" sz="1200" b="1" i="0" u="none" strike="noStrike">
                          <a:effectLst/>
                          <a:latin typeface="等线" panose="02010600030101010101" charset="-122"/>
                          <a:ea typeface="等线" panose="02010600030101010101" charset="-122"/>
                        </a:rPr>
                        <a:t>需求描述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需求归属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zh-CN" altLang="en-US" sz="1200" b="1" i="0" u="none" strike="noStrike">
                          <a:effectLst/>
                          <a:latin typeface="等线" panose="02010600030101010101" charset="-122"/>
                          <a:ea typeface="等线" panose="02010600030101010101" charset="-122"/>
                        </a:rPr>
                        <a:t>需求分类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产品线归属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设计需求编号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开发文档编号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测试用例文档编号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effectLst/>
                          <a:latin typeface="等线" panose="02010600030101010101" charset="-122"/>
                          <a:ea typeface="等线" panose="02010600030101010101" charset="-122"/>
                        </a:rPr>
                        <a:t>验收用例编号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c>
                  <a:txBody>
                    <a:bodyPr/>
                    <a:lstStyle/>
                    <a:p>
                      <a:pPr algn="ctr" fontAlgn="ctr"/>
                      <a:r>
                        <a:rPr lang="zh-CN" altLang="en-US" sz="1200" b="1" i="0" u="none" strike="noStrike">
                          <a:effectLst/>
                          <a:latin typeface="等线" panose="02010600030101010101" charset="-122"/>
                          <a:ea typeface="等线" panose="02010600030101010101" charset="-122"/>
                        </a:rPr>
                        <a:t>需求状态</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8A54"/>
                    </a:solidFill>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硬件成本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可接受</a:t>
                      </a:r>
                      <a:r>
                        <a:rPr lang="en-US" sz="1200" b="0" i="0" u="none" strike="noStrike">
                          <a:effectLst/>
                          <a:latin typeface="等线" panose="02010600030101010101" charset="-122"/>
                          <a:ea typeface="等线" panose="02010600030101010101" charset="-122"/>
                        </a:rPr>
                        <a:t>RMB10</a:t>
                      </a:r>
                      <a:r>
                        <a:rPr lang="zh-CN" altLang="en-US" sz="1200" b="0" i="0" u="none" strike="noStrike">
                          <a:effectLst/>
                          <a:latin typeface="等线" panose="02010600030101010101" charset="-122"/>
                          <a:ea typeface="等线" panose="02010600030101010101" charset="-122"/>
                        </a:rPr>
                        <a:t>的成本上升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交付期限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客户下单</a:t>
                      </a:r>
                      <a:r>
                        <a:rPr lang="en-US" altLang="zh-CN" sz="1200" b="0" i="0" u="none" strike="noStrike">
                          <a:effectLst/>
                          <a:latin typeface="等线" panose="02010600030101010101" charset="-122"/>
                          <a:ea typeface="等线" panose="02010600030101010101" charset="-122"/>
                        </a:rPr>
                        <a:t>5K</a:t>
                      </a:r>
                      <a:r>
                        <a:rPr lang="zh-CN" altLang="en-US" sz="1200" b="0" i="0" u="none" strike="noStrike">
                          <a:effectLst/>
                          <a:latin typeface="等线" panose="02010600030101010101" charset="-122"/>
                          <a:ea typeface="等线" panose="02010600030101010101" charset="-122"/>
                        </a:rPr>
                        <a:t>订单，</a:t>
                      </a:r>
                      <a:r>
                        <a:rPr lang="en-US" altLang="zh-CN" sz="1200" b="0" i="0" u="none" strike="noStrike">
                          <a:effectLst/>
                          <a:latin typeface="等线" panose="02010600030101010101" charset="-122"/>
                          <a:ea typeface="等线" panose="02010600030101010101" charset="-122"/>
                        </a:rPr>
                        <a:t>15</a:t>
                      </a:r>
                      <a:r>
                        <a:rPr lang="zh-CN" altLang="en-US" sz="1200" b="0" i="0" u="none" strike="noStrike">
                          <a:effectLst/>
                          <a:latin typeface="等线" panose="02010600030101010101" charset="-122"/>
                          <a:ea typeface="等线" panose="02010600030101010101" charset="-122"/>
                        </a:rPr>
                        <a:t>个工作日可交货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应用环境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整机满足</a:t>
                      </a:r>
                      <a:r>
                        <a:rPr lang="en-US" altLang="zh-CN" sz="1200" b="0" i="0" u="none" strike="noStrike">
                          <a:effectLst/>
                          <a:latin typeface="等线" panose="02010600030101010101" charset="-122"/>
                          <a:ea typeface="等线" panose="02010600030101010101" charset="-122"/>
                        </a:rPr>
                        <a:t>IP65</a:t>
                      </a:r>
                      <a:r>
                        <a:rPr lang="zh-CN" altLang="en-US" sz="1200" b="0" i="0" u="none" strike="noStrike">
                          <a:effectLst/>
                          <a:latin typeface="等线" panose="02010600030101010101" charset="-122"/>
                          <a:ea typeface="等线" panose="02010600030101010101" charset="-122"/>
                        </a:rPr>
                        <a:t>级防水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尺寸重量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保持整机原有尺寸不变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有害物质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原材料和辅料符合</a:t>
                      </a:r>
                      <a:r>
                        <a:rPr lang="en-US" altLang="zh-CN" sz="1200" b="0" i="0" u="none" strike="noStrike">
                          <a:effectLst/>
                          <a:latin typeface="等线" panose="02010600030101010101" charset="-122"/>
                          <a:ea typeface="等线" panose="02010600030101010101" charset="-122"/>
                        </a:rPr>
                        <a:t>RoHS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易维护性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售后维修后需要保持防水能力不下降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9264">
                <a:tc>
                  <a:txBody>
                    <a:bodyPr/>
                    <a:lstStyle/>
                    <a:p>
                      <a:pPr algn="ctr" fontAlgn="ctr"/>
                      <a:r>
                        <a:rPr lang="en-US" altLang="zh-CN" sz="1200" b="0" i="0" u="none" strike="noStrike">
                          <a:effectLst/>
                          <a:latin typeface="等线" panose="02010600030101010101" charset="-122"/>
                          <a:ea typeface="等线" panose="02010600030101010101" charset="-122"/>
                        </a:rPr>
                        <a:t>0001-7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effectLst/>
                          <a:latin typeface="等线" panose="02010600030101010101" charset="-122"/>
                          <a:ea typeface="等线" panose="02010600030101010101" charset="-122"/>
                        </a:rPr>
                        <a:t>10</a:t>
                      </a:r>
                      <a:r>
                        <a:rPr lang="zh-CN" altLang="en-US" sz="12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培训服务要求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通知使用者充电口防护注意事项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effectLst/>
                          <a:latin typeface="等线" panose="02010600030101010101" charset="-122"/>
                          <a:ea typeface="等线" panose="02010600030101010101" charset="-122"/>
                        </a:rPr>
                        <a:t>PDT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便携类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effectLst/>
                          <a:latin typeface="等线" panose="02010600030101010101" charset="-122"/>
                          <a:ea typeface="等线" panose="02010600030101010101" charset="-122"/>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effectLst/>
                          <a:latin typeface="等线" panose="02010600030101010101" charset="-122"/>
                          <a:ea typeface="等线" panose="02010600030101010101" charset="-122"/>
                        </a:rPr>
                        <a:t>分发</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圆角矩形 32"/>
          <p:cNvSpPr/>
          <p:nvPr/>
        </p:nvSpPr>
        <p:spPr>
          <a:xfrm>
            <a:off x="1243452" y="3386258"/>
            <a:ext cx="908423" cy="519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3"/>
          <p:cNvSpPr/>
          <p:nvPr/>
        </p:nvSpPr>
        <p:spPr>
          <a:xfrm>
            <a:off x="309569" y="3386258"/>
            <a:ext cx="908423" cy="519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380565" y="4113582"/>
            <a:ext cx="9476023" cy="1289147"/>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zh-CN" altLang="en-US" sz="1400" dirty="0">
                <a:solidFill>
                  <a:schemeClr val="tx1"/>
                </a:solidFill>
              </a:rPr>
              <a:t>原始需求、分析后的需求、产品设计、测试验收用例一一对应，确保需求不丢失</a:t>
            </a:r>
            <a:endParaRPr lang="en-US" altLang="zh-CN" sz="1400" dirty="0">
              <a:solidFill>
                <a:schemeClr val="tx1"/>
              </a:solidFill>
            </a:endParaRPr>
          </a:p>
          <a:p>
            <a:pPr marL="285750" indent="-285750">
              <a:lnSpc>
                <a:spcPct val="150000"/>
              </a:lnSpc>
              <a:buFont typeface="Arial" panose="020B0604020202020204" pitchFamily="34" charset="0"/>
              <a:buChar char="•"/>
            </a:pPr>
            <a:r>
              <a:rPr lang="zh-CN" altLang="en-US" sz="1400" dirty="0">
                <a:solidFill>
                  <a:schemeClr val="tx1"/>
                </a:solidFill>
              </a:rPr>
              <a:t>需求状态实时刷新，确保需求实现有序推进</a:t>
            </a:r>
          </a:p>
        </p:txBody>
      </p:sp>
      <p:sp>
        <p:nvSpPr>
          <p:cNvPr id="3" name="文本框 2"/>
          <p:cNvSpPr txBox="1"/>
          <p:nvPr/>
        </p:nvSpPr>
        <p:spPr>
          <a:xfrm>
            <a:off x="439345" y="3042988"/>
            <a:ext cx="2115403" cy="307777"/>
          </a:xfrm>
          <a:prstGeom prst="rect">
            <a:avLst/>
          </a:prstGeom>
          <a:noFill/>
        </p:spPr>
        <p:txBody>
          <a:bodyPr wrap="square" rtlCol="0">
            <a:spAutoFit/>
          </a:bodyPr>
          <a:lstStyle/>
          <a:p>
            <a:r>
              <a:rPr lang="zh-CN" altLang="en-US" sz="1400" dirty="0"/>
              <a:t>需求跟踪表：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12875" y="2631440"/>
            <a:ext cx="8919210" cy="1000125"/>
          </a:xfrm>
        </p:spPr>
        <p:txBody>
          <a:bodyPr/>
          <a:lstStyle/>
          <a:p>
            <a:pPr algn="ctr"/>
            <a:r>
              <a:rPr lang="zh-CN" altLang="en-US" sz="3600" dirty="0"/>
              <a:t>三</a:t>
            </a:r>
            <a:r>
              <a:rPr lang="en-US" altLang="zh-CN" sz="3600" dirty="0"/>
              <a:t>.</a:t>
            </a:r>
            <a:r>
              <a:rPr lang="zh-CN" altLang="en-US" sz="3600" dirty="0"/>
              <a:t>需求分析的分层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3.1</a:t>
            </a:r>
            <a:r>
              <a:rPr lang="zh-CN" altLang="en-US" dirty="0"/>
              <a:t>建立需求分层管理</a:t>
            </a:r>
          </a:p>
        </p:txBody>
      </p:sp>
      <p:sp>
        <p:nvSpPr>
          <p:cNvPr id="68" name="文本框 67"/>
          <p:cNvSpPr txBox="1"/>
          <p:nvPr/>
        </p:nvSpPr>
        <p:spPr>
          <a:xfrm>
            <a:off x="945759" y="1003301"/>
            <a:ext cx="10293171" cy="156845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分层设计：</a:t>
            </a:r>
            <a:r>
              <a:rPr lang="en-US" altLang="zh-CN" sz="1600" dirty="0"/>
              <a:t>RAT</a:t>
            </a:r>
            <a:r>
              <a:rPr lang="zh-CN" altLang="en-US" sz="1600" dirty="0"/>
              <a:t>需求包含标准品需求、订单需求，两类需求</a:t>
            </a:r>
            <a:r>
              <a:rPr lang="zh-CN" altLang="en-US" sz="1600" dirty="0">
                <a:sym typeface="+mn-ea"/>
              </a:rPr>
              <a:t>在流程设计上有共通性、又保持了特性设计（比如需求评估、需求分发）。</a:t>
            </a:r>
            <a:endParaRPr lang="zh-CN" altLang="en-US" sz="1600" dirty="0"/>
          </a:p>
          <a:p>
            <a:pPr marL="285750" indent="-285750">
              <a:lnSpc>
                <a:spcPct val="150000"/>
              </a:lnSpc>
              <a:buFont typeface="Arial" panose="020B0604020202020204" pitchFamily="34" charset="0"/>
              <a:buChar char="•"/>
            </a:pPr>
            <a:r>
              <a:rPr lang="zh-CN" altLang="en-US" sz="1600" dirty="0"/>
              <a:t>标准品需求：要尽量的保证维度全、通过市场调研，把个别需求转换成市场需求，评估周期较长；</a:t>
            </a:r>
          </a:p>
          <a:p>
            <a:pPr marL="285750" indent="-285750">
              <a:lnSpc>
                <a:spcPct val="150000"/>
              </a:lnSpc>
              <a:buFont typeface="Arial" panose="020B0604020202020204" pitchFamily="34" charset="0"/>
              <a:buChar char="•"/>
            </a:pPr>
            <a:r>
              <a:rPr lang="zh-CN" altLang="en-US" sz="1600" dirty="0">
                <a:sym typeface="+mn-ea"/>
              </a:rPr>
              <a:t>订单需求：软件定制居多、紧急，需及时响应，需求会集中归档，</a:t>
            </a:r>
            <a:r>
              <a:rPr lang="en-US" altLang="zh-CN" sz="1600" dirty="0">
                <a:sym typeface="+mn-ea"/>
              </a:rPr>
              <a:t>RAT</a:t>
            </a:r>
            <a:r>
              <a:rPr lang="zh-CN" altLang="en-US" sz="1600" dirty="0">
                <a:sym typeface="+mn-ea"/>
              </a:rPr>
              <a:t>做规划标准品的输入。</a:t>
            </a:r>
            <a:endParaRPr lang="zh-CN" altLang="en-US" sz="1600" dirty="0"/>
          </a:p>
        </p:txBody>
      </p:sp>
      <p:sp>
        <p:nvSpPr>
          <p:cNvPr id="94" name="圆角矩形 30"/>
          <p:cNvSpPr/>
          <p:nvPr/>
        </p:nvSpPr>
        <p:spPr>
          <a:xfrm>
            <a:off x="3480194" y="3552054"/>
            <a:ext cx="1379171" cy="741428"/>
          </a:xfrm>
          <a:prstGeom prst="round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内</a:t>
            </a:r>
            <a:r>
              <a:rPr kumimoji="1" lang="en-US" altLang="zh-CN"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外部需求</a:t>
            </a:r>
          </a:p>
        </p:txBody>
      </p:sp>
      <p:sp>
        <p:nvSpPr>
          <p:cNvPr id="113" name="圆角矩形 30"/>
          <p:cNvSpPr/>
          <p:nvPr/>
        </p:nvSpPr>
        <p:spPr>
          <a:xfrm>
            <a:off x="3480194" y="4631628"/>
            <a:ext cx="1379171" cy="739626"/>
          </a:xfrm>
          <a:prstGeom prst="round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订单需求</a:t>
            </a:r>
          </a:p>
        </p:txBody>
      </p:sp>
      <p:sp>
        <p:nvSpPr>
          <p:cNvPr id="117" name="圆角矩形 30"/>
          <p:cNvSpPr/>
          <p:nvPr/>
        </p:nvSpPr>
        <p:spPr>
          <a:xfrm>
            <a:off x="6771869" y="3803685"/>
            <a:ext cx="2632047" cy="563386"/>
          </a:xfrm>
          <a:prstGeom prst="round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需求管理流程</a:t>
            </a:r>
          </a:p>
        </p:txBody>
      </p:sp>
      <p:sp>
        <p:nvSpPr>
          <p:cNvPr id="118" name="圆角矩形 30"/>
          <p:cNvSpPr/>
          <p:nvPr/>
        </p:nvSpPr>
        <p:spPr>
          <a:xfrm>
            <a:off x="6771869" y="4607051"/>
            <a:ext cx="2632047" cy="563386"/>
          </a:xfrm>
          <a:prstGeom prst="roundRect">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1"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需求管理流程</a:t>
            </a:r>
          </a:p>
        </p:txBody>
      </p:sp>
      <p:sp>
        <p:nvSpPr>
          <p:cNvPr id="92" name="罐形 14"/>
          <p:cNvSpPr/>
          <p:nvPr/>
        </p:nvSpPr>
        <p:spPr>
          <a:xfrm>
            <a:off x="5417260" y="3463225"/>
            <a:ext cx="796713" cy="1846943"/>
          </a:xfrm>
          <a:prstGeom prst="can">
            <a:avLst/>
          </a:prstGeom>
          <a:solidFill>
            <a:srgbClr val="398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需求</a:t>
            </a:r>
            <a:endParaRPr lang="en-US" altLang="zh-CN"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defRPr/>
            </a:pPr>
            <a:r>
              <a:rPr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管理</a:t>
            </a:r>
            <a:endParaRPr lang="en-US" altLang="zh-CN"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algn="ctr">
              <a:defRPr/>
            </a:pPr>
            <a:r>
              <a:rPr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数据库</a:t>
            </a:r>
            <a:endParaRPr lang="en-US" altLang="zh-CN"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2" name="矩形 121"/>
          <p:cNvSpPr/>
          <p:nvPr/>
        </p:nvSpPr>
        <p:spPr>
          <a:xfrm>
            <a:off x="3172688" y="2802196"/>
            <a:ext cx="6407623"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国内产品线标准品需求分析团队</a:t>
            </a:r>
          </a:p>
        </p:txBody>
      </p:sp>
      <p:sp>
        <p:nvSpPr>
          <p:cNvPr id="123" name="矩形 122"/>
          <p:cNvSpPr/>
          <p:nvPr/>
        </p:nvSpPr>
        <p:spPr>
          <a:xfrm>
            <a:off x="3172688" y="5655210"/>
            <a:ext cx="6407623" cy="354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国内产品线订单型需求分析团队</a:t>
            </a:r>
          </a:p>
        </p:txBody>
      </p:sp>
      <p:sp>
        <p:nvSpPr>
          <p:cNvPr id="124" name="矩形 123"/>
          <p:cNvSpPr/>
          <p:nvPr/>
        </p:nvSpPr>
        <p:spPr>
          <a:xfrm>
            <a:off x="3172688" y="4462816"/>
            <a:ext cx="6407624" cy="15472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矩形 124"/>
          <p:cNvSpPr/>
          <p:nvPr/>
        </p:nvSpPr>
        <p:spPr>
          <a:xfrm>
            <a:off x="3172688" y="2800437"/>
            <a:ext cx="6407624" cy="15472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右箭头 125"/>
          <p:cNvSpPr/>
          <p:nvPr/>
        </p:nvSpPr>
        <p:spPr>
          <a:xfrm>
            <a:off x="5009391" y="3815173"/>
            <a:ext cx="266132" cy="2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右箭头 126"/>
          <p:cNvSpPr/>
          <p:nvPr/>
        </p:nvSpPr>
        <p:spPr>
          <a:xfrm>
            <a:off x="5009391" y="4692714"/>
            <a:ext cx="266132" cy="2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右箭头 127"/>
          <p:cNvSpPr/>
          <p:nvPr/>
        </p:nvSpPr>
        <p:spPr>
          <a:xfrm>
            <a:off x="6346870" y="3981568"/>
            <a:ext cx="266132" cy="2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右箭头 128"/>
          <p:cNvSpPr/>
          <p:nvPr/>
        </p:nvSpPr>
        <p:spPr>
          <a:xfrm>
            <a:off x="6346870" y="4618573"/>
            <a:ext cx="266132" cy="270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文本框 129"/>
          <p:cNvSpPr txBox="1"/>
          <p:nvPr/>
        </p:nvSpPr>
        <p:spPr>
          <a:xfrm>
            <a:off x="1374380" y="3604182"/>
            <a:ext cx="1644555" cy="369332"/>
          </a:xfrm>
          <a:prstGeom prst="rect">
            <a:avLst/>
          </a:prstGeom>
          <a:noFill/>
        </p:spPr>
        <p:txBody>
          <a:bodyPr wrap="square" rtlCol="0">
            <a:spAutoFit/>
          </a:bodyPr>
          <a:lstStyle/>
          <a:p>
            <a:r>
              <a:rPr lang="zh-CN" altLang="en-US" dirty="0"/>
              <a:t>标准品需求</a:t>
            </a:r>
          </a:p>
        </p:txBody>
      </p:sp>
      <p:sp>
        <p:nvSpPr>
          <p:cNvPr id="131" name="文本框 130"/>
          <p:cNvSpPr txBox="1"/>
          <p:nvPr/>
        </p:nvSpPr>
        <p:spPr>
          <a:xfrm>
            <a:off x="1420273" y="4940836"/>
            <a:ext cx="1644555" cy="369332"/>
          </a:xfrm>
          <a:prstGeom prst="rect">
            <a:avLst/>
          </a:prstGeom>
          <a:noFill/>
        </p:spPr>
        <p:txBody>
          <a:bodyPr wrap="square" rtlCol="0">
            <a:spAutoFit/>
          </a:bodyPr>
          <a:lstStyle/>
          <a:p>
            <a:r>
              <a:rPr lang="zh-CN" altLang="en-US" dirty="0"/>
              <a:t>订单需求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en-US" altLang="zh-CN" dirty="0"/>
              <a:t> 3.2</a:t>
            </a:r>
            <a:r>
              <a:rPr lang="zh-CN" altLang="en-US" dirty="0"/>
              <a:t>对订单需求的分析</a:t>
            </a:r>
          </a:p>
        </p:txBody>
      </p:sp>
      <p:sp>
        <p:nvSpPr>
          <p:cNvPr id="3" name="矩形 2"/>
          <p:cNvSpPr/>
          <p:nvPr/>
        </p:nvSpPr>
        <p:spPr>
          <a:xfrm>
            <a:off x="2623669" y="1700306"/>
            <a:ext cx="1769035" cy="34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订单需求分析团队</a:t>
            </a:r>
          </a:p>
        </p:txBody>
      </p:sp>
      <p:sp>
        <p:nvSpPr>
          <p:cNvPr id="40" name="矩形 39"/>
          <p:cNvSpPr/>
          <p:nvPr/>
        </p:nvSpPr>
        <p:spPr>
          <a:xfrm>
            <a:off x="2591877" y="2429435"/>
            <a:ext cx="900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产品规划经理</a:t>
            </a:r>
            <a:endParaRPr lang="en-US" altLang="zh-CN" sz="1200" dirty="0"/>
          </a:p>
        </p:txBody>
      </p:sp>
      <p:sp>
        <p:nvSpPr>
          <p:cNvPr id="41" name="矩形 40"/>
          <p:cNvSpPr/>
          <p:nvPr/>
        </p:nvSpPr>
        <p:spPr>
          <a:xfrm>
            <a:off x="1580921" y="2429435"/>
            <a:ext cx="900000" cy="396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技术支持</a:t>
            </a:r>
            <a:endParaRPr lang="en-US" altLang="zh-CN" sz="1200" dirty="0"/>
          </a:p>
        </p:txBody>
      </p:sp>
      <p:sp>
        <p:nvSpPr>
          <p:cNvPr id="42" name="矩形 41"/>
          <p:cNvSpPr/>
          <p:nvPr/>
        </p:nvSpPr>
        <p:spPr>
          <a:xfrm>
            <a:off x="3602833" y="2429435"/>
            <a:ext cx="900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研发代表</a:t>
            </a:r>
            <a:endParaRPr lang="en-US" altLang="zh-CN" sz="1200" dirty="0"/>
          </a:p>
        </p:txBody>
      </p:sp>
      <p:sp>
        <p:nvSpPr>
          <p:cNvPr id="43" name="矩形 42"/>
          <p:cNvSpPr/>
          <p:nvPr/>
        </p:nvSpPr>
        <p:spPr>
          <a:xfrm>
            <a:off x="4613788" y="2429435"/>
            <a:ext cx="900000"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销售代表</a:t>
            </a:r>
            <a:endParaRPr lang="en-US" altLang="zh-CN" sz="1200" dirty="0"/>
          </a:p>
        </p:txBody>
      </p:sp>
      <p:sp>
        <p:nvSpPr>
          <p:cNvPr id="5" name="文本框 4"/>
          <p:cNvSpPr txBox="1"/>
          <p:nvPr/>
        </p:nvSpPr>
        <p:spPr>
          <a:xfrm>
            <a:off x="1467070" y="2145534"/>
            <a:ext cx="677702" cy="276999"/>
          </a:xfrm>
          <a:prstGeom prst="rect">
            <a:avLst/>
          </a:prstGeom>
          <a:noFill/>
        </p:spPr>
        <p:txBody>
          <a:bodyPr wrap="square" rtlCol="0">
            <a:spAutoFit/>
          </a:bodyPr>
          <a:lstStyle/>
          <a:p>
            <a:r>
              <a:rPr lang="zh-CN" altLang="en-US" sz="1200" dirty="0"/>
              <a:t>责任人</a:t>
            </a:r>
          </a:p>
        </p:txBody>
      </p:sp>
      <p:cxnSp>
        <p:nvCxnSpPr>
          <p:cNvPr id="9" name="肘形连接符 8"/>
          <p:cNvCxnSpPr>
            <a:stCxn id="3" idx="2"/>
            <a:endCxn id="41" idx="0"/>
          </p:cNvCxnSpPr>
          <p:nvPr/>
        </p:nvCxnSpPr>
        <p:spPr>
          <a:xfrm rot="5400000">
            <a:off x="2576813" y="1498061"/>
            <a:ext cx="385482" cy="147726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3" idx="2"/>
            <a:endCxn id="40" idx="0"/>
          </p:cNvCxnSpPr>
          <p:nvPr/>
        </p:nvCxnSpPr>
        <p:spPr>
          <a:xfrm rot="5400000">
            <a:off x="3082291" y="2003539"/>
            <a:ext cx="385482" cy="4663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3" idx="2"/>
            <a:endCxn id="42" idx="0"/>
          </p:cNvCxnSpPr>
          <p:nvPr/>
        </p:nvCxnSpPr>
        <p:spPr>
          <a:xfrm rot="16200000" flipH="1">
            <a:off x="3587769" y="1964371"/>
            <a:ext cx="385482" cy="54464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肘形连接符 14"/>
          <p:cNvCxnSpPr>
            <a:stCxn id="3" idx="2"/>
            <a:endCxn id="43" idx="0"/>
          </p:cNvCxnSpPr>
          <p:nvPr/>
        </p:nvCxnSpPr>
        <p:spPr>
          <a:xfrm rot="16200000" flipH="1">
            <a:off x="4093246" y="1458893"/>
            <a:ext cx="385482" cy="1555601"/>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625386" y="2488935"/>
            <a:ext cx="915435" cy="276999"/>
          </a:xfrm>
          <a:prstGeom prst="rect">
            <a:avLst/>
          </a:prstGeom>
          <a:noFill/>
        </p:spPr>
        <p:txBody>
          <a:bodyPr wrap="square" rtlCol="0">
            <a:spAutoFit/>
          </a:bodyPr>
          <a:lstStyle/>
          <a:p>
            <a:r>
              <a:rPr lang="zh-CN" altLang="en-US" sz="1200" dirty="0"/>
              <a:t>常设成员</a:t>
            </a:r>
          </a:p>
        </p:txBody>
      </p:sp>
      <p:sp>
        <p:nvSpPr>
          <p:cNvPr id="56" name="文本框 55"/>
          <p:cNvSpPr txBox="1"/>
          <p:nvPr/>
        </p:nvSpPr>
        <p:spPr>
          <a:xfrm>
            <a:off x="327642" y="3361098"/>
            <a:ext cx="1213179" cy="276999"/>
          </a:xfrm>
          <a:prstGeom prst="rect">
            <a:avLst/>
          </a:prstGeom>
          <a:noFill/>
        </p:spPr>
        <p:txBody>
          <a:bodyPr wrap="square" rtlCol="0">
            <a:spAutoFit/>
          </a:bodyPr>
          <a:lstStyle/>
          <a:p>
            <a:r>
              <a:rPr lang="zh-CN" altLang="en-US" sz="1200" dirty="0"/>
              <a:t>扩展支撑成员</a:t>
            </a:r>
          </a:p>
        </p:txBody>
      </p:sp>
      <p:sp>
        <p:nvSpPr>
          <p:cNvPr id="79" name="矩形 78"/>
          <p:cNvSpPr/>
          <p:nvPr/>
        </p:nvSpPr>
        <p:spPr>
          <a:xfrm>
            <a:off x="2598227" y="3347197"/>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品质代表</a:t>
            </a:r>
            <a:endParaRPr lang="en-US" altLang="zh-CN" sz="1200" dirty="0">
              <a:solidFill>
                <a:schemeClr val="tx1"/>
              </a:solidFill>
            </a:endParaRPr>
          </a:p>
        </p:txBody>
      </p:sp>
      <p:sp>
        <p:nvSpPr>
          <p:cNvPr id="80" name="矩形 79"/>
          <p:cNvSpPr/>
          <p:nvPr/>
        </p:nvSpPr>
        <p:spPr>
          <a:xfrm>
            <a:off x="1587271" y="3347197"/>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结构代表</a:t>
            </a:r>
            <a:endParaRPr lang="en-US" altLang="zh-CN" sz="1200" dirty="0">
              <a:solidFill>
                <a:schemeClr val="tx1"/>
              </a:solidFill>
            </a:endParaRPr>
          </a:p>
        </p:txBody>
      </p:sp>
      <p:sp>
        <p:nvSpPr>
          <p:cNvPr id="81" name="矩形 80"/>
          <p:cNvSpPr/>
          <p:nvPr/>
        </p:nvSpPr>
        <p:spPr>
          <a:xfrm>
            <a:off x="3609183" y="3347197"/>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测试代表</a:t>
            </a:r>
            <a:endParaRPr lang="en-US" altLang="zh-CN" sz="1200" dirty="0">
              <a:solidFill>
                <a:schemeClr val="tx1"/>
              </a:solidFill>
            </a:endParaRPr>
          </a:p>
        </p:txBody>
      </p:sp>
      <p:cxnSp>
        <p:nvCxnSpPr>
          <p:cNvPr id="24" name="肘形连接符 23"/>
          <p:cNvCxnSpPr>
            <a:stCxn id="40" idx="2"/>
            <a:endCxn id="80" idx="0"/>
          </p:cNvCxnSpPr>
          <p:nvPr/>
        </p:nvCxnSpPr>
        <p:spPr>
          <a:xfrm rot="5400000">
            <a:off x="2278693" y="2584013"/>
            <a:ext cx="521762" cy="100460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肘形连接符 25"/>
          <p:cNvCxnSpPr>
            <a:stCxn id="40" idx="2"/>
            <a:endCxn id="79" idx="0"/>
          </p:cNvCxnSpPr>
          <p:nvPr/>
        </p:nvCxnSpPr>
        <p:spPr>
          <a:xfrm rot="16200000" flipH="1">
            <a:off x="2784171" y="3083141"/>
            <a:ext cx="521762" cy="635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8" name="肘形连接符 27"/>
          <p:cNvCxnSpPr>
            <a:stCxn id="40" idx="2"/>
            <a:endCxn id="81" idx="0"/>
          </p:cNvCxnSpPr>
          <p:nvPr/>
        </p:nvCxnSpPr>
        <p:spPr>
          <a:xfrm rot="16200000" flipH="1">
            <a:off x="3289649" y="2577663"/>
            <a:ext cx="521762" cy="1017306"/>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655300" y="4101369"/>
            <a:ext cx="5239463" cy="230695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200" b="1" dirty="0"/>
              <a:t>技术支持：订单需求管理责任人</a:t>
            </a:r>
            <a:endParaRPr lang="en-US" altLang="zh-CN" sz="1200" b="1" dirty="0"/>
          </a:p>
          <a:p>
            <a:pPr marL="285750" indent="-285750">
              <a:lnSpc>
                <a:spcPct val="150000"/>
              </a:lnSpc>
              <a:buFont typeface="Wingdings" panose="05000000000000000000" pitchFamily="2" charset="2"/>
              <a:buChar char="Ø"/>
            </a:pPr>
            <a:r>
              <a:rPr lang="zh-CN" altLang="en-US" sz="1200" dirty="0"/>
              <a:t>产品规划经理：对订单需求提供非研发技术方面的分析包含价格、成本、可获得性、包装与外观、易用性、保证、生命周期成本、社会可接受度等部分</a:t>
            </a:r>
            <a:endParaRPr lang="en-US" altLang="zh-CN" sz="1200" dirty="0"/>
          </a:p>
          <a:p>
            <a:pPr marL="285750" indent="-285750">
              <a:lnSpc>
                <a:spcPct val="150000"/>
              </a:lnSpc>
              <a:buFont typeface="Wingdings" panose="05000000000000000000" pitchFamily="2" charset="2"/>
              <a:buChar char="Ø"/>
            </a:pPr>
            <a:r>
              <a:rPr lang="zh-CN" altLang="en-US" sz="1200" dirty="0"/>
              <a:t>研发代表：功能、性能、研发周期、技术难度等方面分析、评估</a:t>
            </a:r>
            <a:endParaRPr lang="en-US" altLang="zh-CN" sz="1200" dirty="0"/>
          </a:p>
          <a:p>
            <a:pPr marL="285750" indent="-285750">
              <a:lnSpc>
                <a:spcPct val="150000"/>
              </a:lnSpc>
              <a:buFont typeface="Wingdings" panose="05000000000000000000" pitchFamily="2" charset="2"/>
              <a:buChar char="Ø"/>
            </a:pPr>
            <a:r>
              <a:rPr lang="zh-CN" altLang="en-US" sz="1200" dirty="0"/>
              <a:t>销售代表：对需求进行收集、解释、业务场景分析</a:t>
            </a:r>
            <a:endParaRPr lang="en-US" altLang="zh-CN" sz="1200" dirty="0"/>
          </a:p>
          <a:p>
            <a:pPr marL="285750" indent="-285750">
              <a:lnSpc>
                <a:spcPct val="150000"/>
              </a:lnSpc>
              <a:buFont typeface="Wingdings" panose="05000000000000000000" pitchFamily="2" charset="2"/>
              <a:buChar char="Ø"/>
            </a:pPr>
            <a:r>
              <a:rPr lang="zh-CN" altLang="en-US" sz="1200" dirty="0"/>
              <a:t>扩展支撑成员：支撑产品经理完成需求分析</a:t>
            </a:r>
            <a:endParaRPr lang="en-US" altLang="zh-CN" sz="1200" dirty="0"/>
          </a:p>
          <a:p>
            <a:pPr marL="285750" indent="-285750">
              <a:lnSpc>
                <a:spcPct val="150000"/>
              </a:lnSpc>
              <a:buFont typeface="Wingdings" panose="05000000000000000000" pitchFamily="2" charset="2"/>
              <a:buChar char="Ø"/>
            </a:pPr>
            <a:r>
              <a:rPr lang="zh-CN" altLang="en-US" sz="1200" dirty="0"/>
              <a:t>测试代表：来自产品线测试</a:t>
            </a:r>
            <a:endParaRPr lang="en-US" altLang="zh-CN" sz="1200" dirty="0"/>
          </a:p>
        </p:txBody>
      </p:sp>
      <p:graphicFrame>
        <p:nvGraphicFramePr>
          <p:cNvPr id="34" name="表格 33"/>
          <p:cNvGraphicFramePr>
            <a:graphicFrameLocks noGrp="1"/>
          </p:cNvGraphicFramePr>
          <p:nvPr/>
        </p:nvGraphicFramePr>
        <p:xfrm>
          <a:off x="6048188" y="1225177"/>
          <a:ext cx="5892800" cy="5008604"/>
        </p:xfrm>
        <a:graphic>
          <a:graphicData uri="http://schemas.openxmlformats.org/drawingml/2006/table">
            <a:tbl>
              <a:tblPr/>
              <a:tblGrid>
                <a:gridCol w="1118003"/>
                <a:gridCol w="4774797"/>
              </a:tblGrid>
              <a:tr h="238675">
                <a:tc>
                  <a:txBody>
                    <a:bodyPr/>
                    <a:lstStyle/>
                    <a:p>
                      <a:pPr algn="ctr" fontAlgn="ctr"/>
                      <a:r>
                        <a:rPr lang="en-GB" sz="1200" b="1" i="0" u="none" strike="noStrike" dirty="0" err="1">
                          <a:solidFill>
                            <a:srgbClr val="000000"/>
                          </a:solidFill>
                          <a:effectLst/>
                          <a:latin typeface="+mn-ea"/>
                          <a:ea typeface="+mn-ea"/>
                        </a:rPr>
                        <a:t>角色</a:t>
                      </a:r>
                      <a:endParaRPr lang="zh-CN" sz="1200" b="1"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zh-CN" sz="1200" b="1" i="0" u="none" strike="noStrike">
                          <a:solidFill>
                            <a:srgbClr val="000000"/>
                          </a:solidFill>
                          <a:effectLst/>
                          <a:latin typeface="+mn-ea"/>
                          <a:ea typeface="+mn-ea"/>
                        </a:rPr>
                        <a:t>需求管理中的职责说明</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32812">
                <a:tc rowSpan="6">
                  <a:txBody>
                    <a:bodyPr/>
                    <a:lstStyle/>
                    <a:p>
                      <a:pPr algn="ctr" fontAlgn="ctr"/>
                      <a:r>
                        <a:rPr lang="zh-CN" sz="1200" b="0" i="0" u="none" strike="noStrike" dirty="0">
                          <a:solidFill>
                            <a:srgbClr val="000000"/>
                          </a:solidFill>
                          <a:effectLst/>
                          <a:latin typeface="+mn-ea"/>
                          <a:ea typeface="+mn-ea"/>
                        </a:rPr>
                        <a:t>技术支持</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（负责人）</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C00000"/>
                          </a:solidFill>
                          <a:effectLst/>
                          <a:latin typeface="+mn-ea"/>
                          <a:ea typeface="+mn-ea"/>
                        </a:rPr>
                        <a:t>1.   </a:t>
                      </a:r>
                      <a:r>
                        <a:rPr lang="en-GB" sz="1200" b="0" i="0" u="none" strike="noStrike" dirty="0" err="1">
                          <a:solidFill>
                            <a:srgbClr val="C00000"/>
                          </a:solidFill>
                          <a:effectLst/>
                          <a:latin typeface="+mn-ea"/>
                          <a:ea typeface="+mn-ea"/>
                        </a:rPr>
                        <a:t>订单项目需求分析召集人</a:t>
                      </a:r>
                      <a:endParaRPr lang="zh-CN" sz="1200" b="0" i="0" u="none" strike="noStrike" dirty="0">
                        <a:solidFill>
                          <a:srgbClr val="C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3045">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2.   </a:t>
                      </a:r>
                      <a:r>
                        <a:rPr lang="en-GB" sz="1200" b="0" i="0" u="none" strike="noStrike" kern="1200" dirty="0" err="1">
                          <a:solidFill>
                            <a:srgbClr val="C00000"/>
                          </a:solidFill>
                          <a:effectLst/>
                          <a:latin typeface="+mn-ea"/>
                          <a:ea typeface="+mn-ea"/>
                          <a:cs typeface="+mn-cs"/>
                        </a:rPr>
                        <a:t>对订单项目需求分析结果负责</a:t>
                      </a:r>
                      <a:endParaRPr lang="zh-CN" sz="1200" b="0" i="0" u="none" strike="noStrike" kern="1200" dirty="0">
                        <a:solidFill>
                          <a:srgbClr val="C00000"/>
                        </a:solidFill>
                        <a:effectLst/>
                        <a:latin typeface="+mn-ea"/>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045">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负责订单项目需求解释、过滤</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045">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4.   </a:t>
                      </a:r>
                      <a:r>
                        <a:rPr lang="en-GB" sz="1200" b="0" i="0" u="none" strike="noStrike" kern="1200" dirty="0" err="1">
                          <a:solidFill>
                            <a:srgbClr val="C00000"/>
                          </a:solidFill>
                          <a:effectLst/>
                          <a:latin typeface="+mn-ea"/>
                          <a:ea typeface="+mn-ea"/>
                          <a:cs typeface="+mn-cs"/>
                        </a:rPr>
                        <a:t>负责需求分析中应用场景部分分析</a:t>
                      </a:r>
                      <a:endParaRPr lang="zh-CN" sz="1200" b="0" i="0" u="none" strike="noStrike" kern="1200" dirty="0">
                        <a:solidFill>
                          <a:srgbClr val="C00000"/>
                        </a:solidFill>
                        <a:effectLst/>
                        <a:latin typeface="+mn-ea"/>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3045">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5.   </a:t>
                      </a:r>
                      <a:r>
                        <a:rPr lang="en-GB" sz="1200" b="0" i="0" u="none" strike="noStrike" dirty="0" err="1">
                          <a:solidFill>
                            <a:srgbClr val="000000"/>
                          </a:solidFill>
                          <a:effectLst/>
                          <a:latin typeface="+mn-ea"/>
                          <a:ea typeface="+mn-ea"/>
                        </a:rPr>
                        <a:t>负责需求验证中需求验收确认</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8760">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6.   </a:t>
                      </a:r>
                      <a:r>
                        <a:rPr lang="en-GB" sz="1200" b="0" i="0" u="none" strike="noStrike" dirty="0" err="1">
                          <a:solidFill>
                            <a:srgbClr val="000000"/>
                          </a:solidFill>
                          <a:effectLst/>
                          <a:latin typeface="+mn-ea"/>
                          <a:ea typeface="+mn-ea"/>
                        </a:rPr>
                        <a:t>端到端的跟踪订单项目需求状态</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27355">
                <a:tc rowSpan="3">
                  <a:txBody>
                    <a:bodyPr/>
                    <a:lstStyle/>
                    <a:p>
                      <a:pPr algn="ctr" fontAlgn="ctr"/>
                      <a:r>
                        <a:rPr lang="zh-CN" sz="1200" b="0" i="0" u="none" strike="noStrike" dirty="0">
                          <a:solidFill>
                            <a:srgbClr val="000000"/>
                          </a:solidFill>
                          <a:effectLst/>
                          <a:latin typeface="+mn-ea"/>
                          <a:ea typeface="+mn-ea"/>
                        </a:rPr>
                        <a:t>产品经理</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（常设）</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914400" rtl="0" eaLnBrk="1" fontAlgn="ctr" latinLnBrk="0" hangingPunct="1"/>
                      <a:r>
                        <a:rPr lang="en-GB" sz="1200" b="0" i="0" u="none" strike="noStrike" dirty="0">
                          <a:solidFill>
                            <a:srgbClr val="000000"/>
                          </a:solidFill>
                          <a:effectLst/>
                          <a:latin typeface="+mn-ea"/>
                          <a:ea typeface="+mn-ea"/>
                        </a:rPr>
                        <a:t>1. </a:t>
                      </a:r>
                      <a:r>
                        <a:rPr lang="en-GB" sz="1200" b="0" i="0" u="none" strike="noStrike" kern="1200" dirty="0" err="1">
                          <a:solidFill>
                            <a:srgbClr val="C00000"/>
                          </a:solidFill>
                          <a:effectLst/>
                          <a:latin typeface="+mn-ea"/>
                          <a:ea typeface="+mn-ea"/>
                          <a:cs typeface="+mn-cs"/>
                        </a:rPr>
                        <a:t>负责订单需求中价格及成本、可获得性、包装与外观、易用性、保证、生命周期成本、社会可接受度部分分析</a:t>
                      </a:r>
                      <a:endParaRPr lang="zh-CN" sz="1200" b="0" i="0" u="none" strike="noStrike" kern="1200" dirty="0">
                        <a:solidFill>
                          <a:srgbClr val="C00000"/>
                        </a:solidFill>
                        <a:effectLst/>
                        <a:latin typeface="+mn-ea"/>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2812">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负责需求评估中市场价值评估</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10820">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定期反馈订单需求分析结果至</a:t>
                      </a:r>
                      <a:r>
                        <a:rPr lang="zh-CN" altLang="en-US" sz="1200" b="0" i="0" u="none" strike="noStrike" dirty="0">
                          <a:solidFill>
                            <a:srgbClr val="000000"/>
                          </a:solidFill>
                          <a:effectLst/>
                          <a:latin typeface="+mn-ea"/>
                          <a:ea typeface="+mn-ea"/>
                        </a:rPr>
                        <a:t>集团产品需求管理</a:t>
                      </a:r>
                      <a:r>
                        <a:rPr lang="en-GB" sz="1200" b="0" i="0" u="none" strike="noStrike" dirty="0" err="1">
                          <a:solidFill>
                            <a:srgbClr val="000000"/>
                          </a:solidFill>
                          <a:effectLst/>
                          <a:latin typeface="+mn-ea"/>
                          <a:ea typeface="+mn-ea"/>
                        </a:rPr>
                        <a:t>团队</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2812">
                <a:tc rowSpan="2">
                  <a:txBody>
                    <a:bodyPr/>
                    <a:lstStyle/>
                    <a:p>
                      <a:pPr algn="ctr" fontAlgn="ctr"/>
                      <a:r>
                        <a:rPr lang="zh-CN" sz="1200" b="0" i="0" u="none" strike="noStrike" dirty="0">
                          <a:solidFill>
                            <a:srgbClr val="000000"/>
                          </a:solidFill>
                          <a:effectLst/>
                          <a:latin typeface="+mn-ea"/>
                          <a:ea typeface="+mn-ea"/>
                        </a:rPr>
                        <a:t>研发代表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（常设）</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负责订单需求中功能与性能（不含业务场景）部分分析</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8760">
                <a:tc vMerge="1">
                  <a:txBody>
                    <a:bodyPr/>
                    <a:lstStyle/>
                    <a:p>
                      <a:endParaRPr lang="zh-CN"/>
                    </a:p>
                  </a:txBody>
                  <a:tcPr/>
                </a:tc>
                <a:tc>
                  <a:txBody>
                    <a:bodyPr/>
                    <a:lstStyle/>
                    <a:p>
                      <a:pPr marL="0" algn="just" defTabSz="914400" rtl="0" eaLnBrk="1" fontAlgn="ctr" latinLnBrk="0" hangingPunct="1"/>
                      <a:r>
                        <a:rPr lang="en-GB" sz="1200" b="0" i="0" u="none" strike="noStrike" dirty="0">
                          <a:solidFill>
                            <a:srgbClr val="000000"/>
                          </a:solidFill>
                          <a:effectLst/>
                          <a:latin typeface="+mn-ea"/>
                          <a:ea typeface="+mn-ea"/>
                        </a:rPr>
                        <a:t>2.   </a:t>
                      </a:r>
                      <a:r>
                        <a:rPr lang="en-GB" sz="1200" b="0" i="0" u="none" strike="noStrike" kern="1200" dirty="0" err="1">
                          <a:solidFill>
                            <a:srgbClr val="C00000"/>
                          </a:solidFill>
                          <a:effectLst/>
                          <a:latin typeface="+mn-ea"/>
                          <a:ea typeface="+mn-ea"/>
                          <a:cs typeface="+mn-cs"/>
                        </a:rPr>
                        <a:t>负责需求评估中研发资源投入、技术可实现性部分评估</a:t>
                      </a:r>
                      <a:endParaRPr lang="zh-CN" sz="1200" b="0" i="0" u="none" strike="noStrike" kern="1200" dirty="0">
                        <a:solidFill>
                          <a:srgbClr val="C00000"/>
                        </a:solidFill>
                        <a:effectLst/>
                        <a:latin typeface="+mn-ea"/>
                        <a:ea typeface="+mn-ea"/>
                        <a:cs typeface="+mn-cs"/>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7960">
                <a:tc rowSpan="2">
                  <a:txBody>
                    <a:bodyPr/>
                    <a:lstStyle/>
                    <a:p>
                      <a:pPr algn="ctr" fontAlgn="ctr"/>
                      <a:r>
                        <a:rPr lang="zh-CN" sz="1200" b="0" i="0" u="none" strike="noStrike" dirty="0">
                          <a:solidFill>
                            <a:srgbClr val="000000"/>
                          </a:solidFill>
                          <a:effectLst/>
                          <a:latin typeface="+mn-ea"/>
                          <a:ea typeface="+mn-ea"/>
                        </a:rPr>
                        <a:t>销售代表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（常设）</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负责订单需求收集</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8760">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负责需求评估中客户价值部分评估</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46405">
                <a:tc>
                  <a:txBody>
                    <a:bodyPr/>
                    <a:lstStyle/>
                    <a:p>
                      <a:pPr algn="ctr" fontAlgn="ctr"/>
                      <a:r>
                        <a:rPr lang="zh-CN" sz="1200" b="0" i="0" u="none" strike="noStrike" dirty="0">
                          <a:solidFill>
                            <a:srgbClr val="000000"/>
                          </a:solidFill>
                          <a:effectLst/>
                          <a:latin typeface="+mn-ea"/>
                          <a:ea typeface="+mn-ea"/>
                        </a:rPr>
                        <a:t>结构代表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协助产品</a:t>
                      </a:r>
                      <a:r>
                        <a:rPr lang="zh-CN" altLang="en-GB" sz="1200" b="0" i="0" u="none" strike="noStrike" dirty="0" err="1">
                          <a:solidFill>
                            <a:srgbClr val="000000"/>
                          </a:solidFill>
                          <a:effectLst/>
                          <a:latin typeface="+mn-ea"/>
                          <a:ea typeface="+mn-ea"/>
                        </a:rPr>
                        <a:t>规划</a:t>
                      </a:r>
                      <a:r>
                        <a:rPr lang="en-GB" sz="1200" b="0" i="0" u="none" strike="noStrike" dirty="0" err="1">
                          <a:solidFill>
                            <a:srgbClr val="000000"/>
                          </a:solidFill>
                          <a:effectLst/>
                          <a:latin typeface="+mn-ea"/>
                          <a:ea typeface="+mn-ea"/>
                        </a:rPr>
                        <a:t>经理完成结构相关分析</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363">
                <a:tc>
                  <a:txBody>
                    <a:bodyPr/>
                    <a:lstStyle/>
                    <a:p>
                      <a:pPr algn="ctr" fontAlgn="ctr"/>
                      <a:r>
                        <a:rPr lang="zh-CN" sz="1200" b="0" i="0" u="none" strike="noStrike" dirty="0">
                          <a:solidFill>
                            <a:srgbClr val="000000"/>
                          </a:solidFill>
                          <a:effectLst/>
                          <a:latin typeface="+mn-ea"/>
                          <a:ea typeface="+mn-ea"/>
                        </a:rPr>
                        <a:t>品质代表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协助产品</a:t>
                      </a:r>
                      <a:r>
                        <a:rPr lang="zh-CN" altLang="en-GB" sz="1200" b="0" i="0" u="none" strike="noStrike" dirty="0" err="1">
                          <a:solidFill>
                            <a:srgbClr val="000000"/>
                          </a:solidFill>
                          <a:effectLst/>
                          <a:latin typeface="+mn-ea"/>
                          <a:ea typeface="+mn-ea"/>
                        </a:rPr>
                        <a:t>规划</a:t>
                      </a:r>
                      <a:r>
                        <a:rPr lang="en-GB" sz="1200" b="0" i="0" u="none" strike="noStrike" dirty="0" err="1">
                          <a:solidFill>
                            <a:srgbClr val="000000"/>
                          </a:solidFill>
                          <a:effectLst/>
                          <a:latin typeface="+mn-ea"/>
                          <a:ea typeface="+mn-ea"/>
                        </a:rPr>
                        <a:t>经理完成可产生性评估、可制造性等部分评估</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045">
                <a:tc rowSpan="3">
                  <a:txBody>
                    <a:bodyPr/>
                    <a:lstStyle/>
                    <a:p>
                      <a:pPr algn="ctr" fontAlgn="ctr"/>
                      <a:r>
                        <a:rPr lang="zh-CN" sz="1200" b="0" i="0" u="none" strike="noStrike" dirty="0">
                          <a:solidFill>
                            <a:srgbClr val="000000"/>
                          </a:solidFill>
                          <a:effectLst/>
                          <a:latin typeface="+mn-ea"/>
                          <a:ea typeface="+mn-ea"/>
                        </a:rPr>
                        <a:t>测试代表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负责需求验证中的需求验收部分活动</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32410">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协助技术支持跟踪需求验证结果</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38675">
                <a:tc vMerge="1">
                  <a:txBody>
                    <a:bodyPr/>
                    <a:lstStyle/>
                    <a:p>
                      <a:endParaRPr lang="zh-CN"/>
                    </a:p>
                  </a:txBody>
                  <a:tcPr/>
                </a:tc>
                <a:tc>
                  <a:txBody>
                    <a:bodyPr/>
                    <a:lstStyle/>
                    <a:p>
                      <a:pPr algn="just"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协助研发代表完成需求分析</a:t>
                      </a:r>
                      <a:endParaRPr lang="zh-CN" sz="1200" b="0" i="0" u="none" strike="noStrike" dirty="0">
                        <a:solidFill>
                          <a:srgbClr val="000000"/>
                        </a:solidFill>
                        <a:effectLst/>
                        <a:latin typeface="+mn-ea"/>
                        <a:ea typeface="+mn-ea"/>
                      </a:endParaRPr>
                    </a:p>
                  </a:txBody>
                  <a:tcPr marL="4763" marR="4763" marT="47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5" name="矩形 44"/>
          <p:cNvSpPr/>
          <p:nvPr/>
        </p:nvSpPr>
        <p:spPr>
          <a:xfrm>
            <a:off x="561788" y="4028141"/>
            <a:ext cx="5332975" cy="231887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28617" y="827929"/>
            <a:ext cx="5366145" cy="370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a:solidFill>
                  <a:schemeClr val="tx1"/>
                </a:solidFill>
              </a:rPr>
              <a:t>主要负责国内产品线订单需求分析、订单价值评估、需求跟踪。</a:t>
            </a:r>
            <a:endParaRPr lang="zh-CN" altLang="en-US" sz="1400" dirty="0">
              <a:solidFill>
                <a:schemeClr val="tx1"/>
              </a:solidFill>
            </a:endParaRPr>
          </a:p>
        </p:txBody>
      </p:sp>
      <p:sp>
        <p:nvSpPr>
          <p:cNvPr id="92" name="矩形 91"/>
          <p:cNvSpPr/>
          <p:nvPr/>
        </p:nvSpPr>
        <p:spPr>
          <a:xfrm>
            <a:off x="528617" y="3730409"/>
            <a:ext cx="5366145" cy="370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职责、定位：</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en-US" altLang="zh-CN" dirty="0"/>
              <a:t>3.3</a:t>
            </a:r>
            <a:r>
              <a:rPr lang="zh-CN" altLang="en-US" dirty="0"/>
              <a:t>对标准品需求分析</a:t>
            </a:r>
          </a:p>
        </p:txBody>
      </p:sp>
      <p:sp>
        <p:nvSpPr>
          <p:cNvPr id="3" name="矩形 2"/>
          <p:cNvSpPr/>
          <p:nvPr/>
        </p:nvSpPr>
        <p:spPr>
          <a:xfrm>
            <a:off x="2623669" y="1700306"/>
            <a:ext cx="1769035" cy="34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标准品需求分析团队</a:t>
            </a:r>
          </a:p>
        </p:txBody>
      </p:sp>
      <p:sp>
        <p:nvSpPr>
          <p:cNvPr id="41" name="矩形 40"/>
          <p:cNvSpPr/>
          <p:nvPr/>
        </p:nvSpPr>
        <p:spPr>
          <a:xfrm>
            <a:off x="1580920" y="2429435"/>
            <a:ext cx="1162279" cy="396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产品规划</a:t>
            </a:r>
            <a:endParaRPr lang="en-US" altLang="zh-CN" sz="1200" dirty="0"/>
          </a:p>
        </p:txBody>
      </p:sp>
      <p:sp>
        <p:nvSpPr>
          <p:cNvPr id="42" name="矩形 41"/>
          <p:cNvSpPr/>
          <p:nvPr/>
        </p:nvSpPr>
        <p:spPr>
          <a:xfrm>
            <a:off x="2963320" y="2429435"/>
            <a:ext cx="1205029"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研发代表</a:t>
            </a:r>
            <a:endParaRPr lang="en-US" altLang="zh-CN" sz="1200" dirty="0"/>
          </a:p>
        </p:txBody>
      </p:sp>
      <p:sp>
        <p:nvSpPr>
          <p:cNvPr id="43" name="矩形 42"/>
          <p:cNvSpPr/>
          <p:nvPr/>
        </p:nvSpPr>
        <p:spPr>
          <a:xfrm>
            <a:off x="4357985" y="2429435"/>
            <a:ext cx="1127462" cy="39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技术支持代表</a:t>
            </a:r>
            <a:endParaRPr lang="en-US" altLang="zh-CN" sz="1200" dirty="0"/>
          </a:p>
        </p:txBody>
      </p:sp>
      <p:sp>
        <p:nvSpPr>
          <p:cNvPr id="5" name="文本框 4"/>
          <p:cNvSpPr txBox="1"/>
          <p:nvPr/>
        </p:nvSpPr>
        <p:spPr>
          <a:xfrm>
            <a:off x="1467070" y="2145534"/>
            <a:ext cx="677702" cy="276999"/>
          </a:xfrm>
          <a:prstGeom prst="rect">
            <a:avLst/>
          </a:prstGeom>
          <a:noFill/>
        </p:spPr>
        <p:txBody>
          <a:bodyPr wrap="square" rtlCol="0">
            <a:spAutoFit/>
          </a:bodyPr>
          <a:lstStyle/>
          <a:p>
            <a:r>
              <a:rPr lang="zh-CN" altLang="en-US" sz="1200" dirty="0"/>
              <a:t>责任人</a:t>
            </a:r>
          </a:p>
        </p:txBody>
      </p:sp>
      <p:sp>
        <p:nvSpPr>
          <p:cNvPr id="55" name="文本框 54"/>
          <p:cNvSpPr txBox="1"/>
          <p:nvPr/>
        </p:nvSpPr>
        <p:spPr>
          <a:xfrm>
            <a:off x="676842" y="2488935"/>
            <a:ext cx="827365" cy="276999"/>
          </a:xfrm>
          <a:prstGeom prst="rect">
            <a:avLst/>
          </a:prstGeom>
          <a:noFill/>
        </p:spPr>
        <p:txBody>
          <a:bodyPr wrap="square" rtlCol="0">
            <a:spAutoFit/>
          </a:bodyPr>
          <a:lstStyle/>
          <a:p>
            <a:r>
              <a:rPr lang="zh-CN" altLang="en-US" sz="1200" dirty="0"/>
              <a:t>常设成员</a:t>
            </a:r>
          </a:p>
        </p:txBody>
      </p:sp>
      <p:sp>
        <p:nvSpPr>
          <p:cNvPr id="56" name="文本框 55"/>
          <p:cNvSpPr txBox="1"/>
          <p:nvPr/>
        </p:nvSpPr>
        <p:spPr>
          <a:xfrm>
            <a:off x="89743" y="3351492"/>
            <a:ext cx="1213179" cy="276999"/>
          </a:xfrm>
          <a:prstGeom prst="rect">
            <a:avLst/>
          </a:prstGeom>
          <a:noFill/>
        </p:spPr>
        <p:txBody>
          <a:bodyPr wrap="square" rtlCol="0">
            <a:spAutoFit/>
          </a:bodyPr>
          <a:lstStyle/>
          <a:p>
            <a:r>
              <a:rPr lang="zh-CN" altLang="en-US" sz="1200" dirty="0"/>
              <a:t>扩展支撑成员</a:t>
            </a:r>
          </a:p>
        </p:txBody>
      </p:sp>
      <p:sp>
        <p:nvSpPr>
          <p:cNvPr id="79" name="矩形 78"/>
          <p:cNvSpPr/>
          <p:nvPr/>
        </p:nvSpPr>
        <p:spPr>
          <a:xfrm>
            <a:off x="3540238" y="3337591"/>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品质代表</a:t>
            </a:r>
            <a:endParaRPr lang="en-US" altLang="zh-CN" sz="1200" dirty="0">
              <a:solidFill>
                <a:schemeClr val="tx1"/>
              </a:solidFill>
            </a:endParaRPr>
          </a:p>
        </p:txBody>
      </p:sp>
      <p:sp>
        <p:nvSpPr>
          <p:cNvPr id="80" name="矩形 79"/>
          <p:cNvSpPr/>
          <p:nvPr/>
        </p:nvSpPr>
        <p:spPr>
          <a:xfrm>
            <a:off x="2529282" y="3337591"/>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结构代表</a:t>
            </a:r>
            <a:endParaRPr lang="en-US" altLang="zh-CN" sz="1200" dirty="0">
              <a:solidFill>
                <a:schemeClr val="tx1"/>
              </a:solidFill>
            </a:endParaRPr>
          </a:p>
        </p:txBody>
      </p:sp>
      <p:sp>
        <p:nvSpPr>
          <p:cNvPr id="81" name="矩形 80"/>
          <p:cNvSpPr/>
          <p:nvPr/>
        </p:nvSpPr>
        <p:spPr>
          <a:xfrm>
            <a:off x="4551194" y="3337591"/>
            <a:ext cx="900000"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测试代表</a:t>
            </a:r>
            <a:endParaRPr lang="en-US" altLang="zh-CN" sz="1200" dirty="0">
              <a:solidFill>
                <a:schemeClr val="tx1"/>
              </a:solidFill>
            </a:endParaRPr>
          </a:p>
        </p:txBody>
      </p:sp>
      <p:sp>
        <p:nvSpPr>
          <p:cNvPr id="33" name="文本框 32"/>
          <p:cNvSpPr txBox="1"/>
          <p:nvPr/>
        </p:nvSpPr>
        <p:spPr>
          <a:xfrm>
            <a:off x="655300" y="4173759"/>
            <a:ext cx="5239463" cy="230695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200" dirty="0"/>
              <a:t>产品规划经理：标准品需求管理责任人，对产品需求进行非研发技术方面的分析，包含价格、成本、可获得性、包装与外观、易用性、保证、生命周期成本、社会可接受度等部分</a:t>
            </a:r>
            <a:endParaRPr lang="en-US" altLang="zh-CN" sz="1200" b="1" dirty="0"/>
          </a:p>
          <a:p>
            <a:pPr marL="285750" indent="-285750">
              <a:lnSpc>
                <a:spcPct val="150000"/>
              </a:lnSpc>
              <a:buFont typeface="Wingdings" panose="05000000000000000000" pitchFamily="2" charset="2"/>
              <a:buChar char="Ø"/>
            </a:pPr>
            <a:r>
              <a:rPr lang="zh-CN" altLang="en-US" sz="1200" dirty="0"/>
              <a:t>研发代表：功能、性能、研发周期、技术难度等方面分析、评估</a:t>
            </a:r>
            <a:endParaRPr lang="en-US" altLang="zh-CN" sz="1200" dirty="0"/>
          </a:p>
          <a:p>
            <a:pPr marL="285750" indent="-285750">
              <a:lnSpc>
                <a:spcPct val="150000"/>
              </a:lnSpc>
              <a:buFont typeface="Wingdings" panose="05000000000000000000" pitchFamily="2" charset="2"/>
              <a:buChar char="Ø"/>
            </a:pPr>
            <a:r>
              <a:rPr lang="zh-CN" altLang="en-US" sz="1200" dirty="0"/>
              <a:t>技术支持代表：负责应用场景部分分析</a:t>
            </a:r>
            <a:endParaRPr lang="en-US" altLang="zh-CN" sz="1200" dirty="0"/>
          </a:p>
          <a:p>
            <a:pPr marL="285750" indent="-285750">
              <a:lnSpc>
                <a:spcPct val="150000"/>
              </a:lnSpc>
              <a:buFont typeface="Wingdings" panose="05000000000000000000" pitchFamily="2" charset="2"/>
              <a:buChar char="Ø"/>
            </a:pPr>
            <a:r>
              <a:rPr lang="zh-CN" altLang="en-US" sz="1200" dirty="0"/>
              <a:t>系列产品经理：负责系列标准品需求跟踪管理</a:t>
            </a:r>
            <a:endParaRPr lang="en-US" altLang="zh-CN" sz="1200" dirty="0"/>
          </a:p>
          <a:p>
            <a:pPr marL="285750" indent="-285750">
              <a:lnSpc>
                <a:spcPct val="150000"/>
              </a:lnSpc>
              <a:buFont typeface="Wingdings" panose="05000000000000000000" pitchFamily="2" charset="2"/>
              <a:buChar char="Ø"/>
            </a:pPr>
            <a:r>
              <a:rPr lang="zh-CN" altLang="en-US" sz="1200" dirty="0"/>
              <a:t>其他扩展支撑成员：支撑产品经理完成需求分析</a:t>
            </a:r>
            <a:endParaRPr lang="en-US" altLang="zh-CN" sz="1200" dirty="0"/>
          </a:p>
          <a:p>
            <a:pPr marL="285750" indent="-285750">
              <a:lnSpc>
                <a:spcPct val="150000"/>
              </a:lnSpc>
              <a:buFont typeface="Wingdings" panose="05000000000000000000" pitchFamily="2" charset="2"/>
              <a:buChar char="Ø"/>
            </a:pPr>
            <a:r>
              <a:rPr lang="zh-CN" altLang="en-US" sz="1200" dirty="0"/>
              <a:t>测试代表：来自事业部测试</a:t>
            </a:r>
            <a:endParaRPr lang="en-US" altLang="zh-CN" sz="1200" dirty="0"/>
          </a:p>
        </p:txBody>
      </p:sp>
      <p:sp>
        <p:nvSpPr>
          <p:cNvPr id="45" name="矩形 44"/>
          <p:cNvSpPr/>
          <p:nvPr/>
        </p:nvSpPr>
        <p:spPr>
          <a:xfrm>
            <a:off x="561788" y="4028141"/>
            <a:ext cx="5332975" cy="231887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184164" y="3337591"/>
            <a:ext cx="1198124" cy="304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系列产品经理</a:t>
            </a:r>
            <a:endParaRPr lang="en-US" altLang="zh-CN" sz="1200" dirty="0">
              <a:solidFill>
                <a:schemeClr val="tx1"/>
              </a:solidFill>
            </a:endParaRPr>
          </a:p>
        </p:txBody>
      </p:sp>
      <p:cxnSp>
        <p:nvCxnSpPr>
          <p:cNvPr id="6" name="肘形连接符 5"/>
          <p:cNvCxnSpPr>
            <a:stCxn id="3" idx="2"/>
            <a:endCxn id="41" idx="0"/>
          </p:cNvCxnSpPr>
          <p:nvPr/>
        </p:nvCxnSpPr>
        <p:spPr>
          <a:xfrm rot="5400000">
            <a:off x="2642383" y="1563631"/>
            <a:ext cx="385482" cy="134612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3" idx="2"/>
            <a:endCxn id="42" idx="0"/>
          </p:cNvCxnSpPr>
          <p:nvPr/>
        </p:nvCxnSpPr>
        <p:spPr>
          <a:xfrm rot="16200000" flipH="1">
            <a:off x="3344270" y="2207870"/>
            <a:ext cx="385482" cy="5764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3" idx="2"/>
            <a:endCxn id="43" idx="0"/>
          </p:cNvCxnSpPr>
          <p:nvPr/>
        </p:nvCxnSpPr>
        <p:spPr>
          <a:xfrm rot="16200000" flipH="1">
            <a:off x="4022210" y="1529929"/>
            <a:ext cx="385482" cy="141352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41" idx="2"/>
            <a:endCxn id="25" idx="0"/>
          </p:cNvCxnSpPr>
          <p:nvPr/>
        </p:nvCxnSpPr>
        <p:spPr>
          <a:xfrm rot="5400000">
            <a:off x="1716565" y="2892096"/>
            <a:ext cx="512156" cy="37883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肘形连接符 17"/>
          <p:cNvCxnSpPr>
            <a:stCxn id="41" idx="2"/>
            <a:endCxn id="80" idx="0"/>
          </p:cNvCxnSpPr>
          <p:nvPr/>
        </p:nvCxnSpPr>
        <p:spPr>
          <a:xfrm rot="16200000" flipH="1">
            <a:off x="2314593" y="2672902"/>
            <a:ext cx="512156" cy="81722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41" idx="2"/>
            <a:endCxn id="79" idx="0"/>
          </p:cNvCxnSpPr>
          <p:nvPr/>
        </p:nvCxnSpPr>
        <p:spPr>
          <a:xfrm rot="16200000" flipH="1">
            <a:off x="2820071" y="2167424"/>
            <a:ext cx="512156" cy="182817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肘形连接符 21"/>
          <p:cNvCxnSpPr>
            <a:stCxn id="41" idx="2"/>
            <a:endCxn id="81" idx="0"/>
          </p:cNvCxnSpPr>
          <p:nvPr/>
        </p:nvCxnSpPr>
        <p:spPr>
          <a:xfrm rot="16200000" flipH="1">
            <a:off x="3325549" y="1661946"/>
            <a:ext cx="512156" cy="283913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aphicFrame>
        <p:nvGraphicFramePr>
          <p:cNvPr id="27" name="表格 26"/>
          <p:cNvGraphicFramePr>
            <a:graphicFrameLocks noGrp="1"/>
          </p:cNvGraphicFramePr>
          <p:nvPr/>
        </p:nvGraphicFramePr>
        <p:xfrm>
          <a:off x="5988274" y="627718"/>
          <a:ext cx="6142489" cy="5957322"/>
        </p:xfrm>
        <a:graphic>
          <a:graphicData uri="http://schemas.openxmlformats.org/drawingml/2006/table">
            <a:tbl>
              <a:tblPr/>
              <a:tblGrid>
                <a:gridCol w="780415"/>
                <a:gridCol w="5362074"/>
              </a:tblGrid>
              <a:tr h="120071">
                <a:tc>
                  <a:txBody>
                    <a:bodyPr/>
                    <a:lstStyle/>
                    <a:p>
                      <a:pPr algn="l" fontAlgn="ctr"/>
                      <a:r>
                        <a:rPr lang="en-GB" sz="1200" b="1" i="0" u="none" strike="noStrike" dirty="0" err="1">
                          <a:solidFill>
                            <a:srgbClr val="000000"/>
                          </a:solidFill>
                          <a:effectLst/>
                          <a:latin typeface="+mn-ea"/>
                          <a:ea typeface="+mn-ea"/>
                        </a:rPr>
                        <a:t>角色</a:t>
                      </a:r>
                      <a:endParaRPr lang="zh-CN" sz="1200" b="1"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sz="1200" b="1" i="0" u="none" strike="noStrike">
                          <a:solidFill>
                            <a:srgbClr val="000000"/>
                          </a:solidFill>
                          <a:effectLst/>
                          <a:latin typeface="+mn-ea"/>
                          <a:ea typeface="+mn-ea"/>
                        </a:rPr>
                        <a:t>需求管理中的职责说明</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07670">
                <a:tc rowSpan="6">
                  <a:txBody>
                    <a:bodyPr/>
                    <a:lstStyle/>
                    <a:p>
                      <a:pPr algn="l" fontAlgn="ctr"/>
                      <a:r>
                        <a:rPr lang="zh-CN" sz="1200" b="0" i="0" u="none" strike="noStrike" dirty="0">
                          <a:solidFill>
                            <a:srgbClr val="000000"/>
                          </a:solidFill>
                          <a:effectLst/>
                          <a:latin typeface="+mn-ea"/>
                          <a:ea typeface="+mn-ea"/>
                        </a:rPr>
                        <a:t>产品规划</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（负责人）</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整体统筹开展需求管理组总体工作：监督控制各组员工作进度、指导和支持需求管理工作、协调组员间工作、组织召开需求管理例会</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17123">
                <a:tc vMerge="1">
                  <a:txBody>
                    <a:bodyPr/>
                    <a:lstStyle/>
                    <a:p>
                      <a:endParaRPr lang="zh-CN"/>
                    </a:p>
                  </a:txBody>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负责向RMT汇报工作</a:t>
                      </a:r>
                      <a:r>
                        <a:rPr lang="zh-CN" altLang="en-US" sz="1200" b="0" i="0" u="none" strike="noStrike" dirty="0">
                          <a:solidFill>
                            <a:srgbClr val="000000"/>
                          </a:solidFill>
                          <a:effectLst/>
                          <a:latin typeface="+mn-ea"/>
                          <a:ea typeface="+mn-ea"/>
                        </a:rPr>
                        <a:t>，</a:t>
                      </a:r>
                      <a:r>
                        <a:rPr lang="en-GB" altLang="zh-CN" sz="1200" b="0" i="0" u="none" strike="noStrike" dirty="0" err="1">
                          <a:solidFill>
                            <a:srgbClr val="000000"/>
                          </a:solidFill>
                          <a:effectLst/>
                          <a:latin typeface="+mn-ea"/>
                          <a:ea typeface="+mn-ea"/>
                        </a:rPr>
                        <a:t>对于争议项，负责RMT沟通，取得RMT的决策</a:t>
                      </a:r>
                      <a:r>
                        <a:rPr lang="en-GB" altLang="zh-CN" sz="1200" b="0" i="0" u="none" strike="noStrike" dirty="0">
                          <a:solidFill>
                            <a:srgbClr val="000000"/>
                          </a:solidFill>
                          <a:effectLst/>
                          <a:latin typeface="+mn-ea"/>
                          <a:ea typeface="+mn-ea"/>
                        </a:rPr>
                        <a:t>；</a:t>
                      </a:r>
                      <a:endParaRPr lang="zh-CN" alt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审批需求分析的处理建议</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5740">
                <a:tc vMerge="1">
                  <a:txBody>
                    <a:bodyPr/>
                    <a:lstStyle/>
                    <a:p>
                      <a:endParaRPr lang="zh-CN"/>
                    </a:p>
                  </a:txBody>
                  <a:tcPr/>
                </a:tc>
                <a:tc>
                  <a:txBody>
                    <a:bodyPr/>
                    <a:lstStyle/>
                    <a:p>
                      <a:pPr algn="l" fontAlgn="ctr"/>
                      <a:r>
                        <a:rPr lang="en-US" altLang="zh-CN" sz="1200" b="0" i="0" u="none" strike="noStrike" dirty="0">
                          <a:solidFill>
                            <a:srgbClr val="000000"/>
                          </a:solidFill>
                          <a:effectLst/>
                          <a:latin typeface="+mn-ea"/>
                          <a:ea typeface="+mn-ea"/>
                        </a:rPr>
                        <a:t>4</a:t>
                      </a:r>
                      <a:r>
                        <a:rPr lang="en-GB" sz="1200" b="0" i="0" u="none" strike="noStrike" dirty="0">
                          <a:solidFill>
                            <a:srgbClr val="000000"/>
                          </a:solidFill>
                          <a:effectLst/>
                          <a:latin typeface="+mn-ea"/>
                          <a:ea typeface="+mn-ea"/>
                        </a:rPr>
                        <a:t>.   </a:t>
                      </a:r>
                      <a:r>
                        <a:rPr lang="en-GB" sz="1200" b="0" i="0" u="none" strike="noStrike" dirty="0" err="1">
                          <a:solidFill>
                            <a:srgbClr val="000000"/>
                          </a:solidFill>
                          <a:effectLst/>
                          <a:latin typeface="+mn-ea"/>
                          <a:ea typeface="+mn-ea"/>
                        </a:rPr>
                        <a:t>负责指定RMT代表参与产品立项评审、产品开发方案评审</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368300">
                <a:tc vMerge="1">
                  <a:txBody>
                    <a:bodyPr/>
                    <a:lstStyle/>
                    <a:p>
                      <a:endParaRPr lang="zh-CN"/>
                    </a:p>
                  </a:txBody>
                  <a:tcPr/>
                </a:tc>
                <a:tc>
                  <a:txBody>
                    <a:bodyPr/>
                    <a:lstStyle/>
                    <a:p>
                      <a:pPr algn="l" fontAlgn="ctr"/>
                      <a:r>
                        <a:rPr lang="en-US" altLang="zh-CN" sz="1200" b="0" i="0" u="none" strike="noStrike" dirty="0">
                          <a:solidFill>
                            <a:srgbClr val="C00000"/>
                          </a:solidFill>
                          <a:effectLst/>
                          <a:latin typeface="+mn-ea"/>
                          <a:ea typeface="+mn-ea"/>
                        </a:rPr>
                        <a:t>5</a:t>
                      </a:r>
                      <a:r>
                        <a:rPr lang="en-GB" sz="1200" b="0" i="0" u="none" strike="noStrike" dirty="0">
                          <a:solidFill>
                            <a:srgbClr val="C00000"/>
                          </a:solidFill>
                          <a:effectLst/>
                          <a:latin typeface="+mn-ea"/>
                          <a:ea typeface="+mn-ea"/>
                        </a:rPr>
                        <a:t>.   </a:t>
                      </a:r>
                      <a:r>
                        <a:rPr lang="en-GB" sz="1200" b="0" i="0" u="none" strike="noStrike" dirty="0" err="1">
                          <a:solidFill>
                            <a:srgbClr val="C00000"/>
                          </a:solidFill>
                          <a:effectLst/>
                          <a:latin typeface="+mn-ea"/>
                          <a:ea typeface="+mn-ea"/>
                        </a:rPr>
                        <a:t>负责订单需求中价格及成本、可获得性、包装与外观、易用性、保证、生命周期成本、社会可接受度部分分析</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20071">
                <a:tc vMerge="1">
                  <a:txBody>
                    <a:bodyPr/>
                    <a:lstStyle/>
                    <a:p>
                      <a:endParaRPr lang="zh-CN"/>
                    </a:p>
                  </a:txBody>
                  <a:tcPr/>
                </a:tc>
                <a:tc>
                  <a:txBody>
                    <a:bodyPr/>
                    <a:lstStyle/>
                    <a:p>
                      <a:pPr algn="l" fontAlgn="ctr"/>
                      <a:r>
                        <a:rPr lang="en-US" altLang="zh-CN" sz="1200" b="0" i="0" u="none" strike="noStrike" dirty="0">
                          <a:solidFill>
                            <a:srgbClr val="000000"/>
                          </a:solidFill>
                          <a:effectLst/>
                          <a:latin typeface="+mn-ea"/>
                          <a:ea typeface="+mn-ea"/>
                        </a:rPr>
                        <a:t>6</a:t>
                      </a:r>
                      <a:r>
                        <a:rPr lang="en-GB" sz="1200" b="0" i="0" u="none" strike="noStrike" dirty="0">
                          <a:solidFill>
                            <a:srgbClr val="000000"/>
                          </a:solidFill>
                          <a:effectLst/>
                          <a:latin typeface="+mn-ea"/>
                          <a:ea typeface="+mn-ea"/>
                        </a:rPr>
                        <a:t>.   </a:t>
                      </a:r>
                      <a:r>
                        <a:rPr lang="en-GB" sz="1200" b="0" i="0" u="none" strike="noStrike" dirty="0" err="1">
                          <a:solidFill>
                            <a:srgbClr val="000000"/>
                          </a:solidFill>
                          <a:effectLst/>
                          <a:latin typeface="+mn-ea"/>
                          <a:ea typeface="+mn-ea"/>
                        </a:rPr>
                        <a:t>负责需求评估中市场价值、客户价值评估</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205385">
                <a:tc rowSpan="5">
                  <a:txBody>
                    <a:bodyPr/>
                    <a:lstStyle/>
                    <a:p>
                      <a:pPr algn="l" fontAlgn="ctr"/>
                      <a:r>
                        <a:rPr lang="zh-CN" sz="1200" b="0" i="0" u="none" strike="noStrike" dirty="0">
                          <a:solidFill>
                            <a:srgbClr val="000000"/>
                          </a:solidFill>
                          <a:effectLst/>
                          <a:latin typeface="+mn-ea"/>
                          <a:ea typeface="+mn-ea"/>
                        </a:rPr>
                        <a:t>研发代表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（常设）</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dirty="0">
                          <a:solidFill>
                            <a:srgbClr val="000000"/>
                          </a:solidFill>
                          <a:effectLst/>
                          <a:latin typeface="+mn-ea"/>
                          <a:ea typeface="+mn-ea"/>
                        </a:rPr>
                        <a:t>1.   </a:t>
                      </a:r>
                      <a:r>
                        <a:rPr lang="en-GB" sz="1200" b="0" i="0" u="none" strike="noStrike" dirty="0" err="1">
                          <a:solidFill>
                            <a:srgbClr val="000000"/>
                          </a:solidFill>
                          <a:effectLst/>
                          <a:latin typeface="+mn-ea"/>
                          <a:ea typeface="+mn-ea"/>
                        </a:rPr>
                        <a:t>研发代表分别来软件、硬件以及平台研发部，须熟悉所属的产品、技术</a:t>
                      </a:r>
                      <a:r>
                        <a:rPr lang="en-GB" sz="1200" b="0" i="0" u="none" strike="noStrike" dirty="0">
                          <a:solidFill>
                            <a:srgbClr val="000000"/>
                          </a:solidFill>
                          <a:effectLst/>
                          <a:latin typeface="+mn-ea"/>
                          <a:ea typeface="+mn-ea"/>
                        </a:rPr>
                        <a:t>； </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参加需求管理月度例会</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参与需求的分类、排序和处理意见</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5740">
                <a:tc vMerge="1">
                  <a:txBody>
                    <a:bodyPr/>
                    <a:lstStyle/>
                    <a:p>
                      <a:endParaRPr lang="zh-CN"/>
                    </a:p>
                  </a:txBody>
                  <a:tcPr/>
                </a:tc>
                <a:tc>
                  <a:txBody>
                    <a:bodyPr/>
                    <a:lstStyle/>
                    <a:p>
                      <a:pPr algn="l" fontAlgn="ctr"/>
                      <a:r>
                        <a:rPr lang="en-US" altLang="zh-CN" sz="1200" b="0" i="0" u="none" strike="noStrike" dirty="0">
                          <a:solidFill>
                            <a:srgbClr val="C00000"/>
                          </a:solidFill>
                          <a:effectLst/>
                          <a:latin typeface="+mn-ea"/>
                          <a:ea typeface="+mn-ea"/>
                        </a:rPr>
                        <a:t>4</a:t>
                      </a:r>
                      <a:r>
                        <a:rPr lang="en-GB" sz="1200" b="0" i="0" u="none" strike="noStrike" dirty="0">
                          <a:solidFill>
                            <a:srgbClr val="C00000"/>
                          </a:solidFill>
                          <a:effectLst/>
                          <a:latin typeface="+mn-ea"/>
                          <a:ea typeface="+mn-ea"/>
                        </a:rPr>
                        <a:t>.   </a:t>
                      </a:r>
                      <a:r>
                        <a:rPr lang="en-GB" sz="1200" b="0" i="0" u="none" strike="noStrike" dirty="0" err="1">
                          <a:solidFill>
                            <a:srgbClr val="C00000"/>
                          </a:solidFill>
                          <a:effectLst/>
                          <a:latin typeface="+mn-ea"/>
                          <a:ea typeface="+mn-ea"/>
                        </a:rPr>
                        <a:t>负责需求中功能与性能（不含业务场景）部分分析</a:t>
                      </a:r>
                      <a:r>
                        <a:rPr lang="en-GB" sz="1200" b="0" i="0" u="none" strike="noStrike" dirty="0">
                          <a:solidFill>
                            <a:srgbClr val="C00000"/>
                          </a:solidFill>
                          <a:effectLst/>
                          <a:latin typeface="+mn-ea"/>
                          <a:ea typeface="+mn-ea"/>
                        </a:rPr>
                        <a:t>。</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5740">
                <a:tc vMerge="1">
                  <a:txBody>
                    <a:bodyPr/>
                    <a:lstStyle/>
                    <a:p>
                      <a:endParaRPr lang="zh-CN"/>
                    </a:p>
                  </a:txBody>
                  <a:tcPr/>
                </a:tc>
                <a:tc>
                  <a:txBody>
                    <a:bodyPr/>
                    <a:lstStyle/>
                    <a:p>
                      <a:pPr algn="l" fontAlgn="ctr"/>
                      <a:r>
                        <a:rPr lang="en-US" altLang="zh-CN" sz="1200" b="0" i="0" u="none" strike="noStrike" dirty="0">
                          <a:solidFill>
                            <a:srgbClr val="C00000"/>
                          </a:solidFill>
                          <a:effectLst/>
                          <a:latin typeface="+mn-ea"/>
                          <a:ea typeface="+mn-ea"/>
                        </a:rPr>
                        <a:t>5</a:t>
                      </a:r>
                      <a:r>
                        <a:rPr lang="en-GB" sz="1200" b="0" i="0" u="none" strike="noStrike" dirty="0">
                          <a:solidFill>
                            <a:srgbClr val="C00000"/>
                          </a:solidFill>
                          <a:effectLst/>
                          <a:latin typeface="+mn-ea"/>
                          <a:ea typeface="+mn-ea"/>
                        </a:rPr>
                        <a:t>.   </a:t>
                      </a:r>
                      <a:r>
                        <a:rPr lang="en-GB" sz="1200" b="0" i="0" u="none" strike="noStrike" dirty="0" err="1">
                          <a:solidFill>
                            <a:srgbClr val="C00000"/>
                          </a:solidFill>
                          <a:effectLst/>
                          <a:latin typeface="+mn-ea"/>
                          <a:ea typeface="+mn-ea"/>
                        </a:rPr>
                        <a:t>负责需求评估中研发资源投入、技术可实现性部分评估</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205105">
                <a:tc rowSpan="7">
                  <a:txBody>
                    <a:bodyPr/>
                    <a:lstStyle/>
                    <a:p>
                      <a:pPr algn="l" fontAlgn="ctr"/>
                      <a:r>
                        <a:rPr lang="zh-CN" sz="1200" b="0" i="0" u="none" strike="noStrike" dirty="0">
                          <a:solidFill>
                            <a:srgbClr val="000000"/>
                          </a:solidFill>
                          <a:effectLst/>
                          <a:latin typeface="+mn-ea"/>
                          <a:ea typeface="+mn-ea"/>
                        </a:rPr>
                        <a:t>技术支持代表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（常设）</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dirty="0">
                          <a:solidFill>
                            <a:srgbClr val="C00000"/>
                          </a:solidFill>
                          <a:effectLst/>
                          <a:latin typeface="+mn-ea"/>
                          <a:ea typeface="+mn-ea"/>
                        </a:rPr>
                        <a:t>1.   </a:t>
                      </a:r>
                      <a:r>
                        <a:rPr lang="en-GB" sz="1200" b="0" i="0" u="none" strike="noStrike" dirty="0" err="1">
                          <a:solidFill>
                            <a:srgbClr val="C00000"/>
                          </a:solidFill>
                          <a:effectLst/>
                          <a:latin typeface="+mn-ea"/>
                          <a:ea typeface="+mn-ea"/>
                        </a:rPr>
                        <a:t>负责指导本部门同事进行收集和挖掘客户需求</a:t>
                      </a:r>
                      <a:r>
                        <a:rPr lang="en-GB" sz="1200" b="0" i="0" u="none" strike="noStrike" dirty="0">
                          <a:solidFill>
                            <a:srgbClr val="C00000"/>
                          </a:solidFill>
                          <a:effectLst/>
                          <a:latin typeface="+mn-ea"/>
                          <a:ea typeface="+mn-ea"/>
                        </a:rPr>
                        <a:t>；</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05105">
                <a:tc vMerge="1">
                  <a:txBody>
                    <a:bodyPr/>
                    <a:lstStyle/>
                    <a:p>
                      <a:endParaRPr lang="zh-CN"/>
                    </a:p>
                  </a:txBody>
                  <a:tcPr/>
                </a:tc>
                <a:tc>
                  <a:txBody>
                    <a:bodyPr/>
                    <a:lstStyle/>
                    <a:p>
                      <a:pPr algn="l" fontAlgn="ctr"/>
                      <a:r>
                        <a:rPr lang="en-GB" sz="1200" b="0" i="0" u="none" strike="noStrike" dirty="0">
                          <a:solidFill>
                            <a:srgbClr val="C00000"/>
                          </a:solidFill>
                          <a:effectLst/>
                          <a:latin typeface="+mn-ea"/>
                          <a:ea typeface="+mn-ea"/>
                        </a:rPr>
                        <a:t>2.   </a:t>
                      </a:r>
                      <a:r>
                        <a:rPr lang="en-GB" sz="1200" b="0" i="0" u="none" strike="noStrike" dirty="0" err="1">
                          <a:solidFill>
                            <a:srgbClr val="C00000"/>
                          </a:solidFill>
                          <a:effectLst/>
                          <a:latin typeface="+mn-ea"/>
                          <a:ea typeface="+mn-ea"/>
                        </a:rPr>
                        <a:t>负责编制《需求收集指南</a:t>
                      </a:r>
                      <a:r>
                        <a:rPr lang="en-GB" sz="1200" b="0" i="0" u="none" strike="noStrike" dirty="0">
                          <a:solidFill>
                            <a:srgbClr val="C00000"/>
                          </a:solidFill>
                          <a:effectLst/>
                          <a:latin typeface="+mn-ea"/>
                          <a:ea typeface="+mn-ea"/>
                        </a:rPr>
                        <a:t>》，</a:t>
                      </a:r>
                      <a:r>
                        <a:rPr lang="en-GB" sz="1200" b="0" i="0" u="none" strike="noStrike" dirty="0" err="1">
                          <a:solidFill>
                            <a:srgbClr val="C00000"/>
                          </a:solidFill>
                          <a:effectLst/>
                          <a:latin typeface="+mn-ea"/>
                          <a:ea typeface="+mn-ea"/>
                        </a:rPr>
                        <a:t>并培训、指导公司员工进行需求收集</a:t>
                      </a:r>
                      <a:r>
                        <a:rPr lang="en-GB" sz="1200" b="0" i="0" u="none" strike="noStrike" dirty="0">
                          <a:solidFill>
                            <a:srgbClr val="C00000"/>
                          </a:solidFill>
                          <a:effectLst/>
                          <a:latin typeface="+mn-ea"/>
                          <a:ea typeface="+mn-ea"/>
                        </a:rPr>
                        <a:t>；</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参加需求管理月度例会</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5105">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4.   </a:t>
                      </a:r>
                      <a:r>
                        <a:rPr lang="en-GB" sz="1200" b="0" i="0" u="none" strike="noStrike" dirty="0" err="1">
                          <a:solidFill>
                            <a:srgbClr val="000000"/>
                          </a:solidFill>
                          <a:effectLst/>
                          <a:latin typeface="+mn-ea"/>
                          <a:ea typeface="+mn-ea"/>
                        </a:rPr>
                        <a:t>负责需求的解释澄清：与信息收集人双向沟通，补充完善需求信息</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0574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5.   </a:t>
                      </a:r>
                      <a:r>
                        <a:rPr lang="en-GB" sz="1200" b="0" i="0" u="none" strike="noStrike" dirty="0" err="1">
                          <a:solidFill>
                            <a:srgbClr val="000000"/>
                          </a:solidFill>
                          <a:effectLst/>
                          <a:latin typeface="+mn-ea"/>
                          <a:ea typeface="+mn-ea"/>
                        </a:rPr>
                        <a:t>负责需求的过滤，将无价值需求中止，将有价值需求流入下一环节节点</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C00000"/>
                          </a:solidFill>
                          <a:effectLst/>
                          <a:latin typeface="+mn-ea"/>
                          <a:ea typeface="+mn-ea"/>
                        </a:rPr>
                        <a:t>8.   </a:t>
                      </a:r>
                      <a:r>
                        <a:rPr lang="en-GB" sz="1200" b="0" i="0" u="none" strike="noStrike" dirty="0" err="1">
                          <a:solidFill>
                            <a:srgbClr val="C00000"/>
                          </a:solidFill>
                          <a:effectLst/>
                          <a:latin typeface="+mn-ea"/>
                          <a:ea typeface="+mn-ea"/>
                        </a:rPr>
                        <a:t>负责需求分析中应用场景部分分析</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9.   </a:t>
                      </a:r>
                      <a:r>
                        <a:rPr lang="en-GB" sz="1200" b="0" i="0" u="none" strike="noStrike" dirty="0" err="1">
                          <a:solidFill>
                            <a:srgbClr val="000000"/>
                          </a:solidFill>
                          <a:effectLst/>
                          <a:latin typeface="+mn-ea"/>
                          <a:ea typeface="+mn-ea"/>
                        </a:rPr>
                        <a:t>协助产品总经理完成需求评估</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85420">
                <a:tc rowSpan="3">
                  <a:txBody>
                    <a:bodyPr/>
                    <a:lstStyle/>
                    <a:p>
                      <a:pPr algn="l" fontAlgn="ctr"/>
                      <a:r>
                        <a:rPr lang="zh-CN" sz="1200" b="0" i="0" u="none" strike="noStrike" dirty="0">
                          <a:solidFill>
                            <a:srgbClr val="000000"/>
                          </a:solidFill>
                          <a:effectLst/>
                          <a:latin typeface="+mn-ea"/>
                          <a:ea typeface="+mn-ea"/>
                        </a:rPr>
                        <a:t>系列产品经理</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dirty="0">
                          <a:solidFill>
                            <a:srgbClr val="C00000"/>
                          </a:solidFill>
                          <a:effectLst/>
                          <a:latin typeface="+mn-ea"/>
                          <a:ea typeface="+mn-ea"/>
                        </a:rPr>
                        <a:t>1.   </a:t>
                      </a:r>
                      <a:r>
                        <a:rPr lang="en-GB" sz="1200" b="0" i="0" u="none" strike="noStrike" dirty="0" err="1">
                          <a:solidFill>
                            <a:srgbClr val="C00000"/>
                          </a:solidFill>
                          <a:effectLst/>
                          <a:latin typeface="+mn-ea"/>
                          <a:ea typeface="+mn-ea"/>
                        </a:rPr>
                        <a:t>负责系列产品需求跟踪管理</a:t>
                      </a:r>
                      <a:endParaRPr lang="zh-CN" sz="1200" b="0" i="0" u="none" strike="noStrike" dirty="0">
                        <a:solidFill>
                          <a:srgbClr val="C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0574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2.   </a:t>
                      </a:r>
                      <a:r>
                        <a:rPr lang="en-GB" sz="1200" b="0" i="0" u="none" strike="noStrike" dirty="0" err="1">
                          <a:solidFill>
                            <a:srgbClr val="000000"/>
                          </a:solidFill>
                          <a:effectLst/>
                          <a:latin typeface="+mn-ea"/>
                          <a:ea typeface="+mn-ea"/>
                        </a:rPr>
                        <a:t>负责需求的解释澄清：与信息收集人双向沟通，补充完善需求信息</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参与需求的分类、排序和处理意见</a:t>
                      </a:r>
                      <a:r>
                        <a:rPr lang="en-GB" sz="1200" b="0" i="0" u="none" strike="noStrike" dirty="0">
                          <a:solidFill>
                            <a:srgbClr val="000000"/>
                          </a:solidFill>
                          <a:effectLst/>
                          <a:latin typeface="+mn-ea"/>
                          <a:ea typeface="+mn-ea"/>
                        </a:rPr>
                        <a:t>；</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224554">
                <a:tc>
                  <a:txBody>
                    <a:bodyPr/>
                    <a:lstStyle/>
                    <a:p>
                      <a:pPr algn="l" fontAlgn="ctr"/>
                      <a:r>
                        <a:rPr lang="zh-CN" sz="1200" b="0" i="0" u="none" strike="noStrike" dirty="0">
                          <a:solidFill>
                            <a:srgbClr val="000000"/>
                          </a:solidFill>
                          <a:effectLst/>
                          <a:latin typeface="+mn-ea"/>
                          <a:ea typeface="+mn-ea"/>
                        </a:rPr>
                        <a:t>结构代表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a:solidFill>
                            <a:srgbClr val="000000"/>
                          </a:solidFill>
                          <a:effectLst/>
                          <a:latin typeface="+mn-ea"/>
                          <a:ea typeface="+mn-ea"/>
                        </a:rPr>
                        <a:t>1.   协助产品经理完成结构相关分析</a:t>
                      </a:r>
                      <a:endParaRPr lang="zh-CN" sz="1200" b="0" i="0" u="none" strike="noStrike">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68300">
                <a:tc>
                  <a:txBody>
                    <a:bodyPr/>
                    <a:lstStyle/>
                    <a:p>
                      <a:pPr algn="l" fontAlgn="ctr"/>
                      <a:r>
                        <a:rPr lang="zh-CN" sz="1200" b="0" i="0" u="none" strike="noStrike" dirty="0">
                          <a:solidFill>
                            <a:srgbClr val="000000"/>
                          </a:solidFill>
                          <a:effectLst/>
                          <a:latin typeface="+mn-ea"/>
                          <a:ea typeface="+mn-ea"/>
                        </a:rPr>
                        <a:t>品质代表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a:solidFill>
                            <a:srgbClr val="000000"/>
                          </a:solidFill>
                          <a:effectLst/>
                          <a:latin typeface="+mn-ea"/>
                          <a:ea typeface="+mn-ea"/>
                        </a:rPr>
                        <a:t>1.   协助产品经理完成可产生性评估、可制造性等部分评估</a:t>
                      </a:r>
                      <a:endParaRPr lang="zh-CN" sz="1200" b="0" i="0" u="none" strike="noStrike">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5420">
                <a:tc rowSpan="3">
                  <a:txBody>
                    <a:bodyPr/>
                    <a:lstStyle/>
                    <a:p>
                      <a:pPr algn="l" fontAlgn="ctr"/>
                      <a:r>
                        <a:rPr lang="zh-CN" sz="1200" b="0" i="0" u="none" strike="noStrike" dirty="0">
                          <a:solidFill>
                            <a:srgbClr val="000000"/>
                          </a:solidFill>
                          <a:effectLst/>
                          <a:latin typeface="+mn-ea"/>
                          <a:ea typeface="+mn-ea"/>
                        </a:rPr>
                        <a:t>测试代表</a:t>
                      </a:r>
                      <a:br>
                        <a:rPr lang="zh-CN" sz="1200" b="0" i="0" u="none" strike="noStrike" dirty="0">
                          <a:solidFill>
                            <a:srgbClr val="000000"/>
                          </a:solidFill>
                          <a:effectLst/>
                          <a:latin typeface="+mn-ea"/>
                          <a:ea typeface="+mn-ea"/>
                        </a:rPr>
                      </a:br>
                      <a:r>
                        <a:rPr lang="zh-CN" sz="1200" b="0" i="0" u="none" strike="noStrike" dirty="0">
                          <a:solidFill>
                            <a:srgbClr val="000000"/>
                          </a:solidFill>
                          <a:effectLst/>
                          <a:latin typeface="+mn-ea"/>
                          <a:ea typeface="+mn-ea"/>
                        </a:rPr>
                        <a:t>（扩展）</a:t>
                      </a: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1200" b="0" i="0" u="none" strike="noStrike">
                          <a:solidFill>
                            <a:srgbClr val="000000"/>
                          </a:solidFill>
                          <a:effectLst/>
                          <a:latin typeface="+mn-ea"/>
                          <a:ea typeface="+mn-ea"/>
                        </a:rPr>
                        <a:t>1.   负责需求验证中的需求验收部分活动</a:t>
                      </a:r>
                      <a:endParaRPr lang="zh-CN" sz="1200" b="0" i="0" u="none" strike="noStrike">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a:solidFill>
                            <a:srgbClr val="000000"/>
                          </a:solidFill>
                          <a:effectLst/>
                          <a:latin typeface="+mn-ea"/>
                          <a:ea typeface="+mn-ea"/>
                        </a:rPr>
                        <a:t>2.   协助技术支持跟踪需求验证结果</a:t>
                      </a:r>
                      <a:endParaRPr lang="zh-CN" sz="1200" b="0" i="0" u="none" strike="noStrike">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185420">
                <a:tc vMerge="1">
                  <a:txBody>
                    <a:bodyPr/>
                    <a:lstStyle/>
                    <a:p>
                      <a:endParaRPr lang="zh-CN"/>
                    </a:p>
                  </a:txBody>
                  <a:tcPr/>
                </a:tc>
                <a:tc>
                  <a:txBody>
                    <a:bodyPr/>
                    <a:lstStyle/>
                    <a:p>
                      <a:pPr algn="l" fontAlgn="ctr"/>
                      <a:r>
                        <a:rPr lang="en-GB" sz="1200" b="0" i="0" u="none" strike="noStrike" dirty="0">
                          <a:solidFill>
                            <a:srgbClr val="000000"/>
                          </a:solidFill>
                          <a:effectLst/>
                          <a:latin typeface="+mn-ea"/>
                          <a:ea typeface="+mn-ea"/>
                        </a:rPr>
                        <a:t>3.  </a:t>
                      </a:r>
                      <a:r>
                        <a:rPr lang="en-GB" sz="1200" b="0" i="0" u="none" strike="noStrike" dirty="0" err="1">
                          <a:solidFill>
                            <a:srgbClr val="000000"/>
                          </a:solidFill>
                          <a:effectLst/>
                          <a:latin typeface="+mn-ea"/>
                          <a:ea typeface="+mn-ea"/>
                        </a:rPr>
                        <a:t>协助研发代表完成需求分析</a:t>
                      </a:r>
                      <a:endParaRPr lang="zh-CN" sz="1200" b="0" i="0" u="none" strike="noStrike" dirty="0">
                        <a:solidFill>
                          <a:srgbClr val="000000"/>
                        </a:solidFill>
                        <a:effectLst/>
                        <a:latin typeface="+mn-ea"/>
                        <a:ea typeface="+mn-ea"/>
                      </a:endParaRPr>
                    </a:p>
                  </a:txBody>
                  <a:tcPr marL="2452" marR="2452" marT="24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4" name="矩形 43"/>
          <p:cNvSpPr/>
          <p:nvPr/>
        </p:nvSpPr>
        <p:spPr>
          <a:xfrm>
            <a:off x="528617" y="827929"/>
            <a:ext cx="5366145" cy="370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主要负责国内产品线标准品需求分析、价值评估。</a:t>
            </a:r>
          </a:p>
        </p:txBody>
      </p:sp>
      <p:sp>
        <p:nvSpPr>
          <p:cNvPr id="47" name="矩形 46"/>
          <p:cNvSpPr/>
          <p:nvPr/>
        </p:nvSpPr>
        <p:spPr>
          <a:xfrm>
            <a:off x="528617" y="3730409"/>
            <a:ext cx="5366145" cy="370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职责、定位：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12875" y="2631440"/>
            <a:ext cx="8919210" cy="1000125"/>
          </a:xfrm>
        </p:spPr>
        <p:txBody>
          <a:bodyPr/>
          <a:lstStyle/>
          <a:p>
            <a:pPr algn="ctr"/>
            <a:r>
              <a:rPr lang="zh-CN" altLang="en-US" sz="3600" dirty="0"/>
              <a:t>一、需求分析的流程</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3.4</a:t>
            </a:r>
            <a:r>
              <a:rPr lang="zh-CN" altLang="en-US" dirty="0"/>
              <a:t> 需求管理团队整体运作机制</a:t>
            </a:r>
          </a:p>
        </p:txBody>
      </p:sp>
      <p:sp>
        <p:nvSpPr>
          <p:cNvPr id="21" name="文本框 20"/>
          <p:cNvSpPr txBox="1"/>
          <p:nvPr/>
        </p:nvSpPr>
        <p:spPr>
          <a:xfrm>
            <a:off x="775822" y="3953667"/>
            <a:ext cx="1841577" cy="491490"/>
          </a:xfrm>
          <a:prstGeom prst="rect">
            <a:avLst/>
          </a:prstGeom>
          <a:noFill/>
        </p:spPr>
        <p:txBody>
          <a:bodyPr wrap="square" rtlCol="0">
            <a:spAutoFit/>
          </a:bodyPr>
          <a:lstStyle/>
          <a:p>
            <a:pPr algn="ctr"/>
            <a:endParaRPr lang="en-US" altLang="zh-CN" sz="1200" dirty="0"/>
          </a:p>
          <a:p>
            <a:pPr algn="ctr"/>
            <a:r>
              <a:rPr lang="zh-CN" altLang="en-US" sz="1400" b="1" dirty="0"/>
              <a:t>订单需求分析例会</a:t>
            </a:r>
            <a:endParaRPr lang="en-US" altLang="zh-CN" sz="1100" b="1" dirty="0"/>
          </a:p>
        </p:txBody>
      </p:sp>
      <p:sp>
        <p:nvSpPr>
          <p:cNvPr id="22" name="文本框 21"/>
          <p:cNvSpPr txBox="1"/>
          <p:nvPr/>
        </p:nvSpPr>
        <p:spPr>
          <a:xfrm>
            <a:off x="803420" y="5062977"/>
            <a:ext cx="1631578" cy="491490"/>
          </a:xfrm>
          <a:prstGeom prst="rect">
            <a:avLst/>
          </a:prstGeom>
          <a:noFill/>
        </p:spPr>
        <p:txBody>
          <a:bodyPr wrap="square" rtlCol="0">
            <a:spAutoFit/>
          </a:bodyPr>
          <a:lstStyle/>
          <a:p>
            <a:pPr algn="ctr"/>
            <a:endParaRPr lang="en-US" altLang="zh-CN" sz="1200" dirty="0"/>
          </a:p>
          <a:p>
            <a:pPr algn="ctr"/>
            <a:r>
              <a:rPr lang="zh-CN" altLang="en-US" sz="1400" b="1" dirty="0"/>
              <a:t>产品需求分析例会</a:t>
            </a:r>
            <a:endParaRPr lang="en-US" altLang="zh-CN" sz="1400" b="1" dirty="0"/>
          </a:p>
        </p:txBody>
      </p:sp>
      <p:sp>
        <p:nvSpPr>
          <p:cNvPr id="23" name="文本框 22"/>
          <p:cNvSpPr txBox="1"/>
          <p:nvPr/>
        </p:nvSpPr>
        <p:spPr>
          <a:xfrm>
            <a:off x="803420" y="6145835"/>
            <a:ext cx="1631578" cy="521970"/>
          </a:xfrm>
          <a:prstGeom prst="rect">
            <a:avLst/>
          </a:prstGeom>
          <a:noFill/>
        </p:spPr>
        <p:txBody>
          <a:bodyPr wrap="square" rtlCol="0">
            <a:spAutoFit/>
          </a:bodyPr>
          <a:lstStyle/>
          <a:p>
            <a:pPr algn="ctr"/>
            <a:r>
              <a:rPr lang="zh-CN" altLang="en-US" sz="1400" b="1" dirty="0"/>
              <a:t>国内产品线需求决策会议</a:t>
            </a:r>
            <a:endParaRPr lang="en-US" altLang="zh-CN" sz="1400" b="1" dirty="0"/>
          </a:p>
        </p:txBody>
      </p:sp>
      <p:sp>
        <p:nvSpPr>
          <p:cNvPr id="24" name="右箭头 23"/>
          <p:cNvSpPr/>
          <p:nvPr/>
        </p:nvSpPr>
        <p:spPr>
          <a:xfrm>
            <a:off x="2802963" y="5274738"/>
            <a:ext cx="7380941"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箭头 24"/>
          <p:cNvSpPr/>
          <p:nvPr/>
        </p:nvSpPr>
        <p:spPr>
          <a:xfrm>
            <a:off x="2802963" y="6332440"/>
            <a:ext cx="7380941"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a:off x="2802962" y="4224447"/>
            <a:ext cx="7380941" cy="1255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5492376" y="5183993"/>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一周例行运作</a:t>
            </a:r>
          </a:p>
        </p:txBody>
      </p:sp>
      <p:sp>
        <p:nvSpPr>
          <p:cNvPr id="30" name="矩形 29"/>
          <p:cNvSpPr/>
          <p:nvPr/>
        </p:nvSpPr>
        <p:spPr>
          <a:xfrm>
            <a:off x="8785412" y="5183993"/>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一周例行运作</a:t>
            </a:r>
          </a:p>
        </p:txBody>
      </p:sp>
      <p:sp>
        <p:nvSpPr>
          <p:cNvPr id="31" name="矩形 30"/>
          <p:cNvSpPr/>
          <p:nvPr/>
        </p:nvSpPr>
        <p:spPr>
          <a:xfrm>
            <a:off x="6902823" y="6241695"/>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按需决策</a:t>
            </a:r>
          </a:p>
        </p:txBody>
      </p:sp>
      <p:sp>
        <p:nvSpPr>
          <p:cNvPr id="32" name="矩形 31"/>
          <p:cNvSpPr/>
          <p:nvPr/>
        </p:nvSpPr>
        <p:spPr>
          <a:xfrm>
            <a:off x="3131670" y="4133702"/>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两天例行运作</a:t>
            </a:r>
          </a:p>
        </p:txBody>
      </p:sp>
      <p:sp>
        <p:nvSpPr>
          <p:cNvPr id="33" name="矩形 32"/>
          <p:cNvSpPr/>
          <p:nvPr/>
        </p:nvSpPr>
        <p:spPr>
          <a:xfrm>
            <a:off x="6902822" y="4133702"/>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两天例行运作</a:t>
            </a:r>
          </a:p>
        </p:txBody>
      </p:sp>
      <p:sp>
        <p:nvSpPr>
          <p:cNvPr id="34" name="矩形 33"/>
          <p:cNvSpPr/>
          <p:nvPr/>
        </p:nvSpPr>
        <p:spPr>
          <a:xfrm>
            <a:off x="4927599" y="4133702"/>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两天例行运作</a:t>
            </a:r>
          </a:p>
        </p:txBody>
      </p:sp>
      <p:sp>
        <p:nvSpPr>
          <p:cNvPr id="35" name="矩形 34"/>
          <p:cNvSpPr/>
          <p:nvPr/>
        </p:nvSpPr>
        <p:spPr>
          <a:xfrm>
            <a:off x="8630845" y="4133702"/>
            <a:ext cx="1207247" cy="306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两天例行运作</a:t>
            </a:r>
          </a:p>
        </p:txBody>
      </p:sp>
      <p:cxnSp>
        <p:nvCxnSpPr>
          <p:cNvPr id="39" name="直接箭头连接符 38"/>
          <p:cNvCxnSpPr/>
          <p:nvPr/>
        </p:nvCxnSpPr>
        <p:spPr>
          <a:xfrm>
            <a:off x="4051223" y="4547968"/>
            <a:ext cx="1398494" cy="5450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7554258" y="4535150"/>
            <a:ext cx="1398494" cy="5450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a:off x="5647763" y="4535150"/>
            <a:ext cx="448236" cy="5450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090210" y="4543405"/>
            <a:ext cx="448236" cy="5450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5094939" y="4725844"/>
            <a:ext cx="1105647" cy="276999"/>
          </a:xfrm>
          <a:prstGeom prst="rect">
            <a:avLst/>
          </a:prstGeom>
          <a:noFill/>
        </p:spPr>
        <p:txBody>
          <a:bodyPr wrap="square" rtlCol="0">
            <a:spAutoFit/>
          </a:bodyPr>
          <a:lstStyle/>
          <a:p>
            <a:r>
              <a:rPr lang="zh-CN" altLang="en-US" sz="1200" dirty="0"/>
              <a:t>需求归档</a:t>
            </a:r>
          </a:p>
        </p:txBody>
      </p:sp>
      <p:sp>
        <p:nvSpPr>
          <p:cNvPr id="45" name="文本框 44"/>
          <p:cNvSpPr txBox="1"/>
          <p:nvPr/>
        </p:nvSpPr>
        <p:spPr>
          <a:xfrm>
            <a:off x="8537386" y="4718038"/>
            <a:ext cx="1105647" cy="276999"/>
          </a:xfrm>
          <a:prstGeom prst="rect">
            <a:avLst/>
          </a:prstGeom>
          <a:noFill/>
        </p:spPr>
        <p:txBody>
          <a:bodyPr wrap="square" rtlCol="0">
            <a:spAutoFit/>
          </a:bodyPr>
          <a:lstStyle/>
          <a:p>
            <a:r>
              <a:rPr lang="zh-CN" altLang="en-US" sz="1200" dirty="0"/>
              <a:t>需求归档</a:t>
            </a:r>
          </a:p>
        </p:txBody>
      </p:sp>
      <p:sp>
        <p:nvSpPr>
          <p:cNvPr id="46" name="下箭头 45"/>
          <p:cNvSpPr/>
          <p:nvPr/>
        </p:nvSpPr>
        <p:spPr>
          <a:xfrm>
            <a:off x="1484738" y="4750864"/>
            <a:ext cx="268942" cy="276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下箭头 46"/>
          <p:cNvSpPr/>
          <p:nvPr/>
        </p:nvSpPr>
        <p:spPr>
          <a:xfrm>
            <a:off x="1484738" y="5712486"/>
            <a:ext cx="268942" cy="276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024963" y="745042"/>
            <a:ext cx="9158939" cy="2584450"/>
          </a:xfrm>
          <a:prstGeom prst="rect">
            <a:avLst/>
          </a:prstGeom>
          <a:noFill/>
        </p:spPr>
        <p:txBody>
          <a:bodyPr wrap="square" rtlCol="0">
            <a:spAutoFit/>
          </a:bodyPr>
          <a:lstStyle/>
          <a:p>
            <a:pPr marL="228600" indent="-228600">
              <a:lnSpc>
                <a:spcPct val="150000"/>
              </a:lnSpc>
              <a:buFont typeface="Wingdings" panose="05000000000000000000" pitchFamily="2" charset="2"/>
              <a:buChar char="Ø"/>
            </a:pPr>
            <a:r>
              <a:rPr lang="zh-CN" altLang="en-US" sz="1200" dirty="0"/>
              <a:t>订单需求分析例会</a:t>
            </a:r>
            <a:r>
              <a:rPr lang="zh-CN" altLang="en-US" sz="1200" dirty="0">
                <a:sym typeface="Wingdings" panose="05000000000000000000" pitchFamily="2" charset="2"/>
              </a:rPr>
              <a:t>：</a:t>
            </a:r>
            <a:r>
              <a:rPr lang="en-US" altLang="zh-CN" sz="1200" dirty="0">
                <a:sym typeface="Wingdings" panose="05000000000000000000" pitchFamily="2" charset="2"/>
              </a:rPr>
              <a:t>2</a:t>
            </a:r>
            <a:r>
              <a:rPr lang="zh-CN" altLang="en-US" sz="1200" dirty="0">
                <a:sym typeface="Wingdings" panose="05000000000000000000" pitchFamily="2" charset="2"/>
              </a:rPr>
              <a:t>天一次（每周二、周四）</a:t>
            </a:r>
            <a:endParaRPr lang="en-US" altLang="zh-CN" sz="1200" dirty="0"/>
          </a:p>
          <a:p>
            <a:pPr marL="628650" lvl="1" indent="-171450">
              <a:lnSpc>
                <a:spcPct val="150000"/>
              </a:lnSpc>
              <a:buFont typeface="Wingdings" panose="05000000000000000000" pitchFamily="2" charset="2"/>
              <a:buChar char="p"/>
            </a:pPr>
            <a:r>
              <a:rPr lang="zh-CN" altLang="en-US" sz="1200" dirty="0"/>
              <a:t>上期会议订单需求分析结果、订单价值评估结果，审视、确认、输出，</a:t>
            </a:r>
            <a:endParaRPr lang="en-US" altLang="zh-CN" sz="1200" dirty="0"/>
          </a:p>
          <a:p>
            <a:pPr marL="628650" lvl="1" indent="-171450">
              <a:lnSpc>
                <a:spcPct val="150000"/>
              </a:lnSpc>
              <a:buFont typeface="Wingdings" panose="05000000000000000000" pitchFamily="2" charset="2"/>
              <a:buChar char="p"/>
            </a:pPr>
            <a:r>
              <a:rPr lang="zh-CN" altLang="en-US" sz="1200" dirty="0"/>
              <a:t>本期会议订单需求解释，需求分析、价值评估任务安排</a:t>
            </a:r>
            <a:endParaRPr lang="en-US" altLang="zh-CN" sz="1200" dirty="0"/>
          </a:p>
          <a:p>
            <a:pPr marL="628650" lvl="1" indent="-171450">
              <a:lnSpc>
                <a:spcPct val="150000"/>
              </a:lnSpc>
              <a:buFont typeface="Wingdings" panose="05000000000000000000" pitchFamily="2" charset="2"/>
              <a:buChar char="p"/>
            </a:pPr>
            <a:r>
              <a:rPr lang="zh-CN" altLang="en-US" sz="1200" dirty="0"/>
              <a:t>订单需求状态跟踪、刷新</a:t>
            </a:r>
            <a:endParaRPr lang="en-US" altLang="zh-CN" sz="1200" dirty="0"/>
          </a:p>
          <a:p>
            <a:pPr marL="228600" lvl="1" indent="-228600">
              <a:lnSpc>
                <a:spcPct val="150000"/>
              </a:lnSpc>
              <a:buFont typeface="Wingdings" panose="05000000000000000000" pitchFamily="2" charset="2"/>
              <a:buChar char="Ø"/>
            </a:pPr>
            <a:r>
              <a:rPr lang="zh-CN" altLang="en-US" sz="1200" dirty="0"/>
              <a:t>产品需求分析例会：一周一次（暂定每周五）</a:t>
            </a:r>
            <a:endParaRPr lang="en-US" altLang="zh-CN" sz="1200" dirty="0"/>
          </a:p>
          <a:p>
            <a:pPr marL="628650" lvl="1" indent="-171450">
              <a:lnSpc>
                <a:spcPct val="150000"/>
              </a:lnSpc>
              <a:buFont typeface="Wingdings" panose="05000000000000000000" pitchFamily="2" charset="2"/>
              <a:buChar char="p"/>
            </a:pPr>
            <a:r>
              <a:rPr lang="zh-CN" altLang="en-US" sz="1200" dirty="0"/>
              <a:t>近两周内订单需求中可标准化的需求梳理、分析，来自市场、内部需求分析</a:t>
            </a:r>
            <a:endParaRPr lang="en-US" altLang="zh-CN" sz="1200" dirty="0"/>
          </a:p>
          <a:p>
            <a:pPr marL="628650" lvl="1" indent="-171450">
              <a:lnSpc>
                <a:spcPct val="150000"/>
              </a:lnSpc>
              <a:buFont typeface="Wingdings" panose="05000000000000000000" pitchFamily="2" charset="2"/>
              <a:buChar char="p"/>
            </a:pPr>
            <a:r>
              <a:rPr lang="zh-CN" altLang="en-US" sz="1200" dirty="0"/>
              <a:t>标准品需求状态刷新、跟踪</a:t>
            </a:r>
            <a:endParaRPr lang="en-US" altLang="zh-CN" sz="1200" dirty="0"/>
          </a:p>
          <a:p>
            <a:pPr marL="228600" lvl="1" indent="-228600">
              <a:lnSpc>
                <a:spcPct val="150000"/>
              </a:lnSpc>
              <a:buFont typeface="Wingdings" panose="05000000000000000000" pitchFamily="2" charset="2"/>
              <a:buChar char="Ø"/>
            </a:pPr>
            <a:r>
              <a:rPr lang="zh-CN" altLang="en-US" sz="1200" dirty="0"/>
              <a:t>需求决策会议：不做要求，相关组织会议上只需要有次议程即可</a:t>
            </a:r>
            <a:endParaRPr lang="en-US" altLang="zh-CN" sz="1200" dirty="0"/>
          </a:p>
          <a:p>
            <a:pPr marL="685800" lvl="2" indent="-228600">
              <a:lnSpc>
                <a:spcPct val="150000"/>
              </a:lnSpc>
              <a:buFont typeface="Wingdings" panose="05000000000000000000" pitchFamily="2" charset="2"/>
              <a:buChar char="p"/>
            </a:pPr>
            <a:r>
              <a:rPr lang="zh-CN" altLang="en-US" sz="1200" dirty="0"/>
              <a:t>对需求管理过程中的争议部分、需求分发结果进行决策</a:t>
            </a:r>
            <a:endParaRPr lang="en-US" altLang="zh-CN" sz="1200" dirty="0"/>
          </a:p>
        </p:txBody>
      </p:sp>
      <p:cxnSp>
        <p:nvCxnSpPr>
          <p:cNvPr id="49" name="直接箭头连接符 48"/>
          <p:cNvCxnSpPr/>
          <p:nvPr/>
        </p:nvCxnSpPr>
        <p:spPr>
          <a:xfrm>
            <a:off x="6000376" y="5615123"/>
            <a:ext cx="1398494" cy="5450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6281270" y="5526732"/>
            <a:ext cx="2545976" cy="646331"/>
          </a:xfrm>
          <a:prstGeom prst="rect">
            <a:avLst/>
          </a:prstGeom>
          <a:noFill/>
        </p:spPr>
        <p:txBody>
          <a:bodyPr wrap="square" rtlCol="0">
            <a:spAutoFit/>
          </a:bodyPr>
          <a:lstStyle/>
          <a:p>
            <a:pPr marL="171450" indent="-171450">
              <a:buFont typeface="Arial" panose="020B0604020202020204" pitchFamily="34" charset="0"/>
              <a:buChar char="•"/>
            </a:pPr>
            <a:r>
              <a:rPr lang="zh-CN" altLang="en-US" sz="1200" dirty="0"/>
              <a:t>争议部分</a:t>
            </a:r>
            <a:endParaRPr lang="en-US" altLang="zh-CN" sz="1200" dirty="0"/>
          </a:p>
          <a:p>
            <a:pPr marL="628650" lvl="1" indent="-171450">
              <a:buFont typeface="Arial" panose="020B0604020202020204" pitchFamily="34" charset="0"/>
              <a:buChar char="•"/>
            </a:pPr>
            <a:r>
              <a:rPr lang="zh-CN" altLang="en-US" sz="1200" dirty="0"/>
              <a:t>重大需求</a:t>
            </a:r>
            <a:endParaRPr lang="en-US" altLang="zh-CN" sz="1200" dirty="0"/>
          </a:p>
          <a:p>
            <a:pPr marL="1085850" lvl="2" indent="-171450">
              <a:buFont typeface="Arial" panose="020B0604020202020204" pitchFamily="34" charset="0"/>
              <a:buChar char="•"/>
            </a:pPr>
            <a:r>
              <a:rPr lang="zh-CN" altLang="en-US" sz="1200" dirty="0"/>
              <a:t>需求分发结果</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3.5</a:t>
            </a:r>
            <a:r>
              <a:rPr lang="zh-CN" altLang="en-US" dirty="0"/>
              <a:t>建立需求变更管理机制</a:t>
            </a:r>
          </a:p>
        </p:txBody>
      </p:sp>
      <p:sp>
        <p:nvSpPr>
          <p:cNvPr id="4" name="文本框 3"/>
          <p:cNvSpPr txBox="1"/>
          <p:nvPr/>
        </p:nvSpPr>
        <p:spPr>
          <a:xfrm>
            <a:off x="763683" y="770308"/>
            <a:ext cx="10921000"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客户需求变更：</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285750" lvl="0" indent="-285750">
              <a:lnSpc>
                <a:spcPct val="150000"/>
              </a:lnSpc>
              <a:buFont typeface="Wingdings" panose="05000000000000000000" pitchFamily="2" charset="2"/>
              <a:buChar char="Ø"/>
            </a:pPr>
            <a:r>
              <a:rPr lang="zh-CN" altLang="en-US" sz="1600" dirty="0"/>
              <a:t>产品开发过程中，客户提出需求变更后，</a:t>
            </a:r>
            <a:r>
              <a:rPr lang="zh-CN" altLang="zh-CN" sz="1600" dirty="0"/>
              <a:t>需求经由各级需求分析团队分析给出处理建议：是否采纳，并与需求提交人协商一致后进入需求实现流程，如有异议上升至</a:t>
            </a:r>
            <a:r>
              <a:rPr lang="en-GB" altLang="zh-CN" sz="1600" dirty="0"/>
              <a:t>RMT</a:t>
            </a:r>
            <a:r>
              <a:rPr lang="zh-CN" altLang="zh-CN" sz="1600" dirty="0"/>
              <a:t>团队决策。</a:t>
            </a:r>
            <a:endParaRPr lang="en-US" altLang="zh-CN" sz="1600" dirty="0"/>
          </a:p>
        </p:txBody>
      </p:sp>
      <p:grpSp>
        <p:nvGrpSpPr>
          <p:cNvPr id="20" name="组合 19"/>
          <p:cNvGrpSpPr/>
          <p:nvPr/>
        </p:nvGrpSpPr>
        <p:grpSpPr>
          <a:xfrm>
            <a:off x="1572517" y="2384372"/>
            <a:ext cx="8357334" cy="2109760"/>
            <a:chOff x="1572517" y="2833863"/>
            <a:chExt cx="8357334" cy="2109760"/>
          </a:xfrm>
        </p:grpSpPr>
        <p:sp>
          <p:nvSpPr>
            <p:cNvPr id="5" name="矩形 4"/>
            <p:cNvSpPr/>
            <p:nvPr/>
          </p:nvSpPr>
          <p:spPr>
            <a:xfrm>
              <a:off x="3485349" y="3400417"/>
              <a:ext cx="1232965" cy="436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RAT</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AutoShape 5"/>
            <p:cNvSpPr>
              <a:spLocks noChangeArrowheads="1"/>
            </p:cNvSpPr>
            <p:nvPr/>
          </p:nvSpPr>
          <p:spPr bwMode="gray">
            <a:xfrm>
              <a:off x="1572517" y="2976584"/>
              <a:ext cx="989566" cy="493915"/>
            </a:xfrm>
            <a:prstGeom prst="flowChartDocument">
              <a:avLst/>
            </a:prstGeom>
            <a:solidFill>
              <a:srgbClr val="1F497D"/>
            </a:solidFill>
            <a:ln w="9525" algn="ctr">
              <a:noFill/>
              <a:miter lim="800000"/>
            </a:ln>
          </p:spPr>
          <p:txBody>
            <a:bodyPr wrap="none" anchor="ctr"/>
            <a:lstStyle/>
            <a:p>
              <a:pPr marL="0" marR="0" lvl="0" indent="0" algn="ctr" defTabSz="914400" rtl="0" eaLnBrk="1" fontAlgn="t"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紧急需求</a:t>
              </a:r>
            </a:p>
          </p:txBody>
        </p:sp>
        <p:sp>
          <p:nvSpPr>
            <p:cNvPr id="7" name="AutoShape 5"/>
            <p:cNvSpPr>
              <a:spLocks noChangeArrowheads="1"/>
            </p:cNvSpPr>
            <p:nvPr/>
          </p:nvSpPr>
          <p:spPr bwMode="gray">
            <a:xfrm>
              <a:off x="1572517" y="3679187"/>
              <a:ext cx="989566" cy="493915"/>
            </a:xfrm>
            <a:prstGeom prst="flowChartDocument">
              <a:avLst/>
            </a:prstGeom>
            <a:solidFill>
              <a:srgbClr val="1F497D"/>
            </a:solidFill>
            <a:ln w="9525" algn="ctr">
              <a:noFill/>
              <a:miter lim="800000"/>
            </a:ln>
          </p:spPr>
          <p:txBody>
            <a:bodyPr wrap="none" anchor="ctr"/>
            <a:lstStyle/>
            <a:p>
              <a:pPr marL="0" marR="0" lvl="0" indent="0" algn="ctr" defTabSz="914400" rtl="0" eaLnBrk="1" fontAlgn="t"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需求变更</a:t>
              </a:r>
            </a:p>
          </p:txBody>
        </p:sp>
        <p:sp>
          <p:nvSpPr>
            <p:cNvPr id="8" name="矩形 7"/>
            <p:cNvSpPr/>
            <p:nvPr/>
          </p:nvSpPr>
          <p:spPr>
            <a:xfrm>
              <a:off x="3485349" y="4507071"/>
              <a:ext cx="1232965" cy="436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RMT</a:t>
              </a: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（国内产品线）</a:t>
              </a:r>
            </a:p>
          </p:txBody>
        </p:sp>
        <p:sp>
          <p:nvSpPr>
            <p:cNvPr id="9" name="矩形 8"/>
            <p:cNvSpPr/>
            <p:nvPr/>
          </p:nvSpPr>
          <p:spPr>
            <a:xfrm>
              <a:off x="5827393" y="3400417"/>
              <a:ext cx="1232965" cy="436552"/>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PDT</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Text Box 31"/>
            <p:cNvSpPr txBox="1">
              <a:spLocks noChangeArrowheads="1"/>
            </p:cNvSpPr>
            <p:nvPr/>
          </p:nvSpPr>
          <p:spPr bwMode="gray">
            <a:xfrm>
              <a:off x="7610942" y="3881596"/>
              <a:ext cx="2318909" cy="369332"/>
            </a:xfrm>
            <a:prstGeom prst="rect">
              <a:avLst/>
            </a:prstGeom>
            <a:noFill/>
            <a:ln w="9525" algn="ctr">
              <a:noFill/>
              <a:miter lim="800000"/>
            </a:ln>
          </p:spPr>
          <p:txBody>
            <a:bodyPr wrap="square">
              <a:spAutoFit/>
            </a:bodyPr>
            <a:lstStyle/>
            <a:p>
              <a:pPr marL="0" marR="0" lvl="0" indent="0" algn="l" defTabSz="914400" rtl="0" eaLnBrk="1" fontAlgn="t" latinLnBrk="0" hangingPunct="1">
                <a:lnSpc>
                  <a:spcPct val="100000"/>
                </a:lnSpc>
                <a:spcBef>
                  <a:spcPct val="5000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实现接纳的需求；</a:t>
              </a:r>
            </a:p>
          </p:txBody>
        </p:sp>
        <p:sp>
          <p:nvSpPr>
            <p:cNvPr id="11" name="Text Box 31"/>
            <p:cNvSpPr txBox="1">
              <a:spLocks noChangeArrowheads="1"/>
            </p:cNvSpPr>
            <p:nvPr/>
          </p:nvSpPr>
          <p:spPr bwMode="gray">
            <a:xfrm>
              <a:off x="7610942" y="2976584"/>
              <a:ext cx="2318909" cy="369332"/>
            </a:xfrm>
            <a:prstGeom prst="rect">
              <a:avLst/>
            </a:prstGeom>
            <a:noFill/>
            <a:ln w="9525" algn="ctr">
              <a:noFill/>
              <a:miter lim="800000"/>
            </a:ln>
          </p:spPr>
          <p:txBody>
            <a:bodyPr wrap="square">
              <a:spAutoFit/>
            </a:bodyPr>
            <a:lstStyle/>
            <a:p>
              <a:pPr marL="0" marR="0" lvl="0" indent="0" algn="l" defTabSz="914400" rtl="0" eaLnBrk="1" fontAlgn="t" latinLnBrk="0" hangingPunct="1">
                <a:lnSpc>
                  <a:spcPct val="100000"/>
                </a:lnSpc>
                <a:spcBef>
                  <a:spcPct val="5000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新版本立项开发</a:t>
              </a:r>
              <a:endPar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13" name="肘形连接符 12"/>
            <p:cNvCxnSpPr>
              <a:stCxn id="6" idx="3"/>
              <a:endCxn id="5" idx="1"/>
            </p:cNvCxnSpPr>
            <p:nvPr/>
          </p:nvCxnSpPr>
          <p:spPr>
            <a:xfrm>
              <a:off x="2562083" y="3223542"/>
              <a:ext cx="923266" cy="395151"/>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15" name="肘形连接符 14"/>
            <p:cNvCxnSpPr>
              <a:stCxn id="7" idx="3"/>
              <a:endCxn id="5" idx="1"/>
            </p:cNvCxnSpPr>
            <p:nvPr/>
          </p:nvCxnSpPr>
          <p:spPr>
            <a:xfrm flipV="1">
              <a:off x="2562083" y="3618693"/>
              <a:ext cx="923266" cy="307452"/>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5" idx="3"/>
              <a:endCxn id="9" idx="1"/>
            </p:cNvCxnSpPr>
            <p:nvPr/>
          </p:nvCxnSpPr>
          <p:spPr>
            <a:xfrm>
              <a:off x="4718314" y="3618693"/>
              <a:ext cx="1109079"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9" name="直接箭头连接符 18"/>
            <p:cNvCxnSpPr>
              <a:stCxn id="5" idx="2"/>
              <a:endCxn id="8" idx="0"/>
            </p:cNvCxnSpPr>
            <p:nvPr/>
          </p:nvCxnSpPr>
          <p:spPr>
            <a:xfrm>
              <a:off x="4101832" y="3836969"/>
              <a:ext cx="0" cy="670102"/>
            </a:xfrm>
            <a:prstGeom prst="straightConnector1">
              <a:avLst/>
            </a:prstGeom>
            <a:ln w="1270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1" name="肘形连接符 20"/>
            <p:cNvCxnSpPr>
              <a:stCxn id="8" idx="3"/>
              <a:endCxn id="9" idx="1"/>
            </p:cNvCxnSpPr>
            <p:nvPr/>
          </p:nvCxnSpPr>
          <p:spPr>
            <a:xfrm flipV="1">
              <a:off x="4718314" y="3618693"/>
              <a:ext cx="1109079" cy="1106654"/>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23" name="肘形连接符 22"/>
            <p:cNvCxnSpPr>
              <a:stCxn id="9" idx="3"/>
              <a:endCxn id="11" idx="1"/>
            </p:cNvCxnSpPr>
            <p:nvPr/>
          </p:nvCxnSpPr>
          <p:spPr>
            <a:xfrm flipV="1">
              <a:off x="7060358" y="3161250"/>
              <a:ext cx="550584" cy="457443"/>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肘形连接符 24"/>
            <p:cNvCxnSpPr>
              <a:stCxn id="9" idx="3"/>
              <a:endCxn id="10" idx="1"/>
            </p:cNvCxnSpPr>
            <p:nvPr/>
          </p:nvCxnSpPr>
          <p:spPr>
            <a:xfrm>
              <a:off x="7060358" y="3618693"/>
              <a:ext cx="550584" cy="447569"/>
            </a:xfrm>
            <a:prstGeom prst="bentConnector3">
              <a:avLst/>
            </a:prstGeom>
            <a:ln w="12700">
              <a:tailEnd type="triangle"/>
            </a:ln>
          </p:spPr>
          <p:style>
            <a:lnRef idx="1">
              <a:schemeClr val="dk1"/>
            </a:lnRef>
            <a:fillRef idx="0">
              <a:schemeClr val="dk1"/>
            </a:fillRef>
            <a:effectRef idx="0">
              <a:schemeClr val="dk1"/>
            </a:effectRef>
            <a:fontRef idx="minor">
              <a:schemeClr val="tx1"/>
            </a:fontRef>
          </p:style>
        </p:cxnSp>
        <p:sp>
          <p:nvSpPr>
            <p:cNvPr id="26" name="文本框 25"/>
            <p:cNvSpPr txBox="1"/>
            <p:nvPr/>
          </p:nvSpPr>
          <p:spPr>
            <a:xfrm>
              <a:off x="3437797" y="2833863"/>
              <a:ext cx="1432150" cy="523220"/>
            </a:xfrm>
            <a:prstGeom prst="rect">
              <a:avLst/>
            </a:prstGeom>
            <a:noFill/>
          </p:spPr>
          <p:txBody>
            <a:bodyPr wrap="square" rtlCol="0">
              <a:spAutoFit/>
            </a:bodyPr>
            <a:lstStyle/>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分析、评估、</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88900" marR="0" lvl="0" indent="-889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决策是否接纳</a:t>
              </a:r>
            </a:p>
          </p:txBody>
        </p:sp>
        <p:sp>
          <p:nvSpPr>
            <p:cNvPr id="27" name="文本框 26"/>
            <p:cNvSpPr txBox="1"/>
            <p:nvPr/>
          </p:nvSpPr>
          <p:spPr>
            <a:xfrm>
              <a:off x="3437797" y="3890445"/>
              <a:ext cx="14790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必要时</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升级到</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RMT</a:t>
              </a: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决策</a:t>
              </a:r>
            </a:p>
          </p:txBody>
        </p:sp>
        <p:sp>
          <p:nvSpPr>
            <p:cNvPr id="28" name="文本框 27"/>
            <p:cNvSpPr txBox="1"/>
            <p:nvPr/>
          </p:nvSpPr>
          <p:spPr>
            <a:xfrm>
              <a:off x="4764818" y="3285833"/>
              <a:ext cx="10625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分发到</a:t>
              </a:r>
              <a:r>
                <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PDT</a:t>
              </a:r>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9" name="文本框 28"/>
          <p:cNvSpPr txBox="1"/>
          <p:nvPr/>
        </p:nvSpPr>
        <p:spPr>
          <a:xfrm>
            <a:off x="763683" y="4811536"/>
            <a:ext cx="10921000" cy="9541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内部需求变更：</a:t>
            </a:r>
            <a:endParaRPr kumimoji="0" lang="en-US" altLang="zh-CN"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在产品研发过程中产生的需求变更（如：开发周期调整、技术实现方案变更等</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lang="zh-CN" altLang="zh-CN" sz="1600" dirty="0">
                <a:solidFill>
                  <a:prstClr val="black"/>
                </a:solidFill>
                <a:latin typeface="微软雅黑" panose="020B0503020204020204" pitchFamily="34" charset="-122"/>
                <a:ea typeface="微软雅黑" panose="020B0503020204020204" pitchFamily="34" charset="-122"/>
              </a:rPr>
              <a:t>由产品开发团队提交变更请求，经由</a:t>
            </a:r>
            <a:r>
              <a:rPr lang="zh-CN" altLang="en-US" sz="1600" dirty="0">
                <a:solidFill>
                  <a:prstClr val="black"/>
                </a:solidFill>
                <a:latin typeface="微软雅黑" panose="020B0503020204020204" pitchFamily="34" charset="-122"/>
                <a:ea typeface="微软雅黑" panose="020B0503020204020204" pitchFamily="34" charset="-122"/>
              </a:rPr>
              <a:t>需求分析</a:t>
            </a:r>
            <a:r>
              <a:rPr lang="zh-CN" altLang="zh-CN" sz="1600" dirty="0">
                <a:solidFill>
                  <a:prstClr val="black"/>
                </a:solidFill>
                <a:latin typeface="微软雅黑" panose="020B0503020204020204" pitchFamily="34" charset="-122"/>
                <a:ea typeface="微软雅黑" panose="020B0503020204020204" pitchFamily="34" charset="-122"/>
              </a:rPr>
              <a:t>团队统一分析并与需求提交人协商一致后，进入需求实现流程，如有异议上升至</a:t>
            </a:r>
            <a:r>
              <a:rPr lang="en-US" altLang="zh-CN" sz="1600" dirty="0">
                <a:solidFill>
                  <a:prstClr val="black"/>
                </a:solidFill>
                <a:latin typeface="微软雅黑" panose="020B0503020204020204" pitchFamily="34" charset="-122"/>
                <a:ea typeface="微软雅黑" panose="020B0503020204020204" pitchFamily="34" charset="-122"/>
              </a:rPr>
              <a:t>RMT</a:t>
            </a:r>
            <a:r>
              <a:rPr lang="zh-CN" altLang="zh-CN" sz="1600" dirty="0">
                <a:solidFill>
                  <a:prstClr val="black"/>
                </a:solidFill>
                <a:latin typeface="微软雅黑" panose="020B0503020204020204" pitchFamily="34" charset="-122"/>
                <a:ea typeface="微软雅黑" panose="020B0503020204020204" pitchFamily="34" charset="-122"/>
              </a:rPr>
              <a:t>团队决策。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下一步工作计划</a:t>
            </a:r>
          </a:p>
        </p:txBody>
      </p:sp>
      <p:graphicFrame>
        <p:nvGraphicFramePr>
          <p:cNvPr id="19" name="表格 18"/>
          <p:cNvGraphicFramePr>
            <a:graphicFrameLocks noGrp="1"/>
          </p:cNvGraphicFramePr>
          <p:nvPr/>
        </p:nvGraphicFramePr>
        <p:xfrm>
          <a:off x="2318385" y="1007745"/>
          <a:ext cx="7623175" cy="4406900"/>
        </p:xfrm>
        <a:graphic>
          <a:graphicData uri="http://schemas.openxmlformats.org/drawingml/2006/table">
            <a:tbl>
              <a:tblPr/>
              <a:tblGrid>
                <a:gridCol w="1011555"/>
                <a:gridCol w="6611620"/>
              </a:tblGrid>
              <a:tr h="441960">
                <a:tc>
                  <a:txBody>
                    <a:bodyPr/>
                    <a:lstStyle/>
                    <a:p>
                      <a:pPr algn="ctr" fontAlgn="ctr"/>
                      <a:r>
                        <a:rPr lang="zh-CN" altLang="en-US" sz="1200" b="1" i="0" u="none" strike="noStrike" dirty="0">
                          <a:solidFill>
                            <a:srgbClr val="000000"/>
                          </a:solidFill>
                          <a:effectLst/>
                          <a:latin typeface="+mn-ea"/>
                          <a:ea typeface="+mn-ea"/>
                        </a:rPr>
                        <a:t>序号</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zh-CN" altLang="en-US" sz="1200" b="1" i="0" u="none" strike="noStrike" dirty="0">
                          <a:solidFill>
                            <a:srgbClr val="000000"/>
                          </a:solidFill>
                          <a:effectLst/>
                          <a:latin typeface="+mn-ea"/>
                          <a:ea typeface="+mn-ea"/>
                        </a:rPr>
                        <a:t>活动</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r>
              <a:tr h="622935">
                <a:tc>
                  <a:txBody>
                    <a:bodyPr/>
                    <a:lstStyle/>
                    <a:p>
                      <a:pPr algn="ctr" fontAlgn="ctr"/>
                      <a:r>
                        <a:rPr lang="en-US" altLang="zh-CN" sz="1800" b="0" i="0" u="none" strike="noStrike" dirty="0">
                          <a:solidFill>
                            <a:srgbClr val="000000"/>
                          </a:solidFill>
                          <a:effectLst/>
                          <a:latin typeface="+mn-ea"/>
                          <a:ea typeface="+mn-ea"/>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b="0" i="0" u="none" strike="noStrike" dirty="0">
                          <a:solidFill>
                            <a:srgbClr val="000000"/>
                          </a:solidFill>
                          <a:effectLst/>
                          <a:latin typeface="+mn-ea"/>
                          <a:ea typeface="+mn-ea"/>
                        </a:rPr>
                        <a:t>研发部门指定</a:t>
                      </a:r>
                      <a:r>
                        <a:rPr lang="en-US" altLang="zh-CN" sz="1800" b="0" i="0" u="none" strike="noStrike" dirty="0">
                          <a:solidFill>
                            <a:srgbClr val="000000"/>
                          </a:solidFill>
                          <a:effectLst/>
                          <a:latin typeface="+mn-ea"/>
                          <a:ea typeface="+mn-ea"/>
                        </a:rPr>
                        <a:t>SE</a:t>
                      </a:r>
                      <a:r>
                        <a:rPr lang="zh-CN" altLang="en-US" sz="1800" b="0" i="0" u="none" strike="noStrike" dirty="0">
                          <a:solidFill>
                            <a:srgbClr val="000000"/>
                          </a:solidFill>
                          <a:effectLst/>
                          <a:latin typeface="+mn-ea"/>
                          <a:ea typeface="+mn-ea"/>
                        </a:rPr>
                        <a:t>人员，进行前期的定制需求评估，后续</a:t>
                      </a:r>
                      <a:r>
                        <a:rPr lang="en-US" altLang="zh-CN" sz="1800" b="0" i="0" u="none" strike="noStrike" dirty="0">
                          <a:solidFill>
                            <a:srgbClr val="000000"/>
                          </a:solidFill>
                          <a:effectLst/>
                          <a:latin typeface="+mn-ea"/>
                          <a:ea typeface="+mn-ea"/>
                        </a:rPr>
                        <a:t>PDT</a:t>
                      </a:r>
                      <a:r>
                        <a:rPr lang="zh-CN" altLang="en-US" sz="1800" b="0" i="0" u="none" strike="noStrike" dirty="0">
                          <a:solidFill>
                            <a:srgbClr val="000000"/>
                          </a:solidFill>
                          <a:effectLst/>
                          <a:latin typeface="+mn-ea"/>
                          <a:ea typeface="+mn-ea"/>
                        </a:rPr>
                        <a:t>团队确认后，研发人员由</a:t>
                      </a:r>
                      <a:r>
                        <a:rPr lang="en-US" altLang="zh-CN" sz="1800" b="0" i="0" u="none" strike="noStrike" dirty="0">
                          <a:solidFill>
                            <a:srgbClr val="000000"/>
                          </a:solidFill>
                          <a:effectLst/>
                          <a:latin typeface="+mn-ea"/>
                          <a:ea typeface="+mn-ea"/>
                        </a:rPr>
                        <a:t>PDT</a:t>
                      </a:r>
                      <a:r>
                        <a:rPr lang="zh-CN" altLang="en-US" sz="1800" b="0" i="0" u="none" strike="noStrike" dirty="0">
                          <a:solidFill>
                            <a:srgbClr val="000000"/>
                          </a:solidFill>
                          <a:effectLst/>
                          <a:latin typeface="+mn-ea"/>
                          <a:ea typeface="+mn-ea"/>
                        </a:rPr>
                        <a:t>的</a:t>
                      </a:r>
                      <a:r>
                        <a:rPr lang="en-US" altLang="zh-CN" sz="1800" b="0" i="0" u="none" strike="noStrike" dirty="0">
                          <a:solidFill>
                            <a:srgbClr val="000000"/>
                          </a:solidFill>
                          <a:effectLst/>
                          <a:latin typeface="+mn-ea"/>
                          <a:ea typeface="+mn-ea"/>
                        </a:rPr>
                        <a:t>SE</a:t>
                      </a:r>
                      <a:r>
                        <a:rPr lang="zh-CN" altLang="en-US" sz="1800" b="0" i="0" u="none" strike="noStrike" dirty="0">
                          <a:solidFill>
                            <a:srgbClr val="000000"/>
                          </a:solidFill>
                          <a:effectLst/>
                          <a:latin typeface="+mn-ea"/>
                          <a:ea typeface="+mn-ea"/>
                        </a:rPr>
                        <a:t>担任</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1665">
                <a:tc>
                  <a:txBody>
                    <a:bodyPr/>
                    <a:lstStyle/>
                    <a:p>
                      <a:pPr algn="ctr" fontAlgn="ctr">
                        <a:buNone/>
                      </a:pPr>
                      <a:r>
                        <a:rPr lang="en-US" altLang="zh-CN" sz="1800" b="0" i="0" u="none" strike="noStrike" dirty="0">
                          <a:solidFill>
                            <a:srgbClr val="000000"/>
                          </a:solidFill>
                          <a:effectLst/>
                          <a:latin typeface="+mn-ea"/>
                          <a:ea typeface="+mn-ea"/>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buNone/>
                      </a:pPr>
                      <a:r>
                        <a:rPr lang="zh-CN" altLang="en-US" sz="1800" b="0" i="0" u="none" strike="noStrike">
                          <a:solidFill>
                            <a:srgbClr val="000000"/>
                          </a:solidFill>
                          <a:effectLst/>
                          <a:latin typeface="+mn-ea"/>
                          <a:ea typeface="+mn-ea"/>
                        </a:rPr>
                        <a:t>组织团队确认需求提出人的需求模板及需求池的模板，</a:t>
                      </a:r>
                      <a:r>
                        <a:rPr lang="zh-CN" altLang="en-US" sz="1800" b="0" i="0" u="none" strike="noStrike" dirty="0">
                          <a:solidFill>
                            <a:srgbClr val="000000"/>
                          </a:solidFill>
                          <a:effectLst/>
                          <a:latin typeface="+mn-ea"/>
                          <a:sym typeface="+mn-ea"/>
                        </a:rPr>
                        <a:t>目前在用禅道进行搭建测试</a:t>
                      </a:r>
                      <a:endParaRPr lang="zh-CN" altLang="en-US" sz="1800" b="0" i="0" u="none" strike="noStrike">
                        <a:solidFill>
                          <a:srgbClr val="000000"/>
                        </a:solidFill>
                        <a:effectLst/>
                        <a:latin typeface="+mn-ea"/>
                        <a:ea typeface="+mn-ea"/>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300">
                <a:tc>
                  <a:txBody>
                    <a:bodyPr/>
                    <a:lstStyle/>
                    <a:p>
                      <a:pPr algn="ctr" fontAlgn="ctr"/>
                      <a:r>
                        <a:rPr lang="en-US" sz="1800" b="0" i="0" u="none" strike="noStrike" dirty="0">
                          <a:solidFill>
                            <a:srgbClr val="000000"/>
                          </a:solidFill>
                          <a:effectLst/>
                          <a:latin typeface="+mn-ea"/>
                          <a:ea typeface="+mn-ea"/>
                        </a:rPr>
                        <a:t>3</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dirty="0">
                          <a:solidFill>
                            <a:srgbClr val="000000"/>
                          </a:solidFill>
                          <a:effectLst/>
                          <a:latin typeface="+mn-ea"/>
                          <a:sym typeface="+mn-ea"/>
                        </a:rPr>
                        <a:t>组织团队输出定制软件的价值评估标准</a:t>
                      </a:r>
                      <a:endParaRPr lang="zh-CN" altLang="en-US" sz="1800" b="0" i="0" u="none" strike="noStrike" dirty="0">
                        <a:solidFill>
                          <a:srgbClr val="000000"/>
                        </a:solidFill>
                        <a:effectLst/>
                        <a:latin typeface="+mn-ea"/>
                        <a:ea typeface="+mn-ea"/>
                        <a:sym typeface="+mn-ea"/>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8040">
                <a:tc>
                  <a:txBody>
                    <a:bodyPr/>
                    <a:lstStyle/>
                    <a:p>
                      <a:pPr algn="ctr" fontAlgn="ctr"/>
                      <a:r>
                        <a:rPr lang="en-US" sz="1800" b="0" i="0" u="none" strike="noStrike" dirty="0">
                          <a:solidFill>
                            <a:srgbClr val="000000"/>
                          </a:solidFill>
                          <a:effectLst/>
                          <a:latin typeface="+mn-ea"/>
                          <a:ea typeface="+mn-ea"/>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1800" b="0" i="0" u="none" strike="noStrike" dirty="0">
                        <a:solidFill>
                          <a:srgbClr val="000000"/>
                        </a:solidFill>
                        <a:effectLst/>
                        <a:latin typeface="+mn-ea"/>
                        <a:ea typeface="+mn-ea"/>
                        <a:sym typeface="+mn-ea"/>
                      </a:endParaRPr>
                    </a:p>
                    <a:p>
                      <a:pPr algn="l" fontAlgn="ctr"/>
                      <a:r>
                        <a:rPr lang="zh-CN" altLang="en-US" sz="1800" b="0" i="0" u="none" strike="noStrike">
                          <a:solidFill>
                            <a:srgbClr val="000000"/>
                          </a:solidFill>
                          <a:effectLst/>
                          <a:latin typeface="+mn-ea"/>
                          <a:sym typeface="+mn-ea"/>
                        </a:rPr>
                        <a:t>组织团队输出新产品的价值评估标准</a:t>
                      </a:r>
                      <a:endParaRPr lang="zh-CN" altLang="en-US" sz="1800" b="0" i="0" u="none" strike="noStrike" dirty="0">
                        <a:solidFill>
                          <a:srgbClr val="000000"/>
                        </a:solidFill>
                        <a:effectLst/>
                        <a:latin typeface="+mn-ea"/>
                        <a:ea typeface="+mn-ea"/>
                      </a:endParaRPr>
                    </a:p>
                    <a:p>
                      <a:pPr algn="l" fontAlgn="ctr"/>
                      <a:endParaRPr lang="zh-CN" altLang="en-US" sz="1800" b="0" i="0" u="none" strike="noStrike" dirty="0">
                        <a:solidFill>
                          <a:srgbClr val="000000"/>
                        </a:solidFill>
                        <a:effectLst/>
                        <a:latin typeface="+mn-ea"/>
                        <a:ea typeface="+mn-ea"/>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2300">
                <a:tc>
                  <a:txBody>
                    <a:bodyPr/>
                    <a:lstStyle/>
                    <a:p>
                      <a:pPr algn="ctr" fontAlgn="ctr"/>
                      <a:r>
                        <a:rPr lang="en-US" sz="1800" b="0" i="0" u="none" strike="noStrike" dirty="0">
                          <a:solidFill>
                            <a:srgbClr val="000000"/>
                          </a:solidFill>
                          <a:effectLst/>
                          <a:latin typeface="+mn-ea"/>
                          <a:ea typeface="+mn-ea"/>
                        </a:rPr>
                        <a:t>5</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dirty="0">
                          <a:solidFill>
                            <a:srgbClr val="000000"/>
                          </a:solidFill>
                          <a:effectLst/>
                          <a:latin typeface="+mn-ea"/>
                          <a:sym typeface="+mn-ea"/>
                        </a:rPr>
                        <a:t>组织团队输出四条产品线的需求基线</a:t>
                      </a:r>
                      <a:endParaRPr lang="zh-CN" altLang="en-US" sz="1800" b="0" i="0" u="none" strike="noStrike" dirty="0">
                        <a:solidFill>
                          <a:srgbClr val="000000"/>
                        </a:solidFill>
                        <a:effectLst/>
                        <a:latin typeface="+mn-ea"/>
                        <a:ea typeface="+mn-ea"/>
                        <a:sym typeface="+mn-ea"/>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700">
                <a:tc>
                  <a:txBody>
                    <a:bodyPr/>
                    <a:lstStyle/>
                    <a:p>
                      <a:pPr algn="ctr" fontAlgn="ctr"/>
                      <a:r>
                        <a:rPr lang="en-US" altLang="zh-CN" sz="1800" b="0" i="0" u="none" strike="noStrike" dirty="0">
                          <a:solidFill>
                            <a:srgbClr val="000000"/>
                          </a:solidFill>
                          <a:effectLst/>
                          <a:latin typeface="+mn-ea"/>
                          <a:ea typeface="+mn-ea"/>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800" dirty="0">
                          <a:solidFill>
                            <a:srgbClr val="000000"/>
                          </a:solidFill>
                          <a:effectLst/>
                          <a:latin typeface="+mn-ea"/>
                          <a:sym typeface="+mn-ea"/>
                        </a:rPr>
                        <a:t>组织团队输出四条产品线的功能列表</a:t>
                      </a:r>
                      <a:endParaRPr lang="zh-CN" altLang="en-US" sz="1800" b="0" i="0" u="none" strike="noStrike" dirty="0">
                        <a:solidFill>
                          <a:srgbClr val="000000"/>
                        </a:solidFill>
                        <a:effectLst/>
                        <a:latin typeface="+mn-ea"/>
                        <a:ea typeface="+mn-ea"/>
                        <a:sym typeface="+mn-ea"/>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a:bodyPr>
          <a:lstStyle/>
          <a:p>
            <a:r>
              <a:rPr lang="zh-CN" altLang="en-US" dirty="0"/>
              <a:t>其他输出：建立产品功能列表，提升一线对产品理解</a:t>
            </a:r>
            <a:endParaRPr lang="en-US" altLang="zh-CN" dirty="0"/>
          </a:p>
        </p:txBody>
      </p:sp>
      <p:sp>
        <p:nvSpPr>
          <p:cNvPr id="4" name="文本框 3"/>
          <p:cNvSpPr txBox="1"/>
          <p:nvPr/>
        </p:nvSpPr>
        <p:spPr>
          <a:xfrm>
            <a:off x="1093695" y="553470"/>
            <a:ext cx="8098117" cy="73866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400" dirty="0"/>
              <a:t>以客户视角梳理出产品功能列表，以销售视角梳理出销售策略要求</a:t>
            </a:r>
            <a:endParaRPr lang="en-US" altLang="zh-CN" sz="1400" dirty="0"/>
          </a:p>
          <a:p>
            <a:pPr marL="285750" indent="-285750">
              <a:lnSpc>
                <a:spcPct val="150000"/>
              </a:lnSpc>
              <a:buFont typeface="Arial" panose="020B0604020202020204" pitchFamily="34" charset="0"/>
              <a:buChar char="•"/>
            </a:pPr>
            <a:r>
              <a:rPr lang="zh-CN" altLang="en-US" sz="1400" dirty="0"/>
              <a:t>功能表维护责任人：技术支持</a:t>
            </a:r>
          </a:p>
        </p:txBody>
      </p:sp>
      <p:graphicFrame>
        <p:nvGraphicFramePr>
          <p:cNvPr id="3" name="表格 2"/>
          <p:cNvGraphicFramePr>
            <a:graphicFrameLocks noGrp="1"/>
          </p:cNvGraphicFramePr>
          <p:nvPr/>
        </p:nvGraphicFramePr>
        <p:xfrm>
          <a:off x="1093695" y="1314838"/>
          <a:ext cx="9789459" cy="5303520"/>
        </p:xfrm>
        <a:graphic>
          <a:graphicData uri="http://schemas.openxmlformats.org/drawingml/2006/table">
            <a:tbl>
              <a:tblPr/>
              <a:tblGrid>
                <a:gridCol w="1265631"/>
                <a:gridCol w="651991"/>
                <a:gridCol w="651991"/>
                <a:gridCol w="1025927"/>
                <a:gridCol w="767049"/>
                <a:gridCol w="604050"/>
                <a:gridCol w="1265631"/>
                <a:gridCol w="1025927"/>
                <a:gridCol w="1265631"/>
                <a:gridCol w="1265631"/>
              </a:tblGrid>
              <a:tr h="0">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业务场景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功能模块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一级子功能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辅助功能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实现方式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zh-CN"/>
                    </a:p>
                  </a:txBody>
                  <a:tcPr/>
                </a:tc>
                <a:tc hMerge="1">
                  <a:txBody>
                    <a:bodyPr/>
                    <a:lstStyle/>
                    <a:p>
                      <a:endParaRPr lang="zh-CN"/>
                    </a:p>
                  </a:txBody>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性能</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优劣势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限制条件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0">
                <a:tc>
                  <a:txBody>
                    <a:bodyPr/>
                    <a:lstStyle/>
                    <a:p>
                      <a:pPr algn="ctr" fontAlgn="ctr"/>
                      <a:r>
                        <a:rPr lang="zh-CN" altLang="en-US" sz="1200" b="1" i="0" u="none" strike="noStrike" dirty="0">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硬件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软件</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平台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200" b="1" i="0" u="none" strike="noStrike">
                          <a:solidFill>
                            <a:schemeClr val="tx1"/>
                          </a:solidFill>
                          <a:effectLst/>
                          <a:latin typeface="等线" panose="02010600030101010101" charset="-122"/>
                          <a:ea typeface="等线" panose="02010600030101010101" charset="-122"/>
                        </a:rPr>
                        <a:t>如定位要写清楚精度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vMerge="1">
                  <a:txBody>
                    <a:bodyPr/>
                    <a:lstStyle/>
                    <a:p>
                      <a:endParaRPr lang="zh-CN"/>
                    </a:p>
                  </a:txBody>
                  <a:tcPr/>
                </a:tc>
                <a:tc vMerge="1">
                  <a:txBody>
                    <a:bodyPr/>
                    <a:lstStyle/>
                    <a:p>
                      <a:endParaRPr lang="zh-CN"/>
                    </a:p>
                  </a:txBody>
                  <a:tcPr/>
                </a:tc>
              </a:tr>
              <a:tr h="0">
                <a:tc rowSpan="6">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定位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卫星定位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GPS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AGPS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MT2503</a:t>
                      </a:r>
                      <a:r>
                        <a:rPr lang="zh-CN" altLang="en-US" sz="1200" b="0" i="0" u="none" strike="noStrike">
                          <a:solidFill>
                            <a:schemeClr val="tx1"/>
                          </a:solidFill>
                          <a:effectLst/>
                          <a:latin typeface="等线" panose="02010600030101010101" charset="-122"/>
                          <a:ea typeface="等线" panose="02010600030101010101" charset="-122"/>
                        </a:rPr>
                        <a:t>系列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955">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除</a:t>
                      </a:r>
                      <a:r>
                        <a:rPr lang="en-US" sz="1200" b="0" i="0" u="none" strike="noStrike">
                          <a:solidFill>
                            <a:schemeClr val="tx1"/>
                          </a:solidFill>
                          <a:effectLst/>
                          <a:latin typeface="等线" panose="02010600030101010101" charset="-122"/>
                          <a:ea typeface="等线" panose="02010600030101010101" charset="-122"/>
                        </a:rPr>
                        <a:t>MT2503</a:t>
                      </a:r>
                      <a:r>
                        <a:rPr lang="zh-CN" altLang="en-US" sz="1200" b="0" i="0" u="none" strike="noStrike">
                          <a:solidFill>
                            <a:schemeClr val="tx1"/>
                          </a:solidFill>
                          <a:effectLst/>
                          <a:latin typeface="等线" panose="02010600030101010101" charset="-122"/>
                          <a:ea typeface="等线" panose="02010600030101010101" charset="-122"/>
                        </a:rPr>
                        <a:t>系列其他定位芯片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tx1"/>
                          </a:solidFill>
                          <a:effectLst/>
                          <a:latin typeface="等线" panose="02010600030101010101" charset="-122"/>
                          <a:ea typeface="等线" panose="02010600030101010101" charset="-122"/>
                        </a:rPr>
                        <a:t>ASM</a:t>
                      </a:r>
                      <a:r>
                        <a:rPr lang="zh-CN" altLang="en-US" sz="1200" b="0" i="0" u="none" strike="noStrike">
                          <a:solidFill>
                            <a:schemeClr val="tx1"/>
                          </a:solidFill>
                          <a:effectLst/>
                          <a:latin typeface="等线" panose="02010600030101010101" charset="-122"/>
                          <a:ea typeface="等线" panose="02010600030101010101" charset="-122"/>
                        </a:rPr>
                        <a:t>下载星历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vMerge="1">
                  <a:txBody>
                    <a:bodyPr/>
                    <a:lstStyle/>
                    <a:p>
                      <a:endParaRPr lang="zh-CN"/>
                    </a:p>
                  </a:txBody>
                  <a:tcPr/>
                </a:tc>
                <a:tc rowSpan="2">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北斗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GPS</a:t>
                      </a:r>
                      <a:r>
                        <a:rPr lang="zh-CN" altLang="en-US" sz="1200" b="0" i="0" u="none" strike="noStrike">
                          <a:solidFill>
                            <a:schemeClr val="tx1"/>
                          </a:solidFill>
                          <a:effectLst/>
                          <a:latin typeface="等线" panose="02010600030101010101" charset="-122"/>
                          <a:ea typeface="等线" panose="02010600030101010101" charset="-122"/>
                        </a:rPr>
                        <a:t>秒定</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MT2503</a:t>
                      </a:r>
                      <a:r>
                        <a:rPr lang="zh-CN" altLang="en-US" sz="1200" b="0" i="0" u="none" strike="noStrike">
                          <a:solidFill>
                            <a:schemeClr val="tx1"/>
                          </a:solidFill>
                          <a:effectLst/>
                          <a:latin typeface="等线" panose="02010600030101010101" charset="-122"/>
                          <a:ea typeface="等线" panose="02010600030101010101" charset="-122"/>
                        </a:rPr>
                        <a:t>系列</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此功能只有</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607">
                <a:tc vMerge="1">
                  <a:txBody>
                    <a:bodyPr/>
                    <a:lstStyle/>
                    <a:p>
                      <a:endParaRPr lang="zh-CN"/>
                    </a:p>
                  </a:txBody>
                  <a:tcPr/>
                </a:tc>
                <a:tc>
                  <a:txBody>
                    <a:bodyPr/>
                    <a:lstStyle/>
                    <a:p>
                      <a:pPr algn="l" fontAlgn="ctr"/>
                      <a:r>
                        <a:rPr lang="en-US"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定位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芯片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上传</a:t>
                      </a:r>
                      <a:r>
                        <a:rPr lang="en-US" altLang="zh-CN" sz="1200" b="0" i="0" u="none" strike="noStrike">
                          <a:solidFill>
                            <a:schemeClr val="tx1"/>
                          </a:solidFill>
                          <a:effectLst/>
                          <a:latin typeface="等线" panose="02010600030101010101" charset="-122"/>
                          <a:ea typeface="等线" panose="02010600030101010101" charset="-122"/>
                        </a:rPr>
                        <a:t>WIFI</a:t>
                      </a:r>
                      <a:br>
                        <a:rPr lang="en-US" altLang="zh-CN" sz="1200" b="0" i="0" u="none" strike="noStrike">
                          <a:solidFill>
                            <a:schemeClr val="tx1"/>
                          </a:solidFill>
                          <a:effectLst/>
                          <a:latin typeface="等线" panose="02010600030101010101" charset="-122"/>
                          <a:ea typeface="等线" panose="02010600030101010101" charset="-122"/>
                        </a:rPr>
                      </a:br>
                      <a:r>
                        <a:rPr lang="en-US" altLang="zh-CN" sz="1200" b="0" i="0" u="none" strike="noStrike">
                          <a:solidFill>
                            <a:schemeClr val="tx1"/>
                          </a:solidFill>
                          <a:effectLst/>
                          <a:latin typeface="等线" panose="02010600030101010101" charset="-122"/>
                          <a:ea typeface="等线" panose="02010600030101010101" charset="-122"/>
                        </a:rPr>
                        <a:t>MAC</a:t>
                      </a:r>
                      <a:r>
                        <a:rPr lang="zh-CN" altLang="en-US" sz="1200" b="0" i="0" u="none" strike="noStrike">
                          <a:solidFill>
                            <a:schemeClr val="tx1"/>
                          </a:solidFill>
                          <a:effectLst/>
                          <a:latin typeface="等线" panose="02010600030101010101" charset="-122"/>
                          <a:ea typeface="等线" panose="02010600030101010101" charset="-122"/>
                        </a:rPr>
                        <a:t>地址和基站参数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地址数据库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数量＞</a:t>
                      </a:r>
                      <a:r>
                        <a:rPr lang="en-US" altLang="zh-CN" sz="1200" b="0" i="0" u="none" strike="noStrike">
                          <a:solidFill>
                            <a:schemeClr val="tx1"/>
                          </a:solidFill>
                          <a:effectLst/>
                          <a:latin typeface="等线" panose="02010600030101010101" charset="-122"/>
                          <a:ea typeface="等线" panose="02010600030101010101" charset="-122"/>
                        </a:rPr>
                        <a:t>2</a:t>
                      </a:r>
                      <a:r>
                        <a:rPr lang="zh-CN" altLang="en-US" sz="1200" b="0" i="0" u="none" strike="noStrike">
                          <a:solidFill>
                            <a:schemeClr val="tx1"/>
                          </a:solidFill>
                          <a:effectLst/>
                          <a:latin typeface="等线" panose="02010600030101010101" charset="-122"/>
                          <a:ea typeface="等线" panose="02010600030101010101" charset="-122"/>
                        </a:rPr>
                        <a:t>个</a:t>
                      </a:r>
                      <a:br>
                        <a:rPr lang="zh-CN" altLang="en-US" sz="1200" b="0" i="0" u="none" strike="noStrike">
                          <a:solidFill>
                            <a:schemeClr val="tx1"/>
                          </a:solidFill>
                          <a:effectLst/>
                          <a:latin typeface="等线" panose="02010600030101010101" charset="-122"/>
                          <a:ea typeface="等线" panose="02010600030101010101" charset="-122"/>
                        </a:rPr>
                      </a:br>
                      <a:r>
                        <a:rPr lang="zh-CN" altLang="en-US" sz="1200" b="0" i="0" u="none" strike="noStrike">
                          <a:solidFill>
                            <a:schemeClr val="tx1"/>
                          </a:solidFill>
                          <a:effectLst/>
                          <a:latin typeface="等线" panose="02010600030101010101" charset="-122"/>
                          <a:ea typeface="等线" panose="02010600030101010101" charset="-122"/>
                        </a:rPr>
                        <a:t>定位精度</a:t>
                      </a:r>
                      <a:r>
                        <a:rPr lang="en-US" altLang="zh-CN" sz="1200" b="0" i="0" u="none" strike="noStrike">
                          <a:solidFill>
                            <a:schemeClr val="tx1"/>
                          </a:solidFill>
                          <a:effectLst/>
                          <a:latin typeface="等线" panose="02010600030101010101" charset="-122"/>
                          <a:ea typeface="等线" panose="02010600030101010101" charset="-122"/>
                        </a:rPr>
                        <a:t>30</a:t>
                      </a:r>
                      <a:r>
                        <a:rPr lang="zh-CN" altLang="en-US" sz="1200" b="0" i="0" u="none" strike="noStrike">
                          <a:solidFill>
                            <a:schemeClr val="tx1"/>
                          </a:solidFill>
                          <a:effectLst/>
                          <a:latin typeface="等线" panose="02010600030101010101" charset="-122"/>
                          <a:ea typeface="等线" panose="02010600030101010101" charset="-122"/>
                        </a:rPr>
                        <a:t>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必须有</a:t>
                      </a:r>
                      <a:r>
                        <a:rPr lang="en-US" altLang="zh-CN"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芯片支持，无</a:t>
                      </a:r>
                      <a:r>
                        <a:rPr lang="en-US" altLang="zh-CN" sz="1200" b="0" i="0" u="none" strike="noStrike">
                          <a:solidFill>
                            <a:schemeClr val="tx1"/>
                          </a:solidFill>
                          <a:effectLst/>
                          <a:latin typeface="等线" panose="02010600030101010101" charset="-122"/>
                          <a:ea typeface="等线" panose="02010600030101010101" charset="-122"/>
                        </a:rPr>
                        <a:t>WIFI</a:t>
                      </a:r>
                      <a:r>
                        <a:rPr lang="zh-CN" altLang="en-US" sz="1200" b="0" i="0" u="none" strike="noStrike">
                          <a:solidFill>
                            <a:schemeClr val="tx1"/>
                          </a:solidFill>
                          <a:effectLst/>
                          <a:latin typeface="等线" panose="02010600030101010101" charset="-122"/>
                          <a:ea typeface="等线" panose="02010600030101010101" charset="-122"/>
                        </a:rPr>
                        <a:t>需要涉及硬件定制、平台定制。</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l" fontAlgn="ctr"/>
                      <a:r>
                        <a:rPr lang="en-US" sz="1200" b="0" i="0" u="none" strike="noStrike">
                          <a:solidFill>
                            <a:schemeClr val="tx1"/>
                          </a:solidFill>
                          <a:effectLst/>
                          <a:latin typeface="等线" panose="02010600030101010101" charset="-122"/>
                          <a:ea typeface="等线" panose="02010600030101010101" charset="-122"/>
                        </a:rPr>
                        <a:t>LBS</a:t>
                      </a:r>
                      <a:r>
                        <a:rPr lang="zh-CN" altLang="en-US" sz="1200" b="0" i="0" u="none" strike="noStrike">
                          <a:solidFill>
                            <a:schemeClr val="tx1"/>
                          </a:solidFill>
                          <a:effectLst/>
                          <a:latin typeface="等线" panose="02010600030101010101" charset="-122"/>
                          <a:ea typeface="等线" panose="02010600030101010101" charset="-122"/>
                        </a:rPr>
                        <a:t>定位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基带芯片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LBS</a:t>
                      </a:r>
                      <a:r>
                        <a:rPr lang="zh-CN" altLang="en-US" sz="1200" b="0" i="0" u="none" strike="noStrike">
                          <a:solidFill>
                            <a:schemeClr val="tx1"/>
                          </a:solidFill>
                          <a:effectLst/>
                          <a:latin typeface="等线" panose="02010600030101010101" charset="-122"/>
                          <a:ea typeface="等线" panose="02010600030101010101" charset="-122"/>
                        </a:rPr>
                        <a:t>地址数据库</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通讯制式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2G</a:t>
                      </a:r>
                      <a:r>
                        <a:rPr lang="zh-CN" altLang="en-US" sz="1200" b="0" i="0" u="none" strike="noStrike">
                          <a:solidFill>
                            <a:schemeClr val="tx1"/>
                          </a:solidFill>
                          <a:effectLst/>
                          <a:latin typeface="等线" panose="02010600030101010101" charset="-122"/>
                          <a:ea typeface="等线" panose="02010600030101010101" charset="-122"/>
                        </a:rPr>
                        <a:t>通讯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支持</a:t>
                      </a:r>
                      <a:r>
                        <a:rPr lang="en-US" altLang="zh-CN" sz="1200" b="0" i="0" u="none" strike="noStrike">
                          <a:solidFill>
                            <a:schemeClr val="tx1"/>
                          </a:solidFill>
                          <a:effectLst/>
                          <a:latin typeface="等线" panose="02010600030101010101" charset="-122"/>
                          <a:ea typeface="等线" panose="02010600030101010101" charset="-122"/>
                        </a:rPr>
                        <a:t>2</a:t>
                      </a:r>
                      <a:r>
                        <a:rPr lang="en-US" sz="1200" b="0" i="0" u="none" strike="noStrike">
                          <a:solidFill>
                            <a:schemeClr val="tx1"/>
                          </a:solidFill>
                          <a:effectLst/>
                          <a:latin typeface="等线" panose="02010600030101010101" charset="-122"/>
                          <a:ea typeface="等线" panose="02010600030101010101" charset="-122"/>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3G</a:t>
                      </a:r>
                      <a:r>
                        <a:rPr lang="zh-CN" altLang="en-US" sz="1200" b="0" i="0" u="none" strike="noStrike">
                          <a:solidFill>
                            <a:schemeClr val="tx1"/>
                          </a:solidFill>
                          <a:effectLst/>
                          <a:latin typeface="等线" panose="02010600030101010101" charset="-122"/>
                          <a:ea typeface="等线" panose="02010600030101010101" charset="-122"/>
                        </a:rPr>
                        <a:t>通讯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支持</a:t>
                      </a:r>
                      <a:r>
                        <a:rPr lang="en-US" altLang="zh-CN" sz="1200" b="0" i="0" u="none" strike="noStrike">
                          <a:solidFill>
                            <a:schemeClr val="tx1"/>
                          </a:solidFill>
                          <a:effectLst/>
                          <a:latin typeface="等线" panose="02010600030101010101" charset="-122"/>
                          <a:ea typeface="等线" panose="02010600030101010101" charset="-122"/>
                        </a:rPr>
                        <a:t>3</a:t>
                      </a:r>
                      <a:r>
                        <a:rPr lang="en-US" sz="1200" b="0" i="0" u="none" strike="noStrike">
                          <a:solidFill>
                            <a:schemeClr val="tx1"/>
                          </a:solidFill>
                          <a:effectLst/>
                          <a:latin typeface="等线" panose="02010600030101010101" charset="-122"/>
                          <a:ea typeface="等线" panose="02010600030101010101" charset="-122"/>
                        </a:rPr>
                        <a:t>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4G</a:t>
                      </a:r>
                      <a:r>
                        <a:rPr lang="zh-CN" altLang="en-US" sz="1200" b="0" i="0" u="none" strike="noStrike">
                          <a:solidFill>
                            <a:schemeClr val="tx1"/>
                          </a:solidFill>
                          <a:effectLst/>
                          <a:latin typeface="等线" panose="02010600030101010101" charset="-122"/>
                          <a:ea typeface="等线" panose="02010600030101010101" charset="-122"/>
                        </a:rPr>
                        <a:t>通讯</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NB IOT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上传</a:t>
                      </a:r>
                      <a:r>
                        <a:rPr lang="en-US" altLang="zh-CN" sz="1200" b="0" i="0" u="none" strike="noStrike">
                          <a:solidFill>
                            <a:schemeClr val="tx1"/>
                          </a:solidFill>
                          <a:effectLst/>
                          <a:latin typeface="等线" panose="02010600030101010101" charset="-122"/>
                          <a:ea typeface="等线" panose="02010600030101010101" charset="-122"/>
                        </a:rPr>
                        <a:t>GPS</a:t>
                      </a:r>
                      <a:r>
                        <a:rPr lang="zh-CN" altLang="en-US" sz="1200" b="0" i="0" u="none" strike="noStrike">
                          <a:solidFill>
                            <a:schemeClr val="tx1"/>
                          </a:solidFill>
                          <a:effectLst/>
                          <a:latin typeface="等线" panose="02010600030101010101" charset="-122"/>
                          <a:ea typeface="等线" panose="02010600030101010101" charset="-122"/>
                        </a:rPr>
                        <a:t>定位数据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定时上传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n-US" sz="1200" b="0" i="0" u="none" strike="noStrike">
                          <a:solidFill>
                            <a:schemeClr val="tx1"/>
                          </a:solidFill>
                          <a:effectLst/>
                          <a:latin typeface="等线" panose="02010600030101010101" charset="-122"/>
                          <a:ea typeface="等线" panose="02010600030101010101" charset="-122"/>
                        </a:rPr>
                        <a:t>GPS</a:t>
                      </a:r>
                      <a:r>
                        <a:rPr lang="zh-CN" altLang="en-US" sz="1200" b="0" i="0" u="none" strike="noStrike">
                          <a:solidFill>
                            <a:schemeClr val="tx1"/>
                          </a:solidFill>
                          <a:effectLst/>
                          <a:latin typeface="等线" panose="02010600030101010101" charset="-122"/>
                          <a:ea typeface="等线" panose="02010600030101010101" charset="-122"/>
                        </a:rPr>
                        <a:t>定位芯片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间隔</a:t>
                      </a:r>
                      <a:r>
                        <a:rPr lang="en-US" altLang="zh-CN" sz="1200" b="0" i="0" u="none" strike="noStrike">
                          <a:solidFill>
                            <a:schemeClr val="tx1"/>
                          </a:solidFill>
                          <a:effectLst/>
                          <a:latin typeface="等线" panose="02010600030101010101" charset="-122"/>
                          <a:ea typeface="等线" panose="02010600030101010101" charset="-122"/>
                        </a:rPr>
                        <a:t>5-18000</a:t>
                      </a:r>
                      <a:r>
                        <a:rPr lang="zh-CN" altLang="en-US" sz="1200" b="0" i="0" u="none" strike="noStrike">
                          <a:solidFill>
                            <a:schemeClr val="tx1"/>
                          </a:solidFill>
                          <a:effectLst/>
                          <a:latin typeface="等线" panose="02010600030101010101" charset="-122"/>
                          <a:ea typeface="等线" panose="02010600030101010101" charset="-122"/>
                        </a:rPr>
                        <a:t>秒</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定距上传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间距</a:t>
                      </a:r>
                      <a:r>
                        <a:rPr lang="en-US" altLang="zh-CN" sz="1200" b="0" i="0" u="none" strike="noStrike">
                          <a:solidFill>
                            <a:schemeClr val="tx1"/>
                          </a:solidFill>
                          <a:effectLst/>
                          <a:latin typeface="等线" panose="02010600030101010101" charset="-122"/>
                          <a:ea typeface="等线" panose="02010600030101010101" charset="-122"/>
                        </a:rPr>
                        <a:t>50-10000</a:t>
                      </a:r>
                      <a:r>
                        <a:rPr lang="zh-CN" altLang="en-US" sz="1200" b="0" i="0" u="none" strike="noStrike">
                          <a:solidFill>
                            <a:schemeClr val="tx1"/>
                          </a:solidFill>
                          <a:effectLst/>
                          <a:latin typeface="等线" panose="02010600030101010101" charset="-122"/>
                          <a:ea typeface="等线" panose="02010600030101010101" charset="-122"/>
                        </a:rPr>
                        <a:t>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491">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拐点上传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角度检测</a:t>
                      </a:r>
                      <a:r>
                        <a:rPr lang="en-US" altLang="zh-CN" sz="1200" b="0" i="0" u="none" strike="noStrike">
                          <a:solidFill>
                            <a:schemeClr val="tx1"/>
                          </a:solidFill>
                          <a:effectLst/>
                          <a:latin typeface="等线" panose="02010600030101010101" charset="-122"/>
                          <a:ea typeface="等线" panose="02010600030101010101" charset="-122"/>
                        </a:rPr>
                        <a:t>5-180</a:t>
                      </a:r>
                      <a:r>
                        <a:rPr lang="zh-CN" altLang="en-US" sz="1200" b="0" i="0" u="none" strike="noStrike">
                          <a:solidFill>
                            <a:schemeClr val="tx1"/>
                          </a:solidFill>
                          <a:effectLst/>
                          <a:latin typeface="等线" panose="02010600030101010101" charset="-122"/>
                          <a:ea typeface="等线" panose="02010600030101010101" charset="-122"/>
                        </a:rPr>
                        <a:t>度</a:t>
                      </a:r>
                      <a:br>
                        <a:rPr lang="zh-CN" altLang="en-US" sz="1200" b="0" i="0" u="none" strike="noStrike">
                          <a:solidFill>
                            <a:schemeClr val="tx1"/>
                          </a:solidFill>
                          <a:effectLst/>
                          <a:latin typeface="等线" panose="02010600030101010101" charset="-122"/>
                          <a:ea typeface="等线" panose="02010600030101010101" charset="-122"/>
                        </a:rPr>
                      </a:br>
                      <a:r>
                        <a:rPr lang="zh-CN" altLang="en-US" sz="1200" b="0" i="0" u="none" strike="noStrike">
                          <a:solidFill>
                            <a:schemeClr val="tx1"/>
                          </a:solidFill>
                          <a:effectLst/>
                          <a:latin typeface="等线" panose="02010600030101010101" charset="-122"/>
                          <a:ea typeface="等线" panose="02010600030101010101" charset="-122"/>
                        </a:rPr>
                        <a:t>检测时间</a:t>
                      </a:r>
                      <a:r>
                        <a:rPr lang="en-US" altLang="zh-CN" sz="1200" b="0" i="0" u="none" strike="noStrike">
                          <a:solidFill>
                            <a:schemeClr val="tx1"/>
                          </a:solidFill>
                          <a:effectLst/>
                          <a:latin typeface="等线" panose="02010600030101010101" charset="-122"/>
                          <a:ea typeface="等线" panose="02010600030101010101" charset="-122"/>
                        </a:rPr>
                        <a:t>2-5</a:t>
                      </a:r>
                      <a:r>
                        <a:rPr lang="zh-CN" altLang="en-US" sz="1200" b="0" i="0" u="none" strike="noStrike">
                          <a:solidFill>
                            <a:schemeClr val="tx1"/>
                          </a:solidFill>
                          <a:effectLst/>
                          <a:latin typeface="等线" panose="02010600030101010101" charset="-122"/>
                          <a:ea typeface="等线" panose="02010600030101010101" charset="-122"/>
                        </a:rPr>
                        <a:t>秒</a:t>
                      </a:r>
                      <a:br>
                        <a:rPr lang="zh-CN" altLang="en-US" sz="1200" b="0" i="0" u="none" strike="noStrike">
                          <a:solidFill>
                            <a:schemeClr val="tx1"/>
                          </a:solidFill>
                          <a:effectLst/>
                          <a:latin typeface="等线" panose="02010600030101010101" charset="-122"/>
                          <a:ea typeface="等线" panose="02010600030101010101" charset="-122"/>
                        </a:rPr>
                      </a:br>
                      <a:r>
                        <a:rPr lang="zh-CN" altLang="en-US" sz="1200" b="0" i="0" u="none" strike="noStrike">
                          <a:solidFill>
                            <a:schemeClr val="tx1"/>
                          </a:solidFill>
                          <a:effectLst/>
                          <a:latin typeface="等线" panose="02010600030101010101" charset="-122"/>
                          <a:ea typeface="等线" panose="02010600030101010101" charset="-122"/>
                        </a:rPr>
                        <a:t>速度</a:t>
                      </a:r>
                      <a:r>
                        <a:rPr lang="en-US" altLang="zh-CN" sz="1200" b="0" i="0" u="none" strike="noStrike">
                          <a:solidFill>
                            <a:schemeClr val="tx1"/>
                          </a:solidFill>
                          <a:effectLst/>
                          <a:latin typeface="等线" panose="02010600030101010101" charset="-122"/>
                          <a:ea typeface="等线" panose="02010600030101010101" charset="-122"/>
                        </a:rPr>
                        <a:t>10km/h</a:t>
                      </a:r>
                      <a:r>
                        <a:rPr lang="zh-CN" altLang="en-US" sz="1200" b="0" i="0" u="none" strike="noStrike">
                          <a:solidFill>
                            <a:schemeClr val="tx1"/>
                          </a:solidFill>
                          <a:effectLst/>
                          <a:latin typeface="等线" panose="02010600030101010101" charset="-122"/>
                          <a:ea typeface="等线" panose="02010600030101010101" charset="-122"/>
                        </a:rPr>
                        <a:t>以上</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静止上传</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dirty="0">
                          <a:solidFill>
                            <a:schemeClr val="tx1"/>
                          </a:solidFill>
                          <a:effectLst/>
                          <a:latin typeface="等线" panose="02010600030101010101" charset="-122"/>
                          <a:ea typeface="等线" panose="02010600030101010101" charset="-122"/>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圆角矩形标注 5"/>
          <p:cNvSpPr/>
          <p:nvPr/>
        </p:nvSpPr>
        <p:spPr>
          <a:xfrm>
            <a:off x="1332754" y="2121646"/>
            <a:ext cx="1535952" cy="950259"/>
          </a:xfrm>
          <a:prstGeom prst="wedgeRoundRectCallout">
            <a:avLst>
              <a:gd name="adj1" fmla="val -2862"/>
              <a:gd name="adj2" fmla="val -1076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rPr>
              <a:t>以业务场景为维度梳理产品功能，以用户的视角看产品</a:t>
            </a:r>
          </a:p>
        </p:txBody>
      </p:sp>
      <p:sp>
        <p:nvSpPr>
          <p:cNvPr id="13" name="圆角矩形标注 12"/>
          <p:cNvSpPr/>
          <p:nvPr/>
        </p:nvSpPr>
        <p:spPr>
          <a:xfrm>
            <a:off x="5283202" y="2235199"/>
            <a:ext cx="1535952" cy="950259"/>
          </a:xfrm>
          <a:prstGeom prst="wedgeRoundRectCallout">
            <a:avLst>
              <a:gd name="adj1" fmla="val -2862"/>
              <a:gd name="adj2" fmla="val -1076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rPr>
              <a:t>速查功能实现状态，快速掌握产品能力</a:t>
            </a:r>
          </a:p>
        </p:txBody>
      </p:sp>
      <p:sp>
        <p:nvSpPr>
          <p:cNvPr id="19" name="圆角矩形标注 18"/>
          <p:cNvSpPr/>
          <p:nvPr/>
        </p:nvSpPr>
        <p:spPr>
          <a:xfrm>
            <a:off x="7542307" y="2710328"/>
            <a:ext cx="1535952" cy="950259"/>
          </a:xfrm>
          <a:prstGeom prst="wedgeRoundRectCallout">
            <a:avLst>
              <a:gd name="adj1" fmla="val -2862"/>
              <a:gd name="adj2" fmla="val -1076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rPr>
              <a:t>关键性能指标、优劣势</a:t>
            </a:r>
          </a:p>
        </p:txBody>
      </p:sp>
      <p:sp>
        <p:nvSpPr>
          <p:cNvPr id="20" name="圆角矩形标注 19"/>
          <p:cNvSpPr/>
          <p:nvPr/>
        </p:nvSpPr>
        <p:spPr>
          <a:xfrm>
            <a:off x="9472709" y="2235199"/>
            <a:ext cx="1535952" cy="950259"/>
          </a:xfrm>
          <a:prstGeom prst="wedgeRoundRectCallout">
            <a:avLst>
              <a:gd name="adj1" fmla="val -2862"/>
              <a:gd name="adj2" fmla="val -107648"/>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rgbClr val="C00000"/>
                </a:solidFill>
              </a:rPr>
              <a:t>销售策略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46990" y="113367"/>
            <a:ext cx="9771979" cy="514351"/>
          </a:xfrm>
        </p:spPr>
        <p:txBody>
          <a:bodyPr>
            <a:noAutofit/>
          </a:bodyPr>
          <a:lstStyle/>
          <a:p>
            <a:r>
              <a:rPr lang="en-US" altLang="zh-CN" dirty="0"/>
              <a:t>1.1 </a:t>
            </a:r>
            <a:r>
              <a:rPr lang="zh-CN" altLang="en-US" dirty="0"/>
              <a:t>需求收集：规范需求收集方法、需求描述语言、统一需求收集接口</a:t>
            </a:r>
          </a:p>
        </p:txBody>
      </p:sp>
      <p:graphicFrame>
        <p:nvGraphicFramePr>
          <p:cNvPr id="5" name="对象 4"/>
          <p:cNvGraphicFramePr>
            <a:graphicFrameLocks noChangeAspect="1"/>
          </p:cNvGraphicFramePr>
          <p:nvPr/>
        </p:nvGraphicFramePr>
        <p:xfrm>
          <a:off x="3218719" y="502024"/>
          <a:ext cx="8050307" cy="6250984"/>
        </p:xfrm>
        <a:graphic>
          <a:graphicData uri="http://schemas.openxmlformats.org/presentationml/2006/ole">
            <mc:AlternateContent xmlns:mc="http://schemas.openxmlformats.org/markup-compatibility/2006">
              <mc:Choice xmlns:v="urn:schemas-microsoft-com:vml" Requires="v">
                <p:oleObj spid="_x0000_s1772" name="Visio" r:id="rId4" imgW="8181340" imgH="6349365" progId="Visio.Drawing.15">
                  <p:embed/>
                </p:oleObj>
              </mc:Choice>
              <mc:Fallback>
                <p:oleObj name="Visio" r:id="rId4" imgW="8181340" imgH="6349365" progId="Visio.Drawing.15">
                  <p:embed/>
                  <p:pic>
                    <p:nvPicPr>
                      <p:cNvPr id="0" name="Object 1"/>
                      <p:cNvPicPr>
                        <a:picLocks noChangeAspect="1" noChangeArrowheads="1"/>
                      </p:cNvPicPr>
                      <p:nvPr/>
                    </p:nvPicPr>
                    <p:blipFill>
                      <a:blip r:embed="rId5"/>
                      <a:srcRect/>
                      <a:stretch>
                        <a:fillRect/>
                      </a:stretch>
                    </p:blipFill>
                    <p:spPr bwMode="auto">
                      <a:xfrm>
                        <a:off x="3218719" y="502024"/>
                        <a:ext cx="8050307" cy="6250984"/>
                      </a:xfrm>
                      <a:prstGeom prst="rect">
                        <a:avLst/>
                      </a:prstGeom>
                      <a:solidFill>
                        <a:schemeClr val="bg1"/>
                      </a:solidFill>
                    </p:spPr>
                  </p:pic>
                </p:oleObj>
              </mc:Fallback>
            </mc:AlternateContent>
          </a:graphicData>
        </a:graphic>
      </p:graphicFrame>
      <p:sp>
        <p:nvSpPr>
          <p:cNvPr id="6" name="椭圆 5"/>
          <p:cNvSpPr/>
          <p:nvPr/>
        </p:nvSpPr>
        <p:spPr>
          <a:xfrm>
            <a:off x="3759200" y="1255059"/>
            <a:ext cx="1284942" cy="6335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flipH="1">
            <a:off x="2610306" y="1571812"/>
            <a:ext cx="1095107" cy="31675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66306" y="1571812"/>
            <a:ext cx="2244000" cy="3647152"/>
          </a:xfrm>
          <a:prstGeom prst="rect">
            <a:avLst/>
          </a:prstGeom>
          <a:noFill/>
        </p:spPr>
        <p:txBody>
          <a:bodyPr wrap="square" rtlCol="0">
            <a:spAutoFit/>
          </a:bodyPr>
          <a:lstStyle/>
          <a:p>
            <a:pPr marL="342900" indent="-342900">
              <a:lnSpc>
                <a:spcPct val="150000"/>
              </a:lnSpc>
              <a:buFont typeface="+mj-lt"/>
              <a:buAutoNum type="arabicPeriod"/>
            </a:pPr>
            <a:r>
              <a:rPr lang="zh-CN" altLang="en-US" sz="1400" dirty="0"/>
              <a:t>统一需求收集的维度，确保收集需求的全面性</a:t>
            </a:r>
            <a:endParaRPr lang="en-US" altLang="zh-CN" sz="1400" dirty="0"/>
          </a:p>
          <a:p>
            <a:pPr marL="342900" indent="-342900">
              <a:lnSpc>
                <a:spcPct val="150000"/>
              </a:lnSpc>
              <a:buFont typeface="+mj-lt"/>
              <a:buAutoNum type="arabicPeriod"/>
            </a:pPr>
            <a:endParaRPr lang="en-US" altLang="zh-CN" sz="1400" dirty="0"/>
          </a:p>
          <a:p>
            <a:pPr marL="342900" indent="-342900">
              <a:lnSpc>
                <a:spcPct val="150000"/>
              </a:lnSpc>
              <a:buFont typeface="+mj-lt"/>
              <a:buAutoNum type="arabicPeriod"/>
            </a:pPr>
            <a:r>
              <a:rPr lang="zh-CN" altLang="en-US" sz="1400" dirty="0"/>
              <a:t>规范需求收集模板、语言，确保需求描述准确性、一致性</a:t>
            </a:r>
            <a:endParaRPr lang="en-US" altLang="zh-CN" sz="1400" dirty="0"/>
          </a:p>
          <a:p>
            <a:pPr marL="342900" indent="-342900">
              <a:lnSpc>
                <a:spcPct val="150000"/>
              </a:lnSpc>
              <a:buFont typeface="+mj-lt"/>
              <a:buAutoNum type="arabicPeriod"/>
            </a:pPr>
            <a:endParaRPr lang="en-US" altLang="zh-CN" sz="1400" dirty="0"/>
          </a:p>
          <a:p>
            <a:pPr marL="342900" indent="-342900">
              <a:lnSpc>
                <a:spcPct val="150000"/>
              </a:lnSpc>
              <a:buFont typeface="+mj-lt"/>
              <a:buAutoNum type="arabicPeriod"/>
            </a:pPr>
            <a:r>
              <a:rPr lang="zh-CN" altLang="en-US" sz="1400" dirty="0"/>
              <a:t>统一需求收集接口（售前技术支持），确保需求不丢失</a:t>
            </a:r>
            <a:endParaRPr lang="en-US" altLang="zh-CN" sz="1400" dirty="0"/>
          </a:p>
        </p:txBody>
      </p:sp>
      <p:sp>
        <p:nvSpPr>
          <p:cNvPr id="12" name="矩形 11"/>
          <p:cNvSpPr/>
          <p:nvPr/>
        </p:nvSpPr>
        <p:spPr>
          <a:xfrm>
            <a:off x="366306" y="1416424"/>
            <a:ext cx="2244000" cy="37890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 name="对象 2"/>
          <p:cNvGraphicFramePr>
            <a:graphicFrameLocks noChangeAspect="1"/>
          </p:cNvGraphicFramePr>
          <p:nvPr/>
        </p:nvGraphicFramePr>
        <p:xfrm>
          <a:off x="444500" y="5656263"/>
          <a:ext cx="914400" cy="766762"/>
        </p:xfrm>
        <a:graphic>
          <a:graphicData uri="http://schemas.openxmlformats.org/presentationml/2006/ole">
            <mc:AlternateContent xmlns:mc="http://schemas.openxmlformats.org/markup-compatibility/2006">
              <mc:Choice xmlns:v="urn:schemas-microsoft-com:vml" Requires="v">
                <p:oleObj spid="_x0000_s1773" name="Worksheet" showAsIcon="1" r:id="rId6" imgW="1828800" imgH="1533525" progId="Excel.Sheet.12">
                  <p:embed/>
                </p:oleObj>
              </mc:Choice>
              <mc:Fallback>
                <p:oleObj name="Worksheet" showAsIcon="1" r:id="rId6" imgW="1828800" imgH="1533525" progId="Excel.Sheet.12">
                  <p:embed/>
                  <p:pic>
                    <p:nvPicPr>
                      <p:cNvPr id="0" name="图片 1764"/>
                      <p:cNvPicPr/>
                      <p:nvPr/>
                    </p:nvPicPr>
                    <p:blipFill>
                      <a:blip r:embed="rId7"/>
                      <a:stretch>
                        <a:fillRect/>
                      </a:stretch>
                    </p:blipFill>
                    <p:spPr>
                      <a:xfrm>
                        <a:off x="444500" y="5656263"/>
                        <a:ext cx="914400" cy="766762"/>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1695906" y="5656542"/>
          <a:ext cx="914400" cy="766763"/>
        </p:xfrm>
        <a:graphic>
          <a:graphicData uri="http://schemas.openxmlformats.org/presentationml/2006/ole">
            <mc:AlternateContent xmlns:mc="http://schemas.openxmlformats.org/markup-compatibility/2006">
              <mc:Choice xmlns:v="urn:schemas-microsoft-com:vml" Requires="v">
                <p:oleObj spid="_x0000_s1774" name="Document" showAsIcon="1" r:id="rId8" imgW="1828800" imgH="1533525" progId="Word.Document.12">
                  <p:embed/>
                </p:oleObj>
              </mc:Choice>
              <mc:Fallback>
                <p:oleObj name="Document" showAsIcon="1" r:id="rId8" imgW="1828800" imgH="1533525" progId="Word.Document.12">
                  <p:embed/>
                  <p:pic>
                    <p:nvPicPr>
                      <p:cNvPr id="0" name="图片 1765"/>
                      <p:cNvPicPr/>
                      <p:nvPr/>
                    </p:nvPicPr>
                    <p:blipFill>
                      <a:blip r:embed="rId9"/>
                      <a:stretch>
                        <a:fillRect/>
                      </a:stretch>
                    </p:blipFill>
                    <p:spPr>
                      <a:xfrm>
                        <a:off x="1695906" y="5656542"/>
                        <a:ext cx="914400" cy="7667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46990" y="113367"/>
            <a:ext cx="9988997" cy="514351"/>
          </a:xfrm>
        </p:spPr>
        <p:txBody>
          <a:bodyPr>
            <a:noAutofit/>
          </a:bodyPr>
          <a:lstStyle/>
          <a:p>
            <a:r>
              <a:rPr lang="en-US" altLang="zh-CN" dirty="0"/>
              <a:t>1.2 </a:t>
            </a:r>
            <a:r>
              <a:rPr lang="zh-CN" altLang="en-US" dirty="0"/>
              <a:t>需求分析：确定需求分析的规则，保证需求分析全面、准确</a:t>
            </a:r>
          </a:p>
        </p:txBody>
      </p:sp>
      <p:graphicFrame>
        <p:nvGraphicFramePr>
          <p:cNvPr id="5" name="对象 4"/>
          <p:cNvGraphicFramePr>
            <a:graphicFrameLocks noChangeAspect="1"/>
          </p:cNvGraphicFramePr>
          <p:nvPr/>
        </p:nvGraphicFramePr>
        <p:xfrm>
          <a:off x="3218719" y="488689"/>
          <a:ext cx="8050307" cy="6250984"/>
        </p:xfrm>
        <a:graphic>
          <a:graphicData uri="http://schemas.openxmlformats.org/presentationml/2006/ole">
            <mc:AlternateContent xmlns:mc="http://schemas.openxmlformats.org/markup-compatibility/2006">
              <mc:Choice xmlns:v="urn:schemas-microsoft-com:vml" Requires="v">
                <p:oleObj spid="_x0000_s2371" name="Visio" r:id="rId4" imgW="8181340" imgH="6349365" progId="Visio.Drawing.15">
                  <p:embed/>
                </p:oleObj>
              </mc:Choice>
              <mc:Fallback>
                <p:oleObj name="Visio" r:id="rId4" imgW="8181340" imgH="6349365" progId="Visio.Drawing.15">
                  <p:embed/>
                  <p:pic>
                    <p:nvPicPr>
                      <p:cNvPr id="0" name="对象 4"/>
                      <p:cNvPicPr>
                        <a:picLocks noChangeAspect="1" noChangeArrowheads="1"/>
                      </p:cNvPicPr>
                      <p:nvPr/>
                    </p:nvPicPr>
                    <p:blipFill>
                      <a:blip r:embed="rId5"/>
                      <a:srcRect/>
                      <a:stretch>
                        <a:fillRect/>
                      </a:stretch>
                    </p:blipFill>
                    <p:spPr bwMode="auto">
                      <a:xfrm>
                        <a:off x="3218719" y="488689"/>
                        <a:ext cx="8050307" cy="6250984"/>
                      </a:xfrm>
                      <a:prstGeom prst="rect">
                        <a:avLst/>
                      </a:prstGeom>
                      <a:solidFill>
                        <a:schemeClr val="bg1"/>
                      </a:solidFill>
                    </p:spPr>
                  </p:pic>
                </p:oleObj>
              </mc:Fallback>
            </mc:AlternateContent>
          </a:graphicData>
        </a:graphic>
      </p:graphicFrame>
      <p:cxnSp>
        <p:nvCxnSpPr>
          <p:cNvPr id="10" name="直接箭头连接符 9"/>
          <p:cNvCxnSpPr/>
          <p:nvPr/>
        </p:nvCxnSpPr>
        <p:spPr>
          <a:xfrm flipH="1" flipV="1">
            <a:off x="2610306" y="1697320"/>
            <a:ext cx="2350165" cy="4838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66306" y="978329"/>
            <a:ext cx="2244000" cy="5586145"/>
          </a:xfrm>
          <a:prstGeom prst="rect">
            <a:avLst/>
          </a:prstGeom>
          <a:noFill/>
        </p:spPr>
        <p:txBody>
          <a:bodyPr wrap="square" rtlCol="0">
            <a:spAutoFit/>
          </a:bodyPr>
          <a:lstStyle/>
          <a:p>
            <a:pPr marL="342900" indent="-342900">
              <a:lnSpc>
                <a:spcPct val="150000"/>
              </a:lnSpc>
              <a:buFont typeface="+mj-lt"/>
              <a:buAutoNum type="arabicPeriod"/>
            </a:pPr>
            <a:r>
              <a:rPr lang="zh-CN" altLang="en-US" sz="1400" dirty="0"/>
              <a:t>过滤不合理需求，确保需求质量</a:t>
            </a:r>
            <a:endParaRPr lang="en-US" altLang="zh-CN" sz="1400" dirty="0"/>
          </a:p>
          <a:p>
            <a:pPr marL="342900" indent="-342900">
              <a:lnSpc>
                <a:spcPct val="150000"/>
              </a:lnSpc>
              <a:buFont typeface="+mj-lt"/>
              <a:buAutoNum type="arabicPeriod"/>
            </a:pPr>
            <a:r>
              <a:rPr lang="zh-CN" altLang="en-US" sz="1400" dirty="0"/>
              <a:t>对需求进行解释，去掉修饰性描述，保证需求描述合理性</a:t>
            </a:r>
            <a:endParaRPr lang="en-US" altLang="zh-CN" sz="1400" dirty="0"/>
          </a:p>
          <a:p>
            <a:pPr marL="342900" indent="-342900">
              <a:lnSpc>
                <a:spcPct val="150000"/>
              </a:lnSpc>
              <a:buFont typeface="+mj-lt"/>
              <a:buAutoNum type="arabicPeriod"/>
            </a:pPr>
            <a:r>
              <a:rPr lang="zh-CN" altLang="en-US" sz="1400" dirty="0"/>
              <a:t>建立需求分析模型，跨部门团队完成需求分析，保证需求分析全面、正确</a:t>
            </a:r>
            <a:endParaRPr lang="en-US" altLang="zh-CN" sz="1400" dirty="0"/>
          </a:p>
          <a:p>
            <a:pPr marL="342900" indent="-342900">
              <a:lnSpc>
                <a:spcPct val="150000"/>
              </a:lnSpc>
              <a:buFont typeface="+mj-lt"/>
              <a:buAutoNum type="arabicPeriod"/>
            </a:pPr>
            <a:r>
              <a:rPr lang="zh-CN" altLang="en-US" sz="1400" dirty="0"/>
              <a:t>基于需求分析结果，对需求进行价值评估，为需求分发提供依据</a:t>
            </a:r>
            <a:endParaRPr lang="en-US" altLang="zh-CN" sz="1400" dirty="0"/>
          </a:p>
          <a:p>
            <a:pPr marL="342900" indent="-342900">
              <a:lnSpc>
                <a:spcPct val="150000"/>
              </a:lnSpc>
              <a:buFont typeface="+mj-lt"/>
              <a:buAutoNum type="arabicPeriod"/>
            </a:pPr>
            <a:r>
              <a:rPr lang="zh-CN" altLang="en-US" sz="1400" dirty="0"/>
              <a:t>同时对订单进行价值评估，为订单决策提供依据。</a:t>
            </a:r>
            <a:endParaRPr lang="en-US" altLang="zh-CN" sz="1400" dirty="0"/>
          </a:p>
          <a:p>
            <a:pPr marL="342900" indent="-342900">
              <a:lnSpc>
                <a:spcPct val="150000"/>
              </a:lnSpc>
              <a:buFont typeface="+mj-lt"/>
              <a:buAutoNum type="arabicPeriod"/>
            </a:pPr>
            <a:r>
              <a:rPr lang="en-US" altLang="zh-CN" sz="1400" dirty="0"/>
              <a:t>RMT</a:t>
            </a:r>
            <a:r>
              <a:rPr lang="zh-CN" altLang="en-US" sz="1400" dirty="0"/>
              <a:t>只对标准品需求排序结果进行决策</a:t>
            </a:r>
            <a:endParaRPr lang="en-US" altLang="zh-CN" sz="1400" dirty="0"/>
          </a:p>
        </p:txBody>
      </p:sp>
      <p:sp>
        <p:nvSpPr>
          <p:cNvPr id="12" name="矩形 11"/>
          <p:cNvSpPr/>
          <p:nvPr/>
        </p:nvSpPr>
        <p:spPr>
          <a:xfrm>
            <a:off x="366306" y="770965"/>
            <a:ext cx="2244000" cy="57406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箭头连接符 12"/>
          <p:cNvCxnSpPr/>
          <p:nvPr/>
        </p:nvCxnSpPr>
        <p:spPr>
          <a:xfrm flipH="1" flipV="1">
            <a:off x="2610307" y="2336546"/>
            <a:ext cx="2397975" cy="3229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a:off x="2610308" y="3215404"/>
            <a:ext cx="2637033" cy="2328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610306" y="3720477"/>
            <a:ext cx="2637035" cy="8873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2610308" y="3720477"/>
            <a:ext cx="2637033" cy="19483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1.3 </a:t>
            </a:r>
            <a:r>
              <a:rPr lang="zh-CN" altLang="en-US" dirty="0"/>
              <a:t>需求实现：通过关键节点控制，确保需求被正确开发</a:t>
            </a:r>
          </a:p>
        </p:txBody>
      </p:sp>
      <p:graphicFrame>
        <p:nvGraphicFramePr>
          <p:cNvPr id="3" name="对象 2"/>
          <p:cNvGraphicFramePr>
            <a:graphicFrameLocks noChangeAspect="1"/>
          </p:cNvGraphicFramePr>
          <p:nvPr/>
        </p:nvGraphicFramePr>
        <p:xfrm>
          <a:off x="3218719" y="502024"/>
          <a:ext cx="8050307" cy="6250984"/>
        </p:xfrm>
        <a:graphic>
          <a:graphicData uri="http://schemas.openxmlformats.org/presentationml/2006/ole">
            <mc:AlternateContent xmlns:mc="http://schemas.openxmlformats.org/markup-compatibility/2006">
              <mc:Choice xmlns:v="urn:schemas-microsoft-com:vml" Requires="v">
                <p:oleObj spid="_x0000_s12422" name="Visio" r:id="rId3" imgW="8181340" imgH="6349365" progId="Visio.Drawing.15">
                  <p:embed/>
                </p:oleObj>
              </mc:Choice>
              <mc:Fallback>
                <p:oleObj name="Visio" r:id="rId3" imgW="8181340" imgH="6349365" progId="Visio.Drawing.15">
                  <p:embed/>
                  <p:pic>
                    <p:nvPicPr>
                      <p:cNvPr id="0" name="对象 4"/>
                      <p:cNvPicPr>
                        <a:picLocks noChangeAspect="1" noChangeArrowheads="1"/>
                      </p:cNvPicPr>
                      <p:nvPr/>
                    </p:nvPicPr>
                    <p:blipFill>
                      <a:blip r:embed="rId4"/>
                      <a:srcRect/>
                      <a:stretch>
                        <a:fillRect/>
                      </a:stretch>
                    </p:blipFill>
                    <p:spPr bwMode="auto">
                      <a:xfrm>
                        <a:off x="3218719" y="502024"/>
                        <a:ext cx="8050307" cy="6250984"/>
                      </a:xfrm>
                      <a:prstGeom prst="rect">
                        <a:avLst/>
                      </a:prstGeom>
                      <a:solidFill>
                        <a:schemeClr val="bg1"/>
                      </a:solidFill>
                    </p:spPr>
                  </p:pic>
                </p:oleObj>
              </mc:Fallback>
            </mc:AlternateContent>
          </a:graphicData>
        </a:graphic>
      </p:graphicFrame>
      <p:sp>
        <p:nvSpPr>
          <p:cNvPr id="4" name="椭圆 3"/>
          <p:cNvSpPr/>
          <p:nvPr/>
        </p:nvSpPr>
        <p:spPr>
          <a:xfrm>
            <a:off x="8367059" y="5641788"/>
            <a:ext cx="992094" cy="7888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箭头连接符 5"/>
          <p:cNvCxnSpPr/>
          <p:nvPr/>
        </p:nvCxnSpPr>
        <p:spPr>
          <a:xfrm flipH="1" flipV="1">
            <a:off x="2779059" y="2844800"/>
            <a:ext cx="5588000" cy="29942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64988" y="1524000"/>
            <a:ext cx="2014071" cy="44464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mj-lt"/>
              <a:buAutoNum type="arabicPeriod"/>
            </a:pPr>
            <a:r>
              <a:rPr lang="zh-CN" altLang="en-US" sz="1400" dirty="0">
                <a:solidFill>
                  <a:schemeClr val="tx1"/>
                </a:solidFill>
              </a:rPr>
              <a:t>在需求开发阶段，需求分析团队中研发代表介入方案评审，确保需求被正确实现</a:t>
            </a:r>
            <a:endParaRPr lang="en-US" altLang="zh-CN" sz="1400" dirty="0">
              <a:solidFill>
                <a:schemeClr val="tx1"/>
              </a:solidFill>
            </a:endParaRPr>
          </a:p>
          <a:p>
            <a:pPr marL="342900" indent="-342900">
              <a:lnSpc>
                <a:spcPct val="150000"/>
              </a:lnSpc>
              <a:buFont typeface="+mj-lt"/>
              <a:buAutoNum type="arabicPeriod"/>
            </a:pPr>
            <a:r>
              <a:rPr lang="zh-CN" altLang="en-US" sz="1400" dirty="0">
                <a:solidFill>
                  <a:schemeClr val="tx1"/>
                </a:solidFill>
              </a:rPr>
              <a:t>规范产品开发与事业部验收接口，确保产品开发质量。</a:t>
            </a:r>
            <a:r>
              <a:rPr lang="zh-CN" altLang="en-US" sz="1400" dirty="0">
                <a:solidFill>
                  <a:srgbClr val="C00000"/>
                </a:solidFill>
              </a:rPr>
              <a:t>需求实现阶段需输出研发测试验收用例、研发产品测试报告，作为事业部验收输入、依据。</a:t>
            </a:r>
            <a:endParaRPr lang="en-US" altLang="zh-CN" sz="1400"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a:bodyPr>
          <a:lstStyle/>
          <a:p>
            <a:r>
              <a:rPr lang="en-US" altLang="zh-CN" dirty="0"/>
              <a:t>1.4 </a:t>
            </a:r>
            <a:r>
              <a:rPr lang="zh-CN" altLang="en-US" dirty="0"/>
              <a:t>需求验收：增加需求确认环节，确保需求实现满足客户要求</a:t>
            </a:r>
          </a:p>
        </p:txBody>
      </p:sp>
      <p:graphicFrame>
        <p:nvGraphicFramePr>
          <p:cNvPr id="3" name="对象 2"/>
          <p:cNvGraphicFramePr>
            <a:graphicFrameLocks noChangeAspect="1"/>
          </p:cNvGraphicFramePr>
          <p:nvPr/>
        </p:nvGraphicFramePr>
        <p:xfrm>
          <a:off x="3577307" y="502024"/>
          <a:ext cx="8050307" cy="6250984"/>
        </p:xfrm>
        <a:graphic>
          <a:graphicData uri="http://schemas.openxmlformats.org/presentationml/2006/ole">
            <mc:AlternateContent xmlns:mc="http://schemas.openxmlformats.org/markup-compatibility/2006">
              <mc:Choice xmlns:v="urn:schemas-microsoft-com:vml" Requires="v">
                <p:oleObj spid="_x0000_s11408" name="Visio" r:id="rId3" imgW="8181340" imgH="6349365" progId="Visio.Drawing.15">
                  <p:embed/>
                </p:oleObj>
              </mc:Choice>
              <mc:Fallback>
                <p:oleObj name="Visio" r:id="rId3" imgW="8181340" imgH="6349365" progId="Visio.Drawing.15">
                  <p:embed/>
                  <p:pic>
                    <p:nvPicPr>
                      <p:cNvPr id="0" name="对象 4"/>
                      <p:cNvPicPr>
                        <a:picLocks noChangeAspect="1" noChangeArrowheads="1"/>
                      </p:cNvPicPr>
                      <p:nvPr/>
                    </p:nvPicPr>
                    <p:blipFill>
                      <a:blip r:embed="rId4"/>
                      <a:srcRect/>
                      <a:stretch>
                        <a:fillRect/>
                      </a:stretch>
                    </p:blipFill>
                    <p:spPr bwMode="auto">
                      <a:xfrm>
                        <a:off x="3577307" y="502024"/>
                        <a:ext cx="8050307" cy="6250984"/>
                      </a:xfrm>
                      <a:prstGeom prst="rect">
                        <a:avLst/>
                      </a:prstGeom>
                      <a:solidFill>
                        <a:schemeClr val="bg1"/>
                      </a:solidFill>
                    </p:spPr>
                  </p:pic>
                </p:oleObj>
              </mc:Fallback>
            </mc:AlternateContent>
          </a:graphicData>
        </a:graphic>
      </p:graphicFrame>
      <p:sp>
        <p:nvSpPr>
          <p:cNvPr id="5" name="椭圆 4"/>
          <p:cNvSpPr/>
          <p:nvPr/>
        </p:nvSpPr>
        <p:spPr>
          <a:xfrm>
            <a:off x="9723717" y="1267011"/>
            <a:ext cx="1261036" cy="120724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2376" y="1010024"/>
            <a:ext cx="2802965" cy="51098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150000"/>
              </a:lnSpc>
              <a:buFont typeface="+mj-lt"/>
              <a:buAutoNum type="arabicPeriod"/>
            </a:pPr>
            <a:r>
              <a:rPr lang="zh-CN" altLang="en-US" sz="1400" dirty="0">
                <a:solidFill>
                  <a:schemeClr val="tx1"/>
                </a:solidFill>
              </a:rPr>
              <a:t>事业部测试团队完成需求验收，售前支持完成需求验收确认，需求提出人代表客户对需求进行最后确认。</a:t>
            </a:r>
            <a:endParaRPr lang="en-US" altLang="zh-CN" sz="1400" dirty="0">
              <a:solidFill>
                <a:schemeClr val="tx1"/>
              </a:solidFill>
            </a:endParaRPr>
          </a:p>
          <a:p>
            <a:pPr marL="342900" indent="-342900">
              <a:lnSpc>
                <a:spcPct val="150000"/>
              </a:lnSpc>
              <a:buFont typeface="+mj-lt"/>
              <a:buAutoNum type="arabicPeriod"/>
            </a:pPr>
            <a:r>
              <a:rPr lang="zh-CN" altLang="en-US" sz="1400" dirty="0">
                <a:solidFill>
                  <a:schemeClr val="tx1"/>
                </a:solidFill>
              </a:rPr>
              <a:t>事业部测试验收用例覆盖分析后的需求，确保所有需求均被验证。</a:t>
            </a:r>
          </a:p>
        </p:txBody>
      </p:sp>
      <p:cxnSp>
        <p:nvCxnSpPr>
          <p:cNvPr id="8" name="直接箭头连接符 7"/>
          <p:cNvCxnSpPr>
            <a:stCxn id="5" idx="2"/>
          </p:cNvCxnSpPr>
          <p:nvPr/>
        </p:nvCxnSpPr>
        <p:spPr>
          <a:xfrm flipH="1" flipV="1">
            <a:off x="3215341" y="1595718"/>
            <a:ext cx="6508376" cy="2749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flipV="1">
            <a:off x="3320124" y="4607859"/>
            <a:ext cx="6708395" cy="18825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412875" y="2631440"/>
            <a:ext cx="8919210" cy="1000125"/>
          </a:xfrm>
        </p:spPr>
        <p:txBody>
          <a:bodyPr/>
          <a:lstStyle/>
          <a:p>
            <a:pPr algn="ctr"/>
            <a:r>
              <a:rPr lang="zh-CN" altLang="en-US" sz="3600" dirty="0"/>
              <a:t>二</a:t>
            </a:r>
            <a:r>
              <a:rPr lang="en-US" altLang="zh-CN" sz="3600" dirty="0"/>
              <a:t>.</a:t>
            </a:r>
            <a:r>
              <a:rPr lang="zh-CN" altLang="en-US" sz="3600" dirty="0"/>
              <a:t>详解需求分析与原来的不同点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2.1</a:t>
            </a:r>
            <a:r>
              <a:rPr lang="zh-CN" altLang="en-US" dirty="0"/>
              <a:t>需求收集变更点</a:t>
            </a:r>
          </a:p>
        </p:txBody>
      </p:sp>
      <p:graphicFrame>
        <p:nvGraphicFramePr>
          <p:cNvPr id="3" name="表格 2"/>
          <p:cNvGraphicFramePr>
            <a:graphicFrameLocks noGrp="1"/>
          </p:cNvGraphicFramePr>
          <p:nvPr/>
        </p:nvGraphicFramePr>
        <p:xfrm>
          <a:off x="754529" y="3633887"/>
          <a:ext cx="10714317" cy="2091573"/>
        </p:xfrm>
        <a:graphic>
          <a:graphicData uri="http://schemas.openxmlformats.org/drawingml/2006/table">
            <a:tbl>
              <a:tblPr/>
              <a:tblGrid>
                <a:gridCol w="335599"/>
                <a:gridCol w="2113033"/>
                <a:gridCol w="745776"/>
                <a:gridCol w="745776"/>
                <a:gridCol w="745776"/>
                <a:gridCol w="745776"/>
                <a:gridCol w="745776"/>
                <a:gridCol w="745776"/>
                <a:gridCol w="497184"/>
                <a:gridCol w="708487"/>
                <a:gridCol w="621481"/>
                <a:gridCol w="1404545"/>
                <a:gridCol w="559332"/>
              </a:tblGrid>
              <a:tr h="277464">
                <a:tc gridSpan="13">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需求收集</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553274">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序号</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dirty="0">
                          <a:solidFill>
                            <a:srgbClr val="000000"/>
                          </a:solidFill>
                          <a:effectLst/>
                          <a:latin typeface="等线" panose="02010600030101010101" charset="-122"/>
                          <a:ea typeface="等线" panose="02010600030101010101" charset="-122"/>
                        </a:rPr>
                        <a:t>*客户需要解决的问题或业务场景（必填项）</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需求来源</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*客户名称</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客户类型</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客户代码</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客户级别</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客户联系方式</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*提出人</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*提出部门</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提出时间</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*期望解决时间</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zh-CN" altLang="en-US" sz="1200" b="1" i="0" u="none" strike="noStrike">
                          <a:solidFill>
                            <a:srgbClr val="000000"/>
                          </a:solidFill>
                          <a:effectLst/>
                          <a:latin typeface="等线" panose="02010600030101010101" charset="-122"/>
                          <a:ea typeface="等线" panose="02010600030101010101" charset="-122"/>
                        </a:rPr>
                        <a:t>市场紧急程度</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r>
              <a:tr h="759646">
                <a:tc>
                  <a:txBody>
                    <a:bodyPr/>
                    <a:lstStyle/>
                    <a:p>
                      <a:pPr algn="ctr" fontAlgn="ctr"/>
                      <a:r>
                        <a:rPr lang="en-US" altLang="zh-CN" sz="1200" b="0" i="0" u="none" strike="noStrike">
                          <a:solidFill>
                            <a:srgbClr val="000000"/>
                          </a:solidFill>
                          <a:effectLst/>
                          <a:latin typeface="等线" panose="02010600030101010101" charset="-122"/>
                          <a:ea typeface="等线" panose="02010600030101010101" charset="-122"/>
                        </a:rPr>
                        <a:t>1</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effectLst/>
                          <a:latin typeface="等线" panose="02010600030101010101" charset="-122"/>
                          <a:ea typeface="等线" panose="02010600030101010101" charset="-122"/>
                        </a:rPr>
                        <a:t>1. </a:t>
                      </a:r>
                      <a:r>
                        <a:rPr lang="zh-CN" altLang="en-US" sz="1200" b="0" i="0" u="none" strike="noStrike">
                          <a:solidFill>
                            <a:srgbClr val="000000"/>
                          </a:solidFill>
                          <a:effectLst/>
                          <a:latin typeface="等线" panose="02010600030101010101" charset="-122"/>
                          <a:ea typeface="等线" panose="02010600030101010101" charset="-122"/>
                        </a:rPr>
                        <a:t>客户正常使用是有进水送修情况。</a:t>
                      </a:r>
                      <a:br>
                        <a:rPr lang="zh-CN" altLang="en-US" sz="1200" b="0" i="0" u="none" strike="noStrike">
                          <a:solidFill>
                            <a:srgbClr val="000000"/>
                          </a:solidFill>
                          <a:effectLst/>
                          <a:latin typeface="等线" panose="02010600030101010101" charset="-122"/>
                          <a:ea typeface="等线" panose="02010600030101010101" charset="-122"/>
                        </a:rPr>
                      </a:br>
                      <a:r>
                        <a:rPr lang="en-US" altLang="zh-CN" sz="1200" b="0" i="0" u="none" strike="noStrike">
                          <a:solidFill>
                            <a:srgbClr val="000000"/>
                          </a:solidFill>
                          <a:effectLst/>
                          <a:latin typeface="等线" panose="02010600030101010101" charset="-122"/>
                          <a:ea typeface="等线" panose="02010600030101010101" charset="-122"/>
                        </a:rPr>
                        <a:t>2. </a:t>
                      </a:r>
                      <a:r>
                        <a:rPr lang="zh-CN" altLang="en-US" sz="1200" b="0" i="0" u="none" strike="noStrike">
                          <a:solidFill>
                            <a:srgbClr val="000000"/>
                          </a:solidFill>
                          <a:effectLst/>
                          <a:latin typeface="等线" panose="02010600030101010101" charset="-122"/>
                          <a:ea typeface="等线" panose="02010600030101010101" charset="-122"/>
                        </a:rPr>
                        <a:t>正常使用环境下整机淋雨不影响使用。</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展会</a:t>
                      </a:r>
                      <a:r>
                        <a:rPr lang="en-US" altLang="zh-CN" sz="1200" b="0" i="0" u="none" strike="noStrike">
                          <a:solidFill>
                            <a:srgbClr val="000000"/>
                          </a:solidFill>
                          <a:effectLst/>
                          <a:latin typeface="等线" panose="02010600030101010101" charset="-122"/>
                          <a:ea typeface="等线" panose="02010600030101010101" charset="-122"/>
                        </a:rPr>
                        <a:t>&amp;</a:t>
                      </a:r>
                      <a:r>
                        <a:rPr lang="zh-CN" altLang="en-US" sz="1200" b="0" i="0" u="none" strike="noStrike">
                          <a:solidFill>
                            <a:srgbClr val="000000"/>
                          </a:solidFill>
                          <a:effectLst/>
                          <a:latin typeface="等线" panose="02010600030101010101" charset="-122"/>
                          <a:ea typeface="等线" panose="02010600030101010101" charset="-122"/>
                        </a:rPr>
                        <a:t>研讨</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无</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代理商</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　</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普通客户</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赵**</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市场部</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等线" panose="02010600030101010101" charset="-122"/>
                          <a:ea typeface="等线" panose="02010600030101010101" charset="-122"/>
                        </a:rPr>
                        <a:t>2019/2/22</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effectLst/>
                          <a:latin typeface="等线" panose="02010600030101010101" charset="-122"/>
                          <a:ea typeface="等线" panose="02010600030101010101" charset="-122"/>
                        </a:rPr>
                        <a:t>10</a:t>
                      </a:r>
                      <a:r>
                        <a:rPr lang="zh-CN" altLang="en-US" sz="1200" b="0" i="0" u="none" strike="noStrike">
                          <a:solidFill>
                            <a:srgbClr val="000000"/>
                          </a:solidFill>
                          <a:effectLst/>
                          <a:latin typeface="等线" panose="02010600030101010101" charset="-122"/>
                          <a:ea typeface="等线" panose="02010600030101010101" charset="-122"/>
                        </a:rPr>
                        <a:t>月份完成。</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高</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189">
                <a:tc>
                  <a:txBody>
                    <a:bodyPr/>
                    <a:lstStyle/>
                    <a:p>
                      <a:pPr algn="ctr" fontAlgn="ctr"/>
                      <a:r>
                        <a:rPr lang="en-US" altLang="zh-CN" sz="1200" b="0" i="0" u="none" strike="noStrike">
                          <a:solidFill>
                            <a:srgbClr val="000000"/>
                          </a:solidFill>
                          <a:effectLst/>
                          <a:latin typeface="等线" panose="02010600030101010101" charset="-122"/>
                          <a:ea typeface="等线" panose="02010600030101010101" charset="-122"/>
                        </a:rPr>
                        <a:t>2</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　</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售后反馈</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等线" panose="02010600030101010101" charset="-122"/>
                          <a:ea typeface="等线" panose="02010600030101010101" charset="-122"/>
                        </a:rPr>
                        <a:t>XXX</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终端使用者</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　</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金牌客户</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王*</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a:solidFill>
                            <a:srgbClr val="000000"/>
                          </a:solidFill>
                          <a:effectLst/>
                          <a:latin typeface="等线" panose="02010600030101010101" charset="-122"/>
                          <a:ea typeface="等线" panose="02010600030101010101" charset="-122"/>
                        </a:rPr>
                        <a:t>售后技术支持部</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0" i="0" u="none" strike="noStrike">
                          <a:solidFill>
                            <a:srgbClr val="000000"/>
                          </a:solidFill>
                          <a:effectLst/>
                          <a:latin typeface="等线" panose="02010600030101010101" charset="-122"/>
                          <a:ea typeface="等线" panose="02010600030101010101" charset="-122"/>
                        </a:rPr>
                        <a:t>2019/1/20</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200" b="0" i="0" u="none" strike="noStrike">
                          <a:solidFill>
                            <a:srgbClr val="000000"/>
                          </a:solidFill>
                          <a:effectLst/>
                          <a:latin typeface="等线" panose="02010600030101010101" charset="-122"/>
                          <a:ea typeface="等线" panose="02010600030101010101" charset="-122"/>
                        </a:rPr>
                        <a:t>2</a:t>
                      </a:r>
                      <a:r>
                        <a:rPr lang="zh-CN" altLang="en-US" sz="1200" b="0" i="0" u="none" strike="noStrike">
                          <a:solidFill>
                            <a:srgbClr val="000000"/>
                          </a:solidFill>
                          <a:effectLst/>
                          <a:latin typeface="等线" panose="02010600030101010101" charset="-122"/>
                          <a:ea typeface="等线" panose="02010600030101010101" charset="-122"/>
                        </a:rPr>
                        <a:t>月</a:t>
                      </a:r>
                      <a:r>
                        <a:rPr lang="en-US" altLang="zh-CN" sz="1200" b="0" i="0" u="none" strike="noStrike">
                          <a:solidFill>
                            <a:srgbClr val="000000"/>
                          </a:solidFill>
                          <a:effectLst/>
                          <a:latin typeface="等线" panose="02010600030101010101" charset="-122"/>
                          <a:ea typeface="等线" panose="02010600030101010101" charset="-122"/>
                        </a:rPr>
                        <a:t>10</a:t>
                      </a:r>
                      <a:r>
                        <a:rPr lang="zh-CN" altLang="en-US" sz="1200" b="0" i="0" u="none" strike="noStrike">
                          <a:solidFill>
                            <a:srgbClr val="000000"/>
                          </a:solidFill>
                          <a:effectLst/>
                          <a:latin typeface="等线" panose="02010600030101010101" charset="-122"/>
                          <a:ea typeface="等线" panose="02010600030101010101" charset="-122"/>
                        </a:rPr>
                        <a:t>日送样，测试。</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200" b="0" i="0" u="none" strike="noStrike" dirty="0">
                          <a:solidFill>
                            <a:srgbClr val="000000"/>
                          </a:solidFill>
                          <a:effectLst/>
                          <a:latin typeface="等线" panose="02010600030101010101" charset="-122"/>
                          <a:ea typeface="等线" panose="02010600030101010101" charset="-122"/>
                        </a:rPr>
                        <a:t>高</a:t>
                      </a:r>
                    </a:p>
                  </a:txBody>
                  <a:tcPr marL="4575" marR="4575" marT="45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rot="1599641">
            <a:off x="9741645" y="4455556"/>
            <a:ext cx="1966259" cy="4482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示例</a:t>
            </a:r>
          </a:p>
        </p:txBody>
      </p:sp>
      <p:sp>
        <p:nvSpPr>
          <p:cNvPr id="5" name="文本框 4"/>
          <p:cNvSpPr txBox="1"/>
          <p:nvPr/>
        </p:nvSpPr>
        <p:spPr>
          <a:xfrm>
            <a:off x="890494" y="1014480"/>
            <a:ext cx="10136094" cy="1526187"/>
          </a:xfrm>
          <a:prstGeom prst="rect">
            <a:avLst/>
          </a:prstGeom>
          <a:noFill/>
        </p:spPr>
        <p:txBody>
          <a:bodyPr wrap="square" rtlCol="0">
            <a:spAutoFit/>
          </a:bodyPr>
          <a:lstStyle/>
          <a:p>
            <a:pPr>
              <a:lnSpc>
                <a:spcPct val="150000"/>
              </a:lnSpc>
            </a:pPr>
            <a:r>
              <a:rPr lang="zh-CN" altLang="en-US" sz="1600" dirty="0"/>
              <a:t>变更点：</a:t>
            </a:r>
            <a:endParaRPr lang="en-US" altLang="zh-CN" sz="1600" dirty="0"/>
          </a:p>
          <a:p>
            <a:pPr marL="285750" indent="-285750">
              <a:lnSpc>
                <a:spcPct val="150000"/>
              </a:lnSpc>
              <a:buFont typeface="Arial" panose="020B0604020202020204" pitchFamily="34" charset="0"/>
              <a:buChar char="•"/>
            </a:pPr>
            <a:r>
              <a:rPr lang="zh-CN" altLang="en-US" sz="1600" dirty="0"/>
              <a:t>需求收集模板统一，保证关键信息不遗漏</a:t>
            </a:r>
            <a:endParaRPr lang="en-US" altLang="zh-CN" sz="1600" dirty="0"/>
          </a:p>
          <a:p>
            <a:pPr marL="285750" indent="-285750">
              <a:lnSpc>
                <a:spcPct val="150000"/>
              </a:lnSpc>
              <a:buFont typeface="Arial" panose="020B0604020202020204" pitchFamily="34" charset="0"/>
              <a:buChar char="•"/>
            </a:pPr>
            <a:r>
              <a:rPr lang="zh-CN" altLang="en-US" sz="1600" dirty="0"/>
              <a:t>需求收集接口统一，保证需求不丢失</a:t>
            </a:r>
            <a:endParaRPr lang="en-US" altLang="zh-CN" sz="1600" dirty="0"/>
          </a:p>
          <a:p>
            <a:pPr marL="285750" indent="-285750">
              <a:lnSpc>
                <a:spcPct val="150000"/>
              </a:lnSpc>
              <a:buFont typeface="Arial" panose="020B0604020202020204" pitchFamily="34" charset="0"/>
              <a:buChar char="•"/>
            </a:pPr>
            <a:r>
              <a:rPr lang="zh-CN" altLang="en-US" sz="1600" dirty="0"/>
              <a:t>售前支持作为需求收集统一接口，通过需求管理，逐步构建起对客户业务理解能力，更好的支撑销售。</a:t>
            </a:r>
            <a:endParaRPr lang="en-US" altLang="zh-CN" sz="1600" dirty="0"/>
          </a:p>
        </p:txBody>
      </p:sp>
      <p:sp>
        <p:nvSpPr>
          <p:cNvPr id="6" name="文本框 5"/>
          <p:cNvSpPr txBox="1"/>
          <p:nvPr/>
        </p:nvSpPr>
        <p:spPr>
          <a:xfrm>
            <a:off x="806824" y="3113741"/>
            <a:ext cx="2241176" cy="276999"/>
          </a:xfrm>
          <a:prstGeom prst="rect">
            <a:avLst/>
          </a:prstGeom>
          <a:noFill/>
        </p:spPr>
        <p:txBody>
          <a:bodyPr wrap="square" rtlCol="0">
            <a:spAutoFit/>
          </a:bodyPr>
          <a:lstStyle/>
          <a:p>
            <a:r>
              <a:rPr lang="zh-CN" altLang="en-US" sz="1200" dirty="0"/>
              <a:t>需求收集模板、示例：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normAutofit fontScale="92500"/>
          </a:bodyPr>
          <a:lstStyle/>
          <a:p>
            <a:r>
              <a:rPr lang="en-US" altLang="zh-CN" dirty="0"/>
              <a:t>2.2 </a:t>
            </a:r>
            <a:r>
              <a:rPr lang="zh-CN" altLang="en-US" dirty="0"/>
              <a:t>需求分析：提升需求分析质量的同时，提升团队产品经营能力</a:t>
            </a:r>
          </a:p>
        </p:txBody>
      </p:sp>
      <p:graphicFrame>
        <p:nvGraphicFramePr>
          <p:cNvPr id="3" name="表格 2"/>
          <p:cNvGraphicFramePr>
            <a:graphicFrameLocks noGrp="1"/>
          </p:cNvGraphicFramePr>
          <p:nvPr/>
        </p:nvGraphicFramePr>
        <p:xfrm>
          <a:off x="567769" y="3396821"/>
          <a:ext cx="11110257" cy="3122706"/>
        </p:xfrm>
        <a:graphic>
          <a:graphicData uri="http://schemas.openxmlformats.org/drawingml/2006/table">
            <a:tbl>
              <a:tblPr/>
              <a:tblGrid>
                <a:gridCol w="198905"/>
                <a:gridCol w="1051354"/>
                <a:gridCol w="880864"/>
                <a:gridCol w="710375"/>
                <a:gridCol w="951902"/>
                <a:gridCol w="568300"/>
                <a:gridCol w="909279"/>
                <a:gridCol w="1648069"/>
                <a:gridCol w="909279"/>
                <a:gridCol w="880864"/>
                <a:gridCol w="639337"/>
                <a:gridCol w="568300"/>
                <a:gridCol w="1193429"/>
              </a:tblGrid>
              <a:tr h="420146">
                <a:tc>
                  <a:txBody>
                    <a:bodyPr/>
                    <a:lstStyle/>
                    <a:p>
                      <a:pPr algn="l" fontAlgn="ctr"/>
                      <a:r>
                        <a:rPr lang="zh-CN" altLang="en-US" sz="1100" b="1" i="0" u="none" strike="noStrike">
                          <a:solidFill>
                            <a:srgbClr val="000000"/>
                          </a:solidFill>
                          <a:effectLst/>
                          <a:latin typeface="等线" panose="02010600030101010101" charset="-122"/>
                          <a:ea typeface="等线" panose="02010600030101010101" charset="-122"/>
                        </a:rPr>
                        <a:t>序号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effectLst/>
                          <a:latin typeface="等线" panose="02010600030101010101" charset="-122"/>
                          <a:ea typeface="等线" panose="02010600030101010101" charset="-122"/>
                        </a:rPr>
                        <a:t>需求编号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原始需求编号</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提出时间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*期望解决时间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市场紧急程度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zh-CN" altLang="en-US" sz="1100" b="1" i="0" u="none" strike="noStrike">
                          <a:effectLst/>
                          <a:latin typeface="等线" panose="02010600030101010101" charset="-122"/>
                          <a:ea typeface="等线" panose="02010600030101010101" charset="-122"/>
                        </a:rPr>
                        <a:t>需求类别</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zh-CN" altLang="en-US" sz="1100" b="1" i="0" u="none" strike="noStrike">
                          <a:effectLst/>
                          <a:latin typeface="等线" panose="02010600030101010101" charset="-122"/>
                          <a:ea typeface="等线" panose="02010600030101010101" charset="-122"/>
                        </a:rPr>
                        <a:t>需求描述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需求归属</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zh-CN" altLang="en-US" sz="1100" b="1" i="0" u="none" strike="noStrike">
                          <a:solidFill>
                            <a:srgbClr val="000000"/>
                          </a:solidFill>
                          <a:effectLst/>
                          <a:latin typeface="等线" panose="02010600030101010101" charset="-122"/>
                          <a:ea typeface="等线" panose="02010600030101010101" charset="-122"/>
                        </a:rPr>
                        <a:t>需求实现周期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1100" b="1" i="0" u="none" strike="noStrike">
                          <a:effectLst/>
                          <a:latin typeface="等线" panose="02010600030101010101" charset="-122"/>
                          <a:ea typeface="等线" panose="02010600030101010101" charset="-122"/>
                        </a:rPr>
                        <a:t>Kano</a:t>
                      </a:r>
                      <a:r>
                        <a:rPr lang="zh-CN" altLang="en-US" sz="1100" b="1" i="0" u="none" strike="noStrike">
                          <a:effectLst/>
                          <a:latin typeface="等线" panose="02010600030101010101" charset="-122"/>
                          <a:ea typeface="等线" panose="02010600030101010101" charset="-122"/>
                        </a:rPr>
                        <a:t>模型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zh-CN" altLang="en-US" sz="1100" b="1" i="0" u="none" strike="noStrike">
                          <a:effectLst/>
                          <a:latin typeface="等线" panose="02010600030101010101" charset="-122"/>
                          <a:ea typeface="等线" panose="02010600030101010101" charset="-122"/>
                        </a:rPr>
                        <a:t>需求优先级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zh-CN" altLang="en-US" sz="1100" b="1" i="0" u="none" strike="noStrike">
                          <a:effectLst/>
                          <a:latin typeface="等线" panose="02010600030101010101" charset="-122"/>
                          <a:ea typeface="等线" panose="02010600030101010101" charset="-122"/>
                        </a:rPr>
                        <a:t>需求处理建议</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硬件成本</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可接受</a:t>
                      </a:r>
                      <a:r>
                        <a:rPr lang="en-US" sz="1000" b="0" i="0" u="none" strike="noStrike">
                          <a:effectLst/>
                          <a:latin typeface="等线" panose="02010600030101010101" charset="-122"/>
                          <a:ea typeface="等线" panose="02010600030101010101" charset="-122"/>
                        </a:rPr>
                        <a:t>RMB10</a:t>
                      </a:r>
                      <a:r>
                        <a:rPr lang="zh-CN" altLang="en-US" sz="1000" b="0" i="0" u="none" strike="noStrike">
                          <a:effectLst/>
                          <a:latin typeface="等线" panose="02010600030101010101" charset="-122"/>
                          <a:ea typeface="等线" panose="02010600030101010101" charset="-122"/>
                        </a:rPr>
                        <a:t>的成本上升</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交付期限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客户下单</a:t>
                      </a:r>
                      <a:r>
                        <a:rPr lang="en-US" altLang="zh-CN" sz="1000" b="0" i="0" u="none" strike="noStrike">
                          <a:effectLst/>
                          <a:latin typeface="等线" panose="02010600030101010101" charset="-122"/>
                          <a:ea typeface="等线" panose="02010600030101010101" charset="-122"/>
                        </a:rPr>
                        <a:t>5K</a:t>
                      </a:r>
                      <a:r>
                        <a:rPr lang="zh-CN" altLang="en-US" sz="1000" b="0" i="0" u="none" strike="noStrike">
                          <a:effectLst/>
                          <a:latin typeface="等线" panose="02010600030101010101" charset="-122"/>
                          <a:ea typeface="等线" panose="02010600030101010101" charset="-122"/>
                        </a:rPr>
                        <a:t>订单，</a:t>
                      </a:r>
                      <a:r>
                        <a:rPr lang="en-US" altLang="zh-CN" sz="1000" b="0" i="0" u="none" strike="noStrike">
                          <a:effectLst/>
                          <a:latin typeface="等线" panose="02010600030101010101" charset="-122"/>
                          <a:ea typeface="等线" panose="02010600030101010101" charset="-122"/>
                        </a:rPr>
                        <a:t>15</a:t>
                      </a:r>
                      <a:r>
                        <a:rPr lang="zh-CN" altLang="en-US" sz="1000" b="0" i="0" u="none" strike="noStrike">
                          <a:effectLst/>
                          <a:latin typeface="等线" panose="02010600030101010101" charset="-122"/>
                          <a:ea typeface="等线" panose="02010600030101010101" charset="-122"/>
                        </a:rPr>
                        <a:t>个工作日可交货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应用环境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整机满足</a:t>
                      </a:r>
                      <a:r>
                        <a:rPr lang="en-US" altLang="zh-CN" sz="1000" b="0" i="0" u="none" strike="noStrike">
                          <a:effectLst/>
                          <a:latin typeface="等线" panose="02010600030101010101" charset="-122"/>
                          <a:ea typeface="等线" panose="02010600030101010101" charset="-122"/>
                        </a:rPr>
                        <a:t>IP65</a:t>
                      </a:r>
                      <a:r>
                        <a:rPr lang="zh-CN" altLang="en-US" sz="1000" b="0" i="0" u="none" strike="noStrike">
                          <a:effectLst/>
                          <a:latin typeface="等线" panose="02010600030101010101" charset="-122"/>
                          <a:ea typeface="等线" panose="02010600030101010101" charset="-122"/>
                        </a:rPr>
                        <a:t>级防水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尺寸重量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保持整机原有尺寸不变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有害物质</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原材料和辅料符合</a:t>
                      </a:r>
                      <a:r>
                        <a:rPr lang="en-US" altLang="zh-CN" sz="1000" b="0" i="0" u="none" strike="noStrike">
                          <a:effectLst/>
                          <a:latin typeface="等线" panose="02010600030101010101" charset="-122"/>
                          <a:ea typeface="等线" panose="02010600030101010101" charset="-122"/>
                        </a:rPr>
                        <a:t>RoHS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易维护性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售后维修后需要保持防水能力不下降</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080">
                <a:tc>
                  <a:txBody>
                    <a:bodyPr/>
                    <a:lstStyle/>
                    <a:p>
                      <a:pPr algn="ctr" fontAlgn="ctr"/>
                      <a:r>
                        <a:rPr lang="en-US" altLang="zh-CN" sz="1000" b="0" i="0" u="none" strike="noStrike">
                          <a:effectLst/>
                          <a:latin typeface="等线" panose="02010600030101010101" charset="-122"/>
                          <a:ea typeface="等线" panose="02010600030101010101" charset="-122"/>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000" b="0" i="0" u="none" strike="noStrike">
                          <a:effectLst/>
                          <a:latin typeface="等线" panose="02010600030101010101" charset="-122"/>
                          <a:ea typeface="等线" panose="02010600030101010101" charset="-122"/>
                        </a:rPr>
                        <a:t>2019/2/22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000" b="0" i="0" u="none" strike="noStrike">
                          <a:effectLst/>
                          <a:latin typeface="等线" panose="02010600030101010101" charset="-122"/>
                          <a:ea typeface="等线" panose="02010600030101010101" charset="-122"/>
                        </a:rPr>
                        <a:t>10</a:t>
                      </a:r>
                      <a:r>
                        <a:rPr lang="zh-CN" altLang="en-US" sz="1000" b="0" i="0" u="none" strike="noStrike">
                          <a:effectLst/>
                          <a:latin typeface="等线" panose="02010600030101010101" charset="-122"/>
                          <a:ea typeface="等线" panose="02010600030101010101" charset="-122"/>
                        </a:rPr>
                        <a:t>月份完成。</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高</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培训服务要求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通知使用者充电口防护注意事项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现有产品升级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短期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a:effectLst/>
                          <a:latin typeface="等线" panose="02010600030101010101" charset="-122"/>
                          <a:ea typeface="等线" panose="02010600030101010101" charset="-122"/>
                        </a:rPr>
                        <a:t>满意需求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000" b="0" i="0" u="none" strike="noStrike">
                          <a:effectLst/>
                          <a:latin typeface="等线" panose="02010600030101010101" charset="-122"/>
                          <a:ea typeface="等线" panose="02010600030101010101" charset="-122"/>
                        </a:rPr>
                        <a:t>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effectLst/>
                          <a:latin typeface="等线" panose="02010600030101010101" charset="-122"/>
                          <a:ea typeface="等线" panose="02010600030101010101" charset="-122"/>
                        </a:rPr>
                        <a:t>建议结构快速给出防水可行性方案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矩形 3"/>
          <p:cNvSpPr/>
          <p:nvPr/>
        </p:nvSpPr>
        <p:spPr>
          <a:xfrm rot="1599641">
            <a:off x="10124141" y="4124104"/>
            <a:ext cx="1966259" cy="44823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C00000"/>
                </a:solidFill>
              </a:rPr>
              <a:t>示例</a:t>
            </a:r>
          </a:p>
        </p:txBody>
      </p:sp>
      <p:sp>
        <p:nvSpPr>
          <p:cNvPr id="5" name="文本框 4"/>
          <p:cNvSpPr txBox="1"/>
          <p:nvPr/>
        </p:nvSpPr>
        <p:spPr>
          <a:xfrm>
            <a:off x="525931" y="2958592"/>
            <a:ext cx="2563907" cy="276999"/>
          </a:xfrm>
          <a:prstGeom prst="rect">
            <a:avLst/>
          </a:prstGeom>
          <a:noFill/>
        </p:spPr>
        <p:txBody>
          <a:bodyPr wrap="square" rtlCol="0">
            <a:spAutoFit/>
          </a:bodyPr>
          <a:lstStyle/>
          <a:p>
            <a:r>
              <a:rPr lang="zh-CN" altLang="en-US" sz="1200" dirty="0"/>
              <a:t>以“防水”需求为例的需求分析：</a:t>
            </a:r>
          </a:p>
        </p:txBody>
      </p:sp>
      <p:sp>
        <p:nvSpPr>
          <p:cNvPr id="6" name="文本框 5"/>
          <p:cNvSpPr txBox="1"/>
          <p:nvPr/>
        </p:nvSpPr>
        <p:spPr>
          <a:xfrm>
            <a:off x="550014" y="896038"/>
            <a:ext cx="11110256" cy="1706880"/>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400" dirty="0"/>
              <a:t>需求分析依据需求模型，从产品经营角度出发进行分析，不在凭感觉</a:t>
            </a:r>
            <a:endParaRPr lang="en-US" altLang="zh-CN" sz="1400" dirty="0"/>
          </a:p>
          <a:p>
            <a:pPr marL="285750" indent="-285750">
              <a:lnSpc>
                <a:spcPct val="150000"/>
              </a:lnSpc>
              <a:buFont typeface="Wingdings" panose="05000000000000000000" pitchFamily="2" charset="2"/>
              <a:buChar char="Ø"/>
            </a:pPr>
            <a:r>
              <a:rPr lang="zh-CN" altLang="en-US" sz="1400" dirty="0"/>
              <a:t>以团队（产品规划经理、售前、研发技术）分析代替个人，提升整体团队产品经营能力</a:t>
            </a:r>
            <a:endParaRPr lang="en-US" altLang="zh-CN" sz="1400" dirty="0"/>
          </a:p>
          <a:p>
            <a:pPr marL="742950" lvl="1" indent="-285750">
              <a:lnSpc>
                <a:spcPct val="150000"/>
              </a:lnSpc>
              <a:buFont typeface="Arial" panose="020B0604020202020204" pitchFamily="34" charset="0"/>
              <a:buChar char="•"/>
            </a:pPr>
            <a:r>
              <a:rPr lang="zh-CN" altLang="en-US" sz="1400" dirty="0"/>
              <a:t>产品经理更多关注非技术、功能外部分，产品经理工作重点转移到产品经营上</a:t>
            </a:r>
            <a:endParaRPr lang="en-US" altLang="zh-CN" sz="1400" dirty="0"/>
          </a:p>
          <a:p>
            <a:pPr marL="742950" lvl="1" indent="-285750">
              <a:lnSpc>
                <a:spcPct val="150000"/>
              </a:lnSpc>
              <a:buFont typeface="Arial" panose="020B0604020202020204" pitchFamily="34" charset="0"/>
              <a:buChar char="•"/>
            </a:pPr>
            <a:r>
              <a:rPr lang="zh-CN" altLang="en-US" sz="1400" dirty="0"/>
              <a:t>售前、研发技术 一起参与市场需求分析，提升非市场人员对市场、客户、业务感知</a:t>
            </a:r>
            <a:endParaRPr lang="en-US" altLang="zh-CN" sz="1400" dirty="0"/>
          </a:p>
          <a:p>
            <a:pPr marL="742950" lvl="1" indent="-285750">
              <a:lnSpc>
                <a:spcPct val="150000"/>
              </a:lnSpc>
              <a:buFont typeface="Arial" panose="020B0604020202020204" pitchFamily="34" charset="0"/>
              <a:buChar char="•"/>
            </a:pPr>
            <a:r>
              <a:rPr lang="zh-CN" altLang="en-US" sz="1400" dirty="0"/>
              <a:t>研发技术重点关注产品设计需求，推动研发提升产品设计、研发能力</a:t>
            </a:r>
            <a:endParaRPr lang="en-US" altLang="zh-CN" sz="1400" dirty="0"/>
          </a:p>
        </p:txBody>
      </p:sp>
    </p:spTree>
  </p:cSld>
  <p:clrMapOvr>
    <a:masterClrMapping/>
  </p:clrMapOvr>
</p:sld>
</file>

<file path=ppt/theme/theme1.xml><?xml version="1.0" encoding="utf-8"?>
<a:theme xmlns:a="http://schemas.openxmlformats.org/drawingml/2006/main" name="1_主题1">
  <a:themeElements>
    <a:clrScheme name="自定义 1">
      <a:dk1>
        <a:sysClr val="windowText" lastClr="000000"/>
      </a:dk1>
      <a:lt1>
        <a:sysClr val="window" lastClr="FFFFFF"/>
      </a:lt1>
      <a:dk2>
        <a:srgbClr val="44546A"/>
      </a:dk2>
      <a:lt2>
        <a:srgbClr val="E7E6E6"/>
      </a:lt2>
      <a:accent1>
        <a:srgbClr val="8496B0"/>
      </a:accent1>
      <a:accent2>
        <a:srgbClr val="D6DCE4"/>
      </a:accent2>
      <a:accent3>
        <a:srgbClr val="757070"/>
      </a:accent3>
      <a:accent4>
        <a:srgbClr val="AEABAB"/>
      </a:accent4>
      <a:accent5>
        <a:srgbClr val="D0CECE"/>
      </a:accent5>
      <a:accent6>
        <a:srgbClr val="3A3838"/>
      </a:accent6>
      <a:hlink>
        <a:srgbClr val="323F4F"/>
      </a:hlink>
      <a:folHlink>
        <a:srgbClr val="222A35"/>
      </a:folHlink>
    </a:clrScheme>
    <a:fontScheme name="BRIN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5519</Words>
  <Application>Microsoft Office PowerPoint</Application>
  <PresentationFormat>自定义</PresentationFormat>
  <Paragraphs>885</Paragraphs>
  <Slides>23</Slides>
  <Notes>4</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23</vt:i4>
      </vt:variant>
    </vt:vector>
  </HeadingPairs>
  <TitlesOfParts>
    <vt:vector size="27" baseType="lpstr">
      <vt:lpstr>1_主题1</vt:lpstr>
      <vt:lpstr>Visio</vt:lpstr>
      <vt:lpstr>Worksheet</vt:lpstr>
      <vt:lpstr>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模版使用说明</dc:title>
  <dc:creator>RIO JIANG</dc:creator>
  <cp:lastModifiedBy>Windows 用户</cp:lastModifiedBy>
  <cp:revision>1091</cp:revision>
  <dcterms:created xsi:type="dcterms:W3CDTF">2016-03-11T03:11:00Z</dcterms:created>
  <dcterms:modified xsi:type="dcterms:W3CDTF">2020-09-22T03:56:53Z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