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BBBDE-D3E2-4B1F-A5B8-95F4CE5530A9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41DF-75D3-4DFD-8FE8-1AC7001F9A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041DF-75D3-4DFD-8FE8-1AC7001F9AC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CD38-FF6D-4A5A-AFE5-81032C798B7E}" type="datetimeFigureOut">
              <a:rPr lang="zh-CN" altLang="en-US" smtClean="0"/>
              <a:t>2013-11-27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90FE-0C83-4B13-86D0-E3F9CAA86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roup 1"/>
          <p:cNvGrpSpPr>
            <a:grpSpLocks/>
          </p:cNvGrpSpPr>
          <p:nvPr/>
        </p:nvGrpSpPr>
        <p:grpSpPr bwMode="auto">
          <a:xfrm>
            <a:off x="250825" y="261938"/>
            <a:ext cx="10313988" cy="7235824"/>
            <a:chOff x="158" y="165"/>
            <a:chExt cx="6497" cy="4558"/>
          </a:xfrm>
        </p:grpSpPr>
        <p:sp>
          <p:nvSpPr>
            <p:cNvPr id="272" name="Freeform 3"/>
            <p:cNvSpPr>
              <a:spLocks noChangeArrowheads="1"/>
            </p:cNvSpPr>
            <p:nvPr/>
          </p:nvSpPr>
          <p:spPr bwMode="auto">
            <a:xfrm>
              <a:off x="162" y="1119"/>
              <a:ext cx="6493" cy="471"/>
            </a:xfrm>
            <a:custGeom>
              <a:avLst/>
              <a:gdLst>
                <a:gd name="T0" fmla="*/ 0 w 28631"/>
                <a:gd name="T1" fmla="*/ 2078 h 2079"/>
                <a:gd name="T2" fmla="*/ 28630 w 28631"/>
                <a:gd name="T3" fmla="*/ 2078 h 2079"/>
                <a:gd name="T4" fmla="*/ 28630 w 28631"/>
                <a:gd name="T5" fmla="*/ 0 h 2079"/>
                <a:gd name="T6" fmla="*/ 0 w 28631"/>
                <a:gd name="T7" fmla="*/ 0 h 2079"/>
                <a:gd name="T8" fmla="*/ 0 w 28631"/>
                <a:gd name="T9" fmla="*/ 2078 h 20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31"/>
                <a:gd name="T16" fmla="*/ 0 h 2079"/>
                <a:gd name="T17" fmla="*/ 28631 w 28631"/>
                <a:gd name="T18" fmla="*/ 2079 h 20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31" h="2079">
                  <a:moveTo>
                    <a:pt x="0" y="2078"/>
                  </a:moveTo>
                  <a:lnTo>
                    <a:pt x="28630" y="2078"/>
                  </a:lnTo>
                  <a:lnTo>
                    <a:pt x="28630" y="0"/>
                  </a:lnTo>
                  <a:lnTo>
                    <a:pt x="0" y="0"/>
                  </a:lnTo>
                  <a:lnTo>
                    <a:pt x="0" y="2078"/>
                  </a:lnTo>
                </a:path>
              </a:pathLst>
            </a:custGeom>
            <a:solidFill>
              <a:srgbClr val="FFCCC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4" name="Freeform 5"/>
            <p:cNvSpPr>
              <a:spLocks noChangeArrowheads="1"/>
            </p:cNvSpPr>
            <p:nvPr/>
          </p:nvSpPr>
          <p:spPr bwMode="auto">
            <a:xfrm>
              <a:off x="168" y="411"/>
              <a:ext cx="6482" cy="84"/>
            </a:xfrm>
            <a:custGeom>
              <a:avLst/>
              <a:gdLst>
                <a:gd name="T0" fmla="*/ 0 w 28583"/>
                <a:gd name="T1" fmla="*/ 368 h 369"/>
                <a:gd name="T2" fmla="*/ 28582 w 28583"/>
                <a:gd name="T3" fmla="*/ 368 h 369"/>
                <a:gd name="T4" fmla="*/ 28582 w 28583"/>
                <a:gd name="T5" fmla="*/ 0 h 369"/>
                <a:gd name="T6" fmla="*/ 0 w 28583"/>
                <a:gd name="T7" fmla="*/ 0 h 369"/>
                <a:gd name="T8" fmla="*/ 0 w 28583"/>
                <a:gd name="T9" fmla="*/ 368 h 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3"/>
                <a:gd name="T16" fmla="*/ 0 h 369"/>
                <a:gd name="T17" fmla="*/ 28583 w 28583"/>
                <a:gd name="T18" fmla="*/ 369 h 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3" h="369">
                  <a:moveTo>
                    <a:pt x="0" y="368"/>
                  </a:moveTo>
                  <a:lnTo>
                    <a:pt x="28582" y="368"/>
                  </a:lnTo>
                  <a:lnTo>
                    <a:pt x="28582" y="0"/>
                  </a:lnTo>
                  <a:lnTo>
                    <a:pt x="0" y="0"/>
                  </a:lnTo>
                  <a:lnTo>
                    <a:pt x="0" y="36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" name="Freeform 7"/>
            <p:cNvSpPr>
              <a:spLocks noChangeArrowheads="1"/>
            </p:cNvSpPr>
            <p:nvPr/>
          </p:nvSpPr>
          <p:spPr bwMode="auto">
            <a:xfrm>
              <a:off x="180" y="2700"/>
              <a:ext cx="6460" cy="418"/>
            </a:xfrm>
            <a:custGeom>
              <a:avLst/>
              <a:gdLst>
                <a:gd name="T0" fmla="*/ 0 w 28629"/>
                <a:gd name="T1" fmla="*/ 1258 h 1259"/>
                <a:gd name="T2" fmla="*/ 28628 w 28629"/>
                <a:gd name="T3" fmla="*/ 1258 h 1259"/>
                <a:gd name="T4" fmla="*/ 28628 w 28629"/>
                <a:gd name="T5" fmla="*/ 0 h 1259"/>
                <a:gd name="T6" fmla="*/ 0 w 28629"/>
                <a:gd name="T7" fmla="*/ 0 h 1259"/>
                <a:gd name="T8" fmla="*/ 0 w 28629"/>
                <a:gd name="T9" fmla="*/ 1258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29"/>
                <a:gd name="T16" fmla="*/ 0 h 1259"/>
                <a:gd name="T17" fmla="*/ 28629 w 28629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29" h="1259">
                  <a:moveTo>
                    <a:pt x="0" y="1258"/>
                  </a:moveTo>
                  <a:lnTo>
                    <a:pt x="28628" y="1258"/>
                  </a:lnTo>
                  <a:lnTo>
                    <a:pt x="28628" y="0"/>
                  </a:lnTo>
                  <a:lnTo>
                    <a:pt x="0" y="0"/>
                  </a:lnTo>
                  <a:lnTo>
                    <a:pt x="0" y="1258"/>
                  </a:lnTo>
                </a:path>
              </a:pathLst>
            </a:custGeom>
            <a:solidFill>
              <a:srgbClr val="FFCCC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7" name="Freeform 8"/>
            <p:cNvSpPr>
              <a:spLocks noChangeArrowheads="1"/>
            </p:cNvSpPr>
            <p:nvPr/>
          </p:nvSpPr>
          <p:spPr bwMode="auto">
            <a:xfrm>
              <a:off x="180" y="489"/>
              <a:ext cx="5805" cy="470"/>
            </a:xfrm>
            <a:custGeom>
              <a:avLst/>
              <a:gdLst>
                <a:gd name="T0" fmla="*/ 0 w 26756"/>
                <a:gd name="T1" fmla="*/ 2070 h 2071"/>
                <a:gd name="T2" fmla="*/ 26755 w 26756"/>
                <a:gd name="T3" fmla="*/ 2070 h 2071"/>
                <a:gd name="T4" fmla="*/ 26755 w 26756"/>
                <a:gd name="T5" fmla="*/ 0 h 2071"/>
                <a:gd name="T6" fmla="*/ 0 w 26756"/>
                <a:gd name="T7" fmla="*/ 0 h 2071"/>
                <a:gd name="T8" fmla="*/ 0 w 26756"/>
                <a:gd name="T9" fmla="*/ 2070 h 20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56"/>
                <a:gd name="T16" fmla="*/ 0 h 2071"/>
                <a:gd name="T17" fmla="*/ 26756 w 26756"/>
                <a:gd name="T18" fmla="*/ 2071 h 20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56" h="2071">
                  <a:moveTo>
                    <a:pt x="0" y="2070"/>
                  </a:moveTo>
                  <a:lnTo>
                    <a:pt x="26755" y="2070"/>
                  </a:lnTo>
                  <a:lnTo>
                    <a:pt x="26755" y="0"/>
                  </a:lnTo>
                  <a:lnTo>
                    <a:pt x="0" y="0"/>
                  </a:lnTo>
                  <a:lnTo>
                    <a:pt x="0" y="207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" name="Freeform 9"/>
            <p:cNvSpPr>
              <a:spLocks noChangeArrowheads="1"/>
            </p:cNvSpPr>
            <p:nvPr/>
          </p:nvSpPr>
          <p:spPr bwMode="auto">
            <a:xfrm>
              <a:off x="161" y="3626"/>
              <a:ext cx="6492" cy="208"/>
            </a:xfrm>
            <a:custGeom>
              <a:avLst/>
              <a:gdLst>
                <a:gd name="T0" fmla="*/ 0 w 28630"/>
                <a:gd name="T1" fmla="*/ 0 h 919"/>
                <a:gd name="T2" fmla="*/ 28629 w 28630"/>
                <a:gd name="T3" fmla="*/ 0 h 919"/>
                <a:gd name="T4" fmla="*/ 28629 w 28630"/>
                <a:gd name="T5" fmla="*/ 918 h 919"/>
                <a:gd name="T6" fmla="*/ 0 w 28630"/>
                <a:gd name="T7" fmla="*/ 918 h 919"/>
                <a:gd name="T8" fmla="*/ 0 w 28630"/>
                <a:gd name="T9" fmla="*/ 0 h 9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30"/>
                <a:gd name="T16" fmla="*/ 0 h 919"/>
                <a:gd name="T17" fmla="*/ 28630 w 28630"/>
                <a:gd name="T18" fmla="*/ 919 h 9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30" h="919">
                  <a:moveTo>
                    <a:pt x="0" y="0"/>
                  </a:moveTo>
                  <a:lnTo>
                    <a:pt x="28629" y="0"/>
                  </a:lnTo>
                  <a:lnTo>
                    <a:pt x="28629" y="918"/>
                  </a:lnTo>
                  <a:lnTo>
                    <a:pt x="0" y="918"/>
                  </a:lnTo>
                  <a:lnTo>
                    <a:pt x="0" y="0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9" name="Text Box 10"/>
            <p:cNvSpPr txBox="1">
              <a:spLocks noChangeArrowheads="1"/>
            </p:cNvSpPr>
            <p:nvPr/>
          </p:nvSpPr>
          <p:spPr bwMode="auto">
            <a:xfrm>
              <a:off x="216" y="411"/>
              <a:ext cx="212" cy="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阶段</a:t>
              </a:r>
            </a:p>
          </p:txBody>
        </p:sp>
        <p:sp>
          <p:nvSpPr>
            <p:cNvPr id="280" name="Text Box 11"/>
            <p:cNvSpPr txBox="1">
              <a:spLocks noChangeArrowheads="1"/>
            </p:cNvSpPr>
            <p:nvPr/>
          </p:nvSpPr>
          <p:spPr bwMode="auto">
            <a:xfrm>
              <a:off x="1125" y="409"/>
              <a:ext cx="678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8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概念</a:t>
              </a:r>
            </a:p>
          </p:txBody>
        </p:sp>
        <p:sp>
          <p:nvSpPr>
            <p:cNvPr id="281" name="Text Box 12"/>
            <p:cNvSpPr txBox="1">
              <a:spLocks noChangeArrowheads="1"/>
            </p:cNvSpPr>
            <p:nvPr/>
          </p:nvSpPr>
          <p:spPr bwMode="auto">
            <a:xfrm>
              <a:off x="2133" y="409"/>
              <a:ext cx="638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8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计划</a:t>
              </a:r>
            </a:p>
          </p:txBody>
        </p:sp>
        <p:sp>
          <p:nvSpPr>
            <p:cNvPr id="282" name="Text Box 13"/>
            <p:cNvSpPr txBox="1">
              <a:spLocks noChangeArrowheads="1"/>
            </p:cNvSpPr>
            <p:nvPr/>
          </p:nvSpPr>
          <p:spPr bwMode="auto">
            <a:xfrm>
              <a:off x="2773" y="409"/>
              <a:ext cx="1343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8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开发</a:t>
              </a:r>
            </a:p>
          </p:txBody>
        </p:sp>
        <p:sp>
          <p:nvSpPr>
            <p:cNvPr id="283" name="Text Box 14"/>
            <p:cNvSpPr txBox="1">
              <a:spLocks noChangeArrowheads="1"/>
            </p:cNvSpPr>
            <p:nvPr/>
          </p:nvSpPr>
          <p:spPr bwMode="auto">
            <a:xfrm>
              <a:off x="4252" y="409"/>
              <a:ext cx="554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8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验证</a:t>
              </a:r>
            </a:p>
          </p:txBody>
        </p:sp>
        <p:sp>
          <p:nvSpPr>
            <p:cNvPr id="284" name="Text Box 15"/>
            <p:cNvSpPr txBox="1">
              <a:spLocks noChangeArrowheads="1"/>
            </p:cNvSpPr>
            <p:nvPr/>
          </p:nvSpPr>
          <p:spPr bwMode="auto">
            <a:xfrm>
              <a:off x="1665" y="213"/>
              <a:ext cx="1876" cy="14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0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zh-CN" altLang="en-GB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产品</a:t>
              </a:r>
              <a:r>
                <a:rPr lang="zh-CN" altLang="en-GB" sz="15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开发</a:t>
              </a:r>
              <a:r>
                <a:rPr lang="en-GB" altLang="zh-CN" sz="15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(</a:t>
              </a:r>
              <a:r>
                <a:rPr lang="en-GB" altLang="zh-CN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IPD</a:t>
              </a:r>
              <a:r>
                <a:rPr lang="en-US" altLang="zh-CN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+AD</a:t>
              </a:r>
              <a:r>
                <a:rPr lang="en-GB" altLang="zh-CN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)</a:t>
              </a:r>
              <a:r>
                <a:rPr lang="zh-CN" altLang="en-GB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流程</a:t>
              </a:r>
              <a:r>
                <a:rPr lang="zh-CN" altLang="en-US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简化版</a:t>
              </a:r>
              <a:r>
                <a:rPr lang="en-GB" altLang="zh-CN" sz="15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V1.0</a:t>
              </a:r>
              <a:endParaRPr lang="en-GB" altLang="zh-CN" sz="1500" b="1" dirty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</p:txBody>
        </p:sp>
        <p:sp>
          <p:nvSpPr>
            <p:cNvPr id="285" name="Text Box 16"/>
            <p:cNvSpPr txBox="1">
              <a:spLocks noChangeArrowheads="1"/>
            </p:cNvSpPr>
            <p:nvPr/>
          </p:nvSpPr>
          <p:spPr bwMode="auto">
            <a:xfrm>
              <a:off x="293" y="1676"/>
              <a:ext cx="262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硬件开发</a:t>
              </a:r>
            </a:p>
          </p:txBody>
        </p:sp>
        <p:sp>
          <p:nvSpPr>
            <p:cNvPr id="286" name="Text Box 17"/>
            <p:cNvSpPr txBox="1">
              <a:spLocks noChangeArrowheads="1"/>
            </p:cNvSpPr>
            <p:nvPr/>
          </p:nvSpPr>
          <p:spPr bwMode="auto">
            <a:xfrm>
              <a:off x="209" y="2841"/>
              <a:ext cx="263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技术支持</a:t>
              </a:r>
            </a:p>
          </p:txBody>
        </p:sp>
        <p:sp>
          <p:nvSpPr>
            <p:cNvPr id="287" name="Text Box 18"/>
            <p:cNvSpPr txBox="1">
              <a:spLocks noChangeArrowheads="1"/>
            </p:cNvSpPr>
            <p:nvPr/>
          </p:nvSpPr>
          <p:spPr bwMode="auto">
            <a:xfrm>
              <a:off x="293" y="1836"/>
              <a:ext cx="262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软件开发</a:t>
              </a:r>
            </a:p>
          </p:txBody>
        </p:sp>
        <p:sp>
          <p:nvSpPr>
            <p:cNvPr id="288" name="Freeform 19"/>
            <p:cNvSpPr>
              <a:spLocks noChangeArrowheads="1"/>
            </p:cNvSpPr>
            <p:nvPr/>
          </p:nvSpPr>
          <p:spPr bwMode="auto">
            <a:xfrm>
              <a:off x="161" y="4510"/>
              <a:ext cx="6488" cy="213"/>
            </a:xfrm>
            <a:custGeom>
              <a:avLst/>
              <a:gdLst>
                <a:gd name="T0" fmla="*/ 0 w 28611"/>
                <a:gd name="T1" fmla="*/ 938 h 939"/>
                <a:gd name="T2" fmla="*/ 28610 w 28611"/>
                <a:gd name="T3" fmla="*/ 938 h 939"/>
                <a:gd name="T4" fmla="*/ 28610 w 28611"/>
                <a:gd name="T5" fmla="*/ 0 h 939"/>
                <a:gd name="T6" fmla="*/ 0 w 28611"/>
                <a:gd name="T7" fmla="*/ 0 h 939"/>
                <a:gd name="T8" fmla="*/ 0 w 28611"/>
                <a:gd name="T9" fmla="*/ 938 h 9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11"/>
                <a:gd name="T16" fmla="*/ 0 h 939"/>
                <a:gd name="T17" fmla="*/ 28611 w 28611"/>
                <a:gd name="T18" fmla="*/ 939 h 9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11" h="939">
                  <a:moveTo>
                    <a:pt x="0" y="938"/>
                  </a:moveTo>
                  <a:lnTo>
                    <a:pt x="28610" y="938"/>
                  </a:lnTo>
                  <a:lnTo>
                    <a:pt x="28610" y="0"/>
                  </a:lnTo>
                  <a:lnTo>
                    <a:pt x="0" y="0"/>
                  </a:lnTo>
                  <a:lnTo>
                    <a:pt x="0" y="938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9" name="Text Box 20"/>
            <p:cNvSpPr txBox="1">
              <a:spLocks noChangeArrowheads="1"/>
            </p:cNvSpPr>
            <p:nvPr/>
          </p:nvSpPr>
          <p:spPr bwMode="auto">
            <a:xfrm>
              <a:off x="295" y="4571"/>
              <a:ext cx="138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销售</a:t>
              </a:r>
            </a:p>
          </p:txBody>
        </p:sp>
        <p:sp>
          <p:nvSpPr>
            <p:cNvPr id="291" name="Text Box 22"/>
            <p:cNvSpPr txBox="1">
              <a:spLocks noChangeArrowheads="1"/>
            </p:cNvSpPr>
            <p:nvPr/>
          </p:nvSpPr>
          <p:spPr bwMode="auto">
            <a:xfrm>
              <a:off x="6169" y="509"/>
              <a:ext cx="311" cy="12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生命周期终止</a:t>
              </a:r>
            </a:p>
          </p:txBody>
        </p:sp>
        <p:sp>
          <p:nvSpPr>
            <p:cNvPr id="292" name="Text Box 23"/>
            <p:cNvSpPr txBox="1">
              <a:spLocks noChangeArrowheads="1"/>
            </p:cNvSpPr>
            <p:nvPr/>
          </p:nvSpPr>
          <p:spPr bwMode="auto">
            <a:xfrm>
              <a:off x="214" y="991"/>
              <a:ext cx="138" cy="9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财务</a:t>
              </a:r>
            </a:p>
          </p:txBody>
        </p:sp>
        <p:sp>
          <p:nvSpPr>
            <p:cNvPr id="293" name="Line 24"/>
            <p:cNvSpPr>
              <a:spLocks noChangeShapeType="1"/>
            </p:cNvSpPr>
            <p:nvPr/>
          </p:nvSpPr>
          <p:spPr bwMode="auto">
            <a:xfrm>
              <a:off x="1080" y="360"/>
              <a:ext cx="1" cy="4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4" name="Text Box 25"/>
            <p:cNvSpPr txBox="1">
              <a:spLocks noChangeArrowheads="1"/>
            </p:cNvSpPr>
            <p:nvPr/>
          </p:nvSpPr>
          <p:spPr bwMode="auto">
            <a:xfrm>
              <a:off x="4320" y="526"/>
              <a:ext cx="531" cy="5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可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获得性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决策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295" name="Text Box 26"/>
            <p:cNvSpPr txBox="1">
              <a:spLocks noChangeArrowheads="1"/>
            </p:cNvSpPr>
            <p:nvPr/>
          </p:nvSpPr>
          <p:spPr bwMode="auto">
            <a:xfrm>
              <a:off x="5987" y="385"/>
              <a:ext cx="440" cy="13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</a:pPr>
              <a:r>
                <a:rPr lang="zh-CN" altLang="en-GB" sz="8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生命周期</a:t>
              </a:r>
            </a:p>
          </p:txBody>
        </p:sp>
        <p:sp>
          <p:nvSpPr>
            <p:cNvPr id="296" name="Text Box 27"/>
            <p:cNvSpPr txBox="1">
              <a:spLocks noChangeArrowheads="1"/>
            </p:cNvSpPr>
            <p:nvPr/>
          </p:nvSpPr>
          <p:spPr bwMode="auto">
            <a:xfrm>
              <a:off x="3690" y="209"/>
              <a:ext cx="683" cy="151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700" b="1" dirty="0">
                  <a:latin typeface="Helvetica" charset="0"/>
                  <a:cs typeface="Helvetica" charset="0"/>
                </a:rPr>
                <a:t>交付 </a:t>
              </a:r>
              <a:r>
                <a:rPr lang="en-GB" altLang="zh-CN" sz="700" b="1" dirty="0">
                  <a:latin typeface="Helvetica" charset="0"/>
                  <a:cs typeface="Helvetica" charset="0"/>
                </a:rPr>
                <a:t>/ </a:t>
              </a:r>
              <a:r>
                <a:rPr lang="zh-CN" altLang="en-GB" sz="700" b="1" dirty="0" smtClean="0">
                  <a:latin typeface="Helvetica" charset="0"/>
                  <a:cs typeface="Helvetica" charset="0"/>
                </a:rPr>
                <a:t>更新</a:t>
              </a:r>
              <a:endParaRPr lang="en-US" altLang="zh-CN" sz="700" b="1" dirty="0" smtClean="0">
                <a:latin typeface="Helvetica" charset="0"/>
                <a:cs typeface="Helvetica" charset="0"/>
              </a:endParaRP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en-US" altLang="zh-CN" sz="700" b="1" dirty="0" smtClean="0">
                  <a:latin typeface="Helvetica" charset="0"/>
                  <a:cs typeface="Helvetica" charset="0"/>
                </a:rPr>
                <a:t>  TR</a:t>
              </a:r>
              <a:r>
                <a:rPr lang="zh-CN" altLang="en-US" sz="700" b="1" dirty="0" smtClean="0">
                  <a:latin typeface="Helvetica" charset="0"/>
                  <a:cs typeface="Helvetica" charset="0"/>
                </a:rPr>
                <a:t>：                技术评审</a:t>
              </a:r>
              <a:r>
                <a:rPr lang="zh-CN" altLang="en-GB" sz="700" b="1" dirty="0" smtClean="0">
                  <a:latin typeface="Helvetica" charset="0"/>
                  <a:cs typeface="Helvetica" charset="0"/>
                </a:rPr>
                <a:t> </a:t>
              </a:r>
              <a:endParaRPr lang="zh-CN" altLang="en-GB" sz="7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298" name="Text Box 29"/>
            <p:cNvSpPr txBox="1">
              <a:spLocks noChangeArrowheads="1"/>
            </p:cNvSpPr>
            <p:nvPr/>
          </p:nvSpPr>
          <p:spPr bwMode="auto">
            <a:xfrm>
              <a:off x="4410" y="209"/>
              <a:ext cx="683" cy="151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700" b="1" dirty="0">
                  <a:latin typeface="Helvetica" charset="0"/>
                  <a:cs typeface="Helvetica" charset="0"/>
                </a:rPr>
                <a:t>决策</a:t>
              </a:r>
              <a:r>
                <a:rPr lang="zh-CN" altLang="en-GB" sz="700" b="1" dirty="0" smtClean="0">
                  <a:latin typeface="Helvetica" charset="0"/>
                  <a:cs typeface="Helvetica" charset="0"/>
                </a:rPr>
                <a:t>检查点</a:t>
              </a:r>
              <a:endParaRPr lang="en-US" altLang="zh-CN" sz="700" b="1" dirty="0" smtClean="0">
                <a:latin typeface="Helvetica" charset="0"/>
                <a:cs typeface="Helvetica" charset="0"/>
              </a:endParaRPr>
            </a:p>
            <a:p>
              <a:pPr algn="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US" sz="700" b="1" dirty="0">
                  <a:latin typeface="Helvetica" charset="0"/>
                  <a:cs typeface="Helvetica" charset="0"/>
                </a:rPr>
                <a:t>里程碑</a:t>
              </a:r>
              <a:r>
                <a:rPr lang="zh-CN" altLang="en-GB" sz="700" b="1" dirty="0" smtClean="0">
                  <a:latin typeface="Helvetica" charset="0"/>
                  <a:cs typeface="Helvetica" charset="0"/>
                </a:rPr>
                <a:t>          </a:t>
              </a:r>
              <a:endParaRPr lang="zh-CN" altLang="en-GB" sz="7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299" name="Freeform 30"/>
            <p:cNvSpPr>
              <a:spLocks noChangeArrowheads="1"/>
            </p:cNvSpPr>
            <p:nvPr/>
          </p:nvSpPr>
          <p:spPr bwMode="auto">
            <a:xfrm>
              <a:off x="4467" y="223"/>
              <a:ext cx="45" cy="39"/>
            </a:xfrm>
            <a:custGeom>
              <a:avLst/>
              <a:gdLst>
                <a:gd name="T0" fmla="*/ 94 w 200"/>
                <a:gd name="T1" fmla="*/ 170 h 171"/>
                <a:gd name="T2" fmla="*/ 199 w 200"/>
                <a:gd name="T3" fmla="*/ 87 h 171"/>
                <a:gd name="T4" fmla="*/ 100 w 200"/>
                <a:gd name="T5" fmla="*/ 0 h 171"/>
                <a:gd name="T6" fmla="*/ 0 w 200"/>
                <a:gd name="T7" fmla="*/ 82 h 171"/>
                <a:gd name="T8" fmla="*/ 94 w 200"/>
                <a:gd name="T9" fmla="*/ 17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"/>
                <a:gd name="T16" fmla="*/ 0 h 171"/>
                <a:gd name="T17" fmla="*/ 200 w 200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" h="171">
                  <a:moveTo>
                    <a:pt x="94" y="170"/>
                  </a:moveTo>
                  <a:lnTo>
                    <a:pt x="199" y="87"/>
                  </a:lnTo>
                  <a:lnTo>
                    <a:pt x="100" y="0"/>
                  </a:lnTo>
                  <a:lnTo>
                    <a:pt x="0" y="82"/>
                  </a:lnTo>
                  <a:lnTo>
                    <a:pt x="94" y="170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0" name="Freeform 31"/>
            <p:cNvSpPr>
              <a:spLocks noChangeArrowheads="1"/>
            </p:cNvSpPr>
            <p:nvPr/>
          </p:nvSpPr>
          <p:spPr bwMode="auto">
            <a:xfrm>
              <a:off x="6480" y="546"/>
              <a:ext cx="46" cy="39"/>
            </a:xfrm>
            <a:custGeom>
              <a:avLst/>
              <a:gdLst>
                <a:gd name="T0" fmla="*/ 96 w 201"/>
                <a:gd name="T1" fmla="*/ 172 h 173"/>
                <a:gd name="T2" fmla="*/ 200 w 201"/>
                <a:gd name="T3" fmla="*/ 89 h 173"/>
                <a:gd name="T4" fmla="*/ 98 w 201"/>
                <a:gd name="T5" fmla="*/ 0 h 173"/>
                <a:gd name="T6" fmla="*/ 0 w 201"/>
                <a:gd name="T7" fmla="*/ 85 h 173"/>
                <a:gd name="T8" fmla="*/ 96 w 201"/>
                <a:gd name="T9" fmla="*/ 172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"/>
                <a:gd name="T16" fmla="*/ 0 h 173"/>
                <a:gd name="T17" fmla="*/ 201 w 201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" h="173">
                  <a:moveTo>
                    <a:pt x="96" y="172"/>
                  </a:moveTo>
                  <a:lnTo>
                    <a:pt x="200" y="89"/>
                  </a:lnTo>
                  <a:lnTo>
                    <a:pt x="98" y="0"/>
                  </a:lnTo>
                  <a:lnTo>
                    <a:pt x="0" y="85"/>
                  </a:lnTo>
                  <a:lnTo>
                    <a:pt x="96" y="172"/>
                  </a:lnTo>
                </a:path>
              </a:pathLst>
            </a:custGeom>
            <a:solidFill>
              <a:srgbClr val="CC0033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1" name="Freeform 32"/>
            <p:cNvSpPr>
              <a:spLocks noChangeArrowheads="1"/>
            </p:cNvSpPr>
            <p:nvPr/>
          </p:nvSpPr>
          <p:spPr bwMode="auto">
            <a:xfrm>
              <a:off x="2519" y="501"/>
              <a:ext cx="46" cy="39"/>
            </a:xfrm>
            <a:custGeom>
              <a:avLst/>
              <a:gdLst>
                <a:gd name="T0" fmla="*/ 99 w 202"/>
                <a:gd name="T1" fmla="*/ 172 h 173"/>
                <a:gd name="T2" fmla="*/ 201 w 202"/>
                <a:gd name="T3" fmla="*/ 87 h 173"/>
                <a:gd name="T4" fmla="*/ 103 w 202"/>
                <a:gd name="T5" fmla="*/ 0 h 173"/>
                <a:gd name="T6" fmla="*/ 0 w 202"/>
                <a:gd name="T7" fmla="*/ 85 h 173"/>
                <a:gd name="T8" fmla="*/ 99 w 202"/>
                <a:gd name="T9" fmla="*/ 172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173"/>
                <a:gd name="T17" fmla="*/ 202 w 202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173">
                  <a:moveTo>
                    <a:pt x="99" y="172"/>
                  </a:moveTo>
                  <a:lnTo>
                    <a:pt x="201" y="87"/>
                  </a:lnTo>
                  <a:lnTo>
                    <a:pt x="103" y="0"/>
                  </a:lnTo>
                  <a:lnTo>
                    <a:pt x="0" y="85"/>
                  </a:lnTo>
                  <a:lnTo>
                    <a:pt x="99" y="172"/>
                  </a:lnTo>
                </a:path>
              </a:pathLst>
            </a:custGeom>
            <a:solidFill>
              <a:srgbClr val="CC0033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2" name="Freeform 33"/>
            <p:cNvSpPr>
              <a:spLocks noChangeArrowheads="1"/>
            </p:cNvSpPr>
            <p:nvPr/>
          </p:nvSpPr>
          <p:spPr bwMode="auto">
            <a:xfrm>
              <a:off x="1710" y="542"/>
              <a:ext cx="46" cy="39"/>
            </a:xfrm>
            <a:custGeom>
              <a:avLst/>
              <a:gdLst>
                <a:gd name="T0" fmla="*/ 98 w 202"/>
                <a:gd name="T1" fmla="*/ 170 h 171"/>
                <a:gd name="T2" fmla="*/ 201 w 202"/>
                <a:gd name="T3" fmla="*/ 85 h 171"/>
                <a:gd name="T4" fmla="*/ 103 w 202"/>
                <a:gd name="T5" fmla="*/ 0 h 171"/>
                <a:gd name="T6" fmla="*/ 0 w 202"/>
                <a:gd name="T7" fmla="*/ 83 h 171"/>
                <a:gd name="T8" fmla="*/ 98 w 202"/>
                <a:gd name="T9" fmla="*/ 17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171"/>
                <a:gd name="T17" fmla="*/ 202 w 202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171">
                  <a:moveTo>
                    <a:pt x="98" y="170"/>
                  </a:moveTo>
                  <a:lnTo>
                    <a:pt x="201" y="85"/>
                  </a:lnTo>
                  <a:lnTo>
                    <a:pt x="103" y="0"/>
                  </a:lnTo>
                  <a:lnTo>
                    <a:pt x="0" y="83"/>
                  </a:lnTo>
                  <a:lnTo>
                    <a:pt x="98" y="170"/>
                  </a:lnTo>
                </a:path>
              </a:pathLst>
            </a:custGeom>
            <a:solidFill>
              <a:srgbClr val="CC0033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3" name="Freeform 34"/>
            <p:cNvSpPr>
              <a:spLocks noChangeArrowheads="1"/>
            </p:cNvSpPr>
            <p:nvPr/>
          </p:nvSpPr>
          <p:spPr bwMode="auto">
            <a:xfrm>
              <a:off x="158" y="165"/>
              <a:ext cx="6491" cy="4554"/>
            </a:xfrm>
            <a:custGeom>
              <a:avLst/>
              <a:gdLst>
                <a:gd name="T0" fmla="*/ 0 w 28623"/>
                <a:gd name="T1" fmla="*/ 20082 h 20083"/>
                <a:gd name="T2" fmla="*/ 28622 w 28623"/>
                <a:gd name="T3" fmla="*/ 20082 h 20083"/>
                <a:gd name="T4" fmla="*/ 28622 w 28623"/>
                <a:gd name="T5" fmla="*/ 0 h 20083"/>
                <a:gd name="T6" fmla="*/ 0 w 28623"/>
                <a:gd name="T7" fmla="*/ 0 h 20083"/>
                <a:gd name="T8" fmla="*/ 0 w 28623"/>
                <a:gd name="T9" fmla="*/ 20082 h 2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23"/>
                <a:gd name="T16" fmla="*/ 0 h 20083"/>
                <a:gd name="T17" fmla="*/ 28623 w 28623"/>
                <a:gd name="T18" fmla="*/ 20083 h 200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23" h="20083">
                  <a:moveTo>
                    <a:pt x="0" y="20082"/>
                  </a:moveTo>
                  <a:lnTo>
                    <a:pt x="28622" y="20082"/>
                  </a:lnTo>
                  <a:lnTo>
                    <a:pt x="28622" y="0"/>
                  </a:lnTo>
                  <a:lnTo>
                    <a:pt x="0" y="0"/>
                  </a:lnTo>
                  <a:lnTo>
                    <a:pt x="0" y="2008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4" name="Text Box 35"/>
            <p:cNvSpPr txBox="1">
              <a:spLocks noChangeArrowheads="1"/>
            </p:cNvSpPr>
            <p:nvPr/>
          </p:nvSpPr>
          <p:spPr bwMode="auto">
            <a:xfrm>
              <a:off x="196" y="3127"/>
              <a:ext cx="138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制造</a:t>
              </a:r>
            </a:p>
          </p:txBody>
        </p:sp>
        <p:sp>
          <p:nvSpPr>
            <p:cNvPr id="305" name="Text Box 36"/>
            <p:cNvSpPr txBox="1">
              <a:spLocks noChangeArrowheads="1"/>
            </p:cNvSpPr>
            <p:nvPr/>
          </p:nvSpPr>
          <p:spPr bwMode="auto">
            <a:xfrm>
              <a:off x="1103" y="3881"/>
              <a:ext cx="227" cy="12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市场管理输出</a:t>
              </a:r>
            </a:p>
          </p:txBody>
        </p:sp>
        <p:sp>
          <p:nvSpPr>
            <p:cNvPr id="306" name="Text Box 37"/>
            <p:cNvSpPr txBox="1">
              <a:spLocks noChangeArrowheads="1"/>
            </p:cNvSpPr>
            <p:nvPr/>
          </p:nvSpPr>
          <p:spPr bwMode="auto">
            <a:xfrm>
              <a:off x="5086" y="409"/>
              <a:ext cx="553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800" b="1" dirty="0">
                  <a:solidFill>
                    <a:srgbClr val="FFFFFF"/>
                  </a:solidFill>
                  <a:latin typeface="Helvetica" charset="0"/>
                  <a:cs typeface="Helvetica" charset="0"/>
                </a:rPr>
                <a:t>发布</a:t>
              </a:r>
            </a:p>
          </p:txBody>
        </p:sp>
        <p:sp>
          <p:nvSpPr>
            <p:cNvPr id="307" name="Freeform 38"/>
            <p:cNvSpPr>
              <a:spLocks noChangeArrowheads="1"/>
            </p:cNvSpPr>
            <p:nvPr/>
          </p:nvSpPr>
          <p:spPr bwMode="auto">
            <a:xfrm>
              <a:off x="4862" y="537"/>
              <a:ext cx="46" cy="39"/>
            </a:xfrm>
            <a:custGeom>
              <a:avLst/>
              <a:gdLst>
                <a:gd name="T0" fmla="*/ 98 w 202"/>
                <a:gd name="T1" fmla="*/ 170 h 171"/>
                <a:gd name="T2" fmla="*/ 201 w 202"/>
                <a:gd name="T3" fmla="*/ 87 h 171"/>
                <a:gd name="T4" fmla="*/ 103 w 202"/>
                <a:gd name="T5" fmla="*/ 0 h 171"/>
                <a:gd name="T6" fmla="*/ 0 w 202"/>
                <a:gd name="T7" fmla="*/ 83 h 171"/>
                <a:gd name="T8" fmla="*/ 98 w 202"/>
                <a:gd name="T9" fmla="*/ 17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171"/>
                <a:gd name="T17" fmla="*/ 202 w 202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171">
                  <a:moveTo>
                    <a:pt x="98" y="170"/>
                  </a:moveTo>
                  <a:lnTo>
                    <a:pt x="201" y="87"/>
                  </a:lnTo>
                  <a:lnTo>
                    <a:pt x="103" y="0"/>
                  </a:lnTo>
                  <a:lnTo>
                    <a:pt x="0" y="83"/>
                  </a:lnTo>
                  <a:lnTo>
                    <a:pt x="98" y="170"/>
                  </a:lnTo>
                </a:path>
              </a:pathLst>
            </a:custGeom>
            <a:solidFill>
              <a:srgbClr val="CC0033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" name="Text Box 39"/>
            <p:cNvSpPr txBox="1">
              <a:spLocks noChangeArrowheads="1"/>
            </p:cNvSpPr>
            <p:nvPr/>
          </p:nvSpPr>
          <p:spPr bwMode="auto">
            <a:xfrm>
              <a:off x="1485" y="520"/>
              <a:ext cx="202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概念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决策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309" name="Text Box 40"/>
            <p:cNvSpPr txBox="1">
              <a:spLocks noChangeArrowheads="1"/>
            </p:cNvSpPr>
            <p:nvPr/>
          </p:nvSpPr>
          <p:spPr bwMode="auto">
            <a:xfrm>
              <a:off x="2227" y="495"/>
              <a:ext cx="263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计划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决策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310" name="Freeform 41"/>
            <p:cNvSpPr>
              <a:spLocks noChangeArrowheads="1"/>
            </p:cNvSpPr>
            <p:nvPr/>
          </p:nvSpPr>
          <p:spPr bwMode="auto">
            <a:xfrm>
              <a:off x="2700" y="1215"/>
              <a:ext cx="63" cy="53"/>
            </a:xfrm>
            <a:custGeom>
              <a:avLst/>
              <a:gdLst>
                <a:gd name="T0" fmla="*/ 0 w 280"/>
                <a:gd name="T1" fmla="*/ 233 h 234"/>
                <a:gd name="T2" fmla="*/ 279 w 280"/>
                <a:gd name="T3" fmla="*/ 233 h 234"/>
                <a:gd name="T4" fmla="*/ 279 w 280"/>
                <a:gd name="T5" fmla="*/ 0 h 234"/>
                <a:gd name="T6" fmla="*/ 0 w 280"/>
                <a:gd name="T7" fmla="*/ 0 h 234"/>
                <a:gd name="T8" fmla="*/ 0 w 280"/>
                <a:gd name="T9" fmla="*/ 23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234"/>
                <a:gd name="T17" fmla="*/ 280 w 28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234">
                  <a:moveTo>
                    <a:pt x="0" y="233"/>
                  </a:moveTo>
                  <a:lnTo>
                    <a:pt x="279" y="233"/>
                  </a:lnTo>
                  <a:lnTo>
                    <a:pt x="279" y="0"/>
                  </a:lnTo>
                  <a:lnTo>
                    <a:pt x="0" y="0"/>
                  </a:lnTo>
                  <a:lnTo>
                    <a:pt x="0" y="233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" name="Text Box 42"/>
            <p:cNvSpPr txBox="1">
              <a:spLocks noChangeArrowheads="1"/>
            </p:cNvSpPr>
            <p:nvPr/>
          </p:nvSpPr>
          <p:spPr bwMode="auto">
            <a:xfrm>
              <a:off x="2295" y="1215"/>
              <a:ext cx="421" cy="12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设计和计划评审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TR</a:t>
              </a:r>
              <a:r>
                <a:rPr lang="en-GB" altLang="zh-CN" sz="600" b="1" dirty="0" smtClean="0">
                  <a:latin typeface="Helvetica" charset="0"/>
                  <a:cs typeface="Helvetica" charset="0"/>
                </a:rPr>
                <a:t>3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534" name="Freeform 44"/>
            <p:cNvSpPr>
              <a:spLocks noChangeArrowheads="1"/>
            </p:cNvSpPr>
            <p:nvPr/>
          </p:nvSpPr>
          <p:spPr bwMode="auto">
            <a:xfrm>
              <a:off x="5876" y="608"/>
              <a:ext cx="64" cy="67"/>
            </a:xfrm>
            <a:custGeom>
              <a:avLst/>
              <a:gdLst>
                <a:gd name="T0" fmla="*/ 0 w 284"/>
                <a:gd name="T1" fmla="*/ 296 h 297"/>
                <a:gd name="T2" fmla="*/ 283 w 284"/>
                <a:gd name="T3" fmla="*/ 296 h 297"/>
                <a:gd name="T4" fmla="*/ 142 w 284"/>
                <a:gd name="T5" fmla="*/ 0 h 297"/>
                <a:gd name="T6" fmla="*/ 0 w 284"/>
                <a:gd name="T7" fmla="*/ 296 h 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"/>
                <a:gd name="T13" fmla="*/ 0 h 297"/>
                <a:gd name="T14" fmla="*/ 284 w 284"/>
                <a:gd name="T15" fmla="*/ 297 h 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" h="297">
                  <a:moveTo>
                    <a:pt x="0" y="296"/>
                  </a:moveTo>
                  <a:lnTo>
                    <a:pt x="283" y="296"/>
                  </a:lnTo>
                  <a:lnTo>
                    <a:pt x="142" y="0"/>
                  </a:lnTo>
                  <a:lnTo>
                    <a:pt x="0" y="296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" name="Text Box 46"/>
            <p:cNvSpPr txBox="1">
              <a:spLocks noChangeArrowheads="1"/>
            </p:cNvSpPr>
            <p:nvPr/>
          </p:nvSpPr>
          <p:spPr bwMode="auto">
            <a:xfrm>
              <a:off x="214" y="3867"/>
              <a:ext cx="138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市场</a:t>
              </a:r>
            </a:p>
          </p:txBody>
        </p:sp>
        <p:sp>
          <p:nvSpPr>
            <p:cNvPr id="315" name="Text Box 48"/>
            <p:cNvSpPr txBox="1">
              <a:spLocks noChangeArrowheads="1"/>
            </p:cNvSpPr>
            <p:nvPr/>
          </p:nvSpPr>
          <p:spPr bwMode="auto">
            <a:xfrm>
              <a:off x="1125" y="675"/>
              <a:ext cx="377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>
                  <a:latin typeface="Helvetica" charset="0"/>
                  <a:cs typeface="Helvetica" charset="0"/>
                </a:rPr>
                <a:t>初步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业务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计划</a:t>
              </a:r>
            </a:p>
          </p:txBody>
        </p:sp>
        <p:sp>
          <p:nvSpPr>
            <p:cNvPr id="316" name="Text Box 49"/>
            <p:cNvSpPr txBox="1">
              <a:spLocks noChangeArrowheads="1"/>
            </p:cNvSpPr>
            <p:nvPr/>
          </p:nvSpPr>
          <p:spPr bwMode="auto">
            <a:xfrm>
              <a:off x="1845" y="707"/>
              <a:ext cx="429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优化业务计划</a:t>
              </a:r>
            </a:p>
          </p:txBody>
        </p:sp>
        <p:sp>
          <p:nvSpPr>
            <p:cNvPr id="319" name="Freeform 52"/>
            <p:cNvSpPr>
              <a:spLocks noChangeArrowheads="1"/>
            </p:cNvSpPr>
            <p:nvPr/>
          </p:nvSpPr>
          <p:spPr bwMode="auto">
            <a:xfrm>
              <a:off x="3195" y="1244"/>
              <a:ext cx="63" cy="53"/>
            </a:xfrm>
            <a:custGeom>
              <a:avLst/>
              <a:gdLst>
                <a:gd name="T0" fmla="*/ 0 w 280"/>
                <a:gd name="T1" fmla="*/ 233 h 234"/>
                <a:gd name="T2" fmla="*/ 279 w 280"/>
                <a:gd name="T3" fmla="*/ 233 h 234"/>
                <a:gd name="T4" fmla="*/ 279 w 280"/>
                <a:gd name="T5" fmla="*/ 0 h 234"/>
                <a:gd name="T6" fmla="*/ 0 w 280"/>
                <a:gd name="T7" fmla="*/ 0 h 234"/>
                <a:gd name="T8" fmla="*/ 0 w 280"/>
                <a:gd name="T9" fmla="*/ 23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234"/>
                <a:gd name="T17" fmla="*/ 280 w 28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234">
                  <a:moveTo>
                    <a:pt x="0" y="233"/>
                  </a:moveTo>
                  <a:lnTo>
                    <a:pt x="279" y="233"/>
                  </a:lnTo>
                  <a:lnTo>
                    <a:pt x="279" y="0"/>
                  </a:lnTo>
                  <a:lnTo>
                    <a:pt x="0" y="0"/>
                  </a:lnTo>
                  <a:lnTo>
                    <a:pt x="0" y="233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0" name="Text Box 53"/>
            <p:cNvSpPr txBox="1">
              <a:spLocks noChangeArrowheads="1"/>
            </p:cNvSpPr>
            <p:nvPr/>
          </p:nvSpPr>
          <p:spPr bwMode="auto">
            <a:xfrm>
              <a:off x="2790" y="1240"/>
              <a:ext cx="405" cy="12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设计和规程等评审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TR4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321" name="Freeform 54"/>
            <p:cNvSpPr>
              <a:spLocks noChangeArrowheads="1"/>
            </p:cNvSpPr>
            <p:nvPr/>
          </p:nvSpPr>
          <p:spPr bwMode="auto">
            <a:xfrm>
              <a:off x="4661" y="1252"/>
              <a:ext cx="64" cy="53"/>
            </a:xfrm>
            <a:custGeom>
              <a:avLst/>
              <a:gdLst>
                <a:gd name="T0" fmla="*/ 0 w 284"/>
                <a:gd name="T1" fmla="*/ 234 h 235"/>
                <a:gd name="T2" fmla="*/ 283 w 284"/>
                <a:gd name="T3" fmla="*/ 234 h 235"/>
                <a:gd name="T4" fmla="*/ 283 w 284"/>
                <a:gd name="T5" fmla="*/ 0 h 235"/>
                <a:gd name="T6" fmla="*/ 0 w 284"/>
                <a:gd name="T7" fmla="*/ 0 h 235"/>
                <a:gd name="T8" fmla="*/ 0 w 28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35"/>
                <a:gd name="T17" fmla="*/ 284 w 28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35">
                  <a:moveTo>
                    <a:pt x="0" y="234"/>
                  </a:moveTo>
                  <a:lnTo>
                    <a:pt x="283" y="234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234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2" name="Text Box 55"/>
            <p:cNvSpPr txBox="1">
              <a:spLocks noChangeArrowheads="1"/>
            </p:cNvSpPr>
            <p:nvPr/>
          </p:nvSpPr>
          <p:spPr bwMode="auto">
            <a:xfrm>
              <a:off x="4230" y="1240"/>
              <a:ext cx="414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Beta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测试评审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TR6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323" name="Text Box 56"/>
            <p:cNvSpPr txBox="1">
              <a:spLocks noChangeArrowheads="1"/>
            </p:cNvSpPr>
            <p:nvPr/>
          </p:nvSpPr>
          <p:spPr bwMode="auto">
            <a:xfrm>
              <a:off x="1125" y="984"/>
              <a:ext cx="536" cy="11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初步财务评估</a:t>
              </a:r>
            </a:p>
          </p:txBody>
        </p:sp>
        <p:sp>
          <p:nvSpPr>
            <p:cNvPr id="324" name="Freeform 57"/>
            <p:cNvSpPr>
              <a:spLocks noChangeArrowheads="1"/>
            </p:cNvSpPr>
            <p:nvPr/>
          </p:nvSpPr>
          <p:spPr bwMode="auto">
            <a:xfrm>
              <a:off x="2430" y="622"/>
              <a:ext cx="64" cy="53"/>
            </a:xfrm>
            <a:custGeom>
              <a:avLst/>
              <a:gdLst>
                <a:gd name="T0" fmla="*/ 0 w 281"/>
                <a:gd name="T1" fmla="*/ 234 h 235"/>
                <a:gd name="T2" fmla="*/ 280 w 281"/>
                <a:gd name="T3" fmla="*/ 234 h 235"/>
                <a:gd name="T4" fmla="*/ 280 w 281"/>
                <a:gd name="T5" fmla="*/ 0 h 235"/>
                <a:gd name="T6" fmla="*/ 0 w 281"/>
                <a:gd name="T7" fmla="*/ 0 h 235"/>
                <a:gd name="T8" fmla="*/ 0 w 281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1"/>
                <a:gd name="T16" fmla="*/ 0 h 235"/>
                <a:gd name="T17" fmla="*/ 281 w 281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1" h="235">
                  <a:moveTo>
                    <a:pt x="0" y="234"/>
                  </a:moveTo>
                  <a:lnTo>
                    <a:pt x="280" y="234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234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5" name="Text Box 58"/>
            <p:cNvSpPr txBox="1">
              <a:spLocks noChangeArrowheads="1"/>
            </p:cNvSpPr>
            <p:nvPr/>
          </p:nvSpPr>
          <p:spPr bwMode="auto">
            <a:xfrm>
              <a:off x="2121" y="595"/>
              <a:ext cx="286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>
                  <a:latin typeface="Helvetica" charset="0"/>
                  <a:cs typeface="Helvetica" charset="0"/>
                </a:rPr>
                <a:t>供应商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合同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326" name="Text Box 59"/>
            <p:cNvSpPr txBox="1">
              <a:spLocks noChangeArrowheads="1"/>
            </p:cNvSpPr>
            <p:nvPr/>
          </p:nvSpPr>
          <p:spPr bwMode="auto">
            <a:xfrm>
              <a:off x="2042" y="975"/>
              <a:ext cx="398" cy="11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优化财务评估</a:t>
              </a:r>
            </a:p>
          </p:txBody>
        </p:sp>
        <p:sp>
          <p:nvSpPr>
            <p:cNvPr id="327" name="Text Box 60"/>
            <p:cNvSpPr txBox="1">
              <a:spLocks noChangeArrowheads="1"/>
            </p:cNvSpPr>
            <p:nvPr/>
          </p:nvSpPr>
          <p:spPr bwMode="auto">
            <a:xfrm>
              <a:off x="5821" y="949"/>
              <a:ext cx="591" cy="11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支持采取价格调整行为</a:t>
              </a:r>
            </a:p>
          </p:txBody>
        </p:sp>
        <p:sp>
          <p:nvSpPr>
            <p:cNvPr id="328" name="Text Box 61"/>
            <p:cNvSpPr txBox="1">
              <a:spLocks noChangeArrowheads="1"/>
            </p:cNvSpPr>
            <p:nvPr/>
          </p:nvSpPr>
          <p:spPr bwMode="auto">
            <a:xfrm>
              <a:off x="293" y="1985"/>
              <a:ext cx="262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结构开发</a:t>
              </a:r>
            </a:p>
          </p:txBody>
        </p:sp>
        <p:sp>
          <p:nvSpPr>
            <p:cNvPr id="329" name="Text Box 62"/>
            <p:cNvSpPr txBox="1">
              <a:spLocks noChangeArrowheads="1"/>
            </p:cNvSpPr>
            <p:nvPr/>
          </p:nvSpPr>
          <p:spPr bwMode="auto">
            <a:xfrm>
              <a:off x="1170" y="2981"/>
              <a:ext cx="495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制定客户服务支持策略</a:t>
              </a:r>
            </a:p>
          </p:txBody>
        </p:sp>
        <p:sp>
          <p:nvSpPr>
            <p:cNvPr id="330" name="Freeform 63"/>
            <p:cNvSpPr>
              <a:spLocks noChangeArrowheads="1"/>
            </p:cNvSpPr>
            <p:nvPr/>
          </p:nvSpPr>
          <p:spPr bwMode="auto">
            <a:xfrm>
              <a:off x="1360" y="3908"/>
              <a:ext cx="63" cy="54"/>
            </a:xfrm>
            <a:custGeom>
              <a:avLst/>
              <a:gdLst>
                <a:gd name="T0" fmla="*/ 0 w 280"/>
                <a:gd name="T1" fmla="*/ 236 h 237"/>
                <a:gd name="T2" fmla="*/ 279 w 280"/>
                <a:gd name="T3" fmla="*/ 236 h 237"/>
                <a:gd name="T4" fmla="*/ 279 w 280"/>
                <a:gd name="T5" fmla="*/ 0 h 237"/>
                <a:gd name="T6" fmla="*/ 0 w 280"/>
                <a:gd name="T7" fmla="*/ 0 h 237"/>
                <a:gd name="T8" fmla="*/ 0 w 280"/>
                <a:gd name="T9" fmla="*/ 23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237"/>
                <a:gd name="T17" fmla="*/ 280 w 280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237">
                  <a:moveTo>
                    <a:pt x="0" y="236"/>
                  </a:moveTo>
                  <a:lnTo>
                    <a:pt x="279" y="236"/>
                  </a:lnTo>
                  <a:lnTo>
                    <a:pt x="279" y="0"/>
                  </a:lnTo>
                  <a:lnTo>
                    <a:pt x="0" y="0"/>
                  </a:lnTo>
                  <a:lnTo>
                    <a:pt x="0" y="236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2" name="Freeform 65"/>
            <p:cNvSpPr>
              <a:spLocks noChangeArrowheads="1"/>
            </p:cNvSpPr>
            <p:nvPr/>
          </p:nvSpPr>
          <p:spPr bwMode="auto">
            <a:xfrm>
              <a:off x="990" y="720"/>
              <a:ext cx="63" cy="53"/>
            </a:xfrm>
            <a:custGeom>
              <a:avLst/>
              <a:gdLst>
                <a:gd name="T0" fmla="*/ 0 w 280"/>
                <a:gd name="T1" fmla="*/ 233 h 234"/>
                <a:gd name="T2" fmla="*/ 279 w 280"/>
                <a:gd name="T3" fmla="*/ 233 h 234"/>
                <a:gd name="T4" fmla="*/ 279 w 280"/>
                <a:gd name="T5" fmla="*/ 0 h 234"/>
                <a:gd name="T6" fmla="*/ 0 w 280"/>
                <a:gd name="T7" fmla="*/ 0 h 234"/>
                <a:gd name="T8" fmla="*/ 0 w 280"/>
                <a:gd name="T9" fmla="*/ 23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234"/>
                <a:gd name="T17" fmla="*/ 280 w 28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234">
                  <a:moveTo>
                    <a:pt x="0" y="233"/>
                  </a:moveTo>
                  <a:lnTo>
                    <a:pt x="279" y="233"/>
                  </a:lnTo>
                  <a:lnTo>
                    <a:pt x="279" y="0"/>
                  </a:lnTo>
                  <a:lnTo>
                    <a:pt x="0" y="0"/>
                  </a:lnTo>
                  <a:lnTo>
                    <a:pt x="0" y="233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3" name="Text Box 66"/>
            <p:cNvSpPr txBox="1">
              <a:spLocks noChangeArrowheads="1"/>
            </p:cNvSpPr>
            <p:nvPr/>
          </p:nvSpPr>
          <p:spPr bwMode="auto">
            <a:xfrm>
              <a:off x="1229" y="4174"/>
              <a:ext cx="220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验证市场需求</a:t>
              </a:r>
            </a:p>
          </p:txBody>
        </p:sp>
        <p:sp>
          <p:nvSpPr>
            <p:cNvPr id="334" name="Text Box 67"/>
            <p:cNvSpPr txBox="1">
              <a:spLocks noChangeArrowheads="1"/>
            </p:cNvSpPr>
            <p:nvPr/>
          </p:nvSpPr>
          <p:spPr bwMode="auto">
            <a:xfrm>
              <a:off x="1234" y="3394"/>
              <a:ext cx="431" cy="11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制定制造策略</a:t>
              </a:r>
            </a:p>
          </p:txBody>
        </p:sp>
        <p:sp>
          <p:nvSpPr>
            <p:cNvPr id="335" name="Text Box 68"/>
            <p:cNvSpPr txBox="1">
              <a:spLocks noChangeArrowheads="1"/>
            </p:cNvSpPr>
            <p:nvPr/>
          </p:nvSpPr>
          <p:spPr bwMode="auto">
            <a:xfrm>
              <a:off x="1220" y="4356"/>
              <a:ext cx="490" cy="78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制定订单履行策略</a:t>
              </a:r>
            </a:p>
          </p:txBody>
        </p:sp>
        <p:sp>
          <p:nvSpPr>
            <p:cNvPr id="336" name="Text Box 69"/>
            <p:cNvSpPr txBox="1">
              <a:spLocks noChangeArrowheads="1"/>
            </p:cNvSpPr>
            <p:nvPr/>
          </p:nvSpPr>
          <p:spPr bwMode="auto">
            <a:xfrm>
              <a:off x="2053" y="2887"/>
              <a:ext cx="423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制定客户服务支持计划</a:t>
              </a:r>
            </a:p>
          </p:txBody>
        </p:sp>
        <p:sp>
          <p:nvSpPr>
            <p:cNvPr id="337" name="Text Box 70"/>
            <p:cNvSpPr txBox="1">
              <a:spLocks noChangeArrowheads="1"/>
            </p:cNvSpPr>
            <p:nvPr/>
          </p:nvSpPr>
          <p:spPr bwMode="auto">
            <a:xfrm>
              <a:off x="1956" y="3699"/>
              <a:ext cx="527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更新供应商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&amp;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物料选择计划</a:t>
              </a:r>
            </a:p>
          </p:txBody>
        </p:sp>
        <p:sp>
          <p:nvSpPr>
            <p:cNvPr id="338" name="Text Box 71"/>
            <p:cNvSpPr txBox="1">
              <a:spLocks noChangeArrowheads="1"/>
            </p:cNvSpPr>
            <p:nvPr/>
          </p:nvSpPr>
          <p:spPr bwMode="auto">
            <a:xfrm>
              <a:off x="214" y="3688"/>
              <a:ext cx="138" cy="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采购</a:t>
              </a:r>
            </a:p>
          </p:txBody>
        </p:sp>
        <p:sp>
          <p:nvSpPr>
            <p:cNvPr id="339" name="Text Box 72"/>
            <p:cNvSpPr txBox="1">
              <a:spLocks noChangeArrowheads="1"/>
            </p:cNvSpPr>
            <p:nvPr/>
          </p:nvSpPr>
          <p:spPr bwMode="auto">
            <a:xfrm>
              <a:off x="1170" y="3690"/>
              <a:ext cx="458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制定初始供应商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&amp;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物料选择计划</a:t>
              </a:r>
            </a:p>
          </p:txBody>
        </p:sp>
        <p:sp>
          <p:nvSpPr>
            <p:cNvPr id="340" name="Text Box 73"/>
            <p:cNvSpPr txBox="1">
              <a:spLocks noChangeArrowheads="1"/>
            </p:cNvSpPr>
            <p:nvPr/>
          </p:nvSpPr>
          <p:spPr bwMode="auto">
            <a:xfrm>
              <a:off x="2106" y="1599"/>
              <a:ext cx="244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硬件概要设计</a:t>
              </a:r>
            </a:p>
          </p:txBody>
        </p:sp>
        <p:sp>
          <p:nvSpPr>
            <p:cNvPr id="341" name="Text Box 74"/>
            <p:cNvSpPr txBox="1">
              <a:spLocks noChangeArrowheads="1"/>
            </p:cNvSpPr>
            <p:nvPr/>
          </p:nvSpPr>
          <p:spPr bwMode="auto">
            <a:xfrm>
              <a:off x="2106" y="1770"/>
              <a:ext cx="243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软件概要设计</a:t>
              </a:r>
            </a:p>
          </p:txBody>
        </p:sp>
        <p:sp>
          <p:nvSpPr>
            <p:cNvPr id="342" name="Text Box 75"/>
            <p:cNvSpPr txBox="1">
              <a:spLocks noChangeArrowheads="1"/>
            </p:cNvSpPr>
            <p:nvPr/>
          </p:nvSpPr>
          <p:spPr bwMode="auto">
            <a:xfrm>
              <a:off x="2110" y="1943"/>
              <a:ext cx="229" cy="15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结构概要设计</a:t>
              </a:r>
            </a:p>
          </p:txBody>
        </p:sp>
        <p:sp>
          <p:nvSpPr>
            <p:cNvPr id="343" name="Text Box 76"/>
            <p:cNvSpPr txBox="1">
              <a:spLocks noChangeArrowheads="1"/>
            </p:cNvSpPr>
            <p:nvPr/>
          </p:nvSpPr>
          <p:spPr bwMode="auto">
            <a:xfrm>
              <a:off x="1191" y="4005"/>
              <a:ext cx="519" cy="1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制定市场、价格和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ESP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策略</a:t>
              </a:r>
            </a:p>
          </p:txBody>
        </p:sp>
        <p:sp>
          <p:nvSpPr>
            <p:cNvPr id="344" name="Text Box 77"/>
            <p:cNvSpPr txBox="1">
              <a:spLocks noChangeArrowheads="1"/>
            </p:cNvSpPr>
            <p:nvPr/>
          </p:nvSpPr>
          <p:spPr bwMode="auto">
            <a:xfrm>
              <a:off x="1132" y="2846"/>
              <a:ext cx="488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明确可服务性需求</a:t>
              </a:r>
            </a:p>
          </p:txBody>
        </p:sp>
        <p:sp>
          <p:nvSpPr>
            <p:cNvPr id="345" name="Text Box 78"/>
            <p:cNvSpPr txBox="1">
              <a:spLocks noChangeArrowheads="1"/>
            </p:cNvSpPr>
            <p:nvPr/>
          </p:nvSpPr>
          <p:spPr bwMode="auto">
            <a:xfrm>
              <a:off x="1818" y="3840"/>
              <a:ext cx="683" cy="52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700" b="1">
                  <a:latin typeface="Helvetica" charset="0"/>
                  <a:cs typeface="Helvetica" charset="0"/>
                </a:rPr>
                <a:t>更新市场计划</a:t>
              </a: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endParaRPr lang="en-GB" altLang="zh-CN" sz="700" b="1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endParaRPr lang="en-GB" altLang="zh-CN" sz="700" b="1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endParaRPr lang="en-GB" altLang="zh-CN" sz="700" b="1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endParaRPr lang="en-GB" altLang="zh-CN" sz="700" b="1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endParaRPr lang="en-GB" altLang="zh-CN" sz="700" b="1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endParaRPr lang="en-GB" altLang="zh-CN" sz="700" b="1">
                <a:latin typeface="Helvetica" charset="0"/>
                <a:cs typeface="Helvetica" charset="0"/>
              </a:endParaRPr>
            </a:p>
          </p:txBody>
        </p:sp>
        <p:sp>
          <p:nvSpPr>
            <p:cNvPr id="346" name="Text Box 79"/>
            <p:cNvSpPr txBox="1">
              <a:spLocks noChangeArrowheads="1"/>
            </p:cNvSpPr>
            <p:nvPr/>
          </p:nvSpPr>
          <p:spPr bwMode="auto">
            <a:xfrm>
              <a:off x="2804" y="1599"/>
              <a:ext cx="208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硬件详细设计</a:t>
              </a:r>
            </a:p>
          </p:txBody>
        </p:sp>
        <p:sp>
          <p:nvSpPr>
            <p:cNvPr id="347" name="Text Box 80"/>
            <p:cNvSpPr txBox="1">
              <a:spLocks noChangeArrowheads="1"/>
            </p:cNvSpPr>
            <p:nvPr/>
          </p:nvSpPr>
          <p:spPr bwMode="auto">
            <a:xfrm>
              <a:off x="2809" y="1772"/>
              <a:ext cx="203" cy="1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软件详细设计</a:t>
              </a:r>
            </a:p>
          </p:txBody>
        </p:sp>
        <p:sp>
          <p:nvSpPr>
            <p:cNvPr id="349" name="Text Box 82"/>
            <p:cNvSpPr txBox="1">
              <a:spLocks noChangeArrowheads="1"/>
            </p:cNvSpPr>
            <p:nvPr/>
          </p:nvSpPr>
          <p:spPr bwMode="auto">
            <a:xfrm>
              <a:off x="3022" y="1605"/>
              <a:ext cx="303" cy="1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开发 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&amp;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测试硬件单元</a:t>
              </a:r>
            </a:p>
          </p:txBody>
        </p:sp>
        <p:sp>
          <p:nvSpPr>
            <p:cNvPr id="350" name="Text Box 83"/>
            <p:cNvSpPr txBox="1">
              <a:spLocks noChangeArrowheads="1"/>
            </p:cNvSpPr>
            <p:nvPr/>
          </p:nvSpPr>
          <p:spPr bwMode="auto">
            <a:xfrm>
              <a:off x="3026" y="3225"/>
              <a:ext cx="1064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制造工艺开发</a:t>
              </a:r>
            </a:p>
          </p:txBody>
        </p:sp>
        <p:sp>
          <p:nvSpPr>
            <p:cNvPr id="351" name="Text Box 84"/>
            <p:cNvSpPr txBox="1">
              <a:spLocks noChangeArrowheads="1"/>
            </p:cNvSpPr>
            <p:nvPr/>
          </p:nvSpPr>
          <p:spPr bwMode="auto">
            <a:xfrm>
              <a:off x="5936" y="2892"/>
              <a:ext cx="644" cy="163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提供持续的客户支持</a:t>
              </a:r>
            </a:p>
          </p:txBody>
        </p:sp>
        <p:sp>
          <p:nvSpPr>
            <p:cNvPr id="352" name="Text Box 85"/>
            <p:cNvSpPr txBox="1">
              <a:spLocks noChangeArrowheads="1"/>
            </p:cNvSpPr>
            <p:nvPr/>
          </p:nvSpPr>
          <p:spPr bwMode="auto">
            <a:xfrm>
              <a:off x="4931" y="3285"/>
              <a:ext cx="510" cy="10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产量逐步提升</a:t>
              </a:r>
            </a:p>
          </p:txBody>
        </p:sp>
        <p:sp>
          <p:nvSpPr>
            <p:cNvPr id="353" name="Text Box 86"/>
            <p:cNvSpPr txBox="1">
              <a:spLocks noChangeArrowheads="1"/>
            </p:cNvSpPr>
            <p:nvPr/>
          </p:nvSpPr>
          <p:spPr bwMode="auto">
            <a:xfrm>
              <a:off x="3023" y="1945"/>
              <a:ext cx="299" cy="15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开发和测试结构单元</a:t>
              </a:r>
            </a:p>
          </p:txBody>
        </p:sp>
        <p:grpSp>
          <p:nvGrpSpPr>
            <p:cNvPr id="354" name="Group 87"/>
            <p:cNvGrpSpPr>
              <a:grpSpLocks/>
            </p:cNvGrpSpPr>
            <p:nvPr/>
          </p:nvGrpSpPr>
          <p:grpSpPr bwMode="auto">
            <a:xfrm>
              <a:off x="5198" y="4521"/>
              <a:ext cx="64" cy="108"/>
              <a:chOff x="5198" y="4521"/>
              <a:chExt cx="64" cy="108"/>
            </a:xfrm>
          </p:grpSpPr>
          <p:sp>
            <p:nvSpPr>
              <p:cNvPr id="532" name="Freeform 88"/>
              <p:cNvSpPr>
                <a:spLocks noChangeArrowheads="1"/>
              </p:cNvSpPr>
              <p:nvPr/>
            </p:nvSpPr>
            <p:spPr bwMode="auto">
              <a:xfrm>
                <a:off x="5198" y="4530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3" name="Text Box 89"/>
              <p:cNvSpPr txBox="1">
                <a:spLocks noChangeArrowheads="1"/>
              </p:cNvSpPr>
              <p:nvPr/>
            </p:nvSpPr>
            <p:spPr bwMode="auto">
              <a:xfrm>
                <a:off x="5213" y="4521"/>
                <a:ext cx="36" cy="10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55" name="Text Box 90"/>
            <p:cNvSpPr txBox="1">
              <a:spLocks noChangeArrowheads="1"/>
            </p:cNvSpPr>
            <p:nvPr/>
          </p:nvSpPr>
          <p:spPr bwMode="auto">
            <a:xfrm>
              <a:off x="5309" y="4524"/>
              <a:ext cx="207" cy="12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开始销售</a:t>
              </a:r>
            </a:p>
          </p:txBody>
        </p:sp>
        <p:grpSp>
          <p:nvGrpSpPr>
            <p:cNvPr id="356" name="Group 91"/>
            <p:cNvGrpSpPr>
              <a:grpSpLocks/>
            </p:cNvGrpSpPr>
            <p:nvPr/>
          </p:nvGrpSpPr>
          <p:grpSpPr bwMode="auto">
            <a:xfrm>
              <a:off x="5265" y="630"/>
              <a:ext cx="225" cy="2272"/>
              <a:chOff x="5265" y="630"/>
              <a:chExt cx="225" cy="2272"/>
            </a:xfrm>
          </p:grpSpPr>
          <p:sp>
            <p:nvSpPr>
              <p:cNvPr id="530" name="Freeform 92"/>
              <p:cNvSpPr>
                <a:spLocks noChangeArrowheads="1"/>
              </p:cNvSpPr>
              <p:nvPr/>
            </p:nvSpPr>
            <p:spPr bwMode="auto">
              <a:xfrm>
                <a:off x="5426" y="630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8" name="Freeform 92"/>
              <p:cNvSpPr>
                <a:spLocks noChangeArrowheads="1"/>
              </p:cNvSpPr>
              <p:nvPr/>
            </p:nvSpPr>
            <p:spPr bwMode="auto">
              <a:xfrm>
                <a:off x="5265" y="2835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57" name="Text Box 94"/>
            <p:cNvSpPr txBox="1">
              <a:spLocks noChangeArrowheads="1"/>
            </p:cNvSpPr>
            <p:nvPr/>
          </p:nvSpPr>
          <p:spPr bwMode="auto">
            <a:xfrm>
              <a:off x="5175" y="630"/>
              <a:ext cx="315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发布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358" name="Text Box 95"/>
            <p:cNvSpPr txBox="1">
              <a:spLocks noChangeArrowheads="1"/>
            </p:cNvSpPr>
            <p:nvPr/>
          </p:nvSpPr>
          <p:spPr bwMode="auto">
            <a:xfrm>
              <a:off x="4289" y="4540"/>
              <a:ext cx="905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接受培训和准备销售力量</a:t>
              </a:r>
            </a:p>
          </p:txBody>
        </p:sp>
        <p:sp>
          <p:nvSpPr>
            <p:cNvPr id="359" name="Text Box 96"/>
            <p:cNvSpPr txBox="1">
              <a:spLocks noChangeArrowheads="1"/>
            </p:cNvSpPr>
            <p:nvPr/>
          </p:nvSpPr>
          <p:spPr bwMode="auto">
            <a:xfrm>
              <a:off x="3318" y="2790"/>
              <a:ext cx="1123" cy="98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准备客户服务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&amp;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支持</a:t>
              </a:r>
            </a:p>
          </p:txBody>
        </p:sp>
        <p:sp>
          <p:nvSpPr>
            <p:cNvPr id="528" name="Freeform 98"/>
            <p:cNvSpPr>
              <a:spLocks noChangeArrowheads="1"/>
            </p:cNvSpPr>
            <p:nvPr/>
          </p:nvSpPr>
          <p:spPr bwMode="auto">
            <a:xfrm>
              <a:off x="4944" y="3112"/>
              <a:ext cx="63" cy="67"/>
            </a:xfrm>
            <a:custGeom>
              <a:avLst/>
              <a:gdLst>
                <a:gd name="T0" fmla="*/ 0 w 280"/>
                <a:gd name="T1" fmla="*/ 296 h 297"/>
                <a:gd name="T2" fmla="*/ 279 w 280"/>
                <a:gd name="T3" fmla="*/ 296 h 297"/>
                <a:gd name="T4" fmla="*/ 140 w 280"/>
                <a:gd name="T5" fmla="*/ 0 h 297"/>
                <a:gd name="T6" fmla="*/ 0 w 280"/>
                <a:gd name="T7" fmla="*/ 296 h 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297"/>
                <a:gd name="T14" fmla="*/ 280 w 280"/>
                <a:gd name="T15" fmla="*/ 297 h 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297">
                  <a:moveTo>
                    <a:pt x="0" y="296"/>
                  </a:moveTo>
                  <a:lnTo>
                    <a:pt x="279" y="296"/>
                  </a:lnTo>
                  <a:lnTo>
                    <a:pt x="140" y="0"/>
                  </a:lnTo>
                  <a:lnTo>
                    <a:pt x="0" y="296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1" name="Text Box 100"/>
            <p:cNvSpPr txBox="1">
              <a:spLocks noChangeArrowheads="1"/>
            </p:cNvSpPr>
            <p:nvPr/>
          </p:nvSpPr>
          <p:spPr bwMode="auto">
            <a:xfrm>
              <a:off x="5021" y="3096"/>
              <a:ext cx="363" cy="12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切换到制造操作</a:t>
              </a:r>
            </a:p>
          </p:txBody>
        </p:sp>
        <p:sp>
          <p:nvSpPr>
            <p:cNvPr id="362" name="Text Box 101"/>
            <p:cNvSpPr txBox="1">
              <a:spLocks noChangeArrowheads="1"/>
            </p:cNvSpPr>
            <p:nvPr/>
          </p:nvSpPr>
          <p:spPr bwMode="auto">
            <a:xfrm>
              <a:off x="291" y="4326"/>
              <a:ext cx="262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订单履行</a:t>
              </a:r>
            </a:p>
          </p:txBody>
        </p:sp>
        <p:sp>
          <p:nvSpPr>
            <p:cNvPr id="363" name="Text Box 102"/>
            <p:cNvSpPr txBox="1">
              <a:spLocks noChangeArrowheads="1"/>
            </p:cNvSpPr>
            <p:nvPr/>
          </p:nvSpPr>
          <p:spPr bwMode="auto">
            <a:xfrm>
              <a:off x="2814" y="4213"/>
              <a:ext cx="2306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准备发布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/ 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局部公开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/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培训</a:t>
              </a:r>
            </a:p>
          </p:txBody>
        </p:sp>
        <p:sp>
          <p:nvSpPr>
            <p:cNvPr id="364" name="Text Box 103"/>
            <p:cNvSpPr txBox="1">
              <a:spLocks noChangeArrowheads="1"/>
            </p:cNvSpPr>
            <p:nvPr/>
          </p:nvSpPr>
          <p:spPr bwMode="auto">
            <a:xfrm>
              <a:off x="1968" y="4205"/>
              <a:ext cx="818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制定客户迁移计划</a:t>
              </a:r>
            </a:p>
          </p:txBody>
        </p:sp>
        <p:sp>
          <p:nvSpPr>
            <p:cNvPr id="365" name="Text Box 104"/>
            <p:cNvSpPr txBox="1">
              <a:spLocks noChangeArrowheads="1"/>
            </p:cNvSpPr>
            <p:nvPr/>
          </p:nvSpPr>
          <p:spPr bwMode="auto">
            <a:xfrm>
              <a:off x="1818" y="4358"/>
              <a:ext cx="676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制定订单履行计划</a:t>
              </a:r>
            </a:p>
          </p:txBody>
        </p:sp>
        <p:sp>
          <p:nvSpPr>
            <p:cNvPr id="366" name="Text Box 105"/>
            <p:cNvSpPr txBox="1">
              <a:spLocks noChangeArrowheads="1"/>
            </p:cNvSpPr>
            <p:nvPr/>
          </p:nvSpPr>
          <p:spPr bwMode="auto">
            <a:xfrm>
              <a:off x="4776" y="4135"/>
              <a:ext cx="957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执行客户迁移活动</a:t>
              </a:r>
            </a:p>
          </p:txBody>
        </p:sp>
        <p:sp>
          <p:nvSpPr>
            <p:cNvPr id="367" name="Text Box 106"/>
            <p:cNvSpPr txBox="1">
              <a:spLocks noChangeArrowheads="1"/>
            </p:cNvSpPr>
            <p:nvPr/>
          </p:nvSpPr>
          <p:spPr bwMode="auto">
            <a:xfrm>
              <a:off x="5459" y="3905"/>
              <a:ext cx="952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监控销售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&amp;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客户</a:t>
              </a:r>
            </a:p>
          </p:txBody>
        </p:sp>
        <p:sp>
          <p:nvSpPr>
            <p:cNvPr id="368" name="Text Box 107"/>
            <p:cNvSpPr txBox="1">
              <a:spLocks noChangeArrowheads="1"/>
            </p:cNvSpPr>
            <p:nvPr/>
          </p:nvSpPr>
          <p:spPr bwMode="auto">
            <a:xfrm>
              <a:off x="2108" y="4535"/>
              <a:ext cx="391" cy="11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销量承诺</a:t>
              </a:r>
            </a:p>
          </p:txBody>
        </p:sp>
        <p:grpSp>
          <p:nvGrpSpPr>
            <p:cNvPr id="369" name="Group 108"/>
            <p:cNvGrpSpPr>
              <a:grpSpLocks/>
            </p:cNvGrpSpPr>
            <p:nvPr/>
          </p:nvGrpSpPr>
          <p:grpSpPr bwMode="auto">
            <a:xfrm>
              <a:off x="6383" y="4521"/>
              <a:ext cx="64" cy="108"/>
              <a:chOff x="6383" y="4521"/>
              <a:chExt cx="64" cy="108"/>
            </a:xfrm>
          </p:grpSpPr>
          <p:sp>
            <p:nvSpPr>
              <p:cNvPr id="526" name="Freeform 109"/>
              <p:cNvSpPr>
                <a:spLocks noChangeArrowheads="1"/>
              </p:cNvSpPr>
              <p:nvPr/>
            </p:nvSpPr>
            <p:spPr bwMode="auto">
              <a:xfrm>
                <a:off x="6383" y="4530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7" name="Text Box 110"/>
              <p:cNvSpPr txBox="1">
                <a:spLocks noChangeArrowheads="1"/>
              </p:cNvSpPr>
              <p:nvPr/>
            </p:nvSpPr>
            <p:spPr bwMode="auto">
              <a:xfrm>
                <a:off x="6398" y="4521"/>
                <a:ext cx="36" cy="10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0" name="Text Box 111"/>
            <p:cNvSpPr txBox="1">
              <a:spLocks noChangeArrowheads="1"/>
            </p:cNvSpPr>
            <p:nvPr/>
          </p:nvSpPr>
          <p:spPr bwMode="auto">
            <a:xfrm>
              <a:off x="6319" y="4593"/>
              <a:ext cx="207" cy="12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停止销售</a:t>
              </a:r>
            </a:p>
          </p:txBody>
        </p:sp>
        <p:sp>
          <p:nvSpPr>
            <p:cNvPr id="371" name="Text Box 112"/>
            <p:cNvSpPr txBox="1">
              <a:spLocks noChangeArrowheads="1"/>
            </p:cNvSpPr>
            <p:nvPr/>
          </p:nvSpPr>
          <p:spPr bwMode="auto">
            <a:xfrm>
              <a:off x="2110" y="3626"/>
              <a:ext cx="1991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合同谈判</a:t>
              </a:r>
            </a:p>
          </p:txBody>
        </p:sp>
        <p:sp>
          <p:nvSpPr>
            <p:cNvPr id="372" name="Text Box 113"/>
            <p:cNvSpPr txBox="1">
              <a:spLocks noChangeArrowheads="1"/>
            </p:cNvSpPr>
            <p:nvPr/>
          </p:nvSpPr>
          <p:spPr bwMode="auto">
            <a:xfrm>
              <a:off x="3490" y="3758"/>
              <a:ext cx="589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确定供应商</a:t>
              </a:r>
            </a:p>
          </p:txBody>
        </p:sp>
        <p:sp>
          <p:nvSpPr>
            <p:cNvPr id="373" name="Text Box 114"/>
            <p:cNvSpPr txBox="1">
              <a:spLocks noChangeArrowheads="1"/>
            </p:cNvSpPr>
            <p:nvPr/>
          </p:nvSpPr>
          <p:spPr bwMode="auto">
            <a:xfrm>
              <a:off x="4339" y="3758"/>
              <a:ext cx="577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采购生产器件</a:t>
              </a:r>
            </a:p>
          </p:txBody>
        </p:sp>
        <p:sp>
          <p:nvSpPr>
            <p:cNvPr id="374" name="Text Box 115"/>
            <p:cNvSpPr txBox="1">
              <a:spLocks noChangeArrowheads="1"/>
            </p:cNvSpPr>
            <p:nvPr/>
          </p:nvSpPr>
          <p:spPr bwMode="auto">
            <a:xfrm>
              <a:off x="4928" y="3728"/>
              <a:ext cx="1554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监控供应商表现</a:t>
              </a:r>
            </a:p>
          </p:txBody>
        </p:sp>
        <p:sp>
          <p:nvSpPr>
            <p:cNvPr id="375" name="Text Box 116"/>
            <p:cNvSpPr txBox="1">
              <a:spLocks noChangeArrowheads="1"/>
            </p:cNvSpPr>
            <p:nvPr/>
          </p:nvSpPr>
          <p:spPr bwMode="auto">
            <a:xfrm>
              <a:off x="5817" y="1051"/>
              <a:ext cx="591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损益评估</a:t>
              </a:r>
            </a:p>
          </p:txBody>
        </p:sp>
        <p:sp>
          <p:nvSpPr>
            <p:cNvPr id="376" name="Text Box 117"/>
            <p:cNvSpPr txBox="1">
              <a:spLocks noChangeArrowheads="1"/>
            </p:cNvSpPr>
            <p:nvPr/>
          </p:nvSpPr>
          <p:spPr bwMode="auto">
            <a:xfrm>
              <a:off x="5444" y="3276"/>
              <a:ext cx="1028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监控生产</a:t>
              </a:r>
            </a:p>
          </p:txBody>
        </p:sp>
        <p:sp>
          <p:nvSpPr>
            <p:cNvPr id="377" name="Text Box 118"/>
            <p:cNvSpPr txBox="1">
              <a:spLocks noChangeArrowheads="1"/>
            </p:cNvSpPr>
            <p:nvPr/>
          </p:nvSpPr>
          <p:spPr bwMode="auto">
            <a:xfrm>
              <a:off x="5444" y="3331"/>
              <a:ext cx="1028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管理供应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/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需求</a:t>
              </a:r>
            </a:p>
          </p:txBody>
        </p:sp>
        <p:sp>
          <p:nvSpPr>
            <p:cNvPr id="378" name="Text Box 119"/>
            <p:cNvSpPr txBox="1">
              <a:spLocks noChangeArrowheads="1"/>
            </p:cNvSpPr>
            <p:nvPr/>
          </p:nvSpPr>
          <p:spPr bwMode="auto">
            <a:xfrm>
              <a:off x="5455" y="3970"/>
              <a:ext cx="957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月度预测</a:t>
              </a:r>
            </a:p>
          </p:txBody>
        </p:sp>
        <p:sp>
          <p:nvSpPr>
            <p:cNvPr id="379" name="Freeform 120"/>
            <p:cNvSpPr>
              <a:spLocks noChangeArrowheads="1"/>
            </p:cNvSpPr>
            <p:nvPr/>
          </p:nvSpPr>
          <p:spPr bwMode="auto">
            <a:xfrm>
              <a:off x="1690" y="1215"/>
              <a:ext cx="65" cy="53"/>
            </a:xfrm>
            <a:custGeom>
              <a:avLst/>
              <a:gdLst>
                <a:gd name="T0" fmla="*/ 0 w 285"/>
                <a:gd name="T1" fmla="*/ 233 h 234"/>
                <a:gd name="T2" fmla="*/ 284 w 285"/>
                <a:gd name="T3" fmla="*/ 233 h 234"/>
                <a:gd name="T4" fmla="*/ 284 w 285"/>
                <a:gd name="T5" fmla="*/ 0 h 234"/>
                <a:gd name="T6" fmla="*/ 0 w 285"/>
                <a:gd name="T7" fmla="*/ 0 h 234"/>
                <a:gd name="T8" fmla="*/ 0 w 285"/>
                <a:gd name="T9" fmla="*/ 23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34"/>
                <a:gd name="T17" fmla="*/ 285 w 285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34">
                  <a:moveTo>
                    <a:pt x="0" y="233"/>
                  </a:moveTo>
                  <a:lnTo>
                    <a:pt x="284" y="233"/>
                  </a:lnTo>
                  <a:lnTo>
                    <a:pt x="284" y="0"/>
                  </a:lnTo>
                  <a:lnTo>
                    <a:pt x="0" y="0"/>
                  </a:lnTo>
                  <a:lnTo>
                    <a:pt x="0" y="233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" name="Text Box 121"/>
            <p:cNvSpPr txBox="1">
              <a:spLocks noChangeArrowheads="1"/>
            </p:cNvSpPr>
            <p:nvPr/>
          </p:nvSpPr>
          <p:spPr bwMode="auto">
            <a:xfrm>
              <a:off x="1080" y="1210"/>
              <a:ext cx="630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产品需求和概念评审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TR1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grpSp>
          <p:nvGrpSpPr>
            <p:cNvPr id="381" name="Group 122"/>
            <p:cNvGrpSpPr>
              <a:grpSpLocks/>
            </p:cNvGrpSpPr>
            <p:nvPr/>
          </p:nvGrpSpPr>
          <p:grpSpPr bwMode="auto">
            <a:xfrm>
              <a:off x="6544" y="2815"/>
              <a:ext cx="64" cy="108"/>
              <a:chOff x="6544" y="2815"/>
              <a:chExt cx="64" cy="108"/>
            </a:xfrm>
          </p:grpSpPr>
          <p:sp>
            <p:nvSpPr>
              <p:cNvPr id="524" name="Freeform 123"/>
              <p:cNvSpPr>
                <a:spLocks noChangeArrowheads="1"/>
              </p:cNvSpPr>
              <p:nvPr/>
            </p:nvSpPr>
            <p:spPr bwMode="auto">
              <a:xfrm>
                <a:off x="6544" y="2825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5" name="Text Box 124"/>
              <p:cNvSpPr txBox="1">
                <a:spLocks noChangeArrowheads="1"/>
              </p:cNvSpPr>
              <p:nvPr/>
            </p:nvSpPr>
            <p:spPr bwMode="auto">
              <a:xfrm>
                <a:off x="6559" y="2815"/>
                <a:ext cx="36" cy="10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82" name="Text Box 125"/>
            <p:cNvSpPr txBox="1">
              <a:spLocks noChangeArrowheads="1"/>
            </p:cNvSpPr>
            <p:nvPr/>
          </p:nvSpPr>
          <p:spPr bwMode="auto">
            <a:xfrm>
              <a:off x="6284" y="2802"/>
              <a:ext cx="207" cy="12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停止支持</a:t>
              </a:r>
            </a:p>
          </p:txBody>
        </p:sp>
        <p:grpSp>
          <p:nvGrpSpPr>
            <p:cNvPr id="383" name="Group 126"/>
            <p:cNvGrpSpPr>
              <a:grpSpLocks/>
            </p:cNvGrpSpPr>
            <p:nvPr/>
          </p:nvGrpSpPr>
          <p:grpSpPr bwMode="auto">
            <a:xfrm>
              <a:off x="6443" y="3191"/>
              <a:ext cx="64" cy="108"/>
              <a:chOff x="6443" y="3191"/>
              <a:chExt cx="64" cy="108"/>
            </a:xfrm>
          </p:grpSpPr>
          <p:sp>
            <p:nvSpPr>
              <p:cNvPr id="522" name="Freeform 127"/>
              <p:cNvSpPr>
                <a:spLocks noChangeArrowheads="1"/>
              </p:cNvSpPr>
              <p:nvPr/>
            </p:nvSpPr>
            <p:spPr bwMode="auto">
              <a:xfrm>
                <a:off x="6443" y="3200"/>
                <a:ext cx="64" cy="68"/>
              </a:xfrm>
              <a:custGeom>
                <a:avLst/>
                <a:gdLst>
                  <a:gd name="T0" fmla="*/ 0 w 284"/>
                  <a:gd name="T1" fmla="*/ 297 h 298"/>
                  <a:gd name="T2" fmla="*/ 283 w 284"/>
                  <a:gd name="T3" fmla="*/ 297 h 298"/>
                  <a:gd name="T4" fmla="*/ 142 w 284"/>
                  <a:gd name="T5" fmla="*/ 0 h 298"/>
                  <a:gd name="T6" fmla="*/ 0 w 284"/>
                  <a:gd name="T7" fmla="*/ 297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8"/>
                  <a:gd name="T14" fmla="*/ 284 w 284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8">
                    <a:moveTo>
                      <a:pt x="0" y="297"/>
                    </a:moveTo>
                    <a:lnTo>
                      <a:pt x="283" y="297"/>
                    </a:lnTo>
                    <a:lnTo>
                      <a:pt x="142" y="0"/>
                    </a:lnTo>
                    <a:lnTo>
                      <a:pt x="0" y="297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3" name="Text Box 128"/>
              <p:cNvSpPr txBox="1">
                <a:spLocks noChangeArrowheads="1"/>
              </p:cNvSpPr>
              <p:nvPr/>
            </p:nvSpPr>
            <p:spPr bwMode="auto">
              <a:xfrm>
                <a:off x="6458" y="3191"/>
                <a:ext cx="36" cy="10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84" name="Text Box 129"/>
            <p:cNvSpPr txBox="1">
              <a:spLocks noChangeArrowheads="1"/>
            </p:cNvSpPr>
            <p:nvPr/>
          </p:nvSpPr>
          <p:spPr bwMode="auto">
            <a:xfrm>
              <a:off x="6341" y="3122"/>
              <a:ext cx="207" cy="12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终止生产</a:t>
              </a:r>
            </a:p>
          </p:txBody>
        </p:sp>
        <p:sp>
          <p:nvSpPr>
            <p:cNvPr id="385" name="Text Box 130"/>
            <p:cNvSpPr txBox="1">
              <a:spLocks noChangeArrowheads="1"/>
            </p:cNvSpPr>
            <p:nvPr/>
          </p:nvSpPr>
          <p:spPr bwMode="auto">
            <a:xfrm>
              <a:off x="5348" y="4048"/>
              <a:ext cx="713" cy="7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产品包促销</a:t>
              </a:r>
            </a:p>
          </p:txBody>
        </p:sp>
        <p:sp>
          <p:nvSpPr>
            <p:cNvPr id="386" name="Text Box 131"/>
            <p:cNvSpPr txBox="1">
              <a:spLocks noChangeArrowheads="1"/>
            </p:cNvSpPr>
            <p:nvPr/>
          </p:nvSpPr>
          <p:spPr bwMode="auto">
            <a:xfrm>
              <a:off x="5134" y="3971"/>
              <a:ext cx="213" cy="12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发布产品包</a:t>
              </a:r>
            </a:p>
          </p:txBody>
        </p:sp>
        <p:sp>
          <p:nvSpPr>
            <p:cNvPr id="387" name="Text Box 132"/>
            <p:cNvSpPr txBox="1">
              <a:spLocks noChangeArrowheads="1"/>
            </p:cNvSpPr>
            <p:nvPr/>
          </p:nvSpPr>
          <p:spPr bwMode="auto">
            <a:xfrm>
              <a:off x="3701" y="4345"/>
              <a:ext cx="778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订单履行活动</a:t>
              </a:r>
            </a:p>
          </p:txBody>
        </p:sp>
        <p:sp>
          <p:nvSpPr>
            <p:cNvPr id="388" name="Text Box 133"/>
            <p:cNvSpPr txBox="1">
              <a:spLocks noChangeArrowheads="1"/>
            </p:cNvSpPr>
            <p:nvPr/>
          </p:nvSpPr>
          <p:spPr bwMode="auto">
            <a:xfrm>
              <a:off x="1176" y="810"/>
              <a:ext cx="445" cy="12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制定项目计划（ 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WBS1/2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级）</a:t>
              </a:r>
            </a:p>
          </p:txBody>
        </p:sp>
        <p:sp>
          <p:nvSpPr>
            <p:cNvPr id="389" name="Text Box 134"/>
            <p:cNvSpPr txBox="1">
              <a:spLocks noChangeArrowheads="1"/>
            </p:cNvSpPr>
            <p:nvPr/>
          </p:nvSpPr>
          <p:spPr bwMode="auto">
            <a:xfrm>
              <a:off x="2803" y="874"/>
              <a:ext cx="3132" cy="7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监控和管理项目</a:t>
              </a:r>
            </a:p>
          </p:txBody>
        </p:sp>
        <p:sp>
          <p:nvSpPr>
            <p:cNvPr id="390" name="Text Box 135"/>
            <p:cNvSpPr txBox="1">
              <a:spLocks noChangeArrowheads="1"/>
            </p:cNvSpPr>
            <p:nvPr/>
          </p:nvSpPr>
          <p:spPr bwMode="auto">
            <a:xfrm>
              <a:off x="215" y="1288"/>
              <a:ext cx="827" cy="1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系统</a:t>
              </a:r>
              <a:r>
                <a:rPr lang="zh-CN" altLang="en-US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设计</a:t>
              </a:r>
              <a:endParaRPr lang="zh-CN" altLang="en-GB" sz="700" b="1" dirty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  <a:p>
              <a:pPr marL="234950" lvl="1" indent="0">
                <a:lnSpc>
                  <a:spcPct val="138000"/>
                </a:lnSpc>
                <a:spcBef>
                  <a:spcPts val="113"/>
                </a:spcBef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（包括</a:t>
              </a:r>
              <a:r>
                <a:rPr lang="en-GB" altLang="zh-CN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QA/</a:t>
              </a: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可靠性）</a:t>
              </a:r>
            </a:p>
          </p:txBody>
        </p:sp>
        <p:sp>
          <p:nvSpPr>
            <p:cNvPr id="391" name="Text Box 136"/>
            <p:cNvSpPr txBox="1">
              <a:spLocks noChangeArrowheads="1"/>
            </p:cNvSpPr>
            <p:nvPr/>
          </p:nvSpPr>
          <p:spPr bwMode="auto">
            <a:xfrm>
              <a:off x="296" y="4038"/>
              <a:ext cx="449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市场规划和操作</a:t>
              </a:r>
            </a:p>
          </p:txBody>
        </p:sp>
        <p:sp>
          <p:nvSpPr>
            <p:cNvPr id="393" name="Text Box 138"/>
            <p:cNvSpPr txBox="1">
              <a:spLocks noChangeArrowheads="1"/>
            </p:cNvSpPr>
            <p:nvPr/>
          </p:nvSpPr>
          <p:spPr bwMode="auto">
            <a:xfrm>
              <a:off x="225" y="495"/>
              <a:ext cx="371" cy="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US" altLang="zh-CN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IPMT/</a:t>
              </a:r>
              <a:r>
                <a:rPr lang="en-GB" altLang="zh-CN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PDT</a:t>
              </a:r>
              <a:endParaRPr lang="en-GB" altLang="zh-CN" sz="700" b="1" dirty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</p:txBody>
        </p:sp>
        <p:sp>
          <p:nvSpPr>
            <p:cNvPr id="394" name="Text Box 139"/>
            <p:cNvSpPr txBox="1">
              <a:spLocks noChangeArrowheads="1"/>
            </p:cNvSpPr>
            <p:nvPr/>
          </p:nvSpPr>
          <p:spPr bwMode="auto">
            <a:xfrm>
              <a:off x="270" y="585"/>
              <a:ext cx="540" cy="3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立项报告 </a:t>
              </a:r>
              <a:r>
                <a:rPr lang="en-US" altLang="zh-CN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/</a:t>
              </a: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可行性报告</a:t>
              </a:r>
              <a:endParaRPr lang="en-US" altLang="zh-CN" sz="700" b="1" dirty="0" smtClean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产品开发任务书</a:t>
              </a:r>
              <a:endParaRPr lang="en-US" altLang="zh-CN" sz="700" b="1" dirty="0" smtClean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产品需求包</a:t>
              </a:r>
              <a:endParaRPr lang="en-US" altLang="zh-CN" sz="700" b="1" dirty="0" smtClean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决策评审点</a:t>
              </a:r>
              <a:r>
                <a:rPr lang="en-US" altLang="zh-CN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/</a:t>
              </a: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里程碑</a:t>
              </a:r>
              <a:endParaRPr lang="en-US" altLang="zh-CN" sz="700" b="1" dirty="0" smtClean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7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项目管理</a:t>
              </a:r>
              <a:endParaRPr lang="zh-CN" altLang="en-GB" sz="700" b="1" dirty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</p:txBody>
        </p:sp>
        <p:sp>
          <p:nvSpPr>
            <p:cNvPr id="398" name="Text Box 145"/>
            <p:cNvSpPr txBox="1">
              <a:spLocks noChangeArrowheads="1"/>
            </p:cNvSpPr>
            <p:nvPr/>
          </p:nvSpPr>
          <p:spPr bwMode="auto">
            <a:xfrm>
              <a:off x="5831" y="535"/>
              <a:ext cx="74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GB" altLang="zh-CN" sz="600" b="1" dirty="0">
                  <a:latin typeface="Helvetica" charset="0"/>
                  <a:cs typeface="Helvetica" charset="0"/>
                </a:rPr>
                <a:t>GA</a:t>
              </a:r>
            </a:p>
          </p:txBody>
        </p:sp>
        <p:sp>
          <p:nvSpPr>
            <p:cNvPr id="518" name="Freeform 147"/>
            <p:cNvSpPr>
              <a:spLocks noChangeArrowheads="1"/>
            </p:cNvSpPr>
            <p:nvPr/>
          </p:nvSpPr>
          <p:spPr bwMode="auto">
            <a:xfrm>
              <a:off x="1240" y="540"/>
              <a:ext cx="65" cy="67"/>
            </a:xfrm>
            <a:custGeom>
              <a:avLst/>
              <a:gdLst>
                <a:gd name="T0" fmla="*/ 0 w 287"/>
                <a:gd name="T1" fmla="*/ 296 h 297"/>
                <a:gd name="T2" fmla="*/ 286 w 287"/>
                <a:gd name="T3" fmla="*/ 296 h 297"/>
                <a:gd name="T4" fmla="*/ 143 w 287"/>
                <a:gd name="T5" fmla="*/ 0 h 297"/>
                <a:gd name="T6" fmla="*/ 0 w 287"/>
                <a:gd name="T7" fmla="*/ 296 h 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297"/>
                <a:gd name="T14" fmla="*/ 287 w 287"/>
                <a:gd name="T15" fmla="*/ 297 h 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297">
                  <a:moveTo>
                    <a:pt x="0" y="296"/>
                  </a:moveTo>
                  <a:lnTo>
                    <a:pt x="286" y="296"/>
                  </a:lnTo>
                  <a:lnTo>
                    <a:pt x="143" y="0"/>
                  </a:lnTo>
                  <a:lnTo>
                    <a:pt x="0" y="296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" name="Text Box 149"/>
            <p:cNvSpPr txBox="1">
              <a:spLocks noChangeArrowheads="1"/>
            </p:cNvSpPr>
            <p:nvPr/>
          </p:nvSpPr>
          <p:spPr bwMode="auto">
            <a:xfrm>
              <a:off x="1125" y="501"/>
              <a:ext cx="103" cy="12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组建</a:t>
              </a: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GB" altLang="zh-CN" sz="600" b="1" dirty="0">
                  <a:latin typeface="Helvetica" charset="0"/>
                  <a:cs typeface="Helvetica" charset="0"/>
                </a:rPr>
                <a:t>PDT</a:t>
              </a:r>
            </a:p>
          </p:txBody>
        </p:sp>
        <p:sp>
          <p:nvSpPr>
            <p:cNvPr id="401" name="Text Box 150"/>
            <p:cNvSpPr txBox="1">
              <a:spLocks noChangeArrowheads="1"/>
            </p:cNvSpPr>
            <p:nvPr/>
          </p:nvSpPr>
          <p:spPr bwMode="auto">
            <a:xfrm>
              <a:off x="6070" y="4039"/>
              <a:ext cx="258" cy="12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支持准备 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EOL</a:t>
              </a:r>
            </a:p>
          </p:txBody>
        </p:sp>
        <p:sp>
          <p:nvSpPr>
            <p:cNvPr id="403" name="Text Box 152"/>
            <p:cNvSpPr txBox="1">
              <a:spLocks noChangeArrowheads="1"/>
            </p:cNvSpPr>
            <p:nvPr/>
          </p:nvSpPr>
          <p:spPr bwMode="auto">
            <a:xfrm>
              <a:off x="1979" y="810"/>
              <a:ext cx="457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制定项目计划（ 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WBS 3/4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级）</a:t>
              </a:r>
            </a:p>
          </p:txBody>
        </p:sp>
        <p:sp>
          <p:nvSpPr>
            <p:cNvPr id="516" name="Freeform 154"/>
            <p:cNvSpPr>
              <a:spLocks noChangeArrowheads="1"/>
            </p:cNvSpPr>
            <p:nvPr/>
          </p:nvSpPr>
          <p:spPr bwMode="auto">
            <a:xfrm>
              <a:off x="1509" y="1125"/>
              <a:ext cx="66" cy="68"/>
            </a:xfrm>
            <a:custGeom>
              <a:avLst/>
              <a:gdLst>
                <a:gd name="T0" fmla="*/ 0 w 293"/>
                <a:gd name="T1" fmla="*/ 297 h 298"/>
                <a:gd name="T2" fmla="*/ 292 w 293"/>
                <a:gd name="T3" fmla="*/ 297 h 298"/>
                <a:gd name="T4" fmla="*/ 146 w 293"/>
                <a:gd name="T5" fmla="*/ 0 h 298"/>
                <a:gd name="T6" fmla="*/ 0 w 293"/>
                <a:gd name="T7" fmla="*/ 297 h 2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298"/>
                <a:gd name="T14" fmla="*/ 293 w 293"/>
                <a:gd name="T15" fmla="*/ 298 h 2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298">
                  <a:moveTo>
                    <a:pt x="0" y="297"/>
                  </a:moveTo>
                  <a:lnTo>
                    <a:pt x="292" y="297"/>
                  </a:lnTo>
                  <a:lnTo>
                    <a:pt x="146" y="0"/>
                  </a:lnTo>
                  <a:lnTo>
                    <a:pt x="0" y="297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5" name="Text Box 156"/>
            <p:cNvSpPr txBox="1">
              <a:spLocks noChangeArrowheads="1"/>
            </p:cNvSpPr>
            <p:nvPr/>
          </p:nvSpPr>
          <p:spPr bwMode="auto">
            <a:xfrm>
              <a:off x="1215" y="1127"/>
              <a:ext cx="250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需求受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控</a:t>
              </a:r>
            </a:p>
          </p:txBody>
        </p:sp>
        <p:grpSp>
          <p:nvGrpSpPr>
            <p:cNvPr id="406" name="Group 157"/>
            <p:cNvGrpSpPr>
              <a:grpSpLocks/>
            </p:cNvGrpSpPr>
            <p:nvPr/>
          </p:nvGrpSpPr>
          <p:grpSpPr bwMode="auto">
            <a:xfrm>
              <a:off x="2092" y="1124"/>
              <a:ext cx="563" cy="68"/>
              <a:chOff x="2092" y="1124"/>
              <a:chExt cx="563" cy="68"/>
            </a:xfrm>
          </p:grpSpPr>
          <p:sp>
            <p:nvSpPr>
              <p:cNvPr id="514" name="Freeform 158"/>
              <p:cNvSpPr>
                <a:spLocks noChangeArrowheads="1"/>
              </p:cNvSpPr>
              <p:nvPr/>
            </p:nvSpPr>
            <p:spPr bwMode="auto">
              <a:xfrm>
                <a:off x="2591" y="1124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4" name="Freeform 158"/>
              <p:cNvSpPr>
                <a:spLocks noChangeArrowheads="1"/>
              </p:cNvSpPr>
              <p:nvPr/>
            </p:nvSpPr>
            <p:spPr bwMode="auto">
              <a:xfrm>
                <a:off x="2092" y="1125"/>
                <a:ext cx="64" cy="67"/>
              </a:xfrm>
              <a:custGeom>
                <a:avLst/>
                <a:gdLst>
                  <a:gd name="T0" fmla="*/ 0 w 284"/>
                  <a:gd name="T1" fmla="*/ 296 h 297"/>
                  <a:gd name="T2" fmla="*/ 283 w 284"/>
                  <a:gd name="T3" fmla="*/ 296 h 297"/>
                  <a:gd name="T4" fmla="*/ 142 w 284"/>
                  <a:gd name="T5" fmla="*/ 0 h 297"/>
                  <a:gd name="T6" fmla="*/ 0 w 284"/>
                  <a:gd name="T7" fmla="*/ 296 h 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4"/>
                  <a:gd name="T13" fmla="*/ 0 h 297"/>
                  <a:gd name="T14" fmla="*/ 284 w 284"/>
                  <a:gd name="T15" fmla="*/ 297 h 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4" h="297">
                    <a:moveTo>
                      <a:pt x="0" y="296"/>
                    </a:moveTo>
                    <a:lnTo>
                      <a:pt x="283" y="296"/>
                    </a:lnTo>
                    <a:lnTo>
                      <a:pt x="142" y="0"/>
                    </a:lnTo>
                    <a:lnTo>
                      <a:pt x="0" y="296"/>
                    </a:lnTo>
                  </a:path>
                </a:pathLst>
              </a:custGeom>
              <a:solidFill>
                <a:srgbClr val="993399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07" name="Text Box 160"/>
            <p:cNvSpPr txBox="1">
              <a:spLocks noChangeArrowheads="1"/>
            </p:cNvSpPr>
            <p:nvPr/>
          </p:nvSpPr>
          <p:spPr bwMode="auto">
            <a:xfrm>
              <a:off x="2346" y="1125"/>
              <a:ext cx="227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配置受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控</a:t>
              </a:r>
            </a:p>
          </p:txBody>
        </p:sp>
        <p:sp>
          <p:nvSpPr>
            <p:cNvPr id="410" name="Freeform 165"/>
            <p:cNvSpPr>
              <a:spLocks noChangeArrowheads="1"/>
            </p:cNvSpPr>
            <p:nvPr/>
          </p:nvSpPr>
          <p:spPr bwMode="auto">
            <a:xfrm>
              <a:off x="2231" y="1215"/>
              <a:ext cx="64" cy="53"/>
            </a:xfrm>
            <a:custGeom>
              <a:avLst/>
              <a:gdLst>
                <a:gd name="T0" fmla="*/ 0 w 282"/>
                <a:gd name="T1" fmla="*/ 233 h 234"/>
                <a:gd name="T2" fmla="*/ 281 w 282"/>
                <a:gd name="T3" fmla="*/ 233 h 234"/>
                <a:gd name="T4" fmla="*/ 281 w 282"/>
                <a:gd name="T5" fmla="*/ 0 h 234"/>
                <a:gd name="T6" fmla="*/ 0 w 282"/>
                <a:gd name="T7" fmla="*/ 0 h 234"/>
                <a:gd name="T8" fmla="*/ 0 w 282"/>
                <a:gd name="T9" fmla="*/ 23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234"/>
                <a:gd name="T17" fmla="*/ 282 w 282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234">
                  <a:moveTo>
                    <a:pt x="0" y="233"/>
                  </a:moveTo>
                  <a:lnTo>
                    <a:pt x="281" y="233"/>
                  </a:lnTo>
                  <a:lnTo>
                    <a:pt x="281" y="0"/>
                  </a:lnTo>
                  <a:lnTo>
                    <a:pt x="0" y="0"/>
                  </a:lnTo>
                  <a:lnTo>
                    <a:pt x="0" y="233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" name="Text Box 166"/>
            <p:cNvSpPr txBox="1">
              <a:spLocks noChangeArrowheads="1"/>
            </p:cNvSpPr>
            <p:nvPr/>
          </p:nvSpPr>
          <p:spPr bwMode="auto">
            <a:xfrm>
              <a:off x="1826" y="1215"/>
              <a:ext cx="405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需求分解评审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TR2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510" name="Freeform 168"/>
            <p:cNvSpPr>
              <a:spLocks noChangeArrowheads="1"/>
            </p:cNvSpPr>
            <p:nvPr/>
          </p:nvSpPr>
          <p:spPr bwMode="auto">
            <a:xfrm>
              <a:off x="3240" y="1124"/>
              <a:ext cx="64" cy="67"/>
            </a:xfrm>
            <a:custGeom>
              <a:avLst/>
              <a:gdLst>
                <a:gd name="T0" fmla="*/ 0 w 284"/>
                <a:gd name="T1" fmla="*/ 296 h 297"/>
                <a:gd name="T2" fmla="*/ 283 w 284"/>
                <a:gd name="T3" fmla="*/ 296 h 297"/>
                <a:gd name="T4" fmla="*/ 142 w 284"/>
                <a:gd name="T5" fmla="*/ 0 h 297"/>
                <a:gd name="T6" fmla="*/ 0 w 284"/>
                <a:gd name="T7" fmla="*/ 296 h 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"/>
                <a:gd name="T13" fmla="*/ 0 h 297"/>
                <a:gd name="T14" fmla="*/ 284 w 284"/>
                <a:gd name="T15" fmla="*/ 297 h 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" h="297">
                  <a:moveTo>
                    <a:pt x="0" y="296"/>
                  </a:moveTo>
                  <a:lnTo>
                    <a:pt x="283" y="296"/>
                  </a:lnTo>
                  <a:lnTo>
                    <a:pt x="142" y="0"/>
                  </a:lnTo>
                  <a:lnTo>
                    <a:pt x="0" y="296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413" name="Text Box 170"/>
            <p:cNvSpPr txBox="1">
              <a:spLocks noChangeArrowheads="1"/>
            </p:cNvSpPr>
            <p:nvPr/>
          </p:nvSpPr>
          <p:spPr bwMode="auto">
            <a:xfrm>
              <a:off x="2896" y="1125"/>
              <a:ext cx="324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开发</a:t>
              </a:r>
              <a:r>
                <a:rPr lang="zh-CN" altLang="en-GB" sz="6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管理</a:t>
              </a:r>
              <a:r>
                <a:rPr lang="zh-CN" altLang="en-GB" sz="6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开始</a:t>
              </a:r>
            </a:p>
          </p:txBody>
        </p:sp>
        <p:sp>
          <p:nvSpPr>
            <p:cNvPr id="414" name="Text Box 171"/>
            <p:cNvSpPr txBox="1">
              <a:spLocks noChangeArrowheads="1"/>
            </p:cNvSpPr>
            <p:nvPr/>
          </p:nvSpPr>
          <p:spPr bwMode="auto">
            <a:xfrm>
              <a:off x="810" y="681"/>
              <a:ext cx="180" cy="12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项目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任务书</a:t>
              </a:r>
            </a:p>
          </p:txBody>
        </p:sp>
        <p:sp>
          <p:nvSpPr>
            <p:cNvPr id="415" name="Text Box 172"/>
            <p:cNvSpPr txBox="1">
              <a:spLocks noChangeArrowheads="1"/>
            </p:cNvSpPr>
            <p:nvPr/>
          </p:nvSpPr>
          <p:spPr bwMode="auto">
            <a:xfrm>
              <a:off x="3022" y="1777"/>
              <a:ext cx="301" cy="15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开发 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&amp;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测试软件单元</a:t>
              </a:r>
            </a:p>
          </p:txBody>
        </p:sp>
        <p:sp>
          <p:nvSpPr>
            <p:cNvPr id="416" name="Text Box 173"/>
            <p:cNvSpPr txBox="1">
              <a:spLocks noChangeArrowheads="1"/>
            </p:cNvSpPr>
            <p:nvPr/>
          </p:nvSpPr>
          <p:spPr bwMode="auto">
            <a:xfrm>
              <a:off x="2804" y="1940"/>
              <a:ext cx="212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结构详细设计</a:t>
              </a:r>
            </a:p>
          </p:txBody>
        </p:sp>
        <p:sp>
          <p:nvSpPr>
            <p:cNvPr id="417" name="Text Box 174"/>
            <p:cNvSpPr txBox="1">
              <a:spLocks noChangeArrowheads="1"/>
            </p:cNvSpPr>
            <p:nvPr/>
          </p:nvSpPr>
          <p:spPr bwMode="auto">
            <a:xfrm>
              <a:off x="3789" y="3159"/>
              <a:ext cx="815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生产初始产品</a:t>
              </a:r>
            </a:p>
          </p:txBody>
        </p:sp>
        <p:sp>
          <p:nvSpPr>
            <p:cNvPr id="418" name="Text Box 175"/>
            <p:cNvSpPr txBox="1">
              <a:spLocks noChangeArrowheads="1"/>
            </p:cNvSpPr>
            <p:nvPr/>
          </p:nvSpPr>
          <p:spPr bwMode="auto">
            <a:xfrm>
              <a:off x="3375" y="2301"/>
              <a:ext cx="305" cy="129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GB" altLang="zh-CN" sz="600" b="1" dirty="0" smtClean="0">
                  <a:latin typeface="Helvetica" charset="0"/>
                  <a:cs typeface="Helvetica" charset="0"/>
                </a:rPr>
                <a:t>ST</a:t>
              </a: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系统测试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19" name="Text Box 176"/>
            <p:cNvSpPr txBox="1">
              <a:spLocks noChangeArrowheads="1"/>
            </p:cNvSpPr>
            <p:nvPr/>
          </p:nvSpPr>
          <p:spPr bwMode="auto">
            <a:xfrm>
              <a:off x="4365" y="765"/>
              <a:ext cx="503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评估发布准备就绪情况</a:t>
              </a:r>
            </a:p>
          </p:txBody>
        </p:sp>
        <p:sp>
          <p:nvSpPr>
            <p:cNvPr id="420" name="Text Box 177"/>
            <p:cNvSpPr txBox="1">
              <a:spLocks noChangeArrowheads="1"/>
            </p:cNvSpPr>
            <p:nvPr/>
          </p:nvSpPr>
          <p:spPr bwMode="auto">
            <a:xfrm>
              <a:off x="4475" y="4345"/>
              <a:ext cx="447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设置订单处理环境</a:t>
              </a:r>
            </a:p>
          </p:txBody>
        </p:sp>
        <p:sp>
          <p:nvSpPr>
            <p:cNvPr id="421" name="Text Box 178"/>
            <p:cNvSpPr txBox="1">
              <a:spLocks noChangeArrowheads="1"/>
            </p:cNvSpPr>
            <p:nvPr/>
          </p:nvSpPr>
          <p:spPr bwMode="auto">
            <a:xfrm>
              <a:off x="4910" y="4345"/>
              <a:ext cx="303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装填渠道</a:t>
              </a:r>
            </a:p>
          </p:txBody>
        </p:sp>
        <p:sp>
          <p:nvSpPr>
            <p:cNvPr id="422" name="Freeform 179"/>
            <p:cNvSpPr>
              <a:spLocks noChangeArrowheads="1"/>
            </p:cNvSpPr>
            <p:nvPr/>
          </p:nvSpPr>
          <p:spPr bwMode="auto">
            <a:xfrm>
              <a:off x="4844" y="631"/>
              <a:ext cx="64" cy="53"/>
            </a:xfrm>
            <a:custGeom>
              <a:avLst/>
              <a:gdLst>
                <a:gd name="T0" fmla="*/ 0 w 282"/>
                <a:gd name="T1" fmla="*/ 234 h 235"/>
                <a:gd name="T2" fmla="*/ 281 w 282"/>
                <a:gd name="T3" fmla="*/ 234 h 235"/>
                <a:gd name="T4" fmla="*/ 281 w 282"/>
                <a:gd name="T5" fmla="*/ 0 h 235"/>
                <a:gd name="T6" fmla="*/ 0 w 282"/>
                <a:gd name="T7" fmla="*/ 0 h 235"/>
                <a:gd name="T8" fmla="*/ 0 w 282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235"/>
                <a:gd name="T17" fmla="*/ 282 w 282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235">
                  <a:moveTo>
                    <a:pt x="0" y="234"/>
                  </a:moveTo>
                  <a:lnTo>
                    <a:pt x="281" y="234"/>
                  </a:lnTo>
                  <a:lnTo>
                    <a:pt x="281" y="0"/>
                  </a:lnTo>
                  <a:lnTo>
                    <a:pt x="0" y="0"/>
                  </a:lnTo>
                  <a:lnTo>
                    <a:pt x="0" y="234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3" name="Text Box 180"/>
            <p:cNvSpPr txBox="1">
              <a:spLocks noChangeArrowheads="1"/>
            </p:cNvSpPr>
            <p:nvPr/>
          </p:nvSpPr>
          <p:spPr bwMode="auto">
            <a:xfrm>
              <a:off x="4403" y="599"/>
              <a:ext cx="416" cy="12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可获得性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DCP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材料</a:t>
              </a:r>
            </a:p>
          </p:txBody>
        </p:sp>
        <p:sp>
          <p:nvSpPr>
            <p:cNvPr id="425" name="Text Box 182"/>
            <p:cNvSpPr txBox="1">
              <a:spLocks noChangeArrowheads="1"/>
            </p:cNvSpPr>
            <p:nvPr/>
          </p:nvSpPr>
          <p:spPr bwMode="auto">
            <a:xfrm>
              <a:off x="1151" y="3164"/>
              <a:ext cx="424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明确可制造性需求</a:t>
              </a:r>
            </a:p>
          </p:txBody>
        </p:sp>
        <p:sp>
          <p:nvSpPr>
            <p:cNvPr id="426" name="Freeform 183"/>
            <p:cNvSpPr>
              <a:spLocks noChangeArrowheads="1"/>
            </p:cNvSpPr>
            <p:nvPr/>
          </p:nvSpPr>
          <p:spPr bwMode="auto">
            <a:xfrm>
              <a:off x="168" y="955"/>
              <a:ext cx="6479" cy="166"/>
            </a:xfrm>
            <a:custGeom>
              <a:avLst/>
              <a:gdLst>
                <a:gd name="T0" fmla="*/ 0 w 28572"/>
                <a:gd name="T1" fmla="*/ 733 h 734"/>
                <a:gd name="T2" fmla="*/ 28571 w 28572"/>
                <a:gd name="T3" fmla="*/ 733 h 734"/>
                <a:gd name="T4" fmla="*/ 28571 w 28572"/>
                <a:gd name="T5" fmla="*/ 0 h 734"/>
                <a:gd name="T6" fmla="*/ 0 w 28572"/>
                <a:gd name="T7" fmla="*/ 0 h 734"/>
                <a:gd name="T8" fmla="*/ 0 w 28572"/>
                <a:gd name="T9" fmla="*/ 733 h 7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72"/>
                <a:gd name="T16" fmla="*/ 0 h 734"/>
                <a:gd name="T17" fmla="*/ 28572 w 28572"/>
                <a:gd name="T18" fmla="*/ 734 h 7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72" h="734">
                  <a:moveTo>
                    <a:pt x="0" y="733"/>
                  </a:moveTo>
                  <a:lnTo>
                    <a:pt x="28571" y="733"/>
                  </a:lnTo>
                  <a:lnTo>
                    <a:pt x="28571" y="0"/>
                  </a:lnTo>
                  <a:lnTo>
                    <a:pt x="0" y="0"/>
                  </a:lnTo>
                  <a:lnTo>
                    <a:pt x="0" y="7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7" name="Text Box 184"/>
            <p:cNvSpPr txBox="1">
              <a:spLocks noChangeArrowheads="1"/>
            </p:cNvSpPr>
            <p:nvPr/>
          </p:nvSpPr>
          <p:spPr bwMode="auto">
            <a:xfrm>
              <a:off x="4680" y="2290"/>
              <a:ext cx="225" cy="6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04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标杆对比</a:t>
              </a:r>
              <a:endParaRPr lang="zh-CN" altLang="en-GB" sz="600" b="1" dirty="0">
                <a:solidFill>
                  <a:srgbClr val="330099"/>
                </a:solidFill>
                <a:latin typeface="Helvetica" charset="0"/>
                <a:cs typeface="Helvetica" charset="0"/>
              </a:endParaRPr>
            </a:p>
          </p:txBody>
        </p:sp>
        <p:sp>
          <p:nvSpPr>
            <p:cNvPr id="428" name="Text Box 185"/>
            <p:cNvSpPr txBox="1">
              <a:spLocks noChangeArrowheads="1"/>
            </p:cNvSpPr>
            <p:nvPr/>
          </p:nvSpPr>
          <p:spPr bwMode="auto">
            <a:xfrm>
              <a:off x="301" y="2250"/>
              <a:ext cx="138" cy="9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测试</a:t>
              </a:r>
            </a:p>
          </p:txBody>
        </p:sp>
        <p:sp>
          <p:nvSpPr>
            <p:cNvPr id="429" name="Text Box 186"/>
            <p:cNvSpPr txBox="1">
              <a:spLocks noChangeArrowheads="1"/>
            </p:cNvSpPr>
            <p:nvPr/>
          </p:nvSpPr>
          <p:spPr bwMode="auto">
            <a:xfrm>
              <a:off x="211" y="1597"/>
              <a:ext cx="481" cy="9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研发</a:t>
              </a:r>
            </a:p>
          </p:txBody>
        </p:sp>
        <p:sp>
          <p:nvSpPr>
            <p:cNvPr id="430" name="Text Box 187"/>
            <p:cNvSpPr txBox="1">
              <a:spLocks noChangeArrowheads="1"/>
            </p:cNvSpPr>
            <p:nvPr/>
          </p:nvSpPr>
          <p:spPr bwMode="auto">
            <a:xfrm>
              <a:off x="1918" y="3149"/>
              <a:ext cx="555" cy="10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制定制造计划</a:t>
              </a:r>
            </a:p>
          </p:txBody>
        </p:sp>
        <p:sp>
          <p:nvSpPr>
            <p:cNvPr id="431" name="Text Box 188"/>
            <p:cNvSpPr txBox="1">
              <a:spLocks noChangeArrowheads="1"/>
            </p:cNvSpPr>
            <p:nvPr/>
          </p:nvSpPr>
          <p:spPr bwMode="auto">
            <a:xfrm>
              <a:off x="2800" y="3151"/>
              <a:ext cx="218" cy="23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设计制造流程</a:t>
              </a:r>
            </a:p>
          </p:txBody>
        </p:sp>
        <p:sp>
          <p:nvSpPr>
            <p:cNvPr id="432" name="Text Box 189"/>
            <p:cNvSpPr txBox="1">
              <a:spLocks noChangeArrowheads="1"/>
            </p:cNvSpPr>
            <p:nvPr/>
          </p:nvSpPr>
          <p:spPr bwMode="auto">
            <a:xfrm>
              <a:off x="2835" y="2295"/>
              <a:ext cx="495" cy="12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  开发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“开发”测试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装备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，开发资料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 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33" name="Text Box 190"/>
            <p:cNvSpPr txBox="1">
              <a:spLocks noChangeArrowheads="1"/>
            </p:cNvSpPr>
            <p:nvPr/>
          </p:nvSpPr>
          <p:spPr bwMode="auto">
            <a:xfrm>
              <a:off x="4458" y="2846"/>
              <a:ext cx="219" cy="18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支持 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Beta 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测试</a:t>
              </a:r>
            </a:p>
          </p:txBody>
        </p:sp>
        <p:sp>
          <p:nvSpPr>
            <p:cNvPr id="434" name="Text Box 191"/>
            <p:cNvSpPr txBox="1">
              <a:spLocks noChangeArrowheads="1"/>
            </p:cNvSpPr>
            <p:nvPr/>
          </p:nvSpPr>
          <p:spPr bwMode="auto">
            <a:xfrm>
              <a:off x="6326" y="4039"/>
              <a:ext cx="194" cy="12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发布 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EOL</a:t>
              </a:r>
            </a:p>
          </p:txBody>
        </p:sp>
        <p:sp>
          <p:nvSpPr>
            <p:cNvPr id="437" name="Text Box 194"/>
            <p:cNvSpPr txBox="1">
              <a:spLocks noChangeArrowheads="1"/>
            </p:cNvSpPr>
            <p:nvPr/>
          </p:nvSpPr>
          <p:spPr bwMode="auto">
            <a:xfrm>
              <a:off x="1095" y="1305"/>
              <a:ext cx="300" cy="109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GB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探索产品概念</a:t>
              </a: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提供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技术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备选方案</a:t>
              </a: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39" name="Text Box 196"/>
            <p:cNvSpPr txBox="1">
              <a:spLocks noChangeArrowheads="1"/>
            </p:cNvSpPr>
            <p:nvPr/>
          </p:nvSpPr>
          <p:spPr bwMode="auto">
            <a:xfrm>
              <a:off x="304" y="2500"/>
              <a:ext cx="278" cy="9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资料开发 </a:t>
              </a:r>
            </a:p>
          </p:txBody>
        </p:sp>
        <p:sp>
          <p:nvSpPr>
            <p:cNvPr id="440" name="Text Box 197"/>
            <p:cNvSpPr txBox="1">
              <a:spLocks noChangeArrowheads="1"/>
            </p:cNvSpPr>
            <p:nvPr/>
          </p:nvSpPr>
          <p:spPr bwMode="auto">
            <a:xfrm>
              <a:off x="1946" y="2510"/>
              <a:ext cx="664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制定资料开发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和 翻译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计划</a:t>
              </a:r>
            </a:p>
          </p:txBody>
        </p:sp>
        <p:sp>
          <p:nvSpPr>
            <p:cNvPr id="441" name="Text Box 198"/>
            <p:cNvSpPr txBox="1">
              <a:spLocks noChangeArrowheads="1"/>
            </p:cNvSpPr>
            <p:nvPr/>
          </p:nvSpPr>
          <p:spPr bwMode="auto">
            <a:xfrm>
              <a:off x="3017" y="2544"/>
              <a:ext cx="1062" cy="6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开发，验证对外交付资料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42" name="Text Box 199"/>
            <p:cNvSpPr txBox="1">
              <a:spLocks noChangeArrowheads="1"/>
            </p:cNvSpPr>
            <p:nvPr/>
          </p:nvSpPr>
          <p:spPr bwMode="auto">
            <a:xfrm>
              <a:off x="4104" y="2544"/>
              <a:ext cx="1656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</a:tabLst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打印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、装运、存储资料</a:t>
              </a:r>
            </a:p>
          </p:txBody>
        </p:sp>
        <p:sp>
          <p:nvSpPr>
            <p:cNvPr id="444" name="Text Box 201"/>
            <p:cNvSpPr txBox="1">
              <a:spLocks noChangeArrowheads="1"/>
            </p:cNvSpPr>
            <p:nvPr/>
          </p:nvSpPr>
          <p:spPr bwMode="auto">
            <a:xfrm>
              <a:off x="3091" y="3299"/>
              <a:ext cx="999" cy="11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开发“制造”测试装备</a:t>
              </a:r>
            </a:p>
          </p:txBody>
        </p:sp>
        <p:sp>
          <p:nvSpPr>
            <p:cNvPr id="445" name="Text Box 202"/>
            <p:cNvSpPr txBox="1">
              <a:spLocks noChangeArrowheads="1"/>
            </p:cNvSpPr>
            <p:nvPr/>
          </p:nvSpPr>
          <p:spPr bwMode="auto">
            <a:xfrm>
              <a:off x="4111" y="3039"/>
              <a:ext cx="573" cy="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准备 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ESP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客户支持</a:t>
              </a:r>
            </a:p>
          </p:txBody>
        </p:sp>
        <p:sp>
          <p:nvSpPr>
            <p:cNvPr id="446" name="Text Box 203"/>
            <p:cNvSpPr txBox="1">
              <a:spLocks noChangeArrowheads="1"/>
            </p:cNvSpPr>
            <p:nvPr/>
          </p:nvSpPr>
          <p:spPr bwMode="auto">
            <a:xfrm>
              <a:off x="1215" y="4531"/>
              <a:ext cx="334" cy="166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支持销量预测</a:t>
              </a:r>
            </a:p>
          </p:txBody>
        </p:sp>
        <p:sp>
          <p:nvSpPr>
            <p:cNvPr id="447" name="Freeform 204"/>
            <p:cNvSpPr>
              <a:spLocks noChangeArrowheads="1"/>
            </p:cNvSpPr>
            <p:nvPr/>
          </p:nvSpPr>
          <p:spPr bwMode="auto">
            <a:xfrm>
              <a:off x="5670" y="736"/>
              <a:ext cx="64" cy="53"/>
            </a:xfrm>
            <a:custGeom>
              <a:avLst/>
              <a:gdLst>
                <a:gd name="T0" fmla="*/ 0 w 284"/>
                <a:gd name="T1" fmla="*/ 233 h 234"/>
                <a:gd name="T2" fmla="*/ 283 w 284"/>
                <a:gd name="T3" fmla="*/ 233 h 234"/>
                <a:gd name="T4" fmla="*/ 283 w 284"/>
                <a:gd name="T5" fmla="*/ 0 h 234"/>
                <a:gd name="T6" fmla="*/ 0 w 284"/>
                <a:gd name="T7" fmla="*/ 0 h 234"/>
                <a:gd name="T8" fmla="*/ 0 w 284"/>
                <a:gd name="T9" fmla="*/ 233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34"/>
                <a:gd name="T17" fmla="*/ 284 w 284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34">
                  <a:moveTo>
                    <a:pt x="0" y="233"/>
                  </a:moveTo>
                  <a:lnTo>
                    <a:pt x="283" y="233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233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8" name="Text Box 205"/>
            <p:cNvSpPr txBox="1">
              <a:spLocks noChangeArrowheads="1"/>
            </p:cNvSpPr>
            <p:nvPr/>
          </p:nvSpPr>
          <p:spPr bwMode="auto">
            <a:xfrm>
              <a:off x="5130" y="734"/>
              <a:ext cx="567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经验教训总结材料</a:t>
              </a:r>
            </a:p>
          </p:txBody>
        </p:sp>
        <p:sp>
          <p:nvSpPr>
            <p:cNvPr id="508" name="Freeform 207"/>
            <p:cNvSpPr>
              <a:spLocks noChangeArrowheads="1"/>
            </p:cNvSpPr>
            <p:nvPr/>
          </p:nvSpPr>
          <p:spPr bwMode="auto">
            <a:xfrm>
              <a:off x="4455" y="277"/>
              <a:ext cx="64" cy="67"/>
            </a:xfrm>
            <a:custGeom>
              <a:avLst/>
              <a:gdLst>
                <a:gd name="T0" fmla="*/ 0 w 284"/>
                <a:gd name="T1" fmla="*/ 296 h 297"/>
                <a:gd name="T2" fmla="*/ 283 w 284"/>
                <a:gd name="T3" fmla="*/ 296 h 297"/>
                <a:gd name="T4" fmla="*/ 142 w 284"/>
                <a:gd name="T5" fmla="*/ 0 h 297"/>
                <a:gd name="T6" fmla="*/ 0 w 284"/>
                <a:gd name="T7" fmla="*/ 296 h 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"/>
                <a:gd name="T13" fmla="*/ 0 h 297"/>
                <a:gd name="T14" fmla="*/ 284 w 284"/>
                <a:gd name="T15" fmla="*/ 297 h 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" h="297">
                  <a:moveTo>
                    <a:pt x="0" y="296"/>
                  </a:moveTo>
                  <a:lnTo>
                    <a:pt x="283" y="296"/>
                  </a:lnTo>
                  <a:lnTo>
                    <a:pt x="142" y="0"/>
                  </a:lnTo>
                  <a:lnTo>
                    <a:pt x="0" y="296"/>
                  </a:lnTo>
                </a:path>
              </a:pathLst>
            </a:custGeom>
            <a:solidFill>
              <a:srgbClr val="99339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" name="Text Box 209"/>
            <p:cNvSpPr txBox="1">
              <a:spLocks noChangeArrowheads="1"/>
            </p:cNvSpPr>
            <p:nvPr/>
          </p:nvSpPr>
          <p:spPr bwMode="auto">
            <a:xfrm>
              <a:off x="5818" y="3843"/>
              <a:ext cx="592" cy="68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采取价格调整行动</a:t>
              </a:r>
            </a:p>
          </p:txBody>
        </p:sp>
        <p:sp>
          <p:nvSpPr>
            <p:cNvPr id="452" name="Text Box 211"/>
            <p:cNvSpPr txBox="1">
              <a:spLocks noChangeArrowheads="1"/>
            </p:cNvSpPr>
            <p:nvPr/>
          </p:nvSpPr>
          <p:spPr bwMode="auto">
            <a:xfrm>
              <a:off x="1845" y="1343"/>
              <a:ext cx="232" cy="1033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分割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和分配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需求</a:t>
              </a: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54" name="Text Box 213"/>
            <p:cNvSpPr txBox="1">
              <a:spLocks noChangeArrowheads="1"/>
            </p:cNvSpPr>
            <p:nvPr/>
          </p:nvSpPr>
          <p:spPr bwMode="auto">
            <a:xfrm>
              <a:off x="2115" y="1369"/>
              <a:ext cx="2795" cy="65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监控和管理需求、规格和配置</a:t>
              </a:r>
            </a:p>
          </p:txBody>
        </p:sp>
        <p:sp>
          <p:nvSpPr>
            <p:cNvPr id="455" name="Text Box 214"/>
            <p:cNvSpPr txBox="1">
              <a:spLocks noChangeArrowheads="1"/>
            </p:cNvSpPr>
            <p:nvPr/>
          </p:nvSpPr>
          <p:spPr bwMode="auto">
            <a:xfrm>
              <a:off x="2106" y="1446"/>
              <a:ext cx="279" cy="129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系统设计和规格制定</a:t>
              </a:r>
            </a:p>
          </p:txBody>
        </p:sp>
        <p:sp>
          <p:nvSpPr>
            <p:cNvPr id="456" name="Text Box 215"/>
            <p:cNvSpPr txBox="1">
              <a:spLocks noChangeArrowheads="1"/>
            </p:cNvSpPr>
            <p:nvPr/>
          </p:nvSpPr>
          <p:spPr bwMode="auto">
            <a:xfrm>
              <a:off x="4703" y="3215"/>
              <a:ext cx="1111" cy="6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发运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ESP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产品</a:t>
              </a:r>
            </a:p>
          </p:txBody>
        </p:sp>
        <p:sp>
          <p:nvSpPr>
            <p:cNvPr id="457" name="Text Box 216"/>
            <p:cNvSpPr txBox="1">
              <a:spLocks noChangeArrowheads="1"/>
            </p:cNvSpPr>
            <p:nvPr/>
          </p:nvSpPr>
          <p:spPr bwMode="auto">
            <a:xfrm>
              <a:off x="242" y="3203"/>
              <a:ext cx="1157" cy="21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制造操作，</a:t>
              </a: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试生产及</a:t>
              </a:r>
            </a:p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高级制造工程</a:t>
              </a:r>
            </a:p>
          </p:txBody>
        </p:sp>
        <p:sp>
          <p:nvSpPr>
            <p:cNvPr id="458" name="Text Box 217"/>
            <p:cNvSpPr txBox="1">
              <a:spLocks noChangeArrowheads="1"/>
            </p:cNvSpPr>
            <p:nvPr/>
          </p:nvSpPr>
          <p:spPr bwMode="auto">
            <a:xfrm>
              <a:off x="297" y="2920"/>
              <a:ext cx="262" cy="1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技术支持</a:t>
              </a:r>
            </a:p>
          </p:txBody>
        </p:sp>
        <p:sp>
          <p:nvSpPr>
            <p:cNvPr id="459" name="Text Box 218"/>
            <p:cNvSpPr txBox="1">
              <a:spLocks noChangeArrowheads="1"/>
            </p:cNvSpPr>
            <p:nvPr/>
          </p:nvSpPr>
          <p:spPr bwMode="auto">
            <a:xfrm>
              <a:off x="287" y="3747"/>
              <a:ext cx="138" cy="9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采购</a:t>
              </a:r>
            </a:p>
          </p:txBody>
        </p:sp>
        <p:sp>
          <p:nvSpPr>
            <p:cNvPr id="462" name="Text Box 221"/>
            <p:cNvSpPr txBox="1">
              <a:spLocks noChangeArrowheads="1"/>
            </p:cNvSpPr>
            <p:nvPr/>
          </p:nvSpPr>
          <p:spPr bwMode="auto">
            <a:xfrm>
              <a:off x="1125" y="1350"/>
              <a:ext cx="630" cy="75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700" b="1" dirty="0" smtClean="0">
                  <a:latin typeface="Helvetica" charset="0"/>
                  <a:cs typeface="Helvetica" charset="0"/>
                </a:rPr>
                <a:t>需求分析</a:t>
              </a:r>
              <a:endParaRPr lang="zh-CN" altLang="en-GB" sz="7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64" name="Text Box 223"/>
            <p:cNvSpPr txBox="1">
              <a:spLocks noChangeArrowheads="1"/>
            </p:cNvSpPr>
            <p:nvPr/>
          </p:nvSpPr>
          <p:spPr bwMode="auto">
            <a:xfrm>
              <a:off x="4140" y="2275"/>
              <a:ext cx="270" cy="6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GB" altLang="zh-CN" sz="600" b="1" dirty="0" smtClean="0">
                  <a:latin typeface="Helvetica" charset="0"/>
                  <a:cs typeface="Helvetica" charset="0"/>
                </a:rPr>
                <a:t>Beta 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测试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67" name="Line 226"/>
            <p:cNvSpPr>
              <a:spLocks noChangeShapeType="1"/>
            </p:cNvSpPr>
            <p:nvPr/>
          </p:nvSpPr>
          <p:spPr bwMode="auto">
            <a:xfrm>
              <a:off x="5820" y="409"/>
              <a:ext cx="1" cy="429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8" name="Line 227"/>
            <p:cNvSpPr>
              <a:spLocks noChangeShapeType="1"/>
            </p:cNvSpPr>
            <p:nvPr/>
          </p:nvSpPr>
          <p:spPr bwMode="auto">
            <a:xfrm>
              <a:off x="2789" y="408"/>
              <a:ext cx="1" cy="42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9" name="Line 228"/>
            <p:cNvSpPr>
              <a:spLocks noChangeShapeType="1"/>
            </p:cNvSpPr>
            <p:nvPr/>
          </p:nvSpPr>
          <p:spPr bwMode="auto">
            <a:xfrm>
              <a:off x="1799" y="405"/>
              <a:ext cx="1" cy="42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0" name="Line 229"/>
            <p:cNvSpPr>
              <a:spLocks noChangeShapeType="1"/>
            </p:cNvSpPr>
            <p:nvPr/>
          </p:nvSpPr>
          <p:spPr bwMode="auto">
            <a:xfrm>
              <a:off x="4918" y="418"/>
              <a:ext cx="1" cy="429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2" name="Line 231"/>
            <p:cNvSpPr>
              <a:spLocks noChangeShapeType="1"/>
            </p:cNvSpPr>
            <p:nvPr/>
          </p:nvSpPr>
          <p:spPr bwMode="auto">
            <a:xfrm>
              <a:off x="4101" y="406"/>
              <a:ext cx="1" cy="42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4" name="Text Box 233"/>
            <p:cNvSpPr txBox="1">
              <a:spLocks noChangeArrowheads="1"/>
            </p:cNvSpPr>
            <p:nvPr/>
          </p:nvSpPr>
          <p:spPr bwMode="auto">
            <a:xfrm>
              <a:off x="2115" y="2262"/>
              <a:ext cx="360" cy="129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latin typeface="Helvetica" charset="0"/>
                  <a:cs typeface="Helvetica" charset="0"/>
                </a:rPr>
                <a:t>制定系统测试 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方案与测试计划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75" name="Text Box 234"/>
            <p:cNvSpPr txBox="1">
              <a:spLocks noChangeArrowheads="1"/>
            </p:cNvSpPr>
            <p:nvPr/>
          </p:nvSpPr>
          <p:spPr bwMode="auto">
            <a:xfrm>
              <a:off x="4534" y="972"/>
              <a:ext cx="368" cy="12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优化财务评估</a:t>
              </a:r>
            </a:p>
          </p:txBody>
        </p:sp>
        <p:sp>
          <p:nvSpPr>
            <p:cNvPr id="476" name="Freeform 235"/>
            <p:cNvSpPr>
              <a:spLocks noChangeArrowheads="1"/>
            </p:cNvSpPr>
            <p:nvPr/>
          </p:nvSpPr>
          <p:spPr bwMode="auto">
            <a:xfrm>
              <a:off x="3896" y="1251"/>
              <a:ext cx="64" cy="54"/>
            </a:xfrm>
            <a:custGeom>
              <a:avLst/>
              <a:gdLst>
                <a:gd name="T0" fmla="*/ 0 w 283"/>
                <a:gd name="T1" fmla="*/ 236 h 237"/>
                <a:gd name="T2" fmla="*/ 282 w 283"/>
                <a:gd name="T3" fmla="*/ 236 h 237"/>
                <a:gd name="T4" fmla="*/ 282 w 283"/>
                <a:gd name="T5" fmla="*/ 0 h 237"/>
                <a:gd name="T6" fmla="*/ 0 w 283"/>
                <a:gd name="T7" fmla="*/ 0 h 237"/>
                <a:gd name="T8" fmla="*/ 0 w 283"/>
                <a:gd name="T9" fmla="*/ 23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3"/>
                <a:gd name="T16" fmla="*/ 0 h 237"/>
                <a:gd name="T17" fmla="*/ 283 w 283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3" h="237">
                  <a:moveTo>
                    <a:pt x="0" y="236"/>
                  </a:moveTo>
                  <a:lnTo>
                    <a:pt x="282" y="236"/>
                  </a:lnTo>
                  <a:lnTo>
                    <a:pt x="282" y="0"/>
                  </a:lnTo>
                  <a:lnTo>
                    <a:pt x="0" y="0"/>
                  </a:lnTo>
                  <a:lnTo>
                    <a:pt x="0" y="236"/>
                  </a:lnTo>
                </a:path>
              </a:pathLst>
            </a:custGeom>
            <a:solidFill>
              <a:srgbClr val="CCCCCC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7" name="Text Box 236"/>
            <p:cNvSpPr txBox="1">
              <a:spLocks noChangeArrowheads="1"/>
            </p:cNvSpPr>
            <p:nvPr/>
          </p:nvSpPr>
          <p:spPr bwMode="auto">
            <a:xfrm>
              <a:off x="3510" y="1240"/>
              <a:ext cx="360" cy="12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版本发布评审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TR5</a:t>
              </a:r>
              <a:endParaRPr lang="en-GB" altLang="zh-CN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83" name="Text Box 242"/>
            <p:cNvSpPr txBox="1">
              <a:spLocks noChangeArrowheads="1"/>
            </p:cNvSpPr>
            <p:nvPr/>
          </p:nvSpPr>
          <p:spPr bwMode="auto">
            <a:xfrm>
              <a:off x="3780" y="2939"/>
              <a:ext cx="663" cy="92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 dirty="0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进行安装和可服务性测试</a:t>
              </a:r>
            </a:p>
          </p:txBody>
        </p:sp>
        <p:sp>
          <p:nvSpPr>
            <p:cNvPr id="485" name="Text Box 244"/>
            <p:cNvSpPr txBox="1">
              <a:spLocks noChangeArrowheads="1"/>
            </p:cNvSpPr>
            <p:nvPr/>
          </p:nvSpPr>
          <p:spPr bwMode="auto">
            <a:xfrm>
              <a:off x="1979" y="3353"/>
              <a:ext cx="473" cy="12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装备总体方案和工艺总体方案设计</a:t>
              </a:r>
            </a:p>
          </p:txBody>
        </p:sp>
        <p:sp>
          <p:nvSpPr>
            <p:cNvPr id="486" name="Text Box 245"/>
            <p:cNvSpPr txBox="1">
              <a:spLocks noChangeArrowheads="1"/>
            </p:cNvSpPr>
            <p:nvPr/>
          </p:nvSpPr>
          <p:spPr bwMode="auto">
            <a:xfrm>
              <a:off x="3051" y="3134"/>
              <a:ext cx="705" cy="7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准备生产初始产品</a:t>
              </a:r>
            </a:p>
          </p:txBody>
        </p:sp>
        <p:sp>
          <p:nvSpPr>
            <p:cNvPr id="487" name="Text Box 246"/>
            <p:cNvSpPr txBox="1">
              <a:spLocks noChangeArrowheads="1"/>
            </p:cNvSpPr>
            <p:nvPr/>
          </p:nvSpPr>
          <p:spPr bwMode="auto">
            <a:xfrm>
              <a:off x="4775" y="4421"/>
              <a:ext cx="1144" cy="78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执行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ESP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活动</a:t>
              </a:r>
            </a:p>
          </p:txBody>
        </p:sp>
        <p:sp>
          <p:nvSpPr>
            <p:cNvPr id="488" name="Text Box 247"/>
            <p:cNvSpPr txBox="1">
              <a:spLocks noChangeArrowheads="1"/>
            </p:cNvSpPr>
            <p:nvPr/>
          </p:nvSpPr>
          <p:spPr bwMode="auto">
            <a:xfrm>
              <a:off x="2806" y="3973"/>
              <a:ext cx="1285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确定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BATA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和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ESP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客户</a:t>
              </a:r>
            </a:p>
          </p:txBody>
        </p:sp>
        <p:sp>
          <p:nvSpPr>
            <p:cNvPr id="490" name="Text Box 249"/>
            <p:cNvSpPr txBox="1">
              <a:spLocks noChangeArrowheads="1"/>
            </p:cNvSpPr>
            <p:nvPr/>
          </p:nvSpPr>
          <p:spPr bwMode="auto">
            <a:xfrm>
              <a:off x="2815" y="3705"/>
              <a:ext cx="450" cy="12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采购原型机物料</a:t>
              </a:r>
            </a:p>
          </p:txBody>
        </p:sp>
        <p:sp>
          <p:nvSpPr>
            <p:cNvPr id="491" name="Text Box 250"/>
            <p:cNvSpPr txBox="1">
              <a:spLocks noChangeArrowheads="1"/>
            </p:cNvSpPr>
            <p:nvPr/>
          </p:nvSpPr>
          <p:spPr bwMode="auto">
            <a:xfrm>
              <a:off x="3422" y="3650"/>
              <a:ext cx="260" cy="12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采购初始产品物料</a:t>
              </a:r>
            </a:p>
          </p:txBody>
        </p:sp>
        <p:sp>
          <p:nvSpPr>
            <p:cNvPr id="492" name="Text Box 251"/>
            <p:cNvSpPr txBox="1">
              <a:spLocks noChangeArrowheads="1"/>
            </p:cNvSpPr>
            <p:nvPr/>
          </p:nvSpPr>
          <p:spPr bwMode="auto">
            <a:xfrm>
              <a:off x="3801" y="3650"/>
              <a:ext cx="306" cy="12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采购</a:t>
              </a:r>
              <a:r>
                <a:rPr lang="en-GB" altLang="zh-CN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RAMP UP</a:t>
              </a: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物料</a:t>
              </a:r>
            </a:p>
          </p:txBody>
        </p:sp>
        <p:sp>
          <p:nvSpPr>
            <p:cNvPr id="493" name="Text Box 252"/>
            <p:cNvSpPr txBox="1">
              <a:spLocks noChangeArrowheads="1"/>
            </p:cNvSpPr>
            <p:nvPr/>
          </p:nvSpPr>
          <p:spPr bwMode="auto">
            <a:xfrm>
              <a:off x="4455" y="1604"/>
              <a:ext cx="180" cy="7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支持 </a:t>
              </a:r>
              <a:r>
                <a:rPr lang="en-GB" altLang="zh-CN" sz="600" b="1" dirty="0">
                  <a:latin typeface="Helvetica" charset="0"/>
                  <a:cs typeface="Helvetica" charset="0"/>
                </a:rPr>
                <a:t>Beta </a:t>
              </a: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测试</a:t>
              </a: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en-US" altLang="zh-CN" sz="600" b="1" dirty="0" smtClean="0">
                <a:latin typeface="Helvetica" charset="0"/>
                <a:cs typeface="Helvetica" charset="0"/>
              </a:endParaRP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494" name="Text Box 253"/>
            <p:cNvSpPr txBox="1">
              <a:spLocks noChangeArrowheads="1"/>
            </p:cNvSpPr>
            <p:nvPr/>
          </p:nvSpPr>
          <p:spPr bwMode="auto">
            <a:xfrm>
              <a:off x="3851" y="3316"/>
              <a:ext cx="1046" cy="6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制造系统验证</a:t>
              </a:r>
            </a:p>
          </p:txBody>
        </p:sp>
        <p:sp>
          <p:nvSpPr>
            <p:cNvPr id="497" name="Text Box 258"/>
            <p:cNvSpPr txBox="1">
              <a:spLocks noChangeArrowheads="1"/>
            </p:cNvSpPr>
            <p:nvPr/>
          </p:nvSpPr>
          <p:spPr bwMode="auto">
            <a:xfrm>
              <a:off x="1485" y="4172"/>
              <a:ext cx="217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制定销售预测</a:t>
              </a:r>
            </a:p>
          </p:txBody>
        </p:sp>
        <p:sp>
          <p:nvSpPr>
            <p:cNvPr id="498" name="Text Box 259"/>
            <p:cNvSpPr txBox="1">
              <a:spLocks noChangeArrowheads="1"/>
            </p:cNvSpPr>
            <p:nvPr/>
          </p:nvSpPr>
          <p:spPr bwMode="auto">
            <a:xfrm>
              <a:off x="2130" y="3958"/>
              <a:ext cx="289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验证市场需求</a:t>
              </a:r>
            </a:p>
          </p:txBody>
        </p:sp>
        <p:sp>
          <p:nvSpPr>
            <p:cNvPr id="499" name="Text Box 260"/>
            <p:cNvSpPr txBox="1">
              <a:spLocks noChangeArrowheads="1"/>
            </p:cNvSpPr>
            <p:nvPr/>
          </p:nvSpPr>
          <p:spPr bwMode="auto">
            <a:xfrm>
              <a:off x="2431" y="3952"/>
              <a:ext cx="334" cy="12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验证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/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更新</a:t>
              </a:r>
              <a:r>
                <a:rPr lang="en-GB" altLang="zh-CN" sz="600" b="1">
                  <a:latin typeface="Helvetica" charset="0"/>
                  <a:cs typeface="Helvetica" charset="0"/>
                </a:rPr>
                <a:t>/</a:t>
              </a:r>
              <a:r>
                <a:rPr lang="zh-CN" altLang="en-GB" sz="600" b="1">
                  <a:latin typeface="Helvetica" charset="0"/>
                  <a:cs typeface="Helvetica" charset="0"/>
                </a:rPr>
                <a:t>销售预测</a:t>
              </a:r>
            </a:p>
          </p:txBody>
        </p:sp>
        <p:sp>
          <p:nvSpPr>
            <p:cNvPr id="500" name="Text Box 261"/>
            <p:cNvSpPr txBox="1">
              <a:spLocks noChangeArrowheads="1"/>
            </p:cNvSpPr>
            <p:nvPr/>
          </p:nvSpPr>
          <p:spPr bwMode="auto">
            <a:xfrm>
              <a:off x="1967" y="4140"/>
              <a:ext cx="819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进行竞争分析</a:t>
              </a:r>
            </a:p>
          </p:txBody>
        </p:sp>
        <p:sp>
          <p:nvSpPr>
            <p:cNvPr id="501" name="Text Box 262"/>
            <p:cNvSpPr txBox="1">
              <a:spLocks noChangeArrowheads="1"/>
            </p:cNvSpPr>
            <p:nvPr/>
          </p:nvSpPr>
          <p:spPr bwMode="auto">
            <a:xfrm>
              <a:off x="2807" y="3858"/>
              <a:ext cx="1297" cy="10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latin typeface="Helvetica" charset="0"/>
                  <a:cs typeface="Helvetica" charset="0"/>
                </a:rPr>
                <a:t>优化市场计划</a:t>
              </a:r>
            </a:p>
          </p:txBody>
        </p:sp>
        <p:sp>
          <p:nvSpPr>
            <p:cNvPr id="502" name="Text Box 263"/>
            <p:cNvSpPr txBox="1">
              <a:spLocks noChangeArrowheads="1"/>
            </p:cNvSpPr>
            <p:nvPr/>
          </p:nvSpPr>
          <p:spPr bwMode="auto">
            <a:xfrm>
              <a:off x="4114" y="3878"/>
              <a:ext cx="1013" cy="103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制定发布策略和计划</a:t>
              </a:r>
            </a:p>
          </p:txBody>
        </p:sp>
        <p:sp>
          <p:nvSpPr>
            <p:cNvPr id="503" name="Text Box 264"/>
            <p:cNvSpPr txBox="1">
              <a:spLocks noChangeArrowheads="1"/>
            </p:cNvSpPr>
            <p:nvPr/>
          </p:nvSpPr>
          <p:spPr bwMode="auto">
            <a:xfrm>
              <a:off x="4929" y="3824"/>
              <a:ext cx="352" cy="121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GB" sz="6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向内发布发布定价</a:t>
              </a:r>
            </a:p>
          </p:txBody>
        </p:sp>
        <p:sp>
          <p:nvSpPr>
            <p:cNvPr id="504" name="Text Box 265"/>
            <p:cNvSpPr txBox="1">
              <a:spLocks noChangeArrowheads="1"/>
            </p:cNvSpPr>
            <p:nvPr/>
          </p:nvSpPr>
          <p:spPr bwMode="auto">
            <a:xfrm>
              <a:off x="323" y="4413"/>
              <a:ext cx="135" cy="9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GB" altLang="zh-CN" sz="700" b="1">
                  <a:solidFill>
                    <a:srgbClr val="330099"/>
                  </a:solidFill>
                  <a:latin typeface="Helvetica" charset="0"/>
                  <a:cs typeface="Helvetica" charset="0"/>
                </a:rPr>
                <a:t>ESP</a:t>
              </a:r>
            </a:p>
          </p:txBody>
        </p:sp>
        <p:sp>
          <p:nvSpPr>
            <p:cNvPr id="541" name="Text Box 25"/>
            <p:cNvSpPr txBox="1">
              <a:spLocks noChangeArrowheads="1"/>
            </p:cNvSpPr>
            <p:nvPr/>
          </p:nvSpPr>
          <p:spPr bwMode="auto">
            <a:xfrm>
              <a:off x="5040" y="526"/>
              <a:ext cx="531" cy="5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US" sz="600" b="1" dirty="0">
                  <a:latin typeface="Helvetica" charset="0"/>
                  <a:cs typeface="Helvetica" charset="0"/>
                </a:rPr>
                <a:t>发布</a:t>
              </a: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决策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542" name="Freeform 38"/>
            <p:cNvSpPr>
              <a:spLocks noChangeArrowheads="1"/>
            </p:cNvSpPr>
            <p:nvPr/>
          </p:nvSpPr>
          <p:spPr bwMode="auto">
            <a:xfrm>
              <a:off x="5444" y="537"/>
              <a:ext cx="46" cy="39"/>
            </a:xfrm>
            <a:custGeom>
              <a:avLst/>
              <a:gdLst>
                <a:gd name="T0" fmla="*/ 98 w 202"/>
                <a:gd name="T1" fmla="*/ 170 h 171"/>
                <a:gd name="T2" fmla="*/ 201 w 202"/>
                <a:gd name="T3" fmla="*/ 87 h 171"/>
                <a:gd name="T4" fmla="*/ 103 w 202"/>
                <a:gd name="T5" fmla="*/ 0 h 171"/>
                <a:gd name="T6" fmla="*/ 0 w 202"/>
                <a:gd name="T7" fmla="*/ 83 h 171"/>
                <a:gd name="T8" fmla="*/ 98 w 202"/>
                <a:gd name="T9" fmla="*/ 17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171"/>
                <a:gd name="T17" fmla="*/ 202 w 202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171">
                  <a:moveTo>
                    <a:pt x="98" y="170"/>
                  </a:moveTo>
                  <a:lnTo>
                    <a:pt x="201" y="87"/>
                  </a:lnTo>
                  <a:lnTo>
                    <a:pt x="103" y="0"/>
                  </a:lnTo>
                  <a:lnTo>
                    <a:pt x="0" y="83"/>
                  </a:lnTo>
                  <a:lnTo>
                    <a:pt x="98" y="170"/>
                  </a:lnTo>
                </a:path>
              </a:pathLst>
            </a:custGeom>
            <a:solidFill>
              <a:srgbClr val="CC0033"/>
            </a:solidFill>
            <a:ln w="3175">
              <a:solidFill>
                <a:srgbClr val="33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6" name="Text Box 160"/>
            <p:cNvSpPr txBox="1">
              <a:spLocks noChangeArrowheads="1"/>
            </p:cNvSpPr>
            <p:nvPr/>
          </p:nvSpPr>
          <p:spPr bwMode="auto">
            <a:xfrm>
              <a:off x="1867" y="1126"/>
              <a:ext cx="227" cy="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>
                  <a:latin typeface="Helvetica" charset="0"/>
                  <a:cs typeface="Helvetica" charset="0"/>
                </a:rPr>
                <a:t>特性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受</a:t>
              </a:r>
              <a:r>
                <a:rPr lang="zh-CN" altLang="en-GB" sz="600" b="1" dirty="0">
                  <a:latin typeface="Helvetica" charset="0"/>
                  <a:cs typeface="Helvetica" charset="0"/>
                </a:rPr>
                <a:t>控</a:t>
              </a:r>
            </a:p>
          </p:txBody>
        </p:sp>
        <p:sp>
          <p:nvSpPr>
            <p:cNvPr id="1033" name="Text Box 76"/>
            <p:cNvSpPr txBox="1">
              <a:spLocks noChangeArrowheads="1"/>
            </p:cNvSpPr>
            <p:nvPr/>
          </p:nvSpPr>
          <p:spPr bwMode="auto">
            <a:xfrm>
              <a:off x="1620" y="2205"/>
              <a:ext cx="135" cy="258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  <a:tabLst>
                  <a:tab pos="723900" algn="l"/>
                </a:tabLst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可测试性需求设计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1035" name="Text Box 172"/>
            <p:cNvSpPr txBox="1">
              <a:spLocks noChangeArrowheads="1"/>
            </p:cNvSpPr>
            <p:nvPr/>
          </p:nvSpPr>
          <p:spPr bwMode="auto">
            <a:xfrm>
              <a:off x="3375" y="1781"/>
              <a:ext cx="301" cy="1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US" altLang="zh-CN" sz="600" b="1" dirty="0">
                  <a:latin typeface="Helvetica" charset="0"/>
                  <a:cs typeface="Helvetica" charset="0"/>
                </a:rPr>
                <a:t>SIT</a:t>
              </a:r>
            </a:p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   集成测试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1036" name="Text Box 223"/>
            <p:cNvSpPr txBox="1">
              <a:spLocks noChangeArrowheads="1"/>
            </p:cNvSpPr>
            <p:nvPr/>
          </p:nvSpPr>
          <p:spPr bwMode="auto">
            <a:xfrm>
              <a:off x="4455" y="2745"/>
              <a:ext cx="270" cy="6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en-GB" altLang="zh-CN" sz="600" b="1" dirty="0" smtClean="0">
                  <a:latin typeface="Helvetica" charset="0"/>
                  <a:cs typeface="Helvetica" charset="0"/>
                </a:rPr>
                <a:t>Beta </a:t>
              </a:r>
              <a:r>
                <a:rPr lang="zh-CN" altLang="en-GB" sz="600" b="1" dirty="0" smtClean="0">
                  <a:latin typeface="Helvetica" charset="0"/>
                  <a:cs typeface="Helvetica" charset="0"/>
                </a:rPr>
                <a:t>测试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1267" name="Text Box 190"/>
            <p:cNvSpPr txBox="1">
              <a:spLocks noChangeArrowheads="1"/>
            </p:cNvSpPr>
            <p:nvPr/>
          </p:nvSpPr>
          <p:spPr bwMode="auto">
            <a:xfrm>
              <a:off x="4995" y="2834"/>
              <a:ext cx="219" cy="59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产品发布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1273" name="Text Box 73"/>
            <p:cNvSpPr txBox="1">
              <a:spLocks noChangeArrowheads="1"/>
            </p:cNvSpPr>
            <p:nvPr/>
          </p:nvSpPr>
          <p:spPr bwMode="auto">
            <a:xfrm>
              <a:off x="5130" y="250"/>
              <a:ext cx="244" cy="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可选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1274" name="Text Box 73"/>
            <p:cNvSpPr txBox="1">
              <a:spLocks noChangeArrowheads="1"/>
            </p:cNvSpPr>
            <p:nvPr/>
          </p:nvSpPr>
          <p:spPr bwMode="auto">
            <a:xfrm>
              <a:off x="2385" y="1800"/>
              <a:ext cx="180" cy="12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原型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DEMO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  <p:sp>
          <p:nvSpPr>
            <p:cNvPr id="1275" name="Text Box 73"/>
            <p:cNvSpPr txBox="1">
              <a:spLocks noChangeArrowheads="1"/>
            </p:cNvSpPr>
            <p:nvPr/>
          </p:nvSpPr>
          <p:spPr bwMode="auto">
            <a:xfrm>
              <a:off x="2385" y="1446"/>
              <a:ext cx="180" cy="12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111000"/>
                </a:lnSpc>
                <a:buClrTx/>
                <a:buSzPct val="100000"/>
                <a:buFontTx/>
                <a:buNone/>
              </a:pPr>
              <a:r>
                <a:rPr lang="zh-CN" altLang="en-US" sz="600" b="1" dirty="0" smtClean="0">
                  <a:latin typeface="Helvetica" charset="0"/>
                  <a:cs typeface="Helvetica" charset="0"/>
                </a:rPr>
                <a:t>原型</a:t>
              </a:r>
              <a:r>
                <a:rPr lang="en-US" altLang="zh-CN" sz="600" b="1" dirty="0" smtClean="0">
                  <a:latin typeface="Helvetica" charset="0"/>
                  <a:cs typeface="Helvetica" charset="0"/>
                </a:rPr>
                <a:t>DEMO</a:t>
              </a:r>
              <a:endParaRPr lang="zh-CN" altLang="en-GB" sz="600" b="1" dirty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536" name="Freeform 57"/>
          <p:cNvSpPr>
            <a:spLocks noChangeArrowheads="1"/>
          </p:cNvSpPr>
          <p:nvPr/>
        </p:nvSpPr>
        <p:spPr bwMode="auto">
          <a:xfrm>
            <a:off x="5929322" y="357166"/>
            <a:ext cx="101600" cy="84137"/>
          </a:xfrm>
          <a:custGeom>
            <a:avLst/>
            <a:gdLst>
              <a:gd name="T0" fmla="*/ 0 w 281"/>
              <a:gd name="T1" fmla="*/ 234 h 235"/>
              <a:gd name="T2" fmla="*/ 280 w 281"/>
              <a:gd name="T3" fmla="*/ 234 h 235"/>
              <a:gd name="T4" fmla="*/ 280 w 281"/>
              <a:gd name="T5" fmla="*/ 0 h 235"/>
              <a:gd name="T6" fmla="*/ 0 w 281"/>
              <a:gd name="T7" fmla="*/ 0 h 235"/>
              <a:gd name="T8" fmla="*/ 0 w 281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1"/>
              <a:gd name="T16" fmla="*/ 0 h 235"/>
              <a:gd name="T17" fmla="*/ 281 w 281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1" h="235">
                <a:moveTo>
                  <a:pt x="0" y="234"/>
                </a:moveTo>
                <a:lnTo>
                  <a:pt x="280" y="234"/>
                </a:lnTo>
                <a:lnTo>
                  <a:pt x="280" y="0"/>
                </a:lnTo>
                <a:lnTo>
                  <a:pt x="0" y="0"/>
                </a:lnTo>
                <a:lnTo>
                  <a:pt x="0" y="234"/>
                </a:lnTo>
              </a:path>
            </a:pathLst>
          </a:custGeom>
          <a:solidFill>
            <a:srgbClr val="CCCCCC"/>
          </a:solidFill>
          <a:ln w="10080">
            <a:solidFill>
              <a:srgbClr val="33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7" name="Freeform 92"/>
          <p:cNvSpPr>
            <a:spLocks noChangeArrowheads="1"/>
          </p:cNvSpPr>
          <p:nvPr/>
        </p:nvSpPr>
        <p:spPr bwMode="auto">
          <a:xfrm>
            <a:off x="10358478" y="1071546"/>
            <a:ext cx="101600" cy="106363"/>
          </a:xfrm>
          <a:custGeom>
            <a:avLst/>
            <a:gdLst>
              <a:gd name="T0" fmla="*/ 0 w 284"/>
              <a:gd name="T1" fmla="*/ 296 h 297"/>
              <a:gd name="T2" fmla="*/ 283 w 284"/>
              <a:gd name="T3" fmla="*/ 296 h 297"/>
              <a:gd name="T4" fmla="*/ 142 w 284"/>
              <a:gd name="T5" fmla="*/ 0 h 297"/>
              <a:gd name="T6" fmla="*/ 0 w 284"/>
              <a:gd name="T7" fmla="*/ 296 h 297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297"/>
              <a:gd name="T14" fmla="*/ 284 w 284"/>
              <a:gd name="T15" fmla="*/ 297 h 2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297">
                <a:moveTo>
                  <a:pt x="0" y="296"/>
                </a:moveTo>
                <a:lnTo>
                  <a:pt x="283" y="296"/>
                </a:lnTo>
                <a:lnTo>
                  <a:pt x="142" y="0"/>
                </a:lnTo>
                <a:lnTo>
                  <a:pt x="0" y="296"/>
                </a:lnTo>
              </a:path>
            </a:pathLst>
          </a:custGeom>
          <a:solidFill>
            <a:srgbClr val="993399"/>
          </a:solidFill>
          <a:ln w="1008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8" name="Text Box 94"/>
          <p:cNvSpPr txBox="1">
            <a:spLocks noChangeArrowheads="1"/>
          </p:cNvSpPr>
          <p:nvPr/>
        </p:nvSpPr>
        <p:spPr bwMode="auto">
          <a:xfrm>
            <a:off x="9620284" y="1071545"/>
            <a:ext cx="738194" cy="102464"/>
          </a:xfrm>
          <a:prstGeom prst="rect">
            <a:avLst/>
          </a:prstGeom>
          <a:noFill/>
          <a:ln w="1008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11000"/>
              </a:lnSpc>
              <a:buClrTx/>
              <a:buSzPct val="100000"/>
              <a:buFontTx/>
              <a:buNone/>
            </a:pPr>
            <a:r>
              <a:rPr lang="zh-CN" altLang="en-US" sz="600" b="1" dirty="0" smtClean="0">
                <a:latin typeface="Helvetica" charset="0"/>
                <a:cs typeface="Helvetica" charset="0"/>
              </a:rPr>
              <a:t>解散</a:t>
            </a:r>
            <a:r>
              <a:rPr lang="en-US" altLang="zh-CN" sz="600" b="1" dirty="0" smtClean="0">
                <a:latin typeface="Helvetica" charset="0"/>
                <a:cs typeface="Helvetica" charset="0"/>
              </a:rPr>
              <a:t>PDT</a:t>
            </a:r>
            <a:r>
              <a:rPr lang="zh-CN" altLang="en-US" sz="600" b="1" dirty="0" smtClean="0">
                <a:latin typeface="Helvetica" charset="0"/>
                <a:cs typeface="Helvetica" charset="0"/>
              </a:rPr>
              <a:t>、成立</a:t>
            </a:r>
            <a:r>
              <a:rPr lang="en-US" altLang="zh-CN" sz="600" b="1" dirty="0" smtClean="0">
                <a:latin typeface="Helvetica" charset="0"/>
                <a:cs typeface="Helvetica" charset="0"/>
              </a:rPr>
              <a:t>LMT</a:t>
            </a:r>
            <a:endParaRPr lang="zh-CN" altLang="en-GB" sz="600" b="1" dirty="0">
              <a:latin typeface="Helvetica" charset="0"/>
              <a:cs typeface="Helvetica" charset="0"/>
            </a:endParaRPr>
          </a:p>
        </p:txBody>
      </p:sp>
      <p:sp>
        <p:nvSpPr>
          <p:cNvPr id="792" name="矩形 791"/>
          <p:cNvSpPr/>
          <p:nvPr/>
        </p:nvSpPr>
        <p:spPr>
          <a:xfrm>
            <a:off x="2285984" y="2285992"/>
            <a:ext cx="285752" cy="15001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/>
              <a:t>需求</a:t>
            </a:r>
            <a:r>
              <a:rPr lang="zh-CN" altLang="en-US" sz="1000" dirty="0" smtClean="0"/>
              <a:t>评审</a:t>
            </a:r>
            <a:r>
              <a:rPr lang="en-US" altLang="zh-CN" sz="1000" dirty="0"/>
              <a:t>T</a:t>
            </a:r>
            <a:r>
              <a:rPr lang="en-US" altLang="zh-CN" sz="1000" dirty="0" smtClean="0"/>
              <a:t>R</a:t>
            </a:r>
            <a:endParaRPr lang="zh-CN" altLang="en-US" sz="1000" dirty="0"/>
          </a:p>
        </p:txBody>
      </p:sp>
      <p:sp>
        <p:nvSpPr>
          <p:cNvPr id="550" name="矩形 549"/>
          <p:cNvSpPr/>
          <p:nvPr/>
        </p:nvSpPr>
        <p:spPr>
          <a:xfrm>
            <a:off x="4071934" y="2285992"/>
            <a:ext cx="357190" cy="15001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 smtClean="0"/>
              <a:t>方案评审</a:t>
            </a:r>
            <a:r>
              <a:rPr lang="en-US" altLang="zh-CN" sz="1000" dirty="0" smtClean="0"/>
              <a:t>TR</a:t>
            </a:r>
            <a:endParaRPr lang="zh-CN" altLang="en-US" sz="1000" dirty="0"/>
          </a:p>
        </p:txBody>
      </p:sp>
      <p:sp>
        <p:nvSpPr>
          <p:cNvPr id="1269" name="矩形 1268"/>
          <p:cNvSpPr/>
          <p:nvPr/>
        </p:nvSpPr>
        <p:spPr>
          <a:xfrm>
            <a:off x="5929322" y="2285992"/>
            <a:ext cx="500066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/>
              <a:t>开发</a:t>
            </a:r>
            <a:r>
              <a:rPr lang="en-US" altLang="zh-CN" sz="1000" dirty="0"/>
              <a:t>&amp;</a:t>
            </a:r>
            <a:r>
              <a:rPr lang="zh-CN" altLang="en-US" sz="1000" dirty="0"/>
              <a:t>测试的设计评审</a:t>
            </a:r>
            <a:r>
              <a:rPr lang="en-US" altLang="zh-CN" sz="1000" dirty="0"/>
              <a:t>TR</a:t>
            </a:r>
            <a:endParaRPr lang="zh-CN" altLang="en-US" sz="1000" dirty="0"/>
          </a:p>
        </p:txBody>
      </p:sp>
      <p:sp>
        <p:nvSpPr>
          <p:cNvPr id="1271" name="TextBox 1270"/>
          <p:cNvSpPr txBox="1"/>
          <p:nvPr/>
        </p:nvSpPr>
        <p:spPr>
          <a:xfrm>
            <a:off x="4786314" y="3357562"/>
            <a:ext cx="5715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0" smtClean="0">
                <a:solidFill>
                  <a:srgbClr val="FF0000"/>
                </a:solidFill>
              </a:rPr>
              <a:t>敏捷开发</a:t>
            </a:r>
            <a:endParaRPr lang="zh-CN" altLang="en-US" sz="600" dirty="0">
              <a:solidFill>
                <a:srgbClr val="FF0000"/>
              </a:solidFill>
            </a:endParaRPr>
          </a:p>
        </p:txBody>
      </p:sp>
      <p:pic>
        <p:nvPicPr>
          <p:cNvPr id="12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282966"/>
            <a:ext cx="809602" cy="36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574</Words>
  <Application>Microsoft Office PowerPoint</Application>
  <PresentationFormat>全屏显示(4:3)</PresentationFormat>
  <Paragraphs>216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李明操</dc:creator>
  <cp:lastModifiedBy>李明操</cp:lastModifiedBy>
  <cp:revision>57</cp:revision>
  <dcterms:created xsi:type="dcterms:W3CDTF">2013-11-27T09:00:18Z</dcterms:created>
  <dcterms:modified xsi:type="dcterms:W3CDTF">2013-11-28T09:39:56Z</dcterms:modified>
</cp:coreProperties>
</file>