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0"/>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67"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97"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24" autoAdjust="0"/>
  </p:normalViewPr>
  <p:slideViewPr>
    <p:cSldViewPr>
      <p:cViewPr varScale="1">
        <p:scale>
          <a:sx n="85" d="100"/>
          <a:sy n="85" d="100"/>
        </p:scale>
        <p:origin x="966" y="84"/>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7B5C4-7CC8-4CD1-8855-91611A324A84}" type="datetimeFigureOut">
              <a:rPr lang="zh-CN" altLang="en-US" smtClean="0"/>
              <a:t>2023/8/15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F737A-95F3-42F8-BFFA-1C59E2956E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5F737A-95F3-42F8-BFFA-1C59E2956E30}"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1">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1">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1">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1">
              <a:rPr lang="en-US" smtClean="0"/>
              <a:t>8/15/2023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882900" y="2806700"/>
            <a:ext cx="3352800" cy="723900"/>
          </a:xfrm>
          <a:prstGeom prst="rect">
            <a:avLst/>
          </a:prstGeom>
          <a:noFill/>
        </p:spPr>
        <p:txBody>
          <a:bodyPr wrap="none" lIns="0" tIns="0" rIns="0" rtlCol="0">
            <a:spAutoFit/>
          </a:bodyPr>
          <a:lstStyle/>
          <a:p>
            <a:pPr>
              <a:lnSpc>
                <a:spcPts val="5700"/>
              </a:lnSpc>
            </a:pPr>
            <a:r>
              <a:rPr lang="en-US" altLang="zh-CN" sz="4405" b="1" dirty="0">
                <a:solidFill>
                  <a:srgbClr val="000000"/>
                </a:solidFill>
                <a:latin typeface="Microsoft YaHei UI" panose="020B0503020204020204" pitchFamily="18" charset="-122"/>
                <a:cs typeface="Microsoft YaHei UI" panose="020B0503020204020204" pitchFamily="18" charset="-122"/>
              </a:rPr>
              <a:t>市场管理流程</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342900"/>
            <a:ext cx="3251200" cy="1155700"/>
          </a:xfrm>
          <a:prstGeom prst="rect">
            <a:avLst/>
          </a:prstGeom>
          <a:noFill/>
        </p:spPr>
        <p:txBody>
          <a:bodyPr wrap="none" lIns="0" tIns="0" rIns="0" rtlCol="0">
            <a:spAutoFit/>
          </a:bodyPr>
          <a:lstStyle/>
          <a:p>
            <a:pPr>
              <a:lnSpc>
                <a:spcPts val="4000"/>
              </a:lnSpc>
              <a:tabLst>
                <a:tab pos="2667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市场管理流程角色</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266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财务分析（FA）角色</a:t>
            </a:r>
          </a:p>
        </p:txBody>
      </p:sp>
      <p:sp>
        <p:nvSpPr>
          <p:cNvPr id="5" name="TextBox 1"/>
          <p:cNvSpPr txBox="1"/>
          <p:nvPr/>
        </p:nvSpPr>
        <p:spPr>
          <a:xfrm>
            <a:off x="406400" y="1625600"/>
            <a:ext cx="50800" cy="508000"/>
          </a:xfrm>
          <a:prstGeom prst="rect">
            <a:avLst/>
          </a:prstGeom>
          <a:noFill/>
        </p:spPr>
        <p:txBody>
          <a:bodyPr wrap="none" lIns="0" tIns="0" rIns="0" rtlCol="0">
            <a:spAutoFit/>
          </a:bodyPr>
          <a:lstStyle/>
          <a:p>
            <a:pPr>
              <a:lnSpc>
                <a:spcPts val="1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p:txBody>
      </p:sp>
      <p:sp>
        <p:nvSpPr>
          <p:cNvPr id="6" name="TextBox 1"/>
          <p:cNvSpPr txBox="1"/>
          <p:nvPr/>
        </p:nvSpPr>
        <p:spPr>
          <a:xfrm>
            <a:off x="698500" y="1600200"/>
            <a:ext cx="7835900" cy="54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进行财务分析，支撑市场管理流程，多数情况下由财务专业的财务分析员担任。</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收集、分析相关财务数据，充任IPMT和PMT的顾问，并提供有关战略和计划的财务成本信息，来协助</a:t>
            </a:r>
          </a:p>
        </p:txBody>
      </p:sp>
      <p:sp>
        <p:nvSpPr>
          <p:cNvPr id="7" name="TextBox 1"/>
          <p:cNvSpPr txBox="1"/>
          <p:nvPr/>
        </p:nvSpPr>
        <p:spPr>
          <a:xfrm>
            <a:off x="406400" y="2247900"/>
            <a:ext cx="5803900" cy="863600"/>
          </a:xfrm>
          <a:prstGeom prst="rect">
            <a:avLst/>
          </a:prstGeom>
          <a:noFill/>
        </p:spPr>
        <p:txBody>
          <a:bodyPr wrap="none" lIns="0" tIns="0" rIns="0" rtlCol="0">
            <a:spAutoFit/>
          </a:bodyPr>
          <a:lstStyle/>
          <a:p>
            <a:pPr>
              <a:lnSpc>
                <a:spcPts val="1700"/>
              </a:lnSpc>
              <a:tabLst>
                <a:tab pos="292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制定业务计划。他们还针对业务计划目标，持续提供绩效分析和评估。</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2921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组合管理团队（PMT）角色</a:t>
            </a:r>
          </a:p>
        </p:txBody>
      </p:sp>
      <p:sp>
        <p:nvSpPr>
          <p:cNvPr id="8" name="TextBox 1"/>
          <p:cNvSpPr txBox="1"/>
          <p:nvPr/>
        </p:nvSpPr>
        <p:spPr>
          <a:xfrm>
            <a:off x="406400" y="3238500"/>
            <a:ext cx="50800" cy="838200"/>
          </a:xfrm>
          <a:prstGeom prst="rect">
            <a:avLst/>
          </a:prstGeom>
          <a:noFill/>
        </p:spPr>
        <p:txBody>
          <a:bodyPr wrap="none" lIns="0" tIns="0" rIns="0" rtlCol="0">
            <a:spAutoFit/>
          </a:bodyPr>
          <a:lstStyle/>
          <a:p>
            <a:pPr>
              <a:lnSpc>
                <a:spcPts val="1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698500" y="3213100"/>
            <a:ext cx="7454900" cy="8636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负责定义所选细分市场的市场细分架构，并确定组合模型的标准和权重。</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该角色使用组合分析数据对相关子细分市场进行优先排序，并负责制定业务战略和计划。</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分析业务计划的绩效并建议纠错措施。PMT经理指导且多数情况下会批准有关市场细分的方法。</a:t>
            </a:r>
          </a:p>
        </p:txBody>
      </p:sp>
      <p:sp>
        <p:nvSpPr>
          <p:cNvPr id="10" name="TextBox 1"/>
          <p:cNvSpPr txBox="1"/>
          <p:nvPr/>
        </p:nvSpPr>
        <p:spPr>
          <a:xfrm>
            <a:off x="406400" y="4152900"/>
            <a:ext cx="20447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有3类资源执行PMT角色：</a:t>
            </a:r>
          </a:p>
        </p:txBody>
      </p:sp>
      <p:sp>
        <p:nvSpPr>
          <p:cNvPr id="11" name="TextBox 1"/>
          <p:cNvSpPr txBox="1"/>
          <p:nvPr/>
        </p:nvSpPr>
        <p:spPr>
          <a:xfrm>
            <a:off x="406400" y="4521200"/>
            <a:ext cx="50800" cy="838200"/>
          </a:xfrm>
          <a:prstGeom prst="rect">
            <a:avLst/>
          </a:prstGeom>
          <a:noFill/>
        </p:spPr>
        <p:txBody>
          <a:bodyPr wrap="none" lIns="0" tIns="0" rIns="0" rtlCol="0">
            <a:spAutoFit/>
          </a:bodyPr>
          <a:lstStyle/>
          <a:p>
            <a:pPr>
              <a:lnSpc>
                <a:spcPts val="1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p:txBody>
      </p:sp>
      <p:sp>
        <p:nvSpPr>
          <p:cNvPr id="12" name="TextBox 1"/>
          <p:cNvSpPr txBox="1"/>
          <p:nvPr/>
        </p:nvSpPr>
        <p:spPr>
          <a:xfrm>
            <a:off x="698500" y="4495800"/>
            <a:ext cx="6019800" cy="8636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营销副总裁，制定该集团或范畴的战略计划</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营销副总裁或营销经理，制定产品线和/或细分市场的战略计划。</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营销经理，制定某具体产品包/解决方案或产品包/解决方案组合的战略计划。</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725156" y="958596"/>
            <a:ext cx="502919" cy="306324"/>
          </a:xfrm>
          <a:custGeom>
            <a:avLst/>
            <a:gdLst>
              <a:gd name="connsiteX0" fmla="*/ 0 w 502919"/>
              <a:gd name="connsiteY0" fmla="*/ 0 h 306324"/>
              <a:gd name="connsiteX1" fmla="*/ 0 w 502919"/>
              <a:gd name="connsiteY1" fmla="*/ 306323 h 306324"/>
              <a:gd name="connsiteX2" fmla="*/ 502919 w 502919"/>
              <a:gd name="connsiteY2" fmla="*/ 306323 h 306324"/>
              <a:gd name="connsiteX3" fmla="*/ 502919 w 502919"/>
              <a:gd name="connsiteY3" fmla="*/ 0 h 306324"/>
              <a:gd name="connsiteX4" fmla="*/ 0 w 502919"/>
              <a:gd name="connsiteY4" fmla="*/ 0 h 3063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2919" h="306324">
                <a:moveTo>
                  <a:pt x="0" y="0"/>
                </a:moveTo>
                <a:lnTo>
                  <a:pt x="0" y="306323"/>
                </a:lnTo>
                <a:lnTo>
                  <a:pt x="502919" y="306323"/>
                </a:lnTo>
                <a:lnTo>
                  <a:pt x="502919"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725156" y="515112"/>
            <a:ext cx="502919" cy="312420"/>
          </a:xfrm>
          <a:custGeom>
            <a:avLst/>
            <a:gdLst>
              <a:gd name="connsiteX0" fmla="*/ 0 w 502919"/>
              <a:gd name="connsiteY0" fmla="*/ 0 h 312420"/>
              <a:gd name="connsiteX1" fmla="*/ 0 w 502919"/>
              <a:gd name="connsiteY1" fmla="*/ 312420 h 312420"/>
              <a:gd name="connsiteX2" fmla="*/ 502919 w 502919"/>
              <a:gd name="connsiteY2" fmla="*/ 312420 h 312420"/>
              <a:gd name="connsiteX3" fmla="*/ 502919 w 502919"/>
              <a:gd name="connsiteY3" fmla="*/ 0 h 312420"/>
              <a:gd name="connsiteX4" fmla="*/ 0 w 502919"/>
              <a:gd name="connsiteY4" fmla="*/ 0 h 312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2919" h="312420">
                <a:moveTo>
                  <a:pt x="0" y="0"/>
                </a:moveTo>
                <a:lnTo>
                  <a:pt x="0" y="312420"/>
                </a:lnTo>
                <a:lnTo>
                  <a:pt x="502919" y="312420"/>
                </a:lnTo>
                <a:lnTo>
                  <a:pt x="502919"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33400" y="228600"/>
            <a:ext cx="46228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将一个路标内的项目进行排序</a:t>
            </a:r>
          </a:p>
        </p:txBody>
      </p:sp>
      <p:sp>
        <p:nvSpPr>
          <p:cNvPr id="7" name="TextBox 1"/>
          <p:cNvSpPr txBox="1"/>
          <p:nvPr/>
        </p:nvSpPr>
        <p:spPr>
          <a:xfrm>
            <a:off x="838200" y="1485900"/>
            <a:ext cx="67056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组合路标将成为项目得分和依赖关系映射的输出。B-H-W-S排列可作为组合决策工具：</a:t>
            </a:r>
          </a:p>
        </p:txBody>
      </p:sp>
      <p:sp>
        <p:nvSpPr>
          <p:cNvPr id="8" name="TextBox 1"/>
          <p:cNvSpPr txBox="1"/>
          <p:nvPr/>
        </p:nvSpPr>
        <p:spPr>
          <a:xfrm>
            <a:off x="901700" y="1765300"/>
            <a:ext cx="4686300" cy="228600"/>
          </a:xfrm>
          <a:prstGeom prst="rect">
            <a:avLst/>
          </a:prstGeom>
          <a:noFill/>
        </p:spPr>
        <p:txBody>
          <a:bodyPr wrap="none" lIns="0" tIns="0" rIns="0" rtlCol="0">
            <a:spAutoFit/>
          </a:bodyPr>
          <a:lstStyle/>
          <a:p>
            <a:pPr>
              <a:lnSpc>
                <a:spcPts val="1800"/>
              </a:lnSpc>
            </a:pP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根据分值和依赖关系映射，公司可以按优先级排列所有项目</a:t>
            </a:r>
          </a:p>
        </p:txBody>
      </p:sp>
      <p:sp>
        <p:nvSpPr>
          <p:cNvPr id="9" name="TextBox 1"/>
          <p:cNvSpPr txBox="1"/>
          <p:nvPr/>
        </p:nvSpPr>
        <p:spPr>
          <a:xfrm>
            <a:off x="901700" y="2070100"/>
            <a:ext cx="6388100" cy="254000"/>
          </a:xfrm>
          <a:prstGeom prst="rect">
            <a:avLst/>
          </a:prstGeom>
          <a:noFill/>
        </p:spPr>
        <p:txBody>
          <a:bodyPr wrap="none" lIns="0" tIns="0" rIns="0" rtlCol="0">
            <a:spAutoFit/>
          </a:bodyPr>
          <a:lstStyle/>
          <a:p>
            <a:pPr>
              <a:lnSpc>
                <a:spcPts val="2000"/>
              </a:lnSpc>
            </a:pP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C00000"/>
                </a:solidFill>
                <a:latin typeface="Microsoft YaHei UI" panose="020B0503020204020204" pitchFamily="18" charset="-122"/>
                <a:cs typeface="Microsoft YaHei UI" panose="020B0503020204020204" pitchFamily="18" charset="-122"/>
              </a:rPr>
              <a:t>根据可获得的资源，可以为未来建立“界线”（Cutoff</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C00000"/>
                </a:solidFill>
                <a:latin typeface="Microsoft YaHei UI" panose="020B0503020204020204" pitchFamily="18" charset="-122"/>
                <a:cs typeface="Microsoft YaHei UI" panose="020B0503020204020204" pitchFamily="18" charset="-122"/>
              </a:rPr>
              <a:t>Line）。资源约束包括</a:t>
            </a: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10" name="TextBox 1"/>
          <p:cNvSpPr txBox="1"/>
          <p:nvPr/>
        </p:nvSpPr>
        <p:spPr>
          <a:xfrm>
            <a:off x="1333500" y="2311400"/>
            <a:ext cx="3556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时间</a:t>
            </a:r>
          </a:p>
        </p:txBody>
      </p:sp>
      <p:sp>
        <p:nvSpPr>
          <p:cNvPr id="11" name="TextBox 1"/>
          <p:cNvSpPr txBox="1"/>
          <p:nvPr/>
        </p:nvSpPr>
        <p:spPr>
          <a:xfrm>
            <a:off x="1333500" y="2565400"/>
            <a:ext cx="7112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开发预算</a:t>
            </a:r>
          </a:p>
        </p:txBody>
      </p:sp>
      <p:sp>
        <p:nvSpPr>
          <p:cNvPr id="12" name="TextBox 1"/>
          <p:cNvSpPr txBox="1"/>
          <p:nvPr/>
        </p:nvSpPr>
        <p:spPr>
          <a:xfrm>
            <a:off x="1333500" y="2857500"/>
            <a:ext cx="1066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开发人力资源</a:t>
            </a:r>
          </a:p>
        </p:txBody>
      </p:sp>
      <p:sp>
        <p:nvSpPr>
          <p:cNvPr id="13" name="TextBox 1"/>
          <p:cNvSpPr txBox="1"/>
          <p:nvPr/>
        </p:nvSpPr>
        <p:spPr>
          <a:xfrm>
            <a:off x="901700" y="3200400"/>
            <a:ext cx="1308100" cy="228600"/>
          </a:xfrm>
          <a:prstGeom prst="rect">
            <a:avLst/>
          </a:prstGeom>
          <a:noFill/>
        </p:spPr>
        <p:txBody>
          <a:bodyPr wrap="none" lIns="0" tIns="0" rIns="0" rtlCol="0">
            <a:spAutoFit/>
          </a:bodyPr>
          <a:lstStyle/>
          <a:p>
            <a:pPr>
              <a:lnSpc>
                <a:spcPts val="1800"/>
              </a:lnSpc>
            </a:pP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C00000"/>
                </a:solidFill>
                <a:latin typeface="Microsoft YaHei UI" panose="020B0503020204020204" pitchFamily="18" charset="-122"/>
                <a:cs typeface="Microsoft YaHei UI" panose="020B0503020204020204" pitchFamily="18" charset="-122"/>
              </a:rPr>
              <a:t>制定项目路标：</a:t>
            </a:r>
          </a:p>
        </p:txBody>
      </p:sp>
      <p:sp>
        <p:nvSpPr>
          <p:cNvPr id="14" name="TextBox 1"/>
          <p:cNvSpPr txBox="1"/>
          <p:nvPr/>
        </p:nvSpPr>
        <p:spPr>
          <a:xfrm>
            <a:off x="1333500" y="3517900"/>
            <a:ext cx="40894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在“界线”之上的新项目和现有项目应包含在路标中</a:t>
            </a:r>
          </a:p>
        </p:txBody>
      </p:sp>
      <p:sp>
        <p:nvSpPr>
          <p:cNvPr id="15" name="TextBox 1"/>
          <p:cNvSpPr txBox="1"/>
          <p:nvPr/>
        </p:nvSpPr>
        <p:spPr>
          <a:xfrm>
            <a:off x="1333500" y="3835400"/>
            <a:ext cx="74676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应重新评估掉到“界线”以下的现有项目，以确定是否要将它们保留在组合中。如果是，需要重</a:t>
            </a:r>
          </a:p>
        </p:txBody>
      </p:sp>
      <p:sp>
        <p:nvSpPr>
          <p:cNvPr id="16" name="TextBox 1"/>
          <p:cNvSpPr txBox="1"/>
          <p:nvPr/>
        </p:nvSpPr>
        <p:spPr>
          <a:xfrm>
            <a:off x="1193800" y="4051300"/>
            <a:ext cx="12446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新调整“界线”</a:t>
            </a:r>
          </a:p>
        </p:txBody>
      </p:sp>
      <p:sp>
        <p:nvSpPr>
          <p:cNvPr id="17" name="TextBox 1"/>
          <p:cNvSpPr txBox="1"/>
          <p:nvPr/>
        </p:nvSpPr>
        <p:spPr>
          <a:xfrm>
            <a:off x="901700" y="4470400"/>
            <a:ext cx="2019300" cy="228600"/>
          </a:xfrm>
          <a:prstGeom prst="rect">
            <a:avLst/>
          </a:prstGeom>
          <a:noFill/>
        </p:spPr>
        <p:txBody>
          <a:bodyPr wrap="none" lIns="0" tIns="0" rIns="0" rtlCol="0">
            <a:spAutoFit/>
          </a:bodyPr>
          <a:lstStyle/>
          <a:p>
            <a:pPr>
              <a:lnSpc>
                <a:spcPts val="1800"/>
              </a:lnSpc>
            </a:pP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C00000"/>
                </a:solidFill>
                <a:latin typeface="Microsoft YaHei UI" panose="020B0503020204020204" pitchFamily="18" charset="-122"/>
                <a:cs typeface="Microsoft YaHei UI" panose="020B0503020204020204" pitchFamily="18" charset="-122"/>
              </a:rPr>
              <a:t>所有的项目可分为四类：</a:t>
            </a:r>
          </a:p>
        </p:txBody>
      </p:sp>
      <p:sp>
        <p:nvSpPr>
          <p:cNvPr id="18" name="TextBox 1"/>
          <p:cNvSpPr txBox="1"/>
          <p:nvPr/>
        </p:nvSpPr>
        <p:spPr>
          <a:xfrm>
            <a:off x="1333500" y="4749800"/>
            <a:ext cx="3683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买入（Buy）：投资于项目，确定其为重点项目</a:t>
            </a:r>
          </a:p>
        </p:txBody>
      </p:sp>
      <p:sp>
        <p:nvSpPr>
          <p:cNvPr id="19" name="TextBox 1"/>
          <p:cNvSpPr txBox="1"/>
          <p:nvPr/>
        </p:nvSpPr>
        <p:spPr>
          <a:xfrm>
            <a:off x="1333500" y="5067300"/>
            <a:ext cx="71501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持有（Hold）：继续投资于项目并监控进展情况。当资源开始紧张时，应首先从组合中剔除</a:t>
            </a:r>
          </a:p>
        </p:txBody>
      </p:sp>
      <p:sp>
        <p:nvSpPr>
          <p:cNvPr id="20" name="TextBox 1"/>
          <p:cNvSpPr txBox="1"/>
          <p:nvPr/>
        </p:nvSpPr>
        <p:spPr>
          <a:xfrm>
            <a:off x="1193800" y="5283200"/>
            <a:ext cx="1066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掉这些项目。</a:t>
            </a:r>
          </a:p>
        </p:txBody>
      </p:sp>
      <p:sp>
        <p:nvSpPr>
          <p:cNvPr id="21" name="TextBox 1"/>
          <p:cNvSpPr txBox="1"/>
          <p:nvPr/>
        </p:nvSpPr>
        <p:spPr>
          <a:xfrm>
            <a:off x="1333500" y="5600700"/>
            <a:ext cx="73279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观望（Watch）：在未来拒绝接纳这些项目，保留它们用于下一时期的评估。当资源充裕时，</a:t>
            </a:r>
          </a:p>
        </p:txBody>
      </p:sp>
      <p:sp>
        <p:nvSpPr>
          <p:cNvPr id="22" name="TextBox 1"/>
          <p:cNvSpPr txBox="1"/>
          <p:nvPr/>
        </p:nvSpPr>
        <p:spPr>
          <a:xfrm>
            <a:off x="1193800" y="5816600"/>
            <a:ext cx="23114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可将这些项目加回到组合中。</a:t>
            </a:r>
          </a:p>
        </p:txBody>
      </p:sp>
      <p:sp>
        <p:nvSpPr>
          <p:cNvPr id="23" name="TextBox 1"/>
          <p:cNvSpPr txBox="1"/>
          <p:nvPr/>
        </p:nvSpPr>
        <p:spPr>
          <a:xfrm>
            <a:off x="1333500" y="6121400"/>
            <a:ext cx="3302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卖出（Sell）：拒绝将这些项目纳入组合中</a:t>
            </a:r>
          </a:p>
        </p:txBody>
      </p:sp>
      <p:sp>
        <p:nvSpPr>
          <p:cNvPr id="6" name="日期占位符 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srcRect t="8888" b="12222"/>
          <a:stretch>
            <a:fillRect/>
          </a:stretch>
        </p:blipFill>
        <p:spPr bwMode="auto">
          <a:xfrm>
            <a:off x="0" y="609600"/>
            <a:ext cx="9144000" cy="5410200"/>
          </a:xfrm>
          <a:prstGeom prst="rect">
            <a:avLst/>
          </a:prstGeom>
          <a:noFill/>
        </p:spPr>
      </p:pic>
      <p:sp>
        <p:nvSpPr>
          <p:cNvPr id="2" name="TextBox 1"/>
          <p:cNvSpPr txBox="1"/>
          <p:nvPr/>
        </p:nvSpPr>
        <p:spPr>
          <a:xfrm>
            <a:off x="2844800" y="1917700"/>
            <a:ext cx="647700" cy="165100"/>
          </a:xfrm>
          <a:prstGeom prst="rect">
            <a:avLst/>
          </a:prstGeom>
          <a:noFill/>
        </p:spPr>
        <p:txBody>
          <a:bodyPr wrap="none" lIns="0" tIns="0" rIns="0" rtlCol="0">
            <a:spAutoFit/>
          </a:bodyPr>
          <a:lstStyle/>
          <a:p>
            <a:pPr>
              <a:lnSpc>
                <a:spcPts val="1300"/>
              </a:lnSpc>
            </a:pPr>
            <a:r>
              <a:rPr lang="en-US" altLang="zh-CN" sz="1105" dirty="0">
                <a:solidFill>
                  <a:srgbClr val="000000"/>
                </a:solidFill>
                <a:latin typeface="Microsoft YaHei UI" panose="020B0503020204020204" pitchFamily="18" charset="-122"/>
                <a:cs typeface="Microsoft YaHei UI" panose="020B0503020204020204" pitchFamily="18" charset="-122"/>
              </a:rPr>
              <a:t>策略</a:t>
            </a:r>
            <a:r>
              <a:rPr lang="en-US" altLang="zh-CN" sz="1105" dirty="0">
                <a:solidFill>
                  <a:srgbClr val="000000"/>
                </a:solidFill>
                <a:latin typeface="Tahoma" panose="020B0604030504040204" pitchFamily="18" charset="0"/>
                <a:cs typeface="Tahoma" panose="020B0604030504040204" pitchFamily="18" charset="0"/>
              </a:rPr>
              <a:t>&amp;</a:t>
            </a:r>
            <a:r>
              <a:rPr lang="en-US" altLang="zh-CN" sz="1105" dirty="0">
                <a:solidFill>
                  <a:srgbClr val="000000"/>
                </a:solidFill>
                <a:latin typeface="Microsoft YaHei UI" panose="020B0503020204020204" pitchFamily="18" charset="-122"/>
                <a:cs typeface="Microsoft YaHei UI" panose="020B0503020204020204" pitchFamily="18" charset="-122"/>
              </a:rPr>
              <a:t>计划</a:t>
            </a:r>
          </a:p>
        </p:txBody>
      </p:sp>
      <p:sp>
        <p:nvSpPr>
          <p:cNvPr id="3" name="TextBox 1"/>
          <p:cNvSpPr txBox="1"/>
          <p:nvPr/>
        </p:nvSpPr>
        <p:spPr>
          <a:xfrm>
            <a:off x="711200" y="3175000"/>
            <a:ext cx="914400" cy="12573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项目优先排序</a:t>
            </a:r>
          </a:p>
          <a:p>
            <a:pPr>
              <a:lnSpc>
                <a:spcPts val="1000"/>
              </a:lnSpc>
            </a:pPr>
            <a:endParaRPr lang="en-US" altLang="zh-CN" dirty="0"/>
          </a:p>
          <a:p>
            <a:pPr>
              <a:lnSpc>
                <a:spcPts val="900"/>
              </a:lnSpc>
            </a:pPr>
            <a:r>
              <a:rPr lang="en-US" altLang="zh-CN" sz="995" dirty="0">
                <a:solidFill>
                  <a:srgbClr val="000000"/>
                </a:solidFill>
                <a:latin typeface="Times New Roman" panose="02020603050405020304" pitchFamily="18" charset="0"/>
                <a:cs typeface="Times New Roman" panose="02020603050405020304" pitchFamily="18" charset="0"/>
              </a:rPr>
              <a:t>P1</a:t>
            </a:r>
          </a:p>
          <a:p>
            <a:pPr>
              <a:lnSpc>
                <a:spcPts val="1000"/>
              </a:lnSpc>
            </a:pPr>
            <a:endParaRPr lang="en-US" altLang="zh-CN" dirty="0"/>
          </a:p>
          <a:p>
            <a:pPr>
              <a:lnSpc>
                <a:spcPts val="900"/>
              </a:lnSpc>
            </a:pPr>
            <a:r>
              <a:rPr lang="en-US" altLang="zh-CN" sz="995" dirty="0">
                <a:solidFill>
                  <a:srgbClr val="000000"/>
                </a:solidFill>
                <a:latin typeface="Times New Roman" panose="02020603050405020304" pitchFamily="18" charset="0"/>
                <a:cs typeface="Times New Roman" panose="02020603050405020304" pitchFamily="18" charset="0"/>
              </a:rPr>
              <a:t>P2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pPr>
            <a:r>
              <a:rPr lang="en-US" altLang="zh-CN" sz="995" dirty="0">
                <a:solidFill>
                  <a:srgbClr val="000000"/>
                </a:solidFill>
                <a:latin typeface="Times New Roman" panose="02020603050405020304" pitchFamily="18" charset="0"/>
                <a:cs typeface="Times New Roman" panose="02020603050405020304" pitchFamily="18" charset="0"/>
              </a:rPr>
              <a:t>Px</a:t>
            </a:r>
          </a:p>
        </p:txBody>
      </p:sp>
      <p:sp>
        <p:nvSpPr>
          <p:cNvPr id="4" name="TextBox 1"/>
          <p:cNvSpPr txBox="1"/>
          <p:nvPr/>
        </p:nvSpPr>
        <p:spPr>
          <a:xfrm>
            <a:off x="609600" y="279400"/>
            <a:ext cx="60960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通过管道管理优化项目优先级排序及时间安排</a:t>
            </a:r>
          </a:p>
        </p:txBody>
      </p:sp>
      <p:sp>
        <p:nvSpPr>
          <p:cNvPr id="5" name="TextBox 1"/>
          <p:cNvSpPr txBox="1"/>
          <p:nvPr/>
        </p:nvSpPr>
        <p:spPr>
          <a:xfrm>
            <a:off x="2197100" y="5257800"/>
            <a:ext cx="317500" cy="152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概念</a:t>
            </a:r>
          </a:p>
        </p:txBody>
      </p:sp>
      <p:sp>
        <p:nvSpPr>
          <p:cNvPr id="6" name="TextBox 1"/>
          <p:cNvSpPr txBox="1"/>
          <p:nvPr/>
        </p:nvSpPr>
        <p:spPr>
          <a:xfrm>
            <a:off x="2971800" y="5257800"/>
            <a:ext cx="317500" cy="152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计划</a:t>
            </a:r>
          </a:p>
        </p:txBody>
      </p:sp>
      <p:sp>
        <p:nvSpPr>
          <p:cNvPr id="7" name="TextBox 1"/>
          <p:cNvSpPr txBox="1"/>
          <p:nvPr/>
        </p:nvSpPr>
        <p:spPr>
          <a:xfrm>
            <a:off x="3759200" y="5257800"/>
            <a:ext cx="317500" cy="152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开发</a:t>
            </a:r>
          </a:p>
        </p:txBody>
      </p:sp>
      <p:sp>
        <p:nvSpPr>
          <p:cNvPr id="8" name="TextBox 1"/>
          <p:cNvSpPr txBox="1"/>
          <p:nvPr/>
        </p:nvSpPr>
        <p:spPr>
          <a:xfrm>
            <a:off x="4610100" y="5257800"/>
            <a:ext cx="317500" cy="152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验证</a:t>
            </a:r>
          </a:p>
        </p:txBody>
      </p:sp>
      <p:sp>
        <p:nvSpPr>
          <p:cNvPr id="9" name="TextBox 1"/>
          <p:cNvSpPr txBox="1"/>
          <p:nvPr/>
        </p:nvSpPr>
        <p:spPr>
          <a:xfrm>
            <a:off x="5435600" y="5257800"/>
            <a:ext cx="317500" cy="152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发布</a:t>
            </a:r>
          </a:p>
        </p:txBody>
      </p:sp>
      <p:sp>
        <p:nvSpPr>
          <p:cNvPr id="10" name="TextBox 1"/>
          <p:cNvSpPr txBox="1"/>
          <p:nvPr/>
        </p:nvSpPr>
        <p:spPr>
          <a:xfrm>
            <a:off x="6248400" y="5257800"/>
            <a:ext cx="647700" cy="152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生命周期</a:t>
            </a:r>
          </a:p>
        </p:txBody>
      </p:sp>
      <p:sp>
        <p:nvSpPr>
          <p:cNvPr id="11" name="TextBox 1"/>
          <p:cNvSpPr txBox="1"/>
          <p:nvPr/>
        </p:nvSpPr>
        <p:spPr>
          <a:xfrm>
            <a:off x="2679700" y="2844800"/>
            <a:ext cx="10668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管道合理化流程</a:t>
            </a:r>
          </a:p>
        </p:txBody>
      </p:sp>
      <p:sp>
        <p:nvSpPr>
          <p:cNvPr id="12" name="TextBox 1"/>
          <p:cNvSpPr txBox="1"/>
          <p:nvPr/>
        </p:nvSpPr>
        <p:spPr>
          <a:xfrm>
            <a:off x="5867400" y="3111500"/>
            <a:ext cx="1257300" cy="431800"/>
          </a:xfrm>
          <a:prstGeom prst="rect">
            <a:avLst/>
          </a:prstGeom>
          <a:noFill/>
        </p:spPr>
        <p:txBody>
          <a:bodyPr wrap="none" lIns="0" tIns="0" rIns="0" rtlCol="0">
            <a:spAutoFit/>
          </a:bodyPr>
          <a:lstStyle/>
          <a:p>
            <a:pPr>
              <a:lnSpc>
                <a:spcPts val="1200"/>
              </a:lnSpc>
              <a:tabLst>
                <a:tab pos="2794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管道容量模型</a:t>
            </a:r>
          </a:p>
          <a:p>
            <a:pPr>
              <a:lnSpc>
                <a:spcPts val="1000"/>
              </a:lnSpc>
            </a:pPr>
            <a:endParaRPr lang="en-US" altLang="zh-CN" dirty="0"/>
          </a:p>
          <a:p>
            <a:pPr>
              <a:lnSpc>
                <a:spcPts val="1100"/>
              </a:lnSpc>
              <a:tabLst>
                <a:tab pos="2794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容量线</a:t>
            </a:r>
          </a:p>
        </p:txBody>
      </p:sp>
      <p:sp>
        <p:nvSpPr>
          <p:cNvPr id="13" name="TextBox 1"/>
          <p:cNvSpPr txBox="1"/>
          <p:nvPr/>
        </p:nvSpPr>
        <p:spPr>
          <a:xfrm>
            <a:off x="520700" y="1638300"/>
            <a:ext cx="5588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理解市场</a:t>
            </a:r>
          </a:p>
        </p:txBody>
      </p:sp>
      <p:sp>
        <p:nvSpPr>
          <p:cNvPr id="14" name="TextBox 1"/>
          <p:cNvSpPr txBox="1"/>
          <p:nvPr/>
        </p:nvSpPr>
        <p:spPr>
          <a:xfrm>
            <a:off x="1447800" y="1651000"/>
            <a:ext cx="279400" cy="2921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市场</a:t>
            </a:r>
          </a:p>
          <a:p>
            <a:pPr>
              <a:lnSpc>
                <a:spcPts val="1200"/>
              </a:lnSpc>
            </a:pPr>
            <a:r>
              <a:rPr lang="en-US" altLang="zh-CN" sz="1105" dirty="0">
                <a:solidFill>
                  <a:srgbClr val="000000"/>
                </a:solidFill>
                <a:latin typeface="Microsoft YaHei UI" panose="020B0503020204020204" pitchFamily="18" charset="-122"/>
                <a:cs typeface="Microsoft YaHei UI" panose="020B0503020204020204" pitchFamily="18" charset="-122"/>
              </a:rPr>
              <a:t>细分</a:t>
            </a:r>
          </a:p>
        </p:txBody>
      </p:sp>
      <p:sp>
        <p:nvSpPr>
          <p:cNvPr id="15" name="TextBox 1"/>
          <p:cNvSpPr txBox="1"/>
          <p:nvPr/>
        </p:nvSpPr>
        <p:spPr>
          <a:xfrm>
            <a:off x="2108200" y="1765300"/>
            <a:ext cx="2260600" cy="266700"/>
          </a:xfrm>
          <a:prstGeom prst="rect">
            <a:avLst/>
          </a:prstGeom>
          <a:noFill/>
        </p:spPr>
        <p:txBody>
          <a:bodyPr wrap="none" lIns="0" tIns="0" rIns="0" rtlCol="0">
            <a:spAutoFit/>
          </a:bodyPr>
          <a:lstStyle/>
          <a:p>
            <a:pPr>
              <a:lnSpc>
                <a:spcPts val="1100"/>
              </a:lnSpc>
              <a:tabLst>
                <a:tab pos="15494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组合分析</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制定细分市场</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整合及制定</a:t>
            </a:r>
          </a:p>
          <a:p>
            <a:pPr>
              <a:lnSpc>
                <a:spcPts val="900"/>
              </a:lnSpc>
              <a:tabLst>
                <a:tab pos="15494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产品线规划</a:t>
            </a:r>
          </a:p>
        </p:txBody>
      </p:sp>
      <p:sp>
        <p:nvSpPr>
          <p:cNvPr id="16" name="TextBox 1"/>
          <p:cNvSpPr txBox="1"/>
          <p:nvPr/>
        </p:nvSpPr>
        <p:spPr>
          <a:xfrm>
            <a:off x="5118100" y="1892300"/>
            <a:ext cx="15367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管理业务计划和评估绩效</a:t>
            </a:r>
          </a:p>
        </p:txBody>
      </p:sp>
      <p:sp>
        <p:nvSpPr>
          <p:cNvPr id="17" name="日期占位符 16"/>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922776" y="1408175"/>
            <a:ext cx="4259580" cy="397763"/>
          </a:xfrm>
          <a:custGeom>
            <a:avLst/>
            <a:gdLst>
              <a:gd name="connsiteX0" fmla="*/ 0 w 4259580"/>
              <a:gd name="connsiteY0" fmla="*/ 0 h 397763"/>
              <a:gd name="connsiteX1" fmla="*/ 0 w 4259580"/>
              <a:gd name="connsiteY1" fmla="*/ 397763 h 397763"/>
              <a:gd name="connsiteX2" fmla="*/ 4259580 w 4259580"/>
              <a:gd name="connsiteY2" fmla="*/ 397763 h 397763"/>
              <a:gd name="connsiteX3" fmla="*/ 4259580 w 4259580"/>
              <a:gd name="connsiteY3" fmla="*/ 0 h 397763"/>
              <a:gd name="connsiteX4" fmla="*/ 0 w 4259580"/>
              <a:gd name="connsiteY4" fmla="*/ 0 h 39776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259580" h="397763">
                <a:moveTo>
                  <a:pt x="0" y="0"/>
                </a:moveTo>
                <a:lnTo>
                  <a:pt x="0" y="397763"/>
                </a:lnTo>
                <a:lnTo>
                  <a:pt x="4259580" y="397763"/>
                </a:lnTo>
                <a:lnTo>
                  <a:pt x="4259580" y="0"/>
                </a:lnTo>
                <a:lnTo>
                  <a:pt x="0" y="0"/>
                </a:lnTo>
              </a:path>
            </a:pathLst>
          </a:custGeom>
          <a:solidFill>
            <a:srgbClr val="FFFF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85800" y="3644900"/>
            <a:ext cx="4318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典型的项目清单的内容包括以下部分：</a:t>
            </a:r>
          </a:p>
        </p:txBody>
      </p:sp>
      <p:sp>
        <p:nvSpPr>
          <p:cNvPr id="6" name="TextBox 1"/>
          <p:cNvSpPr txBox="1"/>
          <p:nvPr/>
        </p:nvSpPr>
        <p:spPr>
          <a:xfrm>
            <a:off x="685800" y="4254500"/>
            <a:ext cx="88900" cy="1943100"/>
          </a:xfrm>
          <a:prstGeom prst="rect">
            <a:avLst/>
          </a:prstGeom>
          <a:noFill/>
        </p:spPr>
        <p:txBody>
          <a:bodyPr wrap="none" lIns="0" tIns="0" rIns="0" rtlCol="0">
            <a:spAutoFit/>
          </a:bodyPr>
          <a:lstStyle/>
          <a:p>
            <a:pPr>
              <a:lnSpc>
                <a:spcPts val="2200"/>
              </a:lnSpc>
            </a:pPr>
            <a:r>
              <a:rPr lang="en-US" altLang="zh-CN" sz="200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2200"/>
              </a:lnSpc>
            </a:pPr>
            <a:r>
              <a:rPr lang="en-US" altLang="zh-CN" sz="200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2300"/>
              </a:lnSpc>
            </a:pPr>
            <a:r>
              <a:rPr lang="en-US" altLang="zh-CN" sz="200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2300"/>
              </a:lnSpc>
            </a:pPr>
            <a:r>
              <a:rPr lang="en-US" altLang="zh-CN" sz="200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2200"/>
              </a:lnSpc>
            </a:pPr>
            <a:r>
              <a:rPr lang="en-US" altLang="zh-CN" sz="2005" dirty="0">
                <a:solidFill>
                  <a:srgbClr val="000000"/>
                </a:solidFill>
                <a:latin typeface="Times New Roman" panose="02020603050405020304" pitchFamily="18" charset="0"/>
                <a:cs typeface="Times New Roman" panose="02020603050405020304" pitchFamily="18" charset="0"/>
              </a:rPr>
              <a:t>•</a:t>
            </a:r>
          </a:p>
        </p:txBody>
      </p:sp>
      <p:sp>
        <p:nvSpPr>
          <p:cNvPr id="7" name="TextBox 1"/>
          <p:cNvSpPr txBox="1"/>
          <p:nvPr/>
        </p:nvSpPr>
        <p:spPr>
          <a:xfrm>
            <a:off x="1016000" y="4241800"/>
            <a:ext cx="3708400" cy="1917700"/>
          </a:xfrm>
          <a:prstGeom prst="rect">
            <a:avLst/>
          </a:prstGeom>
          <a:noFill/>
        </p:spPr>
        <p:txBody>
          <a:bodyPr wrap="none" lIns="0" tIns="0" rIns="0" rtlCol="0">
            <a:spAutoFit/>
          </a:bodyPr>
          <a:lstStyle/>
          <a:p>
            <a:pPr>
              <a:lnSpc>
                <a:spcPts val="2000"/>
              </a:lnSpc>
            </a:pPr>
            <a:r>
              <a:rPr lang="en-US" altLang="zh-CN" sz="1600" dirty="0">
                <a:solidFill>
                  <a:srgbClr val="000000"/>
                </a:solidFill>
                <a:latin typeface="Microsoft YaHei UI" panose="020B0503020204020204" pitchFamily="18" charset="-122"/>
                <a:cs typeface="Microsoft YaHei UI" panose="020B0503020204020204" pitchFamily="18" charset="-122"/>
              </a:rPr>
              <a:t>V版本启动时间、生命周期及主要特性</a:t>
            </a:r>
            <a:r>
              <a:rPr lang="en-US" altLang="zh-CN" sz="2005" dirty="0">
                <a:solidFill>
                  <a:srgbClr val="000000"/>
                </a:solidFill>
                <a:latin typeface="Microsoft YaHei UI" panose="020B0503020204020204" pitchFamily="18" charset="-122"/>
                <a:cs typeface="Microsoft YaHei UI" panose="020B0503020204020204" pitchFamily="18" charset="-122"/>
              </a:rPr>
              <a:t>；</a:t>
            </a:r>
          </a:p>
          <a:p>
            <a:pPr>
              <a:lnSpc>
                <a:spcPts val="1000"/>
              </a:lnSpc>
            </a:pPr>
            <a:endParaRPr lang="en-US" altLang="zh-CN" dirty="0"/>
          </a:p>
          <a:p>
            <a:pPr>
              <a:lnSpc>
                <a:spcPts val="2100"/>
              </a:lnSpc>
            </a:pPr>
            <a:r>
              <a:rPr lang="en-US" altLang="zh-CN" sz="1595" dirty="0">
                <a:solidFill>
                  <a:srgbClr val="000000"/>
                </a:solidFill>
                <a:latin typeface="Microsoft YaHei UI" panose="020B0503020204020204" pitchFamily="18" charset="-122"/>
                <a:cs typeface="Microsoft YaHei UI" panose="020B0503020204020204" pitchFamily="18" charset="-122"/>
              </a:rPr>
              <a:t>R版本启动时间、上市时间及主要特性；</a:t>
            </a:r>
          </a:p>
          <a:p>
            <a:pPr>
              <a:lnSpc>
                <a:spcPts val="1000"/>
              </a:lnSpc>
            </a:pPr>
            <a:endParaRPr lang="en-US" altLang="zh-CN" dirty="0"/>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每个V版本及R版本的技术需求计划；</a:t>
            </a:r>
          </a:p>
          <a:p>
            <a:pPr>
              <a:lnSpc>
                <a:spcPts val="1000"/>
              </a:lnSpc>
            </a:pPr>
            <a:endParaRPr lang="en-US" altLang="zh-CN" dirty="0"/>
          </a:p>
          <a:p>
            <a:pPr>
              <a:lnSpc>
                <a:spcPts val="2300"/>
              </a:lnSpc>
            </a:pPr>
            <a:r>
              <a:rPr lang="en-US" altLang="zh-CN" sz="1600" dirty="0">
                <a:solidFill>
                  <a:srgbClr val="000000"/>
                </a:solidFill>
                <a:latin typeface="Microsoft YaHei UI" panose="020B0503020204020204" pitchFamily="18" charset="-122"/>
                <a:cs typeface="Microsoft YaHei UI" panose="020B0503020204020204" pitchFamily="18" charset="-122"/>
              </a:rPr>
              <a:t>每个V版本及R版本的人力资源需求计划；</a:t>
            </a:r>
          </a:p>
          <a:p>
            <a:pPr>
              <a:lnSpc>
                <a:spcPts val="1000"/>
              </a:lnSpc>
            </a:pPr>
            <a:endParaRPr lang="en-US" altLang="zh-CN" dirty="0"/>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每个V版本及R版本的投入产出分析。</a:t>
            </a:r>
          </a:p>
        </p:txBody>
      </p:sp>
      <p:sp>
        <p:nvSpPr>
          <p:cNvPr id="8" name="TextBox 1"/>
          <p:cNvSpPr txBox="1"/>
          <p:nvPr/>
        </p:nvSpPr>
        <p:spPr>
          <a:xfrm>
            <a:off x="533400" y="266700"/>
            <a:ext cx="2844800" cy="1130300"/>
          </a:xfrm>
          <a:prstGeom prst="rect">
            <a:avLst/>
          </a:prstGeom>
          <a:noFill/>
        </p:spPr>
        <p:txBody>
          <a:bodyPr wrap="none" lIns="0" tIns="0" rIns="0" rtlCol="0">
            <a:spAutoFit/>
          </a:bodyPr>
          <a:lstStyle/>
          <a:p>
            <a:pPr>
              <a:lnSpc>
                <a:spcPts val="3500"/>
              </a:lnSpc>
              <a:tabLst>
                <a:tab pos="152400" algn="l"/>
              </a:tabLst>
            </a:pPr>
            <a:r>
              <a:rPr lang="en-US" altLang="zh-CN" sz="2800" dirty="0">
                <a:solidFill>
                  <a:srgbClr val="C00000"/>
                </a:solidFill>
                <a:latin typeface="Microsoft YaHei UI" panose="020B0503020204020204" pitchFamily="18" charset="-122"/>
                <a:cs typeface="Microsoft YaHei UI" panose="020B0503020204020204" pitchFamily="18" charset="-122"/>
              </a:rPr>
              <a:t>制定产品路标规划</a:t>
            </a:r>
          </a:p>
          <a:p>
            <a:pPr>
              <a:lnSpc>
                <a:spcPts val="1000"/>
              </a:lnSpc>
            </a:pPr>
            <a:endParaRPr lang="en-US" altLang="zh-CN" dirty="0"/>
          </a:p>
          <a:p>
            <a:pPr>
              <a:lnSpc>
                <a:spcPts val="1000"/>
              </a:lnSpc>
            </a:pPr>
            <a:endParaRPr lang="en-US" altLang="zh-CN" dirty="0"/>
          </a:p>
          <a:p>
            <a:pPr>
              <a:lnSpc>
                <a:spcPts val="3300"/>
              </a:lnSpc>
              <a:tabLst>
                <a:tab pos="152400" algn="l"/>
              </a:tabLst>
            </a:pPr>
            <a:r>
              <a:rPr lang="en-US" altLang="zh-CN" dirty="0"/>
              <a:t>	</a:t>
            </a:r>
            <a:r>
              <a:rPr lang="en-US" altLang="zh-CN" sz="2005" dirty="0">
                <a:solidFill>
                  <a:srgbClr val="000000"/>
                </a:solidFill>
                <a:latin typeface="Microsoft YaHei UI" panose="020B0503020204020204" pitchFamily="18" charset="-122"/>
                <a:cs typeface="Microsoft YaHei UI" panose="020B0503020204020204" pitchFamily="18" charset="-122"/>
              </a:rPr>
              <a:t>产品路标规划模板要点</a:t>
            </a:r>
          </a:p>
        </p:txBody>
      </p:sp>
      <p:sp>
        <p:nvSpPr>
          <p:cNvPr id="9" name="TextBox 1"/>
          <p:cNvSpPr txBox="1"/>
          <p:nvPr/>
        </p:nvSpPr>
        <p:spPr>
          <a:xfrm>
            <a:off x="685800" y="1524000"/>
            <a:ext cx="88900" cy="279400"/>
          </a:xfrm>
          <a:prstGeom prst="rect">
            <a:avLst/>
          </a:prstGeom>
          <a:noFill/>
        </p:spPr>
        <p:txBody>
          <a:bodyPr wrap="none" lIns="0" tIns="0" rIns="0" rtlCol="0">
            <a:spAutoFit/>
          </a:bodyPr>
          <a:lstStyle/>
          <a:p>
            <a:pPr>
              <a:lnSpc>
                <a:spcPts val="2200"/>
              </a:lnSpc>
            </a:pPr>
            <a:r>
              <a:rPr lang="en-US" altLang="zh-CN" sz="2005" dirty="0">
                <a:solidFill>
                  <a:srgbClr val="000000"/>
                </a:solidFill>
                <a:latin typeface="Times New Roman" panose="02020603050405020304" pitchFamily="18" charset="0"/>
                <a:cs typeface="Times New Roman" panose="02020603050405020304" pitchFamily="18" charset="0"/>
              </a:rPr>
              <a:t>•</a:t>
            </a:r>
          </a:p>
        </p:txBody>
      </p:sp>
      <p:sp>
        <p:nvSpPr>
          <p:cNvPr id="10" name="TextBox 1"/>
          <p:cNvSpPr txBox="1"/>
          <p:nvPr/>
        </p:nvSpPr>
        <p:spPr>
          <a:xfrm>
            <a:off x="1028700" y="1524000"/>
            <a:ext cx="18161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产品分类、项目分类</a:t>
            </a:r>
          </a:p>
        </p:txBody>
      </p:sp>
      <p:sp>
        <p:nvSpPr>
          <p:cNvPr id="11" name="TextBox 1"/>
          <p:cNvSpPr txBox="1"/>
          <p:nvPr/>
        </p:nvSpPr>
        <p:spPr>
          <a:xfrm>
            <a:off x="685800" y="2006600"/>
            <a:ext cx="88900" cy="1460500"/>
          </a:xfrm>
          <a:prstGeom prst="rect">
            <a:avLst/>
          </a:prstGeom>
          <a:noFill/>
        </p:spPr>
        <p:txBody>
          <a:bodyPr wrap="none" lIns="0" tIns="0" rIns="0" rtlCol="0">
            <a:spAutoFit/>
          </a:bodyPr>
          <a:lstStyle/>
          <a:p>
            <a:pPr>
              <a:lnSpc>
                <a:spcPts val="2200"/>
              </a:lnSpc>
            </a:pPr>
            <a:r>
              <a:rPr lang="en-US" altLang="zh-CN" sz="2005" dirty="0">
                <a:solidFill>
                  <a:srgbClr val="000000"/>
                </a:solidFill>
                <a:latin typeface="Times New Roman" panose="02020603050405020304" pitchFamily="18" charset="0"/>
                <a:cs typeface="Times New Roman" panose="02020603050405020304" pitchFamily="18" charset="0"/>
              </a:rPr>
              <a:t>•</a:t>
            </a:r>
          </a:p>
          <a:p>
            <a:pPr>
              <a:lnSpc>
                <a:spcPts val="3100"/>
              </a:lnSpc>
            </a:pPr>
            <a:r>
              <a:rPr lang="en-US" altLang="zh-CN" sz="2005" dirty="0">
                <a:solidFill>
                  <a:srgbClr val="000000"/>
                </a:solidFill>
                <a:latin typeface="Times New Roman" panose="02020603050405020304" pitchFamily="18" charset="0"/>
                <a:cs typeface="Times New Roman" panose="02020603050405020304" pitchFamily="18" charset="0"/>
              </a:rPr>
              <a:t>•</a:t>
            </a:r>
          </a:p>
          <a:p>
            <a:pPr>
              <a:lnSpc>
                <a:spcPts val="3000"/>
              </a:lnSpc>
            </a:pPr>
            <a:r>
              <a:rPr lang="en-US" altLang="zh-CN" sz="2005" dirty="0">
                <a:solidFill>
                  <a:srgbClr val="000000"/>
                </a:solidFill>
                <a:latin typeface="Times New Roman" panose="02020603050405020304" pitchFamily="18" charset="0"/>
                <a:cs typeface="Times New Roman" panose="02020603050405020304" pitchFamily="18" charset="0"/>
              </a:rPr>
              <a:t>•</a:t>
            </a:r>
          </a:p>
          <a:p>
            <a:pPr>
              <a:lnSpc>
                <a:spcPts val="3000"/>
              </a:lnSpc>
            </a:pPr>
            <a:r>
              <a:rPr lang="en-US" altLang="zh-CN" sz="2005" dirty="0">
                <a:solidFill>
                  <a:srgbClr val="000000"/>
                </a:solidFill>
                <a:latin typeface="Times New Roman" panose="02020603050405020304" pitchFamily="18" charset="0"/>
                <a:cs typeface="Times New Roman" panose="02020603050405020304" pitchFamily="18" charset="0"/>
              </a:rPr>
              <a:t>•</a:t>
            </a:r>
          </a:p>
        </p:txBody>
      </p:sp>
      <p:sp>
        <p:nvSpPr>
          <p:cNvPr id="12" name="TextBox 1"/>
          <p:cNvSpPr txBox="1"/>
          <p:nvPr/>
        </p:nvSpPr>
        <p:spPr>
          <a:xfrm>
            <a:off x="1028700" y="1993900"/>
            <a:ext cx="4864100" cy="13589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路标图（ROAD</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MAP）</a:t>
            </a:r>
          </a:p>
          <a:p>
            <a:pPr>
              <a:lnSpc>
                <a:spcPts val="2900"/>
              </a:lnSpc>
            </a:pPr>
            <a:r>
              <a:rPr lang="en-US" altLang="zh-CN" sz="1595" dirty="0">
                <a:solidFill>
                  <a:srgbClr val="000000"/>
                </a:solidFill>
                <a:latin typeface="Microsoft YaHei UI" panose="020B0503020204020204" pitchFamily="18" charset="-122"/>
                <a:cs typeface="Microsoft YaHei UI" panose="020B0503020204020204" pitchFamily="18" charset="-122"/>
              </a:rPr>
              <a:t>项目清单（含预算概要）：含产品、技术、预研项目</a:t>
            </a:r>
          </a:p>
          <a:p>
            <a:pPr>
              <a:lnSpc>
                <a:spcPts val="2900"/>
              </a:lnSpc>
            </a:pPr>
            <a:r>
              <a:rPr lang="en-US" altLang="zh-CN" sz="1595" dirty="0">
                <a:solidFill>
                  <a:srgbClr val="000000"/>
                </a:solidFill>
                <a:latin typeface="Microsoft YaHei UI" panose="020B0503020204020204" pitchFamily="18" charset="-122"/>
                <a:cs typeface="Microsoft YaHei UI" panose="020B0503020204020204" pitchFamily="18" charset="-122"/>
              </a:rPr>
              <a:t>规划的产品生命周期规划（可选）</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体现财务管理的思想：数据化、统计口径一致、可衡量</a:t>
            </a:r>
          </a:p>
        </p:txBody>
      </p:sp>
      <p:sp>
        <p:nvSpPr>
          <p:cNvPr id="13" name="TextBox 1"/>
          <p:cNvSpPr txBox="1"/>
          <p:nvPr/>
        </p:nvSpPr>
        <p:spPr>
          <a:xfrm>
            <a:off x="4114800" y="1422400"/>
            <a:ext cx="3810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备注：技术规划需要其它流程配合</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srcRect t="7778" b="12222"/>
          <a:stretch>
            <a:fillRect/>
          </a:stretch>
        </p:blipFill>
        <p:spPr bwMode="auto">
          <a:xfrm>
            <a:off x="0" y="533400"/>
            <a:ext cx="9144000" cy="5486400"/>
          </a:xfrm>
          <a:prstGeom prst="rect">
            <a:avLst/>
          </a:prstGeom>
          <a:noFill/>
        </p:spPr>
      </p:pic>
      <p:sp>
        <p:nvSpPr>
          <p:cNvPr id="2" name="TextBox 1"/>
          <p:cNvSpPr txBox="1"/>
          <p:nvPr/>
        </p:nvSpPr>
        <p:spPr>
          <a:xfrm>
            <a:off x="393700" y="177800"/>
            <a:ext cx="39116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产品线路标规划（举例）</a:t>
            </a:r>
          </a:p>
        </p:txBody>
      </p:sp>
      <p:sp>
        <p:nvSpPr>
          <p:cNvPr id="3" name="TextBox 1"/>
          <p:cNvSpPr txBox="1"/>
          <p:nvPr/>
        </p:nvSpPr>
        <p:spPr>
          <a:xfrm>
            <a:off x="3225800" y="5829300"/>
            <a:ext cx="23495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IBM</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ThinkPad产品线</a:t>
            </a:r>
          </a:p>
        </p:txBody>
      </p:sp>
      <p:sp>
        <p:nvSpPr>
          <p:cNvPr id="4" name="TextBox 1"/>
          <p:cNvSpPr txBox="1"/>
          <p:nvPr/>
        </p:nvSpPr>
        <p:spPr>
          <a:xfrm>
            <a:off x="1460500" y="5397500"/>
            <a:ext cx="2032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92</a:t>
            </a:r>
          </a:p>
        </p:txBody>
      </p:sp>
      <p:sp>
        <p:nvSpPr>
          <p:cNvPr id="5" name="TextBox 1"/>
          <p:cNvSpPr txBox="1"/>
          <p:nvPr/>
        </p:nvSpPr>
        <p:spPr>
          <a:xfrm>
            <a:off x="2298700" y="5397500"/>
            <a:ext cx="2032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93</a:t>
            </a:r>
          </a:p>
        </p:txBody>
      </p:sp>
      <p:sp>
        <p:nvSpPr>
          <p:cNvPr id="6" name="TextBox 1"/>
          <p:cNvSpPr txBox="1"/>
          <p:nvPr/>
        </p:nvSpPr>
        <p:spPr>
          <a:xfrm>
            <a:off x="3213100" y="5397500"/>
            <a:ext cx="2032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94</a:t>
            </a:r>
          </a:p>
        </p:txBody>
      </p:sp>
      <p:sp>
        <p:nvSpPr>
          <p:cNvPr id="7" name="TextBox 1"/>
          <p:cNvSpPr txBox="1"/>
          <p:nvPr/>
        </p:nvSpPr>
        <p:spPr>
          <a:xfrm>
            <a:off x="3975100" y="5397500"/>
            <a:ext cx="2032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95</a:t>
            </a:r>
          </a:p>
        </p:txBody>
      </p:sp>
      <p:sp>
        <p:nvSpPr>
          <p:cNvPr id="8" name="TextBox 1"/>
          <p:cNvSpPr txBox="1"/>
          <p:nvPr/>
        </p:nvSpPr>
        <p:spPr>
          <a:xfrm>
            <a:off x="4902200" y="5397500"/>
            <a:ext cx="2032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96</a:t>
            </a:r>
          </a:p>
        </p:txBody>
      </p:sp>
      <p:sp>
        <p:nvSpPr>
          <p:cNvPr id="9" name="TextBox 1"/>
          <p:cNvSpPr txBox="1"/>
          <p:nvPr/>
        </p:nvSpPr>
        <p:spPr>
          <a:xfrm>
            <a:off x="5740400" y="5397500"/>
            <a:ext cx="2032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97</a:t>
            </a:r>
          </a:p>
        </p:txBody>
      </p:sp>
      <p:sp>
        <p:nvSpPr>
          <p:cNvPr id="10" name="TextBox 1"/>
          <p:cNvSpPr txBox="1"/>
          <p:nvPr/>
        </p:nvSpPr>
        <p:spPr>
          <a:xfrm>
            <a:off x="6502400" y="5397500"/>
            <a:ext cx="2032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98</a:t>
            </a:r>
          </a:p>
        </p:txBody>
      </p:sp>
      <p:sp>
        <p:nvSpPr>
          <p:cNvPr id="11" name="TextBox 1"/>
          <p:cNvSpPr txBox="1"/>
          <p:nvPr/>
        </p:nvSpPr>
        <p:spPr>
          <a:xfrm>
            <a:off x="7416800" y="5397500"/>
            <a:ext cx="2032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99</a:t>
            </a:r>
          </a:p>
        </p:txBody>
      </p:sp>
      <p:sp>
        <p:nvSpPr>
          <p:cNvPr id="12" name="TextBox 1"/>
          <p:cNvSpPr txBox="1"/>
          <p:nvPr/>
        </p:nvSpPr>
        <p:spPr>
          <a:xfrm>
            <a:off x="1181100" y="1587500"/>
            <a:ext cx="736600" cy="787400"/>
          </a:xfrm>
          <a:prstGeom prst="rect">
            <a:avLst/>
          </a:prstGeom>
          <a:noFill/>
        </p:spPr>
        <p:txBody>
          <a:bodyPr wrap="none" lIns="0" tIns="0" rIns="0" rtlCol="0">
            <a:spAutoFit/>
          </a:bodyPr>
          <a:lstStyle/>
          <a:p>
            <a:pPr>
              <a:lnSpc>
                <a:spcPts val="1000"/>
              </a:lnSpc>
              <a:tabLst>
                <a:tab pos="152400" algn="l"/>
                <a:tab pos="1905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52400" algn="l"/>
                <a:tab pos="190500" algn="l"/>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700</a:t>
            </a:r>
          </a:p>
          <a:p>
            <a:pPr>
              <a:lnSpc>
                <a:spcPts val="1000"/>
              </a:lnSpc>
            </a:pPr>
            <a:endParaRPr lang="en-US" altLang="zh-CN" dirty="0"/>
          </a:p>
          <a:p>
            <a:pPr>
              <a:lnSpc>
                <a:spcPts val="1600"/>
              </a:lnSpc>
              <a:tabLst>
                <a:tab pos="152400" algn="l"/>
                <a:tab pos="190500" algn="l"/>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52400" algn="l"/>
                <a:tab pos="190500" algn="l"/>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700C</a:t>
            </a:r>
          </a:p>
        </p:txBody>
      </p:sp>
      <p:sp>
        <p:nvSpPr>
          <p:cNvPr id="13" name="TextBox 1"/>
          <p:cNvSpPr txBox="1"/>
          <p:nvPr/>
        </p:nvSpPr>
        <p:spPr>
          <a:xfrm>
            <a:off x="2171700" y="1587500"/>
            <a:ext cx="736600" cy="787400"/>
          </a:xfrm>
          <a:prstGeom prst="rect">
            <a:avLst/>
          </a:prstGeom>
          <a:noFill/>
        </p:spPr>
        <p:txBody>
          <a:bodyPr wrap="none" lIns="0" tIns="0" rIns="0" rtlCol="0">
            <a:spAutoFit/>
          </a:bodyPr>
          <a:lstStyle/>
          <a:p>
            <a:pPr>
              <a:lnSpc>
                <a:spcPts val="1000"/>
              </a:lnSpc>
              <a:tabLst>
                <a:tab pos="152400" algn="l"/>
                <a:tab pos="1905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52400" algn="l"/>
                <a:tab pos="190500" algn="l"/>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750</a:t>
            </a:r>
          </a:p>
          <a:p>
            <a:pPr>
              <a:lnSpc>
                <a:spcPts val="1000"/>
              </a:lnSpc>
            </a:pPr>
            <a:endParaRPr lang="en-US" altLang="zh-CN" dirty="0"/>
          </a:p>
          <a:p>
            <a:pPr>
              <a:lnSpc>
                <a:spcPts val="1600"/>
              </a:lnSpc>
              <a:tabLst>
                <a:tab pos="152400" algn="l"/>
                <a:tab pos="190500" algn="l"/>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52400" algn="l"/>
                <a:tab pos="190500" algn="l"/>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750C</a:t>
            </a:r>
          </a:p>
        </p:txBody>
      </p:sp>
      <p:sp>
        <p:nvSpPr>
          <p:cNvPr id="14" name="TextBox 1"/>
          <p:cNvSpPr txBox="1"/>
          <p:nvPr/>
        </p:nvSpPr>
        <p:spPr>
          <a:xfrm>
            <a:off x="3086100" y="1587500"/>
            <a:ext cx="812800" cy="774700"/>
          </a:xfrm>
          <a:prstGeom prst="rect">
            <a:avLst/>
          </a:prstGeom>
          <a:noFill/>
        </p:spPr>
        <p:txBody>
          <a:bodyPr wrap="none" lIns="0" tIns="0" rIns="0" rtlCol="0">
            <a:spAutoFit/>
          </a:bodyPr>
          <a:lstStyle/>
          <a:p>
            <a:pPr>
              <a:lnSpc>
                <a:spcPts val="1000"/>
              </a:lnSpc>
              <a:tabLst>
                <a:tab pos="190500" algn="l"/>
                <a:tab pos="228600" algn="l"/>
                <a:tab pos="3683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90500" algn="l"/>
                <a:tab pos="228600" algn="l"/>
                <a:tab pos="3683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755</a:t>
            </a:r>
          </a:p>
          <a:p>
            <a:pPr>
              <a:lnSpc>
                <a:spcPts val="1000"/>
              </a:lnSpc>
            </a:pPr>
            <a:endParaRPr lang="en-US" altLang="zh-CN" dirty="0"/>
          </a:p>
          <a:p>
            <a:pPr>
              <a:lnSpc>
                <a:spcPts val="1600"/>
              </a:lnSpc>
              <a:tabLst>
                <a:tab pos="190500" algn="l"/>
                <a:tab pos="228600" algn="l"/>
                <a:tab pos="3683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100"/>
              </a:lnSpc>
              <a:tabLst>
                <a:tab pos="190500" algn="l"/>
                <a:tab pos="228600" algn="l"/>
                <a:tab pos="3683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755C</a:t>
            </a:r>
          </a:p>
        </p:txBody>
      </p:sp>
      <p:sp>
        <p:nvSpPr>
          <p:cNvPr id="15" name="TextBox 1"/>
          <p:cNvSpPr txBox="1"/>
          <p:nvPr/>
        </p:nvSpPr>
        <p:spPr>
          <a:xfrm>
            <a:off x="1714500" y="4203700"/>
            <a:ext cx="584200" cy="279400"/>
          </a:xfrm>
          <a:prstGeom prst="rect">
            <a:avLst/>
          </a:prstGeom>
          <a:noFill/>
        </p:spPr>
        <p:txBody>
          <a:bodyPr wrap="none" lIns="0" tIns="0" rIns="0" rtlCol="0">
            <a:spAutoFit/>
          </a:bodyPr>
          <a:lstStyle/>
          <a:p>
            <a:pPr>
              <a:lnSpc>
                <a:spcPts val="1000"/>
              </a:lnSpc>
              <a:tabLst>
                <a:tab pos="1905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100"/>
              </a:lnSpc>
              <a:tabLst>
                <a:tab pos="1905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300</a:t>
            </a:r>
          </a:p>
        </p:txBody>
      </p:sp>
      <p:sp>
        <p:nvSpPr>
          <p:cNvPr id="16" name="TextBox 1"/>
          <p:cNvSpPr txBox="1"/>
          <p:nvPr/>
        </p:nvSpPr>
        <p:spPr>
          <a:xfrm>
            <a:off x="5156200" y="4203700"/>
            <a:ext cx="584200" cy="762000"/>
          </a:xfrm>
          <a:prstGeom prst="rect">
            <a:avLst/>
          </a:prstGeom>
          <a:noFill/>
        </p:spPr>
        <p:txBody>
          <a:bodyPr wrap="none" lIns="0" tIns="0" rIns="0" rtlCol="0">
            <a:spAutoFit/>
          </a:bodyPr>
          <a:lstStyle/>
          <a:p>
            <a:pPr>
              <a:lnSpc>
                <a:spcPts val="1000"/>
              </a:lnSpc>
              <a:tabLst>
                <a:tab pos="139700" algn="l"/>
                <a:tab pos="1905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39700" algn="l"/>
                <a:tab pos="1905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380</a:t>
            </a:r>
          </a:p>
          <a:p>
            <a:pPr>
              <a:lnSpc>
                <a:spcPts val="1000"/>
              </a:lnSpc>
            </a:pPr>
            <a:endParaRPr lang="en-US" altLang="zh-CN" dirty="0"/>
          </a:p>
          <a:p>
            <a:pPr>
              <a:lnSpc>
                <a:spcPts val="1400"/>
              </a:lnSpc>
              <a:tabLst>
                <a:tab pos="139700" algn="l"/>
                <a:tab pos="1905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39700" algn="l"/>
                <a:tab pos="1905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380D</a:t>
            </a:r>
          </a:p>
        </p:txBody>
      </p:sp>
      <p:sp>
        <p:nvSpPr>
          <p:cNvPr id="17" name="TextBox 1"/>
          <p:cNvSpPr txBox="1"/>
          <p:nvPr/>
        </p:nvSpPr>
        <p:spPr>
          <a:xfrm>
            <a:off x="4394200" y="3162300"/>
            <a:ext cx="584200" cy="279400"/>
          </a:xfrm>
          <a:prstGeom prst="rect">
            <a:avLst/>
          </a:prstGeom>
          <a:noFill/>
        </p:spPr>
        <p:txBody>
          <a:bodyPr wrap="none" lIns="0" tIns="0" rIns="0" rtlCol="0">
            <a:spAutoFit/>
          </a:bodyPr>
          <a:lstStyle/>
          <a:p>
            <a:pPr>
              <a:lnSpc>
                <a:spcPts val="1000"/>
              </a:lnSpc>
              <a:tabLst>
                <a:tab pos="1905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100"/>
              </a:lnSpc>
              <a:tabLst>
                <a:tab pos="1905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560</a:t>
            </a:r>
          </a:p>
        </p:txBody>
      </p:sp>
      <p:sp>
        <p:nvSpPr>
          <p:cNvPr id="18" name="TextBox 1"/>
          <p:cNvSpPr txBox="1"/>
          <p:nvPr/>
        </p:nvSpPr>
        <p:spPr>
          <a:xfrm>
            <a:off x="5461000" y="1638300"/>
            <a:ext cx="584200" cy="292100"/>
          </a:xfrm>
          <a:prstGeom prst="rect">
            <a:avLst/>
          </a:prstGeom>
          <a:noFill/>
        </p:spPr>
        <p:txBody>
          <a:bodyPr wrap="none" lIns="0" tIns="0" rIns="0" rtlCol="0">
            <a:spAutoFit/>
          </a:bodyPr>
          <a:lstStyle/>
          <a:p>
            <a:pPr>
              <a:lnSpc>
                <a:spcPts val="1000"/>
              </a:lnSpc>
              <a:tabLst>
                <a:tab pos="1905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905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770</a:t>
            </a:r>
          </a:p>
        </p:txBody>
      </p:sp>
      <p:sp>
        <p:nvSpPr>
          <p:cNvPr id="19" name="TextBox 1"/>
          <p:cNvSpPr txBox="1"/>
          <p:nvPr/>
        </p:nvSpPr>
        <p:spPr>
          <a:xfrm>
            <a:off x="1485900" y="3149600"/>
            <a:ext cx="584200" cy="292100"/>
          </a:xfrm>
          <a:prstGeom prst="rect">
            <a:avLst/>
          </a:prstGeom>
          <a:noFill/>
        </p:spPr>
        <p:txBody>
          <a:bodyPr wrap="none" lIns="0" tIns="0" rIns="0" rtlCol="0">
            <a:spAutoFit/>
          </a:bodyPr>
          <a:lstStyle/>
          <a:p>
            <a:pPr>
              <a:lnSpc>
                <a:spcPts val="1000"/>
              </a:lnSpc>
              <a:tabLst>
                <a:tab pos="1905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905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500</a:t>
            </a:r>
          </a:p>
        </p:txBody>
      </p:sp>
      <p:sp>
        <p:nvSpPr>
          <p:cNvPr id="20" name="TextBox 1"/>
          <p:cNvSpPr txBox="1"/>
          <p:nvPr/>
        </p:nvSpPr>
        <p:spPr>
          <a:xfrm>
            <a:off x="2705100" y="3162300"/>
            <a:ext cx="584200" cy="279400"/>
          </a:xfrm>
          <a:prstGeom prst="rect">
            <a:avLst/>
          </a:prstGeom>
          <a:noFill/>
        </p:spPr>
        <p:txBody>
          <a:bodyPr wrap="none" lIns="0" tIns="0" rIns="0" rtlCol="0">
            <a:spAutoFit/>
          </a:bodyPr>
          <a:lstStyle/>
          <a:p>
            <a:pPr>
              <a:lnSpc>
                <a:spcPts val="1000"/>
              </a:lnSpc>
              <a:tabLst>
                <a:tab pos="1397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100"/>
              </a:lnSpc>
              <a:tabLst>
                <a:tab pos="1397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510C</a:t>
            </a:r>
          </a:p>
        </p:txBody>
      </p:sp>
      <p:sp>
        <p:nvSpPr>
          <p:cNvPr id="21" name="TextBox 1"/>
          <p:cNvSpPr txBox="1"/>
          <p:nvPr/>
        </p:nvSpPr>
        <p:spPr>
          <a:xfrm>
            <a:off x="3708400" y="2540000"/>
            <a:ext cx="571500" cy="292100"/>
          </a:xfrm>
          <a:prstGeom prst="rect">
            <a:avLst/>
          </a:prstGeom>
          <a:noFill/>
        </p:spPr>
        <p:txBody>
          <a:bodyPr wrap="none" lIns="0" tIns="0" rIns="0" rtlCol="0">
            <a:spAutoFit/>
          </a:bodyPr>
          <a:lstStyle/>
          <a:p>
            <a:pPr>
              <a:lnSpc>
                <a:spcPts val="800"/>
              </a:lnSpc>
              <a:tabLst>
                <a:tab pos="38100" algn="l"/>
              </a:tabLst>
            </a:pPr>
            <a:r>
              <a:rPr lang="en-US" altLang="zh-CN" dirty="0"/>
              <a:t>	</a:t>
            </a:r>
            <a:r>
              <a:rPr lang="en-US" altLang="zh-CN" sz="995" dirty="0">
                <a:solidFill>
                  <a:srgbClr val="000000"/>
                </a:solidFill>
                <a:latin typeface="Times New Roman" panose="02020603050405020304" pitchFamily="18" charset="0"/>
                <a:cs typeface="Times New Roman" panose="02020603050405020304" pitchFamily="18" charset="0"/>
              </a:rPr>
              <a:t>ThinkPad</a:t>
            </a:r>
          </a:p>
          <a:p>
            <a:pPr>
              <a:lnSpc>
                <a:spcPts val="1400"/>
              </a:lnSpc>
              <a:tabLst>
                <a:tab pos="38100" algn="l"/>
              </a:tabLst>
            </a:pPr>
            <a:r>
              <a:rPr lang="en-US" altLang="zh-CN" sz="995" dirty="0">
                <a:solidFill>
                  <a:srgbClr val="000000"/>
                </a:solidFill>
                <a:latin typeface="Times New Roman" panose="02020603050405020304" pitchFamily="18" charset="0"/>
                <a:cs typeface="Times New Roman" panose="02020603050405020304" pitchFamily="18" charset="0"/>
              </a:rPr>
              <a:t>755CD/CV</a:t>
            </a:r>
          </a:p>
        </p:txBody>
      </p:sp>
      <p:sp>
        <p:nvSpPr>
          <p:cNvPr id="22" name="TextBox 1"/>
          <p:cNvSpPr txBox="1"/>
          <p:nvPr/>
        </p:nvSpPr>
        <p:spPr>
          <a:xfrm>
            <a:off x="4546600" y="2019300"/>
            <a:ext cx="584200" cy="292100"/>
          </a:xfrm>
          <a:prstGeom prst="rect">
            <a:avLst/>
          </a:prstGeom>
          <a:noFill/>
        </p:spPr>
        <p:txBody>
          <a:bodyPr wrap="none" lIns="0" tIns="0" rIns="0" rtlCol="0">
            <a:spAutoFit/>
          </a:bodyPr>
          <a:lstStyle/>
          <a:p>
            <a:pPr>
              <a:lnSpc>
                <a:spcPts val="1000"/>
              </a:lnSpc>
              <a:tabLst>
                <a:tab pos="1905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905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760</a:t>
            </a:r>
          </a:p>
        </p:txBody>
      </p:sp>
      <p:sp>
        <p:nvSpPr>
          <p:cNvPr id="23" name="TextBox 1"/>
          <p:cNvSpPr txBox="1"/>
          <p:nvPr/>
        </p:nvSpPr>
        <p:spPr>
          <a:xfrm>
            <a:off x="6604000" y="3429000"/>
            <a:ext cx="584200" cy="127000"/>
          </a:xfrm>
          <a:prstGeom prst="rect">
            <a:avLst/>
          </a:prstGeom>
          <a:noFill/>
        </p:spPr>
        <p:txBody>
          <a:bodyPr wrap="none" lIns="0" tIns="0" rIns="0" rtlCol="0">
            <a:spAutoFit/>
          </a:bodyPr>
          <a:lstStyle/>
          <a:p>
            <a:pPr>
              <a:lnSpc>
                <a:spcPts val="1000"/>
              </a:lnSpc>
            </a:pPr>
            <a:r>
              <a:rPr lang="en-US" altLang="zh-CN" sz="1200" dirty="0">
                <a:solidFill>
                  <a:srgbClr val="000000"/>
                </a:solidFill>
                <a:latin typeface="Times New Roman" panose="02020603050405020304" pitchFamily="18" charset="0"/>
                <a:cs typeface="Times New Roman" panose="02020603050405020304" pitchFamily="18" charset="0"/>
              </a:rPr>
              <a:t>ThinkPad</a:t>
            </a:r>
          </a:p>
        </p:txBody>
      </p:sp>
      <p:sp>
        <p:nvSpPr>
          <p:cNvPr id="24" name="TextBox 1"/>
          <p:cNvSpPr txBox="1"/>
          <p:nvPr/>
        </p:nvSpPr>
        <p:spPr>
          <a:xfrm>
            <a:off x="8013700" y="4991100"/>
            <a:ext cx="228600" cy="127000"/>
          </a:xfrm>
          <a:prstGeom prst="rect">
            <a:avLst/>
          </a:prstGeom>
          <a:noFill/>
        </p:spPr>
        <p:txBody>
          <a:bodyPr wrap="none" lIns="0" tIns="0" rIns="0" rtlCol="0">
            <a:spAutoFit/>
          </a:bodyPr>
          <a:lstStyle/>
          <a:p>
            <a:pPr>
              <a:lnSpc>
                <a:spcPts val="1000"/>
              </a:lnSpc>
            </a:pPr>
            <a:r>
              <a:rPr lang="en-US" altLang="zh-CN" sz="1200" dirty="0">
                <a:solidFill>
                  <a:srgbClr val="000000"/>
                </a:solidFill>
                <a:latin typeface="Times New Roman" panose="02020603050405020304" pitchFamily="18" charset="0"/>
                <a:cs typeface="Times New Roman" panose="02020603050405020304" pitchFamily="18" charset="0"/>
              </a:rPr>
              <a:t>240</a:t>
            </a:r>
          </a:p>
        </p:txBody>
      </p:sp>
      <p:sp>
        <p:nvSpPr>
          <p:cNvPr id="25" name="TextBox 1"/>
          <p:cNvSpPr txBox="1"/>
          <p:nvPr/>
        </p:nvSpPr>
        <p:spPr>
          <a:xfrm>
            <a:off x="7823200" y="4356100"/>
            <a:ext cx="584200" cy="609600"/>
          </a:xfrm>
          <a:prstGeom prst="rect">
            <a:avLst/>
          </a:prstGeom>
          <a:noFill/>
        </p:spPr>
        <p:txBody>
          <a:bodyPr wrap="none" lIns="0" tIns="0" rIns="0" rtlCol="0">
            <a:spAutoFit/>
          </a:bodyPr>
          <a:lstStyle/>
          <a:p>
            <a:pPr>
              <a:lnSpc>
                <a:spcPts val="1000"/>
              </a:lnSpc>
              <a:tabLst>
                <a:tab pos="1397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397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390X</a:t>
            </a:r>
          </a:p>
          <a:p>
            <a:pPr>
              <a:lnSpc>
                <a:spcPts val="1000"/>
              </a:lnSpc>
            </a:pPr>
            <a:endParaRPr lang="en-US" altLang="zh-CN" dirty="0"/>
          </a:p>
          <a:p>
            <a:pPr>
              <a:lnSpc>
                <a:spcPts val="1500"/>
              </a:lnSpc>
              <a:tabLst>
                <a:tab pos="1397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p:txBody>
      </p:sp>
      <p:sp>
        <p:nvSpPr>
          <p:cNvPr id="26" name="TextBox 1"/>
          <p:cNvSpPr txBox="1"/>
          <p:nvPr/>
        </p:nvSpPr>
        <p:spPr>
          <a:xfrm>
            <a:off x="7823200" y="3136900"/>
            <a:ext cx="584200" cy="292100"/>
          </a:xfrm>
          <a:prstGeom prst="rect">
            <a:avLst/>
          </a:prstGeom>
          <a:noFill/>
        </p:spPr>
        <p:txBody>
          <a:bodyPr wrap="none" lIns="0" tIns="0" rIns="0" rtlCol="0">
            <a:spAutoFit/>
          </a:bodyPr>
          <a:lstStyle/>
          <a:p>
            <a:pPr>
              <a:lnSpc>
                <a:spcPts val="1000"/>
              </a:lnSpc>
              <a:tabLst>
                <a:tab pos="1397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397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600X</a:t>
            </a:r>
          </a:p>
        </p:txBody>
      </p:sp>
      <p:sp>
        <p:nvSpPr>
          <p:cNvPr id="27" name="TextBox 1"/>
          <p:cNvSpPr txBox="1"/>
          <p:nvPr/>
        </p:nvSpPr>
        <p:spPr>
          <a:xfrm>
            <a:off x="7823200" y="1625600"/>
            <a:ext cx="584200" cy="812800"/>
          </a:xfrm>
          <a:prstGeom prst="rect">
            <a:avLst/>
          </a:prstGeom>
          <a:noFill/>
        </p:spPr>
        <p:txBody>
          <a:bodyPr wrap="none" lIns="0" tIns="0" rIns="0" rtlCol="0">
            <a:spAutoFit/>
          </a:bodyPr>
          <a:lstStyle/>
          <a:p>
            <a:pPr>
              <a:lnSpc>
                <a:spcPts val="1000"/>
              </a:lnSpc>
              <a:tabLst>
                <a:tab pos="1524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100"/>
              </a:lnSpc>
              <a:tabLst>
                <a:tab pos="1524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1500</a:t>
            </a:r>
          </a:p>
          <a:p>
            <a:pPr>
              <a:lnSpc>
                <a:spcPts val="1000"/>
              </a:lnSpc>
            </a:pPr>
            <a:endParaRPr lang="en-US" altLang="zh-CN" dirty="0"/>
          </a:p>
          <a:p>
            <a:pPr>
              <a:lnSpc>
                <a:spcPts val="2000"/>
              </a:lnSpc>
              <a:tabLst>
                <a:tab pos="152400" algn="l"/>
              </a:tabLst>
            </a:pP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100"/>
              </a:lnSpc>
              <a:tabLst>
                <a:tab pos="1524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1400</a:t>
            </a:r>
          </a:p>
        </p:txBody>
      </p:sp>
      <p:sp>
        <p:nvSpPr>
          <p:cNvPr id="28" name="TextBox 1"/>
          <p:cNvSpPr txBox="1"/>
          <p:nvPr/>
        </p:nvSpPr>
        <p:spPr>
          <a:xfrm>
            <a:off x="6794500" y="3606800"/>
            <a:ext cx="1612900" cy="558800"/>
          </a:xfrm>
          <a:prstGeom prst="rect">
            <a:avLst/>
          </a:prstGeom>
          <a:noFill/>
        </p:spPr>
        <p:txBody>
          <a:bodyPr wrap="none" lIns="0" tIns="0" rIns="0" rtlCol="0">
            <a:spAutoFit/>
          </a:bodyPr>
          <a:lstStyle/>
          <a:p>
            <a:pPr>
              <a:lnSpc>
                <a:spcPts val="1000"/>
              </a:lnSpc>
              <a:tabLst>
                <a:tab pos="1028700" algn="l"/>
                <a:tab pos="1168400" algn="l"/>
              </a:tabLst>
            </a:pPr>
            <a:r>
              <a:rPr lang="en-US" altLang="zh-CN" sz="1200" dirty="0">
                <a:solidFill>
                  <a:srgbClr val="000000"/>
                </a:solidFill>
                <a:latin typeface="Times New Roman" panose="02020603050405020304" pitchFamily="18" charset="0"/>
                <a:cs typeface="Times New Roman" panose="02020603050405020304" pitchFamily="18" charset="0"/>
              </a:rPr>
              <a:t>570</a:t>
            </a:r>
          </a:p>
          <a:p>
            <a:pPr>
              <a:lnSpc>
                <a:spcPts val="1000"/>
              </a:lnSpc>
            </a:pPr>
            <a:endParaRPr lang="en-US" altLang="zh-CN" dirty="0"/>
          </a:p>
          <a:p>
            <a:pPr>
              <a:lnSpc>
                <a:spcPts val="1100"/>
              </a:lnSpc>
              <a:tabLst>
                <a:tab pos="1028700" algn="l"/>
                <a:tab pos="11684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ThinkPad</a:t>
            </a:r>
          </a:p>
          <a:p>
            <a:pPr>
              <a:lnSpc>
                <a:spcPts val="1200"/>
              </a:lnSpc>
              <a:tabLst>
                <a:tab pos="1028700" algn="l"/>
                <a:tab pos="11684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390E</a:t>
            </a:r>
          </a:p>
        </p:txBody>
      </p:sp>
      <p:sp>
        <p:nvSpPr>
          <p:cNvPr id="29" name="TextBox 1"/>
          <p:cNvSpPr txBox="1"/>
          <p:nvPr/>
        </p:nvSpPr>
        <p:spPr>
          <a:xfrm>
            <a:off x="8140700" y="5397500"/>
            <a:ext cx="406400" cy="177800"/>
          </a:xfrm>
          <a:prstGeom prst="rect">
            <a:avLst/>
          </a:prstGeom>
          <a:noFill/>
        </p:spPr>
        <p:txBody>
          <a:bodyPr wrap="none" lIns="0" tIns="0" rIns="0" rtlCol="0">
            <a:spAutoFit/>
          </a:bodyPr>
          <a:lstStyle/>
          <a:p>
            <a:pPr>
              <a:lnSpc>
                <a:spcPts val="1400"/>
              </a:lnSpc>
            </a:pPr>
            <a:r>
              <a:rPr lang="en-US" altLang="zh-CN" sz="1595" dirty="0">
                <a:solidFill>
                  <a:srgbClr val="000000"/>
                </a:solidFill>
                <a:latin typeface="Times New Roman" panose="02020603050405020304" pitchFamily="18" charset="0"/>
                <a:cs typeface="Times New Roman" panose="02020603050405020304" pitchFamily="18" charset="0"/>
              </a:rPr>
              <a:t>2000</a:t>
            </a:r>
          </a:p>
        </p:txBody>
      </p:sp>
      <p:sp>
        <p:nvSpPr>
          <p:cNvPr id="30" name="TextBox 1"/>
          <p:cNvSpPr txBox="1"/>
          <p:nvPr/>
        </p:nvSpPr>
        <p:spPr>
          <a:xfrm>
            <a:off x="533400" y="1562100"/>
            <a:ext cx="393700" cy="431800"/>
          </a:xfrm>
          <a:prstGeom prst="rect">
            <a:avLst/>
          </a:prstGeom>
          <a:noFill/>
        </p:spPr>
        <p:txBody>
          <a:bodyPr wrap="none" lIns="0" tIns="0" rIns="0" rtlCol="0">
            <a:spAutoFit/>
          </a:bodyPr>
          <a:lstStyle/>
          <a:p>
            <a:pPr>
              <a:lnSpc>
                <a:spcPts val="1500"/>
              </a:lnSpc>
            </a:pPr>
            <a:r>
              <a:rPr lang="en-US" altLang="zh-CN" sz="1595" dirty="0">
                <a:solidFill>
                  <a:srgbClr val="000000"/>
                </a:solidFill>
                <a:latin typeface="Microsoft YaHei UI" panose="020B0503020204020204" pitchFamily="18" charset="-122"/>
                <a:cs typeface="Microsoft YaHei UI" panose="020B0503020204020204" pitchFamily="18" charset="-122"/>
              </a:rPr>
              <a:t>高档</a:t>
            </a:r>
          </a:p>
          <a:p>
            <a:pPr>
              <a:lnSpc>
                <a:spcPts val="1800"/>
              </a:lnSpc>
            </a:pPr>
            <a:r>
              <a:rPr lang="en-US" altLang="zh-CN" sz="1595" dirty="0">
                <a:solidFill>
                  <a:srgbClr val="000000"/>
                </a:solidFill>
                <a:latin typeface="Microsoft YaHei UI" panose="020B0503020204020204" pitchFamily="18" charset="-122"/>
                <a:cs typeface="Microsoft YaHei UI" panose="020B0503020204020204" pitchFamily="18" charset="-122"/>
              </a:rPr>
              <a:t>家族</a:t>
            </a:r>
          </a:p>
        </p:txBody>
      </p:sp>
      <p:sp>
        <p:nvSpPr>
          <p:cNvPr id="31" name="TextBox 1"/>
          <p:cNvSpPr txBox="1"/>
          <p:nvPr/>
        </p:nvSpPr>
        <p:spPr>
          <a:xfrm>
            <a:off x="533400" y="3086100"/>
            <a:ext cx="393700" cy="431800"/>
          </a:xfrm>
          <a:prstGeom prst="rect">
            <a:avLst/>
          </a:prstGeom>
          <a:noFill/>
        </p:spPr>
        <p:txBody>
          <a:bodyPr wrap="none" lIns="0" tIns="0" rIns="0" rtlCol="0">
            <a:spAutoFit/>
          </a:bodyPr>
          <a:lstStyle/>
          <a:p>
            <a:pPr>
              <a:lnSpc>
                <a:spcPts val="1500"/>
              </a:lnSpc>
            </a:pPr>
            <a:r>
              <a:rPr lang="en-US" altLang="zh-CN" sz="1595" dirty="0">
                <a:solidFill>
                  <a:srgbClr val="000000"/>
                </a:solidFill>
                <a:latin typeface="Microsoft YaHei UI" panose="020B0503020204020204" pitchFamily="18" charset="-122"/>
                <a:cs typeface="Microsoft YaHei UI" panose="020B0503020204020204" pitchFamily="18" charset="-122"/>
              </a:rPr>
              <a:t>中档</a:t>
            </a:r>
          </a:p>
          <a:p>
            <a:pPr>
              <a:lnSpc>
                <a:spcPts val="1800"/>
              </a:lnSpc>
            </a:pPr>
            <a:r>
              <a:rPr lang="en-US" altLang="zh-CN" sz="1600" dirty="0">
                <a:solidFill>
                  <a:srgbClr val="000000"/>
                </a:solidFill>
                <a:latin typeface="Microsoft YaHei UI" panose="020B0503020204020204" pitchFamily="18" charset="-122"/>
                <a:cs typeface="Microsoft YaHei UI" panose="020B0503020204020204" pitchFamily="18" charset="-122"/>
              </a:rPr>
              <a:t>家族</a:t>
            </a:r>
          </a:p>
        </p:txBody>
      </p:sp>
      <p:sp>
        <p:nvSpPr>
          <p:cNvPr id="32" name="TextBox 1"/>
          <p:cNvSpPr txBox="1"/>
          <p:nvPr/>
        </p:nvSpPr>
        <p:spPr>
          <a:xfrm>
            <a:off x="571500" y="4279900"/>
            <a:ext cx="393700" cy="431800"/>
          </a:xfrm>
          <a:prstGeom prst="rect">
            <a:avLst/>
          </a:prstGeom>
          <a:noFill/>
        </p:spPr>
        <p:txBody>
          <a:bodyPr wrap="none" lIns="0" tIns="0" rIns="0" rtlCol="0">
            <a:spAutoFit/>
          </a:bodyPr>
          <a:lstStyle/>
          <a:p>
            <a:pPr>
              <a:lnSpc>
                <a:spcPts val="1500"/>
              </a:lnSpc>
            </a:pPr>
            <a:r>
              <a:rPr lang="en-US" altLang="zh-CN" sz="1595" dirty="0">
                <a:solidFill>
                  <a:srgbClr val="000000"/>
                </a:solidFill>
                <a:latin typeface="Microsoft YaHei UI" panose="020B0503020204020204" pitchFamily="18" charset="-122"/>
                <a:cs typeface="Microsoft YaHei UI" panose="020B0503020204020204" pitchFamily="18" charset="-122"/>
              </a:rPr>
              <a:t>低档</a:t>
            </a:r>
          </a:p>
          <a:p>
            <a:pPr>
              <a:lnSpc>
                <a:spcPts val="1800"/>
              </a:lnSpc>
            </a:pPr>
            <a:r>
              <a:rPr lang="en-US" altLang="zh-CN" sz="1595" dirty="0">
                <a:solidFill>
                  <a:srgbClr val="000000"/>
                </a:solidFill>
                <a:latin typeface="Microsoft YaHei UI" panose="020B0503020204020204" pitchFamily="18" charset="-122"/>
                <a:cs typeface="Microsoft YaHei UI" panose="020B0503020204020204" pitchFamily="18" charset="-122"/>
              </a:rPr>
              <a:t>家族</a:t>
            </a:r>
          </a:p>
        </p:txBody>
      </p:sp>
      <p:sp>
        <p:nvSpPr>
          <p:cNvPr id="33" name="日期占位符 3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83932" y="1185672"/>
            <a:ext cx="3695687" cy="5062715"/>
          </a:xfrm>
          <a:custGeom>
            <a:avLst/>
            <a:gdLst>
              <a:gd name="connsiteX0" fmla="*/ 6350 w 3695687"/>
              <a:gd name="connsiteY0" fmla="*/ 6350 h 5062715"/>
              <a:gd name="connsiteX1" fmla="*/ 6350 w 3695687"/>
              <a:gd name="connsiteY1" fmla="*/ 5056365 h 5062715"/>
              <a:gd name="connsiteX2" fmla="*/ 3689337 w 3695687"/>
              <a:gd name="connsiteY2" fmla="*/ 5056365 h 5062715"/>
              <a:gd name="connsiteX3" fmla="*/ 3689337 w 3695687"/>
              <a:gd name="connsiteY3" fmla="*/ 6350 h 5062715"/>
              <a:gd name="connsiteX4" fmla="*/ 6350 w 3695687"/>
              <a:gd name="connsiteY4" fmla="*/ 6350 h 50627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95687" h="5062715">
                <a:moveTo>
                  <a:pt x="6350" y="6350"/>
                </a:moveTo>
                <a:lnTo>
                  <a:pt x="6350" y="5056365"/>
                </a:lnTo>
                <a:lnTo>
                  <a:pt x="3689337" y="5056365"/>
                </a:lnTo>
                <a:lnTo>
                  <a:pt x="3689337"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4782311" y="1205483"/>
            <a:ext cx="3622547" cy="5042903"/>
          </a:xfrm>
          <a:custGeom>
            <a:avLst/>
            <a:gdLst>
              <a:gd name="connsiteX0" fmla="*/ 6350 w 3622547"/>
              <a:gd name="connsiteY0" fmla="*/ 6350 h 5042903"/>
              <a:gd name="connsiteX1" fmla="*/ 6350 w 3622547"/>
              <a:gd name="connsiteY1" fmla="*/ 5036553 h 5042903"/>
              <a:gd name="connsiteX2" fmla="*/ 3616197 w 3622547"/>
              <a:gd name="connsiteY2" fmla="*/ 5036553 h 5042903"/>
              <a:gd name="connsiteX3" fmla="*/ 3616197 w 3622547"/>
              <a:gd name="connsiteY3" fmla="*/ 6350 h 5042903"/>
              <a:gd name="connsiteX4" fmla="*/ 6350 w 3622547"/>
              <a:gd name="connsiteY4" fmla="*/ 6350 h 50429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22547" h="5042903">
                <a:moveTo>
                  <a:pt x="6350" y="6350"/>
                </a:moveTo>
                <a:lnTo>
                  <a:pt x="6350" y="5036553"/>
                </a:lnTo>
                <a:lnTo>
                  <a:pt x="3616197" y="5036553"/>
                </a:lnTo>
                <a:lnTo>
                  <a:pt x="3616197"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533400" y="266700"/>
            <a:ext cx="59055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产品线业务计划汇报提纲（PPT目录）</a:t>
            </a:r>
          </a:p>
        </p:txBody>
      </p:sp>
      <p:sp>
        <p:nvSpPr>
          <p:cNvPr id="7" name="TextBox 1"/>
          <p:cNvSpPr txBox="1"/>
          <p:nvPr/>
        </p:nvSpPr>
        <p:spPr>
          <a:xfrm>
            <a:off x="1320800" y="1384300"/>
            <a:ext cx="1003300" cy="5207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产品线概述</a:t>
            </a:r>
          </a:p>
          <a:p>
            <a:pPr>
              <a:lnSpc>
                <a:spcPts val="2100"/>
              </a:lnSpc>
            </a:pPr>
            <a:r>
              <a:rPr lang="en-US" altLang="zh-CN" sz="1600" dirty="0">
                <a:solidFill>
                  <a:srgbClr val="000000"/>
                </a:solidFill>
                <a:latin typeface="Microsoft YaHei UI" panose="020B0503020204020204" pitchFamily="18" charset="-122"/>
                <a:cs typeface="Microsoft YaHei UI" panose="020B0503020204020204" pitchFamily="18" charset="-122"/>
              </a:rPr>
              <a:t>了解市场</a:t>
            </a:r>
          </a:p>
        </p:txBody>
      </p:sp>
      <p:sp>
        <p:nvSpPr>
          <p:cNvPr id="8" name="TextBox 1"/>
          <p:cNvSpPr txBox="1"/>
          <p:nvPr/>
        </p:nvSpPr>
        <p:spPr>
          <a:xfrm>
            <a:off x="1435100" y="1981200"/>
            <a:ext cx="190500" cy="11176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9" name="TextBox 1"/>
          <p:cNvSpPr txBox="1"/>
          <p:nvPr/>
        </p:nvSpPr>
        <p:spPr>
          <a:xfrm>
            <a:off x="1841500" y="1981200"/>
            <a:ext cx="1612900" cy="11176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使命、愿景和目标</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竞争分析</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市场和客户分析</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自身分析</a:t>
            </a:r>
          </a:p>
        </p:txBody>
      </p:sp>
      <p:sp>
        <p:nvSpPr>
          <p:cNvPr id="10" name="TextBox 1"/>
          <p:cNvSpPr txBox="1"/>
          <p:nvPr/>
        </p:nvSpPr>
        <p:spPr>
          <a:xfrm>
            <a:off x="1435100" y="3111500"/>
            <a:ext cx="1905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11" name="TextBox 1"/>
          <p:cNvSpPr txBox="1"/>
          <p:nvPr/>
        </p:nvSpPr>
        <p:spPr>
          <a:xfrm>
            <a:off x="1841500" y="3111500"/>
            <a:ext cx="16129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渠道和广告商分析</a:t>
            </a:r>
          </a:p>
        </p:txBody>
      </p:sp>
      <p:sp>
        <p:nvSpPr>
          <p:cNvPr id="12" name="TextBox 1"/>
          <p:cNvSpPr txBox="1"/>
          <p:nvPr/>
        </p:nvSpPr>
        <p:spPr>
          <a:xfrm>
            <a:off x="1435100" y="3416300"/>
            <a:ext cx="190500" cy="8255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13" name="TextBox 1"/>
          <p:cNvSpPr txBox="1"/>
          <p:nvPr/>
        </p:nvSpPr>
        <p:spPr>
          <a:xfrm>
            <a:off x="1841500" y="3416300"/>
            <a:ext cx="1358900" cy="8255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SWOT汇总分析</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市场地图</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业务设计</a:t>
            </a:r>
          </a:p>
        </p:txBody>
      </p:sp>
      <p:sp>
        <p:nvSpPr>
          <p:cNvPr id="14" name="TextBox 1"/>
          <p:cNvSpPr txBox="1"/>
          <p:nvPr/>
        </p:nvSpPr>
        <p:spPr>
          <a:xfrm>
            <a:off x="1320800" y="4267200"/>
            <a:ext cx="1358900" cy="533400"/>
          </a:xfrm>
          <a:prstGeom prst="rect">
            <a:avLst/>
          </a:prstGeom>
          <a:noFill/>
        </p:spPr>
        <p:txBody>
          <a:bodyPr wrap="none" lIns="0" tIns="0" rIns="0" rtlCol="0">
            <a:spAutoFit/>
          </a:bodyPr>
          <a:lstStyle/>
          <a:p>
            <a:pPr>
              <a:lnSpc>
                <a:spcPts val="2000"/>
              </a:lnSpc>
              <a:tabLst>
                <a:tab pos="114300" algn="l"/>
              </a:tabLst>
            </a:pPr>
            <a:r>
              <a:rPr lang="en-US" altLang="zh-CN" dirty="0"/>
              <a:t>	</a:t>
            </a:r>
            <a:r>
              <a:rPr lang="en-US" altLang="zh-CN" sz="1600" dirty="0">
                <a:solidFill>
                  <a:srgbClr val="000000"/>
                </a:solidFill>
                <a:latin typeface="Microsoft YaHei UI" panose="020B0503020204020204" pitchFamily="18" charset="-122"/>
                <a:cs typeface="Microsoft YaHei UI" panose="020B0503020204020204" pitchFamily="18" charset="-122"/>
              </a:rPr>
              <a:t>–</a:t>
            </a:r>
            <a:r>
              <a:rPr lang="en-US" altLang="zh-CN" sz="1600" dirty="0">
                <a:latin typeface="Times New Roman" panose="02020603050405020304" pitchFamily="18" charset="0"/>
                <a:cs typeface="Times New Roman" panose="02020603050405020304" pitchFamily="18" charset="0"/>
              </a:rPr>
              <a:t>     </a:t>
            </a:r>
            <a:r>
              <a:rPr lang="en-US" altLang="zh-CN" sz="1600" dirty="0">
                <a:solidFill>
                  <a:srgbClr val="000000"/>
                </a:solidFill>
                <a:latin typeface="Microsoft YaHei UI" panose="020B0503020204020204" pitchFamily="18" charset="-122"/>
                <a:cs typeface="Microsoft YaHei UI" panose="020B0503020204020204" pitchFamily="18" charset="-122"/>
              </a:rPr>
              <a:t>IPMT意见</a:t>
            </a:r>
          </a:p>
          <a:p>
            <a:pPr>
              <a:lnSpc>
                <a:spcPts val="2100"/>
              </a:lnSpc>
              <a:tabLst>
                <a:tab pos="1143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市场细分</a:t>
            </a:r>
          </a:p>
        </p:txBody>
      </p:sp>
      <p:sp>
        <p:nvSpPr>
          <p:cNvPr id="15" name="TextBox 1"/>
          <p:cNvSpPr txBox="1"/>
          <p:nvPr/>
        </p:nvSpPr>
        <p:spPr>
          <a:xfrm>
            <a:off x="1435100" y="4838700"/>
            <a:ext cx="190500" cy="5461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16" name="TextBox 1"/>
          <p:cNvSpPr txBox="1"/>
          <p:nvPr/>
        </p:nvSpPr>
        <p:spPr>
          <a:xfrm>
            <a:off x="1841500" y="4838700"/>
            <a:ext cx="1206500" cy="5461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细分市场框架</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细分市场筛选</a:t>
            </a:r>
          </a:p>
        </p:txBody>
      </p:sp>
      <p:sp>
        <p:nvSpPr>
          <p:cNvPr id="17" name="TextBox 1"/>
          <p:cNvSpPr txBox="1"/>
          <p:nvPr/>
        </p:nvSpPr>
        <p:spPr>
          <a:xfrm>
            <a:off x="1435100" y="5422900"/>
            <a:ext cx="1905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18" name="TextBox 1"/>
          <p:cNvSpPr txBox="1"/>
          <p:nvPr/>
        </p:nvSpPr>
        <p:spPr>
          <a:xfrm>
            <a:off x="1841500" y="5422900"/>
            <a:ext cx="12065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细分市场介绍</a:t>
            </a:r>
          </a:p>
        </p:txBody>
      </p:sp>
      <p:sp>
        <p:nvSpPr>
          <p:cNvPr id="19" name="TextBox 1"/>
          <p:cNvSpPr txBox="1"/>
          <p:nvPr/>
        </p:nvSpPr>
        <p:spPr>
          <a:xfrm>
            <a:off x="5219700" y="1397000"/>
            <a:ext cx="2247900" cy="520700"/>
          </a:xfrm>
          <a:prstGeom prst="rect">
            <a:avLst/>
          </a:prstGeom>
          <a:noFill/>
        </p:spPr>
        <p:txBody>
          <a:bodyPr wrap="none" lIns="0" tIns="0" rIns="0" rtlCol="0">
            <a:spAutoFit/>
          </a:bodyPr>
          <a:lstStyle/>
          <a:p>
            <a:pPr>
              <a:lnSpc>
                <a:spcPts val="2000"/>
              </a:lnSpc>
              <a:tabLst>
                <a:tab pos="1143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组合分析</a:t>
            </a:r>
          </a:p>
          <a:p>
            <a:pPr>
              <a:lnSpc>
                <a:spcPts val="2100"/>
              </a:lnSpc>
              <a:tabLst>
                <a:tab pos="114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战略定位分析SPAN</a:t>
            </a:r>
          </a:p>
        </p:txBody>
      </p:sp>
      <p:sp>
        <p:nvSpPr>
          <p:cNvPr id="20" name="TextBox 1"/>
          <p:cNvSpPr txBox="1"/>
          <p:nvPr/>
        </p:nvSpPr>
        <p:spPr>
          <a:xfrm>
            <a:off x="5334000" y="1981200"/>
            <a:ext cx="190500" cy="1117600"/>
          </a:xfrm>
          <a:prstGeom prst="rect">
            <a:avLst/>
          </a:prstGeom>
          <a:noFill/>
        </p:spPr>
        <p:txBody>
          <a:bodyPr wrap="none" lIns="0" tIns="0" rIns="0" rtlCol="0">
            <a:spAutoFit/>
          </a:bodyPr>
          <a:lstStyle/>
          <a:p>
            <a:pPr>
              <a:lnSpc>
                <a:spcPts val="2000"/>
              </a:lnSpc>
            </a:pPr>
            <a:r>
              <a:rPr lang="en-US" altLang="zh-CN" sz="1600" dirty="0">
                <a:solidFill>
                  <a:srgbClr val="000000"/>
                </a:solidFill>
                <a:latin typeface="Microsoft YaHei UI" panose="020B0503020204020204" pitchFamily="18" charset="-122"/>
                <a:cs typeface="Microsoft YaHei UI" panose="020B0503020204020204" pitchFamily="18" charset="-122"/>
              </a:rPr>
              <a:t>–</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21" name="TextBox 1"/>
          <p:cNvSpPr txBox="1"/>
          <p:nvPr/>
        </p:nvSpPr>
        <p:spPr>
          <a:xfrm>
            <a:off x="5740400" y="1981200"/>
            <a:ext cx="1333500" cy="1117600"/>
          </a:xfrm>
          <a:prstGeom prst="rect">
            <a:avLst/>
          </a:prstGeom>
          <a:noFill/>
        </p:spPr>
        <p:txBody>
          <a:bodyPr wrap="none" lIns="0" tIns="0" rIns="0" rtlCol="0">
            <a:spAutoFit/>
          </a:bodyPr>
          <a:lstStyle/>
          <a:p>
            <a:pPr>
              <a:lnSpc>
                <a:spcPts val="2000"/>
              </a:lnSpc>
            </a:pPr>
            <a:r>
              <a:rPr lang="en-US" altLang="zh-CN" sz="1600" dirty="0">
                <a:solidFill>
                  <a:srgbClr val="000000"/>
                </a:solidFill>
                <a:latin typeface="Microsoft YaHei UI" panose="020B0503020204020204" pitchFamily="18" charset="-122"/>
                <a:cs typeface="Microsoft YaHei UI" panose="020B0503020204020204" pitchFamily="18" charset="-122"/>
              </a:rPr>
              <a:t>财务分析FAN</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$Appeals分析</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组合分析结果</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IPMT意见</a:t>
            </a:r>
          </a:p>
        </p:txBody>
      </p:sp>
      <p:sp>
        <p:nvSpPr>
          <p:cNvPr id="22" name="TextBox 1"/>
          <p:cNvSpPr txBox="1"/>
          <p:nvPr/>
        </p:nvSpPr>
        <p:spPr>
          <a:xfrm>
            <a:off x="5219700" y="3098800"/>
            <a:ext cx="14097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产品线业务计划</a:t>
            </a:r>
          </a:p>
        </p:txBody>
      </p:sp>
      <p:sp>
        <p:nvSpPr>
          <p:cNvPr id="23" name="TextBox 1"/>
          <p:cNvSpPr txBox="1"/>
          <p:nvPr/>
        </p:nvSpPr>
        <p:spPr>
          <a:xfrm>
            <a:off x="5334000" y="3416300"/>
            <a:ext cx="190500" cy="8382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24" name="TextBox 1"/>
          <p:cNvSpPr txBox="1"/>
          <p:nvPr/>
        </p:nvSpPr>
        <p:spPr>
          <a:xfrm>
            <a:off x="5740400" y="3416300"/>
            <a:ext cx="800100" cy="8382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结论概要</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战略目标</a:t>
            </a:r>
          </a:p>
          <a:p>
            <a:pPr>
              <a:lnSpc>
                <a:spcPts val="2300"/>
              </a:lnSpc>
            </a:pPr>
            <a:r>
              <a:rPr lang="en-US" altLang="zh-CN" sz="1595" dirty="0">
                <a:solidFill>
                  <a:srgbClr val="000000"/>
                </a:solidFill>
                <a:latin typeface="Microsoft YaHei UI" panose="020B0503020204020204" pitchFamily="18" charset="-122"/>
                <a:cs typeface="Microsoft YaHei UI" panose="020B0503020204020204" pitchFamily="18" charset="-122"/>
              </a:rPr>
              <a:t>价值定位</a:t>
            </a:r>
          </a:p>
        </p:txBody>
      </p:sp>
      <p:sp>
        <p:nvSpPr>
          <p:cNvPr id="25" name="TextBox 1"/>
          <p:cNvSpPr txBox="1"/>
          <p:nvPr/>
        </p:nvSpPr>
        <p:spPr>
          <a:xfrm>
            <a:off x="5334000" y="4279900"/>
            <a:ext cx="190500" cy="5334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200"/>
              </a:lnSpc>
            </a:pPr>
            <a:r>
              <a:rPr lang="en-US" altLang="zh-CN" sz="1600" dirty="0">
                <a:solidFill>
                  <a:srgbClr val="000000"/>
                </a:solidFill>
                <a:latin typeface="Microsoft YaHei UI" panose="020B0503020204020204" pitchFamily="18" charset="-122"/>
                <a:cs typeface="Microsoft YaHei UI" panose="020B0503020204020204" pitchFamily="18" charset="-122"/>
              </a:rPr>
              <a:t>–</a:t>
            </a:r>
          </a:p>
        </p:txBody>
      </p:sp>
      <p:sp>
        <p:nvSpPr>
          <p:cNvPr id="26" name="TextBox 1"/>
          <p:cNvSpPr txBox="1"/>
          <p:nvPr/>
        </p:nvSpPr>
        <p:spPr>
          <a:xfrm>
            <a:off x="5740400" y="4279900"/>
            <a:ext cx="800100" cy="5334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竞争策略</a:t>
            </a:r>
          </a:p>
          <a:p>
            <a:pPr>
              <a:lnSpc>
                <a:spcPts val="2200"/>
              </a:lnSpc>
            </a:pPr>
            <a:r>
              <a:rPr lang="en-US" altLang="zh-CN" sz="1600" dirty="0">
                <a:solidFill>
                  <a:srgbClr val="000000"/>
                </a:solidFill>
                <a:latin typeface="Microsoft YaHei UI" panose="020B0503020204020204" pitchFamily="18" charset="-122"/>
                <a:cs typeface="Microsoft YaHei UI" panose="020B0503020204020204" pitchFamily="18" charset="-122"/>
              </a:rPr>
              <a:t>风险管理</a:t>
            </a:r>
          </a:p>
        </p:txBody>
      </p:sp>
      <p:sp>
        <p:nvSpPr>
          <p:cNvPr id="27" name="TextBox 1"/>
          <p:cNvSpPr txBox="1"/>
          <p:nvPr/>
        </p:nvSpPr>
        <p:spPr>
          <a:xfrm>
            <a:off x="5334000" y="4864100"/>
            <a:ext cx="190500" cy="5461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a:t>
            </a:r>
          </a:p>
        </p:txBody>
      </p:sp>
      <p:sp>
        <p:nvSpPr>
          <p:cNvPr id="28" name="TextBox 1"/>
          <p:cNvSpPr txBox="1"/>
          <p:nvPr/>
        </p:nvSpPr>
        <p:spPr>
          <a:xfrm>
            <a:off x="5740400" y="4864100"/>
            <a:ext cx="2222500" cy="5461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财务评估</a:t>
            </a:r>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附：各细分市场业务计划</a:t>
            </a:r>
          </a:p>
        </p:txBody>
      </p:sp>
      <p:sp>
        <p:nvSpPr>
          <p:cNvPr id="29" name="TextBox 1"/>
          <p:cNvSpPr txBox="1"/>
          <p:nvPr/>
        </p:nvSpPr>
        <p:spPr>
          <a:xfrm>
            <a:off x="5219700" y="5422900"/>
            <a:ext cx="20193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业务进展情况定期汇报</a:t>
            </a:r>
          </a:p>
        </p:txBody>
      </p:sp>
      <p:sp>
        <p:nvSpPr>
          <p:cNvPr id="6" name="日期占位符 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940295" y="0"/>
            <a:ext cx="2203704" cy="2197100"/>
          </a:xfrm>
          <a:custGeom>
            <a:avLst/>
            <a:gdLst>
              <a:gd name="connsiteX0" fmla="*/ 0 w 2203704"/>
              <a:gd name="connsiteY0" fmla="*/ 0 h 2197100"/>
              <a:gd name="connsiteX1" fmla="*/ 2203704 w 2203704"/>
              <a:gd name="connsiteY1" fmla="*/ 0 h 2197100"/>
              <a:gd name="connsiteX2" fmla="*/ 2203704 w 2203704"/>
              <a:gd name="connsiteY2" fmla="*/ 2197100 h 2197100"/>
              <a:gd name="connsiteX3" fmla="*/ 0 w 2203704"/>
              <a:gd name="connsiteY3" fmla="*/ 2197100 h 2197100"/>
              <a:gd name="connsiteX4" fmla="*/ 0 w 2203704"/>
              <a:gd name="connsiteY4" fmla="*/ 0 h 2197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03704" h="2197100">
                <a:moveTo>
                  <a:pt x="0" y="0"/>
                </a:moveTo>
                <a:lnTo>
                  <a:pt x="2203704" y="0"/>
                </a:lnTo>
                <a:lnTo>
                  <a:pt x="2203704" y="2197100"/>
                </a:lnTo>
                <a:lnTo>
                  <a:pt x="0" y="21971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6907" y="202691"/>
            <a:ext cx="931164" cy="746759"/>
          </a:xfrm>
          <a:custGeom>
            <a:avLst/>
            <a:gdLst>
              <a:gd name="connsiteX0" fmla="*/ 209423 w 931164"/>
              <a:gd name="connsiteY0" fmla="*/ 739647 h 746759"/>
              <a:gd name="connsiteX1" fmla="*/ 701929 w 931164"/>
              <a:gd name="connsiteY1" fmla="*/ 740410 h 746759"/>
              <a:gd name="connsiteX2" fmla="*/ 779780 w 931164"/>
              <a:gd name="connsiteY2" fmla="*/ 608202 h 746759"/>
              <a:gd name="connsiteX3" fmla="*/ 853821 w 931164"/>
              <a:gd name="connsiteY3" fmla="*/ 473075 h 746759"/>
              <a:gd name="connsiteX4" fmla="*/ 924814 w 931164"/>
              <a:gd name="connsiteY4" fmla="*/ 336295 h 746759"/>
              <a:gd name="connsiteX5" fmla="*/ 777494 w 931164"/>
              <a:gd name="connsiteY5" fmla="*/ 419608 h 746759"/>
              <a:gd name="connsiteX6" fmla="*/ 6350 w 931164"/>
              <a:gd name="connsiteY6" fmla="*/ 6350 h 746759"/>
              <a:gd name="connsiteX7" fmla="*/ 179705 w 931164"/>
              <a:gd name="connsiteY7" fmla="*/ 219456 h 746759"/>
              <a:gd name="connsiteX8" fmla="*/ 72771 w 931164"/>
              <a:gd name="connsiteY8" fmla="*/ 466216 h 746759"/>
              <a:gd name="connsiteX9" fmla="*/ 374396 w 931164"/>
              <a:gd name="connsiteY9" fmla="*/ 646430 h 746759"/>
              <a:gd name="connsiteX10" fmla="*/ 209423 w 931164"/>
              <a:gd name="connsiteY10" fmla="*/ 739647 h 7467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31164" h="746759">
                <a:moveTo>
                  <a:pt x="209423" y="739647"/>
                </a:moveTo>
                <a:lnTo>
                  <a:pt x="701929" y="740410"/>
                </a:lnTo>
                <a:lnTo>
                  <a:pt x="779780" y="608202"/>
                </a:lnTo>
                <a:lnTo>
                  <a:pt x="853821" y="473075"/>
                </a:lnTo>
                <a:lnTo>
                  <a:pt x="924814" y="336295"/>
                </a:lnTo>
                <a:lnTo>
                  <a:pt x="777494" y="419608"/>
                </a:lnTo>
                <a:cubicBezTo>
                  <a:pt x="611885" y="163957"/>
                  <a:pt x="309626" y="6350"/>
                  <a:pt x="6350" y="6350"/>
                </a:cubicBezTo>
                <a:lnTo>
                  <a:pt x="179705" y="219456"/>
                </a:lnTo>
                <a:lnTo>
                  <a:pt x="72771" y="466216"/>
                </a:lnTo>
                <a:cubicBezTo>
                  <a:pt x="191008" y="486663"/>
                  <a:pt x="300355" y="552069"/>
                  <a:pt x="374396" y="646430"/>
                </a:cubicBezTo>
                <a:lnTo>
                  <a:pt x="209423" y="73964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287511" y="742187"/>
            <a:ext cx="717804" cy="896111"/>
          </a:xfrm>
          <a:custGeom>
            <a:avLst/>
            <a:gdLst>
              <a:gd name="connsiteX0" fmla="*/ 223266 w 717804"/>
              <a:gd name="connsiteY0" fmla="*/ 889762 h 896111"/>
              <a:gd name="connsiteX1" fmla="*/ 711454 w 717804"/>
              <a:gd name="connsiteY1" fmla="*/ 879856 h 896111"/>
              <a:gd name="connsiteX2" fmla="*/ 560196 w 717804"/>
              <a:gd name="connsiteY2" fmla="*/ 795020 h 896111"/>
              <a:gd name="connsiteX3" fmla="*/ 587629 w 717804"/>
              <a:gd name="connsiteY3" fmla="*/ 6350 h 896111"/>
              <a:gd name="connsiteX4" fmla="*/ 458596 w 717804"/>
              <a:gd name="connsiteY4" fmla="*/ 232409 h 896111"/>
              <a:gd name="connsiteX5" fmla="*/ 178943 w 717804"/>
              <a:gd name="connsiteY5" fmla="*/ 229362 h 896111"/>
              <a:gd name="connsiteX6" fmla="*/ 156844 w 717804"/>
              <a:gd name="connsiteY6" fmla="*/ 568325 h 896111"/>
              <a:gd name="connsiteX7" fmla="*/ 6350 w 717804"/>
              <a:gd name="connsiteY7" fmla="*/ 486664 h 896111"/>
              <a:gd name="connsiteX8" fmla="*/ 223266 w 717804"/>
              <a:gd name="connsiteY8" fmla="*/ 889762 h 8961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7804" h="896111">
                <a:moveTo>
                  <a:pt x="223266" y="889762"/>
                </a:moveTo>
                <a:lnTo>
                  <a:pt x="711454" y="879856"/>
                </a:lnTo>
                <a:lnTo>
                  <a:pt x="560196" y="795020"/>
                </a:lnTo>
                <a:cubicBezTo>
                  <a:pt x="696848" y="555117"/>
                  <a:pt x="707390" y="255523"/>
                  <a:pt x="587629" y="6350"/>
                </a:cubicBezTo>
                <a:lnTo>
                  <a:pt x="458596" y="232409"/>
                </a:lnTo>
                <a:lnTo>
                  <a:pt x="178943" y="229362"/>
                </a:lnTo>
                <a:cubicBezTo>
                  <a:pt x="216154" y="337820"/>
                  <a:pt x="205613" y="465073"/>
                  <a:pt x="156844" y="568325"/>
                </a:cubicBezTo>
                <a:lnTo>
                  <a:pt x="6350" y="486664"/>
                </a:lnTo>
                <a:lnTo>
                  <a:pt x="223266" y="88976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057643" y="1290827"/>
            <a:ext cx="894588" cy="734568"/>
          </a:xfrm>
          <a:custGeom>
            <a:avLst/>
            <a:gdLst>
              <a:gd name="connsiteX0" fmla="*/ 316103 w 894588"/>
              <a:gd name="connsiteY0" fmla="*/ 6350 h 734568"/>
              <a:gd name="connsiteX1" fmla="*/ 6350 w 894588"/>
              <a:gd name="connsiteY1" fmla="*/ 370713 h 734568"/>
              <a:gd name="connsiteX2" fmla="*/ 179197 w 894588"/>
              <a:gd name="connsiteY2" fmla="*/ 309625 h 734568"/>
              <a:gd name="connsiteX3" fmla="*/ 877443 w 894588"/>
              <a:gd name="connsiteY3" fmla="*/ 728217 h 734568"/>
              <a:gd name="connsiteX4" fmla="*/ 750570 w 894588"/>
              <a:gd name="connsiteY4" fmla="*/ 517398 h 734568"/>
              <a:gd name="connsiteX5" fmla="*/ 888238 w 894588"/>
              <a:gd name="connsiteY5" fmla="*/ 271399 h 734568"/>
              <a:gd name="connsiteX6" fmla="*/ 638175 w 894588"/>
              <a:gd name="connsiteY6" fmla="*/ 146938 h 734568"/>
              <a:gd name="connsiteX7" fmla="*/ 786511 w 894588"/>
              <a:gd name="connsiteY7" fmla="*/ 93472 h 734568"/>
              <a:gd name="connsiteX8" fmla="*/ 316103 w 894588"/>
              <a:gd name="connsiteY8" fmla="*/ 6350 h 7345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894588" h="734568">
                <a:moveTo>
                  <a:pt x="316103" y="6350"/>
                </a:moveTo>
                <a:lnTo>
                  <a:pt x="6350" y="370713"/>
                </a:lnTo>
                <a:lnTo>
                  <a:pt x="179197" y="309625"/>
                </a:lnTo>
                <a:cubicBezTo>
                  <a:pt x="333502" y="547497"/>
                  <a:pt x="594995" y="703198"/>
                  <a:pt x="877443" y="728217"/>
                </a:cubicBezTo>
                <a:lnTo>
                  <a:pt x="750570" y="517398"/>
                </a:lnTo>
                <a:lnTo>
                  <a:pt x="888238" y="271399"/>
                </a:lnTo>
                <a:cubicBezTo>
                  <a:pt x="794004" y="258952"/>
                  <a:pt x="706755" y="211455"/>
                  <a:pt x="638175" y="146938"/>
                </a:cubicBezTo>
                <a:lnTo>
                  <a:pt x="786511" y="93472"/>
                </a:lnTo>
                <a:lnTo>
                  <a:pt x="3161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7252716" y="64007"/>
            <a:ext cx="928115" cy="813816"/>
          </a:xfrm>
          <a:custGeom>
            <a:avLst/>
            <a:gdLst>
              <a:gd name="connsiteX0" fmla="*/ 406780 w 928115"/>
              <a:gd name="connsiteY0" fmla="*/ 807466 h 813816"/>
              <a:gd name="connsiteX1" fmla="*/ 712342 w 928115"/>
              <a:gd name="connsiteY1" fmla="*/ 608583 h 813816"/>
              <a:gd name="connsiteX2" fmla="*/ 737615 w 928115"/>
              <a:gd name="connsiteY2" fmla="*/ 778509 h 813816"/>
              <a:gd name="connsiteX3" fmla="*/ 921765 w 928115"/>
              <a:gd name="connsiteY3" fmla="*/ 365379 h 813816"/>
              <a:gd name="connsiteX4" fmla="*/ 645921 w 928115"/>
              <a:gd name="connsiteY4" fmla="*/ 6350 h 813816"/>
              <a:gd name="connsiteX5" fmla="*/ 646683 w 928115"/>
              <a:gd name="connsiteY5" fmla="*/ 159512 h 813816"/>
              <a:gd name="connsiteX6" fmla="*/ 6350 w 928115"/>
              <a:gd name="connsiteY6" fmla="*/ 585597 h 813816"/>
              <a:gd name="connsiteX7" fmla="*/ 267715 w 928115"/>
              <a:gd name="connsiteY7" fmla="*/ 587121 h 813816"/>
              <a:gd name="connsiteX8" fmla="*/ 406780 w 928115"/>
              <a:gd name="connsiteY8" fmla="*/ 807466 h 8138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928115" h="813816">
                <a:moveTo>
                  <a:pt x="406780" y="807466"/>
                </a:moveTo>
                <a:cubicBezTo>
                  <a:pt x="478663" y="705993"/>
                  <a:pt x="588644" y="629665"/>
                  <a:pt x="712342" y="608583"/>
                </a:cubicBezTo>
                <a:lnTo>
                  <a:pt x="737615" y="778509"/>
                </a:lnTo>
                <a:lnTo>
                  <a:pt x="921765" y="365379"/>
                </a:lnTo>
                <a:lnTo>
                  <a:pt x="645921" y="6350"/>
                </a:lnTo>
                <a:lnTo>
                  <a:pt x="646683" y="159512"/>
                </a:lnTo>
                <a:cubicBezTo>
                  <a:pt x="374268" y="209930"/>
                  <a:pt x="153542" y="349504"/>
                  <a:pt x="6350" y="585597"/>
                </a:cubicBezTo>
                <a:lnTo>
                  <a:pt x="267715" y="587121"/>
                </a:lnTo>
                <a:lnTo>
                  <a:pt x="406780" y="80746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7018019" y="679704"/>
            <a:ext cx="717804" cy="804672"/>
          </a:xfrm>
          <a:custGeom>
            <a:avLst/>
            <a:gdLst>
              <a:gd name="connsiteX0" fmla="*/ 473456 w 717804"/>
              <a:gd name="connsiteY0" fmla="*/ 0 h 804672"/>
              <a:gd name="connsiteX1" fmla="*/ 0 w 717804"/>
              <a:gd name="connsiteY1" fmla="*/ 762 h 804672"/>
              <a:gd name="connsiteX2" fmla="*/ 148971 w 717804"/>
              <a:gd name="connsiteY2" fmla="*/ 84836 h 804672"/>
              <a:gd name="connsiteX3" fmla="*/ 156591 w 717804"/>
              <a:gd name="connsiteY3" fmla="*/ 804671 h 804672"/>
              <a:gd name="connsiteX4" fmla="*/ 342900 w 717804"/>
              <a:gd name="connsiteY4" fmla="*/ 584581 h 804672"/>
              <a:gd name="connsiteX5" fmla="*/ 582676 w 717804"/>
              <a:gd name="connsiteY5" fmla="*/ 622807 h 804672"/>
              <a:gd name="connsiteX6" fmla="*/ 558165 w 717804"/>
              <a:gd name="connsiteY6" fmla="*/ 316356 h 804672"/>
              <a:gd name="connsiteX7" fmla="*/ 717804 w 717804"/>
              <a:gd name="connsiteY7" fmla="*/ 405003 h 804672"/>
              <a:gd name="connsiteX8" fmla="*/ 473456 w 717804"/>
              <a:gd name="connsiteY8" fmla="*/ 0 h 80467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7804" h="804672">
                <a:moveTo>
                  <a:pt x="473456" y="0"/>
                </a:moveTo>
                <a:lnTo>
                  <a:pt x="0" y="762"/>
                </a:lnTo>
                <a:lnTo>
                  <a:pt x="148971" y="84836"/>
                </a:lnTo>
                <a:cubicBezTo>
                  <a:pt x="50546" y="311784"/>
                  <a:pt x="53213" y="579881"/>
                  <a:pt x="156591" y="804671"/>
                </a:cubicBezTo>
                <a:lnTo>
                  <a:pt x="342900" y="584581"/>
                </a:lnTo>
                <a:lnTo>
                  <a:pt x="582676" y="622807"/>
                </a:lnTo>
                <a:cubicBezTo>
                  <a:pt x="540131" y="534162"/>
                  <a:pt x="527558" y="410337"/>
                  <a:pt x="558165" y="316356"/>
                </a:cubicBezTo>
                <a:lnTo>
                  <a:pt x="717804" y="405003"/>
                </a:lnTo>
                <a:lnTo>
                  <a:pt x="473456" y="0"/>
                </a:lnTo>
              </a:path>
            </a:pathLst>
          </a:custGeom>
          <a:solidFill>
            <a:srgbClr val="CC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010400" y="673608"/>
            <a:ext cx="731520" cy="816863"/>
          </a:xfrm>
          <a:custGeom>
            <a:avLst/>
            <a:gdLst>
              <a:gd name="connsiteX0" fmla="*/ 480441 w 731520"/>
              <a:gd name="connsiteY0" fmla="*/ 6350 h 816863"/>
              <a:gd name="connsiteX1" fmla="*/ 6350 w 731520"/>
              <a:gd name="connsiteY1" fmla="*/ 7111 h 816863"/>
              <a:gd name="connsiteX2" fmla="*/ 155447 w 731520"/>
              <a:gd name="connsiteY2" fmla="*/ 91186 h 816863"/>
              <a:gd name="connsiteX3" fmla="*/ 163068 w 731520"/>
              <a:gd name="connsiteY3" fmla="*/ 810513 h 816863"/>
              <a:gd name="connsiteX4" fmla="*/ 349757 w 731520"/>
              <a:gd name="connsiteY4" fmla="*/ 590550 h 816863"/>
              <a:gd name="connsiteX5" fmla="*/ 589788 w 731520"/>
              <a:gd name="connsiteY5" fmla="*/ 628777 h 816863"/>
              <a:gd name="connsiteX6" fmla="*/ 565277 w 731520"/>
              <a:gd name="connsiteY6" fmla="*/ 322580 h 816863"/>
              <a:gd name="connsiteX7" fmla="*/ 725169 w 731520"/>
              <a:gd name="connsiteY7" fmla="*/ 411099 h 816863"/>
              <a:gd name="connsiteX8" fmla="*/ 480441 w 731520"/>
              <a:gd name="connsiteY8" fmla="*/ 6350 h 8168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31520" h="816863">
                <a:moveTo>
                  <a:pt x="480441" y="6350"/>
                </a:moveTo>
                <a:lnTo>
                  <a:pt x="6350" y="7111"/>
                </a:lnTo>
                <a:lnTo>
                  <a:pt x="155447" y="91186"/>
                </a:lnTo>
                <a:cubicBezTo>
                  <a:pt x="56895" y="318008"/>
                  <a:pt x="59690" y="585850"/>
                  <a:pt x="163068" y="810513"/>
                </a:cubicBezTo>
                <a:lnTo>
                  <a:pt x="349757" y="590550"/>
                </a:lnTo>
                <a:lnTo>
                  <a:pt x="589788" y="628777"/>
                </a:lnTo>
                <a:cubicBezTo>
                  <a:pt x="547243" y="540130"/>
                  <a:pt x="534669" y="416433"/>
                  <a:pt x="565277" y="322580"/>
                </a:cubicBezTo>
                <a:lnTo>
                  <a:pt x="725169" y="411099"/>
                </a:lnTo>
                <a:lnTo>
                  <a:pt x="48044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7840980" y="1391411"/>
            <a:ext cx="941831" cy="821436"/>
          </a:xfrm>
          <a:custGeom>
            <a:avLst/>
            <a:gdLst>
              <a:gd name="connsiteX0" fmla="*/ 6350 w 941831"/>
              <a:gd name="connsiteY0" fmla="*/ 409575 h 821436"/>
              <a:gd name="connsiteX1" fmla="*/ 240156 w 941831"/>
              <a:gd name="connsiteY1" fmla="*/ 815086 h 821436"/>
              <a:gd name="connsiteX2" fmla="*/ 240156 w 941831"/>
              <a:gd name="connsiteY2" fmla="*/ 628777 h 821436"/>
              <a:gd name="connsiteX3" fmla="*/ 599313 w 941831"/>
              <a:gd name="connsiteY3" fmla="*/ 535558 h 821436"/>
              <a:gd name="connsiteX4" fmla="*/ 935481 w 941831"/>
              <a:gd name="connsiteY4" fmla="*/ 259842 h 821436"/>
              <a:gd name="connsiteX5" fmla="*/ 653541 w 941831"/>
              <a:gd name="connsiteY5" fmla="*/ 274447 h 821436"/>
              <a:gd name="connsiteX6" fmla="*/ 525144 w 941831"/>
              <a:gd name="connsiteY6" fmla="*/ 33909 h 821436"/>
              <a:gd name="connsiteX7" fmla="*/ 240156 w 941831"/>
              <a:gd name="connsiteY7" fmla="*/ 174371 h 821436"/>
              <a:gd name="connsiteX8" fmla="*/ 240156 w 941831"/>
              <a:gd name="connsiteY8" fmla="*/ 6350 h 821436"/>
              <a:gd name="connsiteX9" fmla="*/ 6350 w 941831"/>
              <a:gd name="connsiteY9" fmla="*/ 409575 h 8214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41831" h="821436">
                <a:moveTo>
                  <a:pt x="6350" y="409575"/>
                </a:moveTo>
                <a:lnTo>
                  <a:pt x="240156" y="815086"/>
                </a:lnTo>
                <a:lnTo>
                  <a:pt x="240156" y="628777"/>
                </a:lnTo>
                <a:cubicBezTo>
                  <a:pt x="351663" y="627380"/>
                  <a:pt x="498982" y="584327"/>
                  <a:pt x="599313" y="535558"/>
                </a:cubicBezTo>
                <a:cubicBezTo>
                  <a:pt x="731646" y="472948"/>
                  <a:pt x="847343" y="376682"/>
                  <a:pt x="935481" y="259842"/>
                </a:cubicBezTo>
                <a:lnTo>
                  <a:pt x="653541" y="274447"/>
                </a:lnTo>
                <a:lnTo>
                  <a:pt x="525144" y="33909"/>
                </a:lnTo>
                <a:cubicBezTo>
                  <a:pt x="448182" y="109093"/>
                  <a:pt x="348233" y="163068"/>
                  <a:pt x="240156" y="174371"/>
                </a:cubicBezTo>
                <a:lnTo>
                  <a:pt x="240156" y="6350"/>
                </a:lnTo>
                <a:lnTo>
                  <a:pt x="6350" y="4095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609600" y="241300"/>
            <a:ext cx="5194300" cy="444500"/>
          </a:xfrm>
          <a:prstGeom prst="rect">
            <a:avLst/>
          </a:prstGeom>
          <a:noFill/>
        </p:spPr>
        <p:txBody>
          <a:bodyPr wrap="none" lIns="0" tIns="0" rIns="0" rtlCol="0">
            <a:spAutoFit/>
          </a:bodyPr>
          <a:lstStyle/>
          <a:p>
            <a:pPr>
              <a:lnSpc>
                <a:spcPts val="3500"/>
              </a:lnSpc>
            </a:pPr>
            <a:r>
              <a:rPr lang="en-US" altLang="zh-CN" sz="2800" dirty="0">
                <a:solidFill>
                  <a:srgbClr val="C00000"/>
                </a:solidFill>
                <a:latin typeface="Microsoft YaHei UI" panose="020B0503020204020204" pitchFamily="18" charset="-122"/>
                <a:cs typeface="Microsoft YaHei UI" panose="020B0503020204020204" pitchFamily="18" charset="-122"/>
              </a:rPr>
              <a:t>STEP6：管理业务计划并评估绩效</a:t>
            </a:r>
          </a:p>
        </p:txBody>
      </p:sp>
      <p:sp>
        <p:nvSpPr>
          <p:cNvPr id="13" name="TextBox 1"/>
          <p:cNvSpPr txBox="1"/>
          <p:nvPr/>
        </p:nvSpPr>
        <p:spPr>
          <a:xfrm>
            <a:off x="533400" y="1054100"/>
            <a:ext cx="4572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目的</a:t>
            </a:r>
          </a:p>
        </p:txBody>
      </p:sp>
      <p:sp>
        <p:nvSpPr>
          <p:cNvPr id="14" name="TextBox 1"/>
          <p:cNvSpPr txBox="1"/>
          <p:nvPr/>
        </p:nvSpPr>
        <p:spPr>
          <a:xfrm>
            <a:off x="1016000" y="1511300"/>
            <a:ext cx="5943600" cy="622300"/>
          </a:xfrm>
          <a:prstGeom prst="rect">
            <a:avLst/>
          </a:prstGeom>
          <a:noFill/>
        </p:spPr>
        <p:txBody>
          <a:bodyPr wrap="none" lIns="0" tIns="0" rIns="0" rtlCol="0">
            <a:spAutoFit/>
          </a:bodyPr>
          <a:lstStyle/>
          <a:p>
            <a:pPr>
              <a:lnSpc>
                <a:spcPts val="2000"/>
              </a:lnSpc>
              <a:tabLst>
                <a:tab pos="76200" algn="l"/>
              </a:tabLst>
            </a:pPr>
            <a:r>
              <a:rPr lang="en-US" altLang="zh-CN" sz="1595" dirty="0">
                <a:solidFill>
                  <a:srgbClr val="000000"/>
                </a:solidFill>
                <a:latin typeface="Times New Roman" panose="02020603050405020304" pitchFamily="18" charset="0"/>
                <a:cs typeface="Times New Roman" panose="02020603050405020304" pitchFamily="18" charset="0"/>
              </a:rPr>
              <a:t>-</a:t>
            </a:r>
            <a:r>
              <a:rPr lang="en-US" altLang="zh-CN" sz="1595" dirty="0">
                <a:solidFill>
                  <a:srgbClr val="000000"/>
                </a:solidFill>
                <a:latin typeface="Microsoft YaHei UI" panose="020B0503020204020204" pitchFamily="18" charset="-122"/>
                <a:cs typeface="Microsoft YaHei UI" panose="020B0503020204020204" pitchFamily="18" charset="-122"/>
              </a:rPr>
              <a:t>执行业务计划，并评估业务绩效，针对存在的差距和问题提出纠正</a:t>
            </a:r>
          </a:p>
          <a:p>
            <a:pPr>
              <a:lnSpc>
                <a:spcPts val="2800"/>
              </a:lnSpc>
              <a:tabLst>
                <a:tab pos="762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措施</a:t>
            </a:r>
          </a:p>
        </p:txBody>
      </p:sp>
      <p:sp>
        <p:nvSpPr>
          <p:cNvPr id="15" name="TextBox 1"/>
          <p:cNvSpPr txBox="1"/>
          <p:nvPr/>
        </p:nvSpPr>
        <p:spPr>
          <a:xfrm>
            <a:off x="520700" y="2133600"/>
            <a:ext cx="4572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活动</a:t>
            </a:r>
          </a:p>
        </p:txBody>
      </p:sp>
      <p:sp>
        <p:nvSpPr>
          <p:cNvPr id="16" name="TextBox 1"/>
          <p:cNvSpPr txBox="1"/>
          <p:nvPr/>
        </p:nvSpPr>
        <p:spPr>
          <a:xfrm>
            <a:off x="1016000" y="2362200"/>
            <a:ext cx="4965700" cy="228600"/>
          </a:xfrm>
          <a:prstGeom prst="rect">
            <a:avLst/>
          </a:prstGeom>
          <a:noFill/>
        </p:spPr>
        <p:txBody>
          <a:bodyPr wrap="none" lIns="0" tIns="0" rIns="0" rtlCol="0">
            <a:spAutoFit/>
          </a:bodyPr>
          <a:lstStyle/>
          <a:p>
            <a:pPr>
              <a:lnSpc>
                <a:spcPts val="1800"/>
              </a:lnSpc>
            </a:pPr>
            <a:r>
              <a:rPr lang="en-US" altLang="zh-CN" sz="159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获得高层主管对第5步的产品线路标结果的反馈意见和方向指示</a:t>
            </a:r>
          </a:p>
        </p:txBody>
      </p:sp>
      <p:sp>
        <p:nvSpPr>
          <p:cNvPr id="17" name="TextBox 1"/>
          <p:cNvSpPr txBox="1"/>
          <p:nvPr/>
        </p:nvSpPr>
        <p:spPr>
          <a:xfrm>
            <a:off x="571500" y="2819400"/>
            <a:ext cx="4876800" cy="3594100"/>
          </a:xfrm>
          <a:prstGeom prst="rect">
            <a:avLst/>
          </a:prstGeom>
          <a:noFill/>
        </p:spPr>
        <p:txBody>
          <a:bodyPr wrap="none" lIns="0" tIns="0" rIns="0" rtlCol="0">
            <a:spAutoFit/>
          </a:bodyPr>
          <a:lstStyle/>
          <a:p>
            <a:pPr>
              <a:lnSpc>
                <a:spcPts val="17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-管理/执行业务计划</a:t>
            </a:r>
          </a:p>
          <a:p>
            <a:pPr>
              <a:lnSpc>
                <a:spcPts val="25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初始的产品包/方案业务计划书</a:t>
            </a:r>
          </a:p>
          <a:p>
            <a:pPr>
              <a:lnSpc>
                <a:spcPts val="25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项目任务背景材料</a:t>
            </a:r>
          </a:p>
          <a:p>
            <a:pPr>
              <a:lnSpc>
                <a:spcPts val="25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产品包的项目任务书</a:t>
            </a:r>
          </a:p>
          <a:p>
            <a:pPr>
              <a:lnSpc>
                <a:spcPts val="25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-评估业务的绩效</a:t>
            </a:r>
          </a:p>
          <a:p>
            <a:pPr>
              <a:lnSpc>
                <a:spcPts val="25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-评估流程的效果和效率</a:t>
            </a:r>
          </a:p>
          <a:p>
            <a:pPr>
              <a:lnSpc>
                <a:spcPts val="2200"/>
              </a:lnSpc>
              <a:tabLst>
                <a:tab pos="444500" algn="l"/>
                <a:tab pos="457200" algn="l"/>
                <a:tab pos="9144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输出</a:t>
            </a:r>
          </a:p>
          <a:p>
            <a:pPr>
              <a:lnSpc>
                <a:spcPts val="1000"/>
              </a:lnSpc>
            </a:pPr>
            <a:endParaRPr lang="en-US" altLang="zh-CN" dirty="0"/>
          </a:p>
          <a:p>
            <a:pPr>
              <a:lnSpc>
                <a:spcPts val="1000"/>
              </a:lnSpc>
            </a:pPr>
            <a:endParaRPr lang="en-US" altLang="zh-CN" dirty="0"/>
          </a:p>
          <a:p>
            <a:pPr>
              <a:lnSpc>
                <a:spcPts val="2100"/>
              </a:lnSpc>
              <a:tabLst>
                <a:tab pos="444500" algn="l"/>
                <a:tab pos="457200" algn="l"/>
                <a:tab pos="914400" algn="l"/>
              </a:tabLst>
            </a:pPr>
            <a:r>
              <a:rPr lang="en-US" altLang="zh-CN" dirty="0"/>
              <a:t>		</a:t>
            </a:r>
            <a:r>
              <a:rPr lang="en-US" altLang="zh-CN" sz="1600"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初始的产品包/解决方案业务计划和项目任务书背景材料</a:t>
            </a:r>
          </a:p>
          <a:p>
            <a:pPr>
              <a:lnSpc>
                <a:spcPts val="25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-IPD</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PDT项目任务书（</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charters</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a:t>
            </a:r>
          </a:p>
          <a:p>
            <a:pPr>
              <a:lnSpc>
                <a:spcPts val="25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-组合绩效和纠正行动（如果需要）</a:t>
            </a:r>
          </a:p>
          <a:p>
            <a:pPr>
              <a:lnSpc>
                <a:spcPts val="2500"/>
              </a:lnSpc>
              <a:tabLst>
                <a:tab pos="444500" algn="l"/>
                <a:tab pos="457200" algn="l"/>
                <a:tab pos="914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-TPM</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Score</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（记分卡）和改善行动（如果需要）</a:t>
            </a:r>
          </a:p>
        </p:txBody>
      </p:sp>
      <p:sp>
        <p:nvSpPr>
          <p:cNvPr id="18" name="TextBox 1"/>
          <p:cNvSpPr txBox="1"/>
          <p:nvPr/>
        </p:nvSpPr>
        <p:spPr>
          <a:xfrm>
            <a:off x="8331200" y="469900"/>
            <a:ext cx="203200" cy="2159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市场</a:t>
            </a:r>
          </a:p>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细分</a:t>
            </a:r>
          </a:p>
        </p:txBody>
      </p:sp>
      <p:sp>
        <p:nvSpPr>
          <p:cNvPr id="19" name="TextBox 1"/>
          <p:cNvSpPr txBox="1"/>
          <p:nvPr/>
        </p:nvSpPr>
        <p:spPr>
          <a:xfrm>
            <a:off x="8509000" y="1219200"/>
            <a:ext cx="4064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组合分析</a:t>
            </a:r>
          </a:p>
        </p:txBody>
      </p:sp>
      <p:sp>
        <p:nvSpPr>
          <p:cNvPr id="20" name="TextBox 1"/>
          <p:cNvSpPr txBox="1"/>
          <p:nvPr/>
        </p:nvSpPr>
        <p:spPr>
          <a:xfrm>
            <a:off x="7327900" y="1511300"/>
            <a:ext cx="1219200" cy="342900"/>
          </a:xfrm>
          <a:prstGeom prst="rect">
            <a:avLst/>
          </a:prstGeom>
          <a:noFill/>
        </p:spPr>
        <p:txBody>
          <a:bodyPr wrap="none" lIns="0" tIns="0" rIns="0" rtlCol="0">
            <a:spAutoFit/>
          </a:bodyPr>
          <a:lstStyle/>
          <a:p>
            <a:pPr>
              <a:lnSpc>
                <a:spcPts val="800"/>
              </a:lnSpc>
              <a:tabLst>
                <a:tab pos="685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整合及制定</a:t>
            </a:r>
          </a:p>
          <a:p>
            <a:pPr>
              <a:lnSpc>
                <a:spcPts val="900"/>
              </a:lnSpc>
              <a:tabLst>
                <a:tab pos="685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产品线规划</a:t>
            </a:r>
            <a:r>
              <a:rPr lang="en-US" altLang="zh-CN" sz="805" dirty="0">
                <a:latin typeface="Times New Roman" panose="02020603050405020304" pitchFamily="18" charset="0"/>
                <a:cs typeface="Times New Roman" panose="02020603050405020304" pitchFamily="18" charset="0"/>
              </a:rPr>
              <a:t>    </a:t>
            </a:r>
            <a:r>
              <a:rPr lang="en-US" altLang="zh-CN" sz="805" dirty="0">
                <a:solidFill>
                  <a:srgbClr val="000000"/>
                </a:solidFill>
                <a:latin typeface="Microsoft YaHei UI" panose="020B0503020204020204" pitchFamily="18" charset="-122"/>
                <a:cs typeface="Microsoft YaHei UI" panose="020B0503020204020204" pitchFamily="18" charset="-122"/>
              </a:rPr>
              <a:t>制定细分市场</a:t>
            </a:r>
          </a:p>
          <a:p>
            <a:pPr>
              <a:lnSpc>
                <a:spcPts val="900"/>
              </a:lnSpc>
              <a:tabLst>
                <a:tab pos="6858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业务计划</a:t>
            </a:r>
          </a:p>
        </p:txBody>
      </p:sp>
      <p:sp>
        <p:nvSpPr>
          <p:cNvPr id="21" name="TextBox 1"/>
          <p:cNvSpPr txBox="1"/>
          <p:nvPr/>
        </p:nvSpPr>
        <p:spPr>
          <a:xfrm>
            <a:off x="6959600" y="469900"/>
            <a:ext cx="1041400" cy="495300"/>
          </a:xfrm>
          <a:prstGeom prst="rect">
            <a:avLst/>
          </a:prstGeom>
          <a:noFill/>
        </p:spPr>
        <p:txBody>
          <a:bodyPr wrap="none" lIns="0" tIns="0" rIns="0" rtlCol="0">
            <a:spAutoFit/>
          </a:bodyPr>
          <a:lstStyle/>
          <a:p>
            <a:pPr>
              <a:lnSpc>
                <a:spcPts val="800"/>
              </a:lnSpc>
              <a:tabLst>
                <a:tab pos="6350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理解市场</a:t>
            </a:r>
          </a:p>
          <a:p>
            <a:pPr>
              <a:lnSpc>
                <a:spcPts val="1000"/>
              </a:lnSpc>
            </a:pPr>
            <a:endParaRPr lang="en-US" altLang="zh-CN" dirty="0"/>
          </a:p>
          <a:p>
            <a:pPr>
              <a:lnSpc>
                <a:spcPts val="1000"/>
              </a:lnSpc>
            </a:pPr>
            <a:endParaRPr lang="en-US" altLang="zh-CN" dirty="0"/>
          </a:p>
          <a:p>
            <a:pPr>
              <a:lnSpc>
                <a:spcPts val="1100"/>
              </a:lnSpc>
              <a:tabLst>
                <a:tab pos="635000" algn="l"/>
              </a:tabLst>
            </a:pPr>
            <a:r>
              <a:rPr lang="en-US" altLang="zh-CN" sz="995" dirty="0">
                <a:solidFill>
                  <a:srgbClr val="CC0000"/>
                </a:solidFill>
                <a:latin typeface="Microsoft YaHei UI" panose="020B0503020204020204" pitchFamily="18" charset="-122"/>
                <a:cs typeface="Microsoft YaHei UI" panose="020B0503020204020204" pitchFamily="18" charset="-122"/>
              </a:rPr>
              <a:t>管理业务计划</a:t>
            </a:r>
          </a:p>
        </p:txBody>
      </p:sp>
      <p:sp>
        <p:nvSpPr>
          <p:cNvPr id="22" name="TextBox 1"/>
          <p:cNvSpPr txBox="1"/>
          <p:nvPr/>
        </p:nvSpPr>
        <p:spPr>
          <a:xfrm>
            <a:off x="7023100" y="1016000"/>
            <a:ext cx="1320800" cy="254000"/>
          </a:xfrm>
          <a:prstGeom prst="rect">
            <a:avLst/>
          </a:prstGeom>
          <a:noFill/>
        </p:spPr>
        <p:txBody>
          <a:bodyPr wrap="none" lIns="0" tIns="0" rIns="0" rtlCol="0">
            <a:spAutoFit/>
          </a:bodyPr>
          <a:lstStyle/>
          <a:p>
            <a:pPr>
              <a:lnSpc>
                <a:spcPts val="900"/>
              </a:lnSpc>
              <a:tabLst>
                <a:tab pos="901700" algn="l"/>
              </a:tabLst>
            </a:pPr>
            <a:r>
              <a:rPr lang="en-US" altLang="zh-CN" sz="995" dirty="0">
                <a:solidFill>
                  <a:srgbClr val="CC0000"/>
                </a:solidFill>
                <a:latin typeface="Microsoft YaHei UI" panose="020B0503020204020204" pitchFamily="18" charset="-122"/>
                <a:cs typeface="Microsoft YaHei UI" panose="020B0503020204020204" pitchFamily="18" charset="-122"/>
              </a:rPr>
              <a:t>和评价绩效</a:t>
            </a:r>
            <a:r>
              <a:rPr lang="en-US" altLang="zh-CN" sz="900" dirty="0">
                <a:latin typeface="Times New Roman" panose="02020603050405020304" pitchFamily="18" charset="0"/>
                <a:cs typeface="Times New Roman" panose="02020603050405020304" pitchFamily="18" charset="0"/>
              </a:rPr>
              <a:t>     </a:t>
            </a:r>
            <a:r>
              <a:rPr lang="en-US" altLang="zh-CN" sz="900" dirty="0">
                <a:solidFill>
                  <a:srgbClr val="000000"/>
                </a:solidFill>
                <a:latin typeface="Microsoft YaHei UI" panose="020B0503020204020204" pitchFamily="18" charset="-122"/>
                <a:cs typeface="Microsoft YaHei UI" panose="020B0503020204020204" pitchFamily="18" charset="-122"/>
              </a:rPr>
              <a:t>市场及客户</a:t>
            </a:r>
          </a:p>
          <a:p>
            <a:pPr>
              <a:lnSpc>
                <a:spcPts val="1000"/>
              </a:lnSpc>
              <a:tabLst>
                <a:tab pos="9017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需求</a:t>
            </a:r>
          </a:p>
        </p:txBody>
      </p:sp>
      <p:sp>
        <p:nvSpPr>
          <p:cNvPr id="12" name="日期占位符 1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09600" y="304800"/>
            <a:ext cx="54864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初始的产品包/解决方案业务计划书</a:t>
            </a:r>
          </a:p>
        </p:txBody>
      </p:sp>
      <p:sp>
        <p:nvSpPr>
          <p:cNvPr id="5" name="TextBox 1"/>
          <p:cNvSpPr txBox="1"/>
          <p:nvPr/>
        </p:nvSpPr>
        <p:spPr>
          <a:xfrm>
            <a:off x="609600" y="1155700"/>
            <a:ext cx="54610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初始的产品包/解决方案业务计划（IO/SBP</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）包括以下部分：</a:t>
            </a:r>
          </a:p>
        </p:txBody>
      </p:sp>
      <p:sp>
        <p:nvSpPr>
          <p:cNvPr id="6" name="TextBox 1"/>
          <p:cNvSpPr txBox="1"/>
          <p:nvPr/>
        </p:nvSpPr>
        <p:spPr>
          <a:xfrm>
            <a:off x="889000" y="1511300"/>
            <a:ext cx="2019300" cy="254000"/>
          </a:xfrm>
          <a:prstGeom prst="rect">
            <a:avLst/>
          </a:prstGeom>
          <a:noFill/>
        </p:spPr>
        <p:txBody>
          <a:bodyPr wrap="none" lIns="0" tIns="0" rIns="0" rtlCol="0">
            <a:spAutoFit/>
          </a:bodyPr>
          <a:lstStyle/>
          <a:p>
            <a:pPr>
              <a:lnSpc>
                <a:spcPts val="2000"/>
              </a:lnSpc>
            </a:pPr>
            <a:r>
              <a:rPr lang="en-US" altLang="zh-CN" sz="1595" dirty="0">
                <a:solidFill>
                  <a:srgbClr val="C00000"/>
                </a:solidFill>
                <a:latin typeface="Microsoft YaHei UI" panose="020B0503020204020204" pitchFamily="18" charset="-122"/>
                <a:cs typeface="Microsoft YaHei UI" panose="020B0503020204020204" pitchFamily="18" charset="-122"/>
              </a:rPr>
              <a:t>概述：</a:t>
            </a:r>
            <a:r>
              <a:rPr lang="en-US" altLang="zh-CN" sz="1595" dirty="0">
                <a:solidFill>
                  <a:srgbClr val="000000"/>
                </a:solidFill>
                <a:latin typeface="Microsoft YaHei UI" panose="020B0503020204020204" pitchFamily="18" charset="-122"/>
                <a:cs typeface="Microsoft YaHei UI" panose="020B0503020204020204" pitchFamily="18" charset="-122"/>
              </a:rPr>
              <a:t>整个报告的概览</a:t>
            </a:r>
          </a:p>
        </p:txBody>
      </p:sp>
      <p:sp>
        <p:nvSpPr>
          <p:cNvPr id="7" name="TextBox 1"/>
          <p:cNvSpPr txBox="1"/>
          <p:nvPr/>
        </p:nvSpPr>
        <p:spPr>
          <a:xfrm>
            <a:off x="889000" y="1879600"/>
            <a:ext cx="7708900" cy="254000"/>
          </a:xfrm>
          <a:prstGeom prst="rect">
            <a:avLst/>
          </a:prstGeom>
          <a:noFill/>
        </p:spPr>
        <p:txBody>
          <a:bodyPr wrap="none" lIns="0" tIns="0" rIns="0" rtlCol="0">
            <a:spAutoFit/>
          </a:bodyPr>
          <a:lstStyle/>
          <a:p>
            <a:pPr>
              <a:lnSpc>
                <a:spcPts val="2000"/>
              </a:lnSpc>
            </a:pPr>
            <a:r>
              <a:rPr lang="en-US" altLang="zh-CN" sz="1595" dirty="0">
                <a:solidFill>
                  <a:srgbClr val="C00000"/>
                </a:solidFill>
                <a:latin typeface="Microsoft YaHei UI" panose="020B0503020204020204" pitchFamily="18" charset="-122"/>
                <a:cs typeface="Microsoft YaHei UI" panose="020B0503020204020204" pitchFamily="18" charset="-122"/>
              </a:rPr>
              <a:t>市场理解：</a:t>
            </a:r>
            <a:r>
              <a:rPr lang="en-US" altLang="zh-CN" sz="1595" dirty="0">
                <a:solidFill>
                  <a:srgbClr val="000000"/>
                </a:solidFill>
                <a:latin typeface="Microsoft YaHei UI" panose="020B0503020204020204" pitchFamily="18" charset="-122"/>
                <a:cs typeface="Microsoft YaHei UI" panose="020B0503020204020204" pitchFamily="18" charset="-122"/>
              </a:rPr>
              <a:t>针对细分市场，描述差异化的环境因素，客户需要及需求，顾客特点，竞争</a:t>
            </a:r>
          </a:p>
        </p:txBody>
      </p:sp>
      <p:sp>
        <p:nvSpPr>
          <p:cNvPr id="8" name="TextBox 1"/>
          <p:cNvSpPr txBox="1"/>
          <p:nvPr/>
        </p:nvSpPr>
        <p:spPr>
          <a:xfrm>
            <a:off x="609600" y="2133600"/>
            <a:ext cx="8001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对手信息</a:t>
            </a:r>
          </a:p>
        </p:txBody>
      </p:sp>
      <p:sp>
        <p:nvSpPr>
          <p:cNvPr id="9" name="TextBox 1"/>
          <p:cNvSpPr txBox="1"/>
          <p:nvPr/>
        </p:nvSpPr>
        <p:spPr>
          <a:xfrm>
            <a:off x="609600" y="2527300"/>
            <a:ext cx="8089900" cy="660400"/>
          </a:xfrm>
          <a:prstGeom prst="rect">
            <a:avLst/>
          </a:prstGeom>
          <a:noFill/>
        </p:spPr>
        <p:txBody>
          <a:bodyPr wrap="none" lIns="0" tIns="0" rIns="0" rtlCol="0">
            <a:spAutoFit/>
          </a:bodyPr>
          <a:lstStyle/>
          <a:p>
            <a:pPr>
              <a:lnSpc>
                <a:spcPts val="2000"/>
              </a:lnSpc>
              <a:tabLst>
                <a:tab pos="279400" algn="l"/>
              </a:tabLst>
            </a:pPr>
            <a:r>
              <a:rPr lang="en-US" altLang="zh-CN" dirty="0"/>
              <a:t>	</a:t>
            </a:r>
            <a:r>
              <a:rPr lang="en-US" altLang="zh-CN" sz="1595" dirty="0">
                <a:solidFill>
                  <a:srgbClr val="C00000"/>
                </a:solidFill>
                <a:latin typeface="Microsoft YaHei UI" panose="020B0503020204020204" pitchFamily="18" charset="-122"/>
                <a:cs typeface="Microsoft YaHei UI" panose="020B0503020204020204" pitchFamily="18" charset="-122"/>
              </a:rPr>
              <a:t>整个产品包/解决方案的策略</a:t>
            </a:r>
            <a:r>
              <a:rPr lang="en-US" altLang="zh-CN" sz="1595" dirty="0">
                <a:solidFill>
                  <a:srgbClr val="000000"/>
                </a:solidFill>
                <a:latin typeface="Microsoft YaHei UI" panose="020B0503020204020204" pitchFamily="18" charset="-122"/>
                <a:cs typeface="Microsoft YaHei UI" panose="020B0503020204020204" pitchFamily="18" charset="-122"/>
              </a:rPr>
              <a:t>：确定产品包/解决方案的关键性策略，提出产品包/解决方</a:t>
            </a:r>
          </a:p>
          <a:p>
            <a:pPr>
              <a:lnSpc>
                <a:spcPts val="1600"/>
              </a:lnSpc>
              <a:tabLst>
                <a:tab pos="279400" algn="l"/>
              </a:tabLst>
            </a:pPr>
            <a:r>
              <a:rPr lang="en-US" altLang="zh-CN" sz="1600" dirty="0">
                <a:solidFill>
                  <a:srgbClr val="000000"/>
                </a:solidFill>
                <a:latin typeface="Microsoft YaHei UI" panose="020B0503020204020204" pitchFamily="18" charset="-122"/>
                <a:cs typeface="Microsoft YaHei UI" panose="020B0503020204020204" pitchFamily="18" charset="-122"/>
              </a:rPr>
              <a:t>案在产品线组合中的定位，描述产品包/解决方案的目的和目标，给出投资该产品包/解决方</a:t>
            </a:r>
          </a:p>
          <a:p>
            <a:pPr>
              <a:lnSpc>
                <a:spcPts val="1500"/>
              </a:lnSpc>
              <a:tabLst>
                <a:tab pos="2794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案的理由和合理性</a:t>
            </a:r>
          </a:p>
        </p:txBody>
      </p:sp>
      <p:sp>
        <p:nvSpPr>
          <p:cNvPr id="10" name="TextBox 1"/>
          <p:cNvSpPr txBox="1"/>
          <p:nvPr/>
        </p:nvSpPr>
        <p:spPr>
          <a:xfrm>
            <a:off x="889000" y="3352800"/>
            <a:ext cx="7683500" cy="254000"/>
          </a:xfrm>
          <a:prstGeom prst="rect">
            <a:avLst/>
          </a:prstGeom>
          <a:noFill/>
        </p:spPr>
        <p:txBody>
          <a:bodyPr wrap="none" lIns="0" tIns="0" rIns="0" rtlCol="0">
            <a:spAutoFit/>
          </a:bodyPr>
          <a:lstStyle/>
          <a:p>
            <a:pPr>
              <a:lnSpc>
                <a:spcPts val="2000"/>
              </a:lnSpc>
            </a:pPr>
            <a:r>
              <a:rPr lang="en-US" altLang="zh-CN" sz="1595" dirty="0">
                <a:solidFill>
                  <a:srgbClr val="C00000"/>
                </a:solidFill>
                <a:latin typeface="Microsoft YaHei UI" panose="020B0503020204020204" pitchFamily="18" charset="-122"/>
                <a:cs typeface="Microsoft YaHei UI" panose="020B0503020204020204" pitchFamily="18" charset="-122"/>
              </a:rPr>
              <a:t>产品包概览：</a:t>
            </a:r>
            <a:r>
              <a:rPr lang="en-US" altLang="zh-CN" sz="1595" dirty="0">
                <a:solidFill>
                  <a:srgbClr val="000000"/>
                </a:solidFill>
                <a:latin typeface="Microsoft YaHei UI" panose="020B0503020204020204" pitchFamily="18" charset="-122"/>
                <a:cs typeface="Microsoft YaHei UI" panose="020B0503020204020204" pitchFamily="18" charset="-122"/>
              </a:rPr>
              <a:t>对产品包/解决方案给出高层次的规格，描述产品包/解决方案需要满足的</a:t>
            </a:r>
          </a:p>
        </p:txBody>
      </p:sp>
      <p:sp>
        <p:nvSpPr>
          <p:cNvPr id="11" name="TextBox 1"/>
          <p:cNvSpPr txBox="1"/>
          <p:nvPr/>
        </p:nvSpPr>
        <p:spPr>
          <a:xfrm>
            <a:off x="609600" y="3594100"/>
            <a:ext cx="4051300" cy="254000"/>
          </a:xfrm>
          <a:prstGeom prst="rect">
            <a:avLst/>
          </a:prstGeom>
          <a:noFill/>
        </p:spPr>
        <p:txBody>
          <a:bodyPr wrap="none" lIns="0" tIns="0" rIns="0" rtlCol="0">
            <a:spAutoFit/>
          </a:bodyPr>
          <a:lstStyle/>
          <a:p>
            <a:pPr>
              <a:lnSpc>
                <a:spcPts val="2000"/>
              </a:lnSpc>
            </a:pPr>
            <a:r>
              <a:rPr lang="en-US" altLang="zh-CN" sz="1600" dirty="0">
                <a:solidFill>
                  <a:srgbClr val="000000"/>
                </a:solidFill>
                <a:latin typeface="Microsoft YaHei UI" panose="020B0503020204020204" pitchFamily="18" charset="-122"/>
                <a:cs typeface="Microsoft YaHei UI" panose="020B0503020204020204" pitchFamily="18" charset="-122"/>
              </a:rPr>
              <a:t>关键市场需求，以及如何设计以满足这些需要</a:t>
            </a:r>
          </a:p>
        </p:txBody>
      </p:sp>
      <p:sp>
        <p:nvSpPr>
          <p:cNvPr id="12" name="TextBox 1"/>
          <p:cNvSpPr txBox="1"/>
          <p:nvPr/>
        </p:nvSpPr>
        <p:spPr>
          <a:xfrm>
            <a:off x="889000" y="3962400"/>
            <a:ext cx="7797800" cy="254000"/>
          </a:xfrm>
          <a:prstGeom prst="rect">
            <a:avLst/>
          </a:prstGeom>
          <a:noFill/>
        </p:spPr>
        <p:txBody>
          <a:bodyPr wrap="none" lIns="0" tIns="0" rIns="0" rtlCol="0">
            <a:spAutoFit/>
          </a:bodyPr>
          <a:lstStyle/>
          <a:p>
            <a:pPr>
              <a:lnSpc>
                <a:spcPts val="2000"/>
              </a:lnSpc>
            </a:pPr>
            <a:r>
              <a:rPr lang="en-US" altLang="zh-CN" sz="1595" dirty="0">
                <a:solidFill>
                  <a:srgbClr val="C00000"/>
                </a:solidFill>
                <a:latin typeface="Microsoft YaHei UI" panose="020B0503020204020204" pitchFamily="18" charset="-122"/>
                <a:cs typeface="Microsoft YaHei UI" panose="020B0503020204020204" pitchFamily="18" charset="-122"/>
              </a:rPr>
              <a:t>财务评估：</a:t>
            </a:r>
            <a:r>
              <a:rPr lang="en-US" altLang="zh-CN" sz="1595" dirty="0">
                <a:solidFill>
                  <a:srgbClr val="000000"/>
                </a:solidFill>
                <a:latin typeface="Microsoft YaHei UI" panose="020B0503020204020204" pitchFamily="18" charset="-122"/>
                <a:cs typeface="Microsoft YaHei UI" panose="020B0503020204020204" pitchFamily="18" charset="-122"/>
              </a:rPr>
              <a:t>产品包/解决方案的财务项目，包括收入、价格和毛利的预测，还有财务评估</a:t>
            </a:r>
          </a:p>
        </p:txBody>
      </p:sp>
      <p:sp>
        <p:nvSpPr>
          <p:cNvPr id="13" name="TextBox 1"/>
          <p:cNvSpPr txBox="1"/>
          <p:nvPr/>
        </p:nvSpPr>
        <p:spPr>
          <a:xfrm>
            <a:off x="609600" y="4203700"/>
            <a:ext cx="12065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的敏感度分析</a:t>
            </a:r>
          </a:p>
        </p:txBody>
      </p:sp>
      <p:sp>
        <p:nvSpPr>
          <p:cNvPr id="14" name="TextBox 1"/>
          <p:cNvSpPr txBox="1"/>
          <p:nvPr/>
        </p:nvSpPr>
        <p:spPr>
          <a:xfrm>
            <a:off x="889000" y="4572000"/>
            <a:ext cx="7696200" cy="254000"/>
          </a:xfrm>
          <a:prstGeom prst="rect">
            <a:avLst/>
          </a:prstGeom>
          <a:noFill/>
        </p:spPr>
        <p:txBody>
          <a:bodyPr wrap="none" lIns="0" tIns="0" rIns="0" rtlCol="0">
            <a:spAutoFit/>
          </a:bodyPr>
          <a:lstStyle/>
          <a:p>
            <a:pPr>
              <a:lnSpc>
                <a:spcPts val="2000"/>
              </a:lnSpc>
            </a:pPr>
            <a:r>
              <a:rPr lang="en-US" altLang="zh-CN" sz="1600" dirty="0">
                <a:solidFill>
                  <a:srgbClr val="C00000"/>
                </a:solidFill>
                <a:latin typeface="Microsoft YaHei UI" panose="020B0503020204020204" pitchFamily="18" charset="-122"/>
                <a:cs typeface="Microsoft YaHei UI" panose="020B0503020204020204" pitchFamily="18" charset="-122"/>
              </a:rPr>
              <a:t>项目进度及资源</a:t>
            </a:r>
            <a:r>
              <a:rPr lang="en-US" altLang="zh-CN" sz="1600" dirty="0">
                <a:latin typeface="Times New Roman" panose="02020603050405020304" pitchFamily="18" charset="0"/>
                <a:cs typeface="Times New Roman" panose="02020603050405020304" pitchFamily="18" charset="0"/>
              </a:rPr>
              <a:t>  </a:t>
            </a:r>
            <a:r>
              <a:rPr lang="en-US" altLang="zh-CN" sz="1600" dirty="0">
                <a:solidFill>
                  <a:srgbClr val="C00000"/>
                </a:solidFill>
                <a:latin typeface="Microsoft YaHei UI" panose="020B0503020204020204" pitchFamily="18" charset="-122"/>
                <a:cs typeface="Microsoft YaHei UI" panose="020B0503020204020204" pitchFamily="18" charset="-122"/>
              </a:rPr>
              <a:t>：</a:t>
            </a:r>
            <a:r>
              <a:rPr lang="en-US" altLang="zh-CN" sz="1600" dirty="0">
                <a:solidFill>
                  <a:srgbClr val="000000"/>
                </a:solidFill>
                <a:latin typeface="Microsoft YaHei UI" panose="020B0503020204020204" pitchFamily="18" charset="-122"/>
                <a:cs typeface="Microsoft YaHei UI" panose="020B0503020204020204" pitchFamily="18" charset="-122"/>
              </a:rPr>
              <a:t>列出产品包/解决方案开发项目的关键里程碑和关键活动，开发项目</a:t>
            </a:r>
          </a:p>
        </p:txBody>
      </p:sp>
      <p:sp>
        <p:nvSpPr>
          <p:cNvPr id="15" name="TextBox 1"/>
          <p:cNvSpPr txBox="1"/>
          <p:nvPr/>
        </p:nvSpPr>
        <p:spPr>
          <a:xfrm>
            <a:off x="609600" y="4800600"/>
            <a:ext cx="52197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的关键约束条件和假设，提出潜在的PDT成员和人员的需求</a:t>
            </a:r>
          </a:p>
        </p:txBody>
      </p:sp>
      <p:sp>
        <p:nvSpPr>
          <p:cNvPr id="16" name="TextBox 1"/>
          <p:cNvSpPr txBox="1"/>
          <p:nvPr/>
        </p:nvSpPr>
        <p:spPr>
          <a:xfrm>
            <a:off x="889000" y="5181600"/>
            <a:ext cx="7797800" cy="254000"/>
          </a:xfrm>
          <a:prstGeom prst="rect">
            <a:avLst/>
          </a:prstGeom>
          <a:noFill/>
        </p:spPr>
        <p:txBody>
          <a:bodyPr wrap="none" lIns="0" tIns="0" rIns="0" rtlCol="0">
            <a:spAutoFit/>
          </a:bodyPr>
          <a:lstStyle/>
          <a:p>
            <a:pPr>
              <a:lnSpc>
                <a:spcPts val="2000"/>
              </a:lnSpc>
            </a:pPr>
            <a:r>
              <a:rPr lang="en-US" altLang="zh-CN" sz="1595" dirty="0">
                <a:solidFill>
                  <a:srgbClr val="C00000"/>
                </a:solidFill>
                <a:latin typeface="Microsoft YaHei UI" panose="020B0503020204020204" pitchFamily="18" charset="-122"/>
                <a:cs typeface="Microsoft YaHei UI" panose="020B0503020204020204" pitchFamily="18" charset="-122"/>
              </a:rPr>
              <a:t>风险评估和管理：</a:t>
            </a:r>
            <a:r>
              <a:rPr lang="en-US" altLang="zh-CN" sz="1595" dirty="0">
                <a:solidFill>
                  <a:srgbClr val="000000"/>
                </a:solidFill>
                <a:latin typeface="Microsoft YaHei UI" panose="020B0503020204020204" pitchFamily="18" charset="-122"/>
                <a:cs typeface="Microsoft YaHei UI" panose="020B0503020204020204" pitchFamily="18" charset="-122"/>
              </a:rPr>
              <a:t>根据标准的风险评估模板列出相关的分析，包括市场/客户风险、技术</a:t>
            </a:r>
          </a:p>
        </p:txBody>
      </p:sp>
      <p:sp>
        <p:nvSpPr>
          <p:cNvPr id="17" name="TextBox 1"/>
          <p:cNvSpPr txBox="1"/>
          <p:nvPr/>
        </p:nvSpPr>
        <p:spPr>
          <a:xfrm>
            <a:off x="609600" y="5422900"/>
            <a:ext cx="50673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风险、财务风险、制造风险、采购风险、技术支持风险等</a:t>
            </a:r>
          </a:p>
        </p:txBody>
      </p:sp>
      <p:sp>
        <p:nvSpPr>
          <p:cNvPr id="18" name="TextBox 1"/>
          <p:cNvSpPr txBox="1"/>
          <p:nvPr/>
        </p:nvSpPr>
        <p:spPr>
          <a:xfrm>
            <a:off x="889000" y="5778500"/>
            <a:ext cx="6324600" cy="254000"/>
          </a:xfrm>
          <a:prstGeom prst="rect">
            <a:avLst/>
          </a:prstGeom>
          <a:noFill/>
        </p:spPr>
        <p:txBody>
          <a:bodyPr wrap="none" lIns="0" tIns="0" rIns="0" rtlCol="0">
            <a:spAutoFit/>
          </a:bodyPr>
          <a:lstStyle/>
          <a:p>
            <a:pPr>
              <a:lnSpc>
                <a:spcPts val="2000"/>
              </a:lnSpc>
            </a:pPr>
            <a:r>
              <a:rPr lang="en-US" altLang="zh-CN" sz="1595" dirty="0">
                <a:solidFill>
                  <a:srgbClr val="C00000"/>
                </a:solidFill>
                <a:latin typeface="Microsoft YaHei UI" panose="020B0503020204020204" pitchFamily="18" charset="-122"/>
                <a:cs typeface="Microsoft YaHei UI" panose="020B0503020204020204" pitchFamily="18" charset="-122"/>
              </a:rPr>
              <a:t>建议和替代方案：</a:t>
            </a:r>
            <a:r>
              <a:rPr lang="en-US" altLang="zh-CN" sz="1595" dirty="0">
                <a:solidFill>
                  <a:srgbClr val="000000"/>
                </a:solidFill>
                <a:latin typeface="Microsoft YaHei UI" panose="020B0503020204020204" pitchFamily="18" charset="-122"/>
                <a:cs typeface="Microsoft YaHei UI" panose="020B0503020204020204" pitchFamily="18" charset="-122"/>
              </a:rPr>
              <a:t>总结建议和替代方案，如需要，向IPMT建议团队成员</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noChangeArrowheads="1"/>
          </p:cNvPicPr>
          <p:nvPr/>
        </p:nvPicPr>
        <p:blipFill>
          <a:blip r:embed="rId2"/>
          <a:srcRect/>
          <a:stretch>
            <a:fillRect/>
          </a:stretch>
        </p:blipFill>
        <p:spPr bwMode="auto">
          <a:xfrm>
            <a:off x="279400" y="1778000"/>
            <a:ext cx="8801100" cy="1587500"/>
          </a:xfrm>
          <a:prstGeom prst="rect">
            <a:avLst/>
          </a:prstGeom>
          <a:noFill/>
        </p:spPr>
      </p:pic>
      <p:sp>
        <p:nvSpPr>
          <p:cNvPr id="2" name="TextBox 1"/>
          <p:cNvSpPr txBox="1"/>
          <p:nvPr/>
        </p:nvSpPr>
        <p:spPr>
          <a:xfrm>
            <a:off x="609600" y="342900"/>
            <a:ext cx="64008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产品包/解决方案业务计划书将贯穿IPD流程始终</a:t>
            </a:r>
          </a:p>
        </p:txBody>
      </p:sp>
      <p:sp>
        <p:nvSpPr>
          <p:cNvPr id="6" name="TextBox 1"/>
          <p:cNvSpPr txBox="1"/>
          <p:nvPr/>
        </p:nvSpPr>
        <p:spPr>
          <a:xfrm>
            <a:off x="1092200" y="2209800"/>
            <a:ext cx="419100" cy="114300"/>
          </a:xfrm>
          <a:prstGeom prst="rect">
            <a:avLst/>
          </a:prstGeom>
          <a:noFill/>
        </p:spPr>
        <p:txBody>
          <a:bodyPr wrap="none" lIns="0" tIns="0" rIns="0" rtlCol="0">
            <a:spAutoFit/>
          </a:bodyPr>
          <a:lstStyle/>
          <a:p>
            <a:pPr>
              <a:lnSpc>
                <a:spcPts val="900"/>
              </a:lnSpc>
            </a:pPr>
            <a:r>
              <a:rPr lang="en-US" altLang="zh-CN" sz="1105" dirty="0">
                <a:solidFill>
                  <a:srgbClr val="000000"/>
                </a:solidFill>
                <a:latin typeface="Times New Roman" panose="02020603050405020304" pitchFamily="18" charset="0"/>
                <a:cs typeface="Times New Roman" panose="02020603050405020304" pitchFamily="18" charset="0"/>
              </a:rPr>
              <a:t>Charter</a:t>
            </a:r>
          </a:p>
        </p:txBody>
      </p:sp>
      <p:sp>
        <p:nvSpPr>
          <p:cNvPr id="7" name="TextBox 1"/>
          <p:cNvSpPr txBox="1"/>
          <p:nvPr/>
        </p:nvSpPr>
        <p:spPr>
          <a:xfrm>
            <a:off x="1816100" y="2298700"/>
            <a:ext cx="5588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概念阶段</a:t>
            </a:r>
          </a:p>
        </p:txBody>
      </p:sp>
      <p:sp>
        <p:nvSpPr>
          <p:cNvPr id="8" name="TextBox 1"/>
          <p:cNvSpPr txBox="1"/>
          <p:nvPr/>
        </p:nvSpPr>
        <p:spPr>
          <a:xfrm>
            <a:off x="2286000" y="1727200"/>
            <a:ext cx="5842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概念</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Times New Roman" panose="02020603050405020304" pitchFamily="18" charset="0"/>
                <a:cs typeface="Times New Roman" panose="02020603050405020304" pitchFamily="18" charset="0"/>
              </a:rPr>
              <a:t>DCP</a:t>
            </a:r>
          </a:p>
        </p:txBody>
      </p:sp>
      <p:sp>
        <p:nvSpPr>
          <p:cNvPr id="9" name="TextBox 1"/>
          <p:cNvSpPr txBox="1"/>
          <p:nvPr/>
        </p:nvSpPr>
        <p:spPr>
          <a:xfrm>
            <a:off x="3797300" y="1739900"/>
            <a:ext cx="5842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计划</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Times New Roman" panose="02020603050405020304" pitchFamily="18" charset="0"/>
                <a:cs typeface="Times New Roman" panose="02020603050405020304" pitchFamily="18" charset="0"/>
              </a:rPr>
              <a:t>DCP</a:t>
            </a:r>
          </a:p>
        </p:txBody>
      </p:sp>
      <p:sp>
        <p:nvSpPr>
          <p:cNvPr id="10" name="TextBox 1"/>
          <p:cNvSpPr txBox="1"/>
          <p:nvPr/>
        </p:nvSpPr>
        <p:spPr>
          <a:xfrm>
            <a:off x="6172200" y="1714500"/>
            <a:ext cx="8890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可获得性</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Times New Roman" panose="02020603050405020304" pitchFamily="18" charset="0"/>
                <a:cs typeface="Times New Roman" panose="02020603050405020304" pitchFamily="18" charset="0"/>
              </a:rPr>
              <a:t>DCP</a:t>
            </a:r>
          </a:p>
        </p:txBody>
      </p:sp>
      <p:sp>
        <p:nvSpPr>
          <p:cNvPr id="11" name="TextBox 1"/>
          <p:cNvSpPr txBox="1"/>
          <p:nvPr/>
        </p:nvSpPr>
        <p:spPr>
          <a:xfrm>
            <a:off x="7543800" y="1765300"/>
            <a:ext cx="190500" cy="114300"/>
          </a:xfrm>
          <a:prstGeom prst="rect">
            <a:avLst/>
          </a:prstGeom>
          <a:noFill/>
        </p:spPr>
        <p:txBody>
          <a:bodyPr wrap="none" lIns="0" tIns="0" rIns="0" rtlCol="0">
            <a:spAutoFit/>
          </a:bodyPr>
          <a:lstStyle/>
          <a:p>
            <a:pPr>
              <a:lnSpc>
                <a:spcPts val="900"/>
              </a:lnSpc>
            </a:pPr>
            <a:r>
              <a:rPr lang="en-US" altLang="zh-CN" sz="1105" dirty="0">
                <a:solidFill>
                  <a:srgbClr val="000000"/>
                </a:solidFill>
                <a:latin typeface="Times New Roman" panose="02020603050405020304" pitchFamily="18" charset="0"/>
                <a:cs typeface="Times New Roman" panose="02020603050405020304" pitchFamily="18" charset="0"/>
              </a:rPr>
              <a:t>GA</a:t>
            </a:r>
          </a:p>
        </p:txBody>
      </p:sp>
      <p:sp>
        <p:nvSpPr>
          <p:cNvPr id="12" name="TextBox 1"/>
          <p:cNvSpPr txBox="1"/>
          <p:nvPr/>
        </p:nvSpPr>
        <p:spPr>
          <a:xfrm>
            <a:off x="3162300" y="2286000"/>
            <a:ext cx="5588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计划阶段</a:t>
            </a:r>
          </a:p>
        </p:txBody>
      </p:sp>
      <p:sp>
        <p:nvSpPr>
          <p:cNvPr id="13" name="TextBox 1"/>
          <p:cNvSpPr txBox="1"/>
          <p:nvPr/>
        </p:nvSpPr>
        <p:spPr>
          <a:xfrm>
            <a:off x="4787900" y="2273300"/>
            <a:ext cx="5588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开发阶段</a:t>
            </a:r>
          </a:p>
        </p:txBody>
      </p:sp>
      <p:sp>
        <p:nvSpPr>
          <p:cNvPr id="14" name="TextBox 1"/>
          <p:cNvSpPr txBox="1"/>
          <p:nvPr/>
        </p:nvSpPr>
        <p:spPr>
          <a:xfrm>
            <a:off x="6083300" y="2298700"/>
            <a:ext cx="5588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验证阶段</a:t>
            </a:r>
          </a:p>
        </p:txBody>
      </p:sp>
      <p:sp>
        <p:nvSpPr>
          <p:cNvPr id="15" name="TextBox 1"/>
          <p:cNvSpPr txBox="1"/>
          <p:nvPr/>
        </p:nvSpPr>
        <p:spPr>
          <a:xfrm>
            <a:off x="7061200" y="2286000"/>
            <a:ext cx="419100" cy="266700"/>
          </a:xfrm>
          <a:prstGeom prst="rect">
            <a:avLst/>
          </a:prstGeom>
          <a:noFill/>
        </p:spPr>
        <p:txBody>
          <a:bodyPr wrap="none" lIns="0" tIns="0" rIns="0" rtlCol="0">
            <a:spAutoFit/>
          </a:bodyPr>
          <a:lstStyle/>
          <a:p>
            <a:pPr>
              <a:lnSpc>
                <a:spcPts val="1100"/>
              </a:lnSpc>
              <a:tabLst>
                <a:tab pos="1270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发布阶</a:t>
            </a:r>
          </a:p>
          <a:p>
            <a:pPr>
              <a:lnSpc>
                <a:spcPts val="1000"/>
              </a:lnSpc>
              <a:tabLst>
                <a:tab pos="1270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段</a:t>
            </a:r>
          </a:p>
        </p:txBody>
      </p:sp>
      <p:sp>
        <p:nvSpPr>
          <p:cNvPr id="16" name="TextBox 1"/>
          <p:cNvSpPr txBox="1"/>
          <p:nvPr/>
        </p:nvSpPr>
        <p:spPr>
          <a:xfrm>
            <a:off x="7874000" y="2120900"/>
            <a:ext cx="838200" cy="2921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生命周期管理</a:t>
            </a:r>
          </a:p>
          <a:p>
            <a:pPr>
              <a:lnSpc>
                <a:spcPts val="1200"/>
              </a:lnSpc>
            </a:pPr>
            <a:r>
              <a:rPr lang="en-US" altLang="zh-CN" sz="1105" dirty="0">
                <a:solidFill>
                  <a:srgbClr val="000000"/>
                </a:solidFill>
                <a:latin typeface="Microsoft YaHei UI" panose="020B0503020204020204" pitchFamily="18" charset="-122"/>
                <a:cs typeface="Microsoft YaHei UI" panose="020B0503020204020204" pitchFamily="18" charset="-122"/>
              </a:rPr>
              <a:t>阶段</a:t>
            </a:r>
          </a:p>
        </p:txBody>
      </p:sp>
      <p:sp>
        <p:nvSpPr>
          <p:cNvPr id="17" name="TextBox 1"/>
          <p:cNvSpPr txBox="1"/>
          <p:nvPr/>
        </p:nvSpPr>
        <p:spPr>
          <a:xfrm>
            <a:off x="190500" y="2197100"/>
            <a:ext cx="3556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阶段</a:t>
            </a:r>
          </a:p>
        </p:txBody>
      </p:sp>
      <p:sp>
        <p:nvSpPr>
          <p:cNvPr id="18" name="TextBox 1"/>
          <p:cNvSpPr txBox="1"/>
          <p:nvPr/>
        </p:nvSpPr>
        <p:spPr>
          <a:xfrm>
            <a:off x="139700" y="3340100"/>
            <a:ext cx="457200" cy="139700"/>
          </a:xfrm>
          <a:prstGeom prst="rect">
            <a:avLst/>
          </a:prstGeom>
          <a:noFill/>
        </p:spPr>
        <p:txBody>
          <a:bodyPr wrap="none" lIns="0" tIns="0" rIns="0" rtlCol="0">
            <a:spAutoFit/>
          </a:bodyPr>
          <a:lstStyle/>
          <a:p>
            <a:pPr>
              <a:lnSpc>
                <a:spcPts val="1100"/>
              </a:lnSpc>
            </a:pPr>
            <a:r>
              <a:rPr lang="en-US" altLang="zh-CN" sz="1295" dirty="0">
                <a:solidFill>
                  <a:srgbClr val="000000"/>
                </a:solidFill>
                <a:latin typeface="Times New Roman" panose="02020603050405020304" pitchFamily="18" charset="0"/>
                <a:cs typeface="Times New Roman" panose="02020603050405020304" pitchFamily="18" charset="0"/>
              </a:rPr>
              <a:t>SBP</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Times New Roman" panose="02020603050405020304" pitchFamily="18" charset="0"/>
                <a:cs typeface="Times New Roman" panose="02020603050405020304" pitchFamily="18" charset="0"/>
              </a:rPr>
              <a:t>&amp;</a:t>
            </a:r>
          </a:p>
        </p:txBody>
      </p:sp>
      <p:sp>
        <p:nvSpPr>
          <p:cNvPr id="19" name="TextBox 1"/>
          <p:cNvSpPr txBox="1"/>
          <p:nvPr/>
        </p:nvSpPr>
        <p:spPr>
          <a:xfrm>
            <a:off x="1041400" y="3314700"/>
            <a:ext cx="1028700" cy="165100"/>
          </a:xfrm>
          <a:prstGeom prst="rect">
            <a:avLst/>
          </a:prstGeom>
          <a:noFill/>
        </p:spPr>
        <p:txBody>
          <a:bodyPr wrap="none" lIns="0" tIns="0" rIns="0" rtlCol="0">
            <a:spAutoFit/>
          </a:bodyPr>
          <a:lstStyle/>
          <a:p>
            <a:pPr>
              <a:lnSpc>
                <a:spcPts val="1300"/>
              </a:lnSpc>
            </a:pPr>
            <a:r>
              <a:rPr lang="en-US" altLang="zh-CN" sz="1295" dirty="0">
                <a:solidFill>
                  <a:srgbClr val="000000"/>
                </a:solidFill>
                <a:latin typeface="Times New Roman" panose="02020603050405020304" pitchFamily="18" charset="0"/>
                <a:cs typeface="Times New Roman" panose="02020603050405020304" pitchFamily="18" charset="0"/>
              </a:rPr>
              <a:t>Charter</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Microsoft YaHei UI" panose="020B0503020204020204" pitchFamily="18" charset="-122"/>
                <a:cs typeface="Microsoft YaHei UI" panose="020B0503020204020204" pitchFamily="18" charset="-122"/>
              </a:rPr>
              <a:t>被批准</a:t>
            </a:r>
          </a:p>
        </p:txBody>
      </p:sp>
      <p:sp>
        <p:nvSpPr>
          <p:cNvPr id="20" name="TextBox 1"/>
          <p:cNvSpPr txBox="1"/>
          <p:nvPr/>
        </p:nvSpPr>
        <p:spPr>
          <a:xfrm>
            <a:off x="139700" y="3556000"/>
            <a:ext cx="1930400" cy="711200"/>
          </a:xfrm>
          <a:prstGeom prst="rect">
            <a:avLst/>
          </a:prstGeom>
          <a:noFill/>
        </p:spPr>
        <p:txBody>
          <a:bodyPr wrap="none" lIns="0" tIns="0" rIns="0" rtlCol="0">
            <a:spAutoFit/>
          </a:bodyPr>
          <a:lstStyle/>
          <a:p>
            <a:pPr>
              <a:lnSpc>
                <a:spcPts val="1300"/>
              </a:lnSpc>
            </a:pPr>
            <a:r>
              <a:rPr lang="en-US" altLang="zh-CN" sz="1295" dirty="0">
                <a:solidFill>
                  <a:srgbClr val="000000"/>
                </a:solidFill>
                <a:latin typeface="Times New Roman" panose="02020603050405020304" pitchFamily="18" charset="0"/>
                <a:cs typeface="Times New Roman" panose="02020603050405020304" pitchFamily="18" charset="0"/>
              </a:rPr>
              <a:t>Charter</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Microsoft YaHei UI" panose="020B0503020204020204" pitchFamily="18" charset="-122"/>
                <a:cs typeface="Microsoft YaHei UI" panose="020B0503020204020204" pitchFamily="18" charset="-122"/>
              </a:rPr>
              <a:t>概念阶段开始</a:t>
            </a:r>
          </a:p>
          <a:p>
            <a:pPr>
              <a:lnSpc>
                <a:spcPts val="1500"/>
              </a:lnSpc>
            </a:pPr>
            <a:r>
              <a:rPr lang="en-US" altLang="zh-CN" sz="1295" dirty="0">
                <a:solidFill>
                  <a:srgbClr val="000000"/>
                </a:solidFill>
                <a:latin typeface="Microsoft YaHei UI" panose="020B0503020204020204" pitchFamily="18" charset="-122"/>
                <a:cs typeface="Microsoft YaHei UI" panose="020B0503020204020204" pitchFamily="18" charset="-122"/>
              </a:rPr>
              <a:t>基于产品线</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Times New Roman" panose="02020603050405020304" pitchFamily="18" charset="0"/>
                <a:cs typeface="Times New Roman" panose="02020603050405020304" pitchFamily="18" charset="0"/>
              </a:rPr>
              <a:t>OSBP</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Microsoft YaHei UI" panose="020B0503020204020204" pitchFamily="18" charset="-122"/>
                <a:cs typeface="Microsoft YaHei UI" panose="020B0503020204020204" pitchFamily="18" charset="-122"/>
              </a:rPr>
              <a:t>开始</a:t>
            </a:r>
          </a:p>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业务计划</a:t>
            </a:r>
          </a:p>
          <a:p>
            <a:pPr>
              <a:lnSpc>
                <a:spcPts val="1500"/>
              </a:lnSpc>
            </a:pPr>
            <a:r>
              <a:rPr lang="en-US" altLang="zh-CN" sz="1295" dirty="0">
                <a:solidFill>
                  <a:srgbClr val="000000"/>
                </a:solidFill>
                <a:latin typeface="Times New Roman" panose="02020603050405020304" pitchFamily="18" charset="0"/>
                <a:cs typeface="Times New Roman" panose="02020603050405020304" pitchFamily="18" charset="0"/>
              </a:rPr>
              <a:t>(PLBP)</a:t>
            </a:r>
          </a:p>
        </p:txBody>
      </p:sp>
      <p:sp>
        <p:nvSpPr>
          <p:cNvPr id="21" name="TextBox 1"/>
          <p:cNvSpPr txBox="1"/>
          <p:nvPr/>
        </p:nvSpPr>
        <p:spPr>
          <a:xfrm>
            <a:off x="2184400" y="3327400"/>
            <a:ext cx="965200" cy="165100"/>
          </a:xfrm>
          <a:prstGeom prst="rect">
            <a:avLst/>
          </a:prstGeom>
          <a:noFill/>
        </p:spPr>
        <p:txBody>
          <a:bodyPr wrap="none" lIns="0" tIns="0" rIns="0" rtlCol="0">
            <a:spAutoFit/>
          </a:bodyPr>
          <a:lstStyle/>
          <a:p>
            <a:pPr>
              <a:lnSpc>
                <a:spcPts val="1300"/>
              </a:lnSpc>
            </a:pPr>
            <a:r>
              <a:rPr lang="en-US" altLang="zh-CN" sz="1295" dirty="0">
                <a:solidFill>
                  <a:srgbClr val="000000"/>
                </a:solidFill>
                <a:latin typeface="Microsoft YaHei UI" panose="020B0503020204020204" pitchFamily="18" charset="-122"/>
                <a:cs typeface="Microsoft YaHei UI" panose="020B0503020204020204" pitchFamily="18" charset="-122"/>
              </a:rPr>
              <a:t>初步的</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Times New Roman" panose="02020603050405020304" pitchFamily="18" charset="0"/>
                <a:cs typeface="Times New Roman" panose="02020603050405020304" pitchFamily="18" charset="0"/>
              </a:rPr>
              <a:t>OSBP,</a:t>
            </a:r>
          </a:p>
        </p:txBody>
      </p:sp>
      <p:sp>
        <p:nvSpPr>
          <p:cNvPr id="22" name="TextBox 1"/>
          <p:cNvSpPr txBox="1"/>
          <p:nvPr/>
        </p:nvSpPr>
        <p:spPr>
          <a:xfrm>
            <a:off x="2184400" y="3581400"/>
            <a:ext cx="1041400" cy="914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有效地定义和</a:t>
            </a:r>
          </a:p>
          <a:p>
            <a:pPr>
              <a:lnSpc>
                <a:spcPts val="1400"/>
              </a:lnSpc>
            </a:pPr>
            <a:r>
              <a:rPr lang="en-US" altLang="zh-CN" sz="1295" dirty="0">
                <a:solidFill>
                  <a:srgbClr val="000000"/>
                </a:solidFill>
                <a:latin typeface="Microsoft YaHei UI" panose="020B0503020204020204" pitchFamily="18" charset="-122"/>
                <a:cs typeface="Microsoft YaHei UI" panose="020B0503020204020204" pitchFamily="18" charset="-122"/>
              </a:rPr>
              <a:t>支持产品包概</a:t>
            </a:r>
          </a:p>
          <a:p>
            <a:pPr>
              <a:lnSpc>
                <a:spcPts val="1300"/>
              </a:lnSpc>
            </a:pPr>
            <a:r>
              <a:rPr lang="en-US" altLang="zh-CN" sz="1295" dirty="0">
                <a:solidFill>
                  <a:srgbClr val="000000"/>
                </a:solidFill>
                <a:latin typeface="Microsoft YaHei UI" panose="020B0503020204020204" pitchFamily="18" charset="-122"/>
                <a:cs typeface="Microsoft YaHei UI" panose="020B0503020204020204" pitchFamily="18" charset="-122"/>
              </a:rPr>
              <a:t>念</a:t>
            </a:r>
          </a:p>
          <a:p>
            <a:pPr>
              <a:lnSpc>
                <a:spcPts val="1500"/>
              </a:lnSpc>
            </a:pPr>
            <a:r>
              <a:rPr lang="en-US" altLang="zh-CN" sz="1300" dirty="0">
                <a:solidFill>
                  <a:srgbClr val="000000"/>
                </a:solidFill>
                <a:latin typeface="Microsoft YaHei UI" panose="020B0503020204020204" pitchFamily="18" charset="-122"/>
                <a:cs typeface="Microsoft YaHei UI" panose="020B0503020204020204" pitchFamily="18" charset="-122"/>
              </a:rPr>
              <a:t>并提交给</a:t>
            </a:r>
            <a:r>
              <a:rPr lang="en-US" altLang="zh-CN" sz="1300" dirty="0">
                <a:solidFill>
                  <a:srgbClr val="000000"/>
                </a:solidFill>
                <a:latin typeface="Times New Roman" panose="02020603050405020304" pitchFamily="18" charset="0"/>
                <a:cs typeface="Times New Roman" panose="02020603050405020304" pitchFamily="18" charset="0"/>
              </a:rPr>
              <a:t>IPMT</a:t>
            </a:r>
          </a:p>
          <a:p>
            <a:pPr>
              <a:lnSpc>
                <a:spcPts val="1500"/>
              </a:lnSpc>
            </a:pPr>
            <a:r>
              <a:rPr lang="en-US" altLang="zh-CN" sz="1295" dirty="0">
                <a:solidFill>
                  <a:srgbClr val="000000"/>
                </a:solidFill>
                <a:latin typeface="Microsoft YaHei UI" panose="020B0503020204020204" pitchFamily="18" charset="-122"/>
                <a:cs typeface="Microsoft YaHei UI" panose="020B0503020204020204" pitchFamily="18" charset="-122"/>
              </a:rPr>
              <a:t>进行概念</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Times New Roman" panose="02020603050405020304" pitchFamily="18" charset="0"/>
                <a:cs typeface="Times New Roman" panose="02020603050405020304" pitchFamily="18" charset="0"/>
              </a:rPr>
              <a:t>DCP.</a:t>
            </a:r>
          </a:p>
        </p:txBody>
      </p:sp>
      <p:sp>
        <p:nvSpPr>
          <p:cNvPr id="23" name="TextBox 1"/>
          <p:cNvSpPr txBox="1"/>
          <p:nvPr/>
        </p:nvSpPr>
        <p:spPr>
          <a:xfrm>
            <a:off x="3454400" y="3314700"/>
            <a:ext cx="1397000" cy="165100"/>
          </a:xfrm>
          <a:prstGeom prst="rect">
            <a:avLst/>
          </a:prstGeom>
          <a:noFill/>
        </p:spPr>
        <p:txBody>
          <a:bodyPr wrap="none" lIns="0" tIns="0" rIns="0" rtlCol="0">
            <a:spAutoFit/>
          </a:bodyPr>
          <a:lstStyle/>
          <a:p>
            <a:pPr>
              <a:lnSpc>
                <a:spcPts val="1300"/>
              </a:lnSpc>
            </a:pPr>
            <a:r>
              <a:rPr lang="en-US" altLang="zh-CN" sz="1295" dirty="0">
                <a:solidFill>
                  <a:srgbClr val="000000"/>
                </a:solidFill>
                <a:latin typeface="Microsoft YaHei UI" panose="020B0503020204020204" pitchFamily="18" charset="-122"/>
                <a:cs typeface="Microsoft YaHei UI" panose="020B0503020204020204" pitchFamily="18" charset="-122"/>
              </a:rPr>
              <a:t>最终和详细的</a:t>
            </a:r>
            <a:r>
              <a:rPr lang="en-US" altLang="zh-CN" sz="1295" dirty="0">
                <a:solidFill>
                  <a:srgbClr val="000000"/>
                </a:solidFill>
                <a:latin typeface="Times New Roman" panose="02020603050405020304" pitchFamily="18" charset="0"/>
                <a:cs typeface="Times New Roman" panose="02020603050405020304" pitchFamily="18" charset="0"/>
              </a:rPr>
              <a:t>OSBP</a:t>
            </a:r>
          </a:p>
        </p:txBody>
      </p:sp>
      <p:sp>
        <p:nvSpPr>
          <p:cNvPr id="24" name="TextBox 1"/>
          <p:cNvSpPr txBox="1"/>
          <p:nvPr/>
        </p:nvSpPr>
        <p:spPr>
          <a:xfrm>
            <a:off x="3441700" y="3581400"/>
            <a:ext cx="1803400" cy="1066800"/>
          </a:xfrm>
          <a:prstGeom prst="rect">
            <a:avLst/>
          </a:prstGeom>
          <a:noFill/>
        </p:spPr>
        <p:txBody>
          <a:bodyPr wrap="none" lIns="0" tIns="0" rIns="0" rtlCol="0">
            <a:spAutoFit/>
          </a:bodyPr>
          <a:lstStyle/>
          <a:p>
            <a:pPr>
              <a:lnSpc>
                <a:spcPts val="1300"/>
              </a:lnSpc>
            </a:pPr>
            <a:r>
              <a:rPr lang="en-US" altLang="zh-CN" sz="1295" dirty="0">
                <a:solidFill>
                  <a:srgbClr val="000000"/>
                </a:solidFill>
                <a:latin typeface="Microsoft YaHei UI" panose="020B0503020204020204" pitchFamily="18" charset="-122"/>
                <a:cs typeface="Microsoft YaHei UI" panose="020B0503020204020204" pitchFamily="18" charset="-122"/>
              </a:rPr>
              <a:t>提交给</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Times New Roman" panose="02020603050405020304" pitchFamily="18" charset="0"/>
                <a:cs typeface="Times New Roman" panose="02020603050405020304" pitchFamily="18" charset="0"/>
              </a:rPr>
              <a:t>IPMT</a:t>
            </a:r>
            <a:r>
              <a:rPr lang="en-US" altLang="zh-CN" sz="1295" dirty="0">
                <a:solidFill>
                  <a:srgbClr val="000000"/>
                </a:solidFill>
                <a:latin typeface="Microsoft YaHei UI" panose="020B0503020204020204" pitchFamily="18" charset="-122"/>
                <a:cs typeface="Microsoft YaHei UI" panose="020B0503020204020204" pitchFamily="18" charset="-122"/>
              </a:rPr>
              <a:t>进行计划</a:t>
            </a:r>
          </a:p>
          <a:p>
            <a:pPr>
              <a:lnSpc>
                <a:spcPts val="1300"/>
              </a:lnSpc>
            </a:pPr>
            <a:r>
              <a:rPr lang="en-US" altLang="zh-CN" sz="1300" dirty="0">
                <a:solidFill>
                  <a:srgbClr val="000000"/>
                </a:solidFill>
                <a:latin typeface="Times New Roman" panose="02020603050405020304" pitchFamily="18" charset="0"/>
                <a:cs typeface="Times New Roman" panose="02020603050405020304" pitchFamily="18" charset="0"/>
              </a:rPr>
              <a:t>DCP</a:t>
            </a:r>
          </a:p>
          <a:p>
            <a:pPr>
              <a:lnSpc>
                <a:spcPts val="1500"/>
              </a:lnSpc>
            </a:pPr>
            <a:r>
              <a:rPr lang="en-US" altLang="zh-CN" sz="1295" dirty="0">
                <a:solidFill>
                  <a:srgbClr val="000000"/>
                </a:solidFill>
                <a:latin typeface="Microsoft YaHei UI" panose="020B0503020204020204" pitchFamily="18" charset="-122"/>
                <a:cs typeface="Microsoft YaHei UI" panose="020B0503020204020204" pitchFamily="18" charset="-122"/>
              </a:rPr>
              <a:t>在概念阶段初步的</a:t>
            </a:r>
            <a:r>
              <a:rPr lang="en-US" altLang="zh-CN" sz="1295" dirty="0">
                <a:solidFill>
                  <a:srgbClr val="000000"/>
                </a:solidFill>
                <a:latin typeface="Times New Roman" panose="02020603050405020304" pitchFamily="18" charset="0"/>
                <a:cs typeface="Times New Roman" panose="02020603050405020304" pitchFamily="18" charset="0"/>
              </a:rPr>
              <a:t>OSBP</a:t>
            </a:r>
          </a:p>
          <a:p>
            <a:pPr>
              <a:lnSpc>
                <a:spcPts val="1300"/>
              </a:lnSpc>
            </a:pPr>
            <a:r>
              <a:rPr lang="en-US" altLang="zh-CN" sz="1295" dirty="0">
                <a:solidFill>
                  <a:srgbClr val="000000"/>
                </a:solidFill>
                <a:latin typeface="Microsoft YaHei UI" panose="020B0503020204020204" pitchFamily="18" charset="-122"/>
                <a:cs typeface="Microsoft YaHei UI" panose="020B0503020204020204" pitchFamily="18" charset="-122"/>
              </a:rPr>
              <a:t>的基础上，通过进一步的</a:t>
            </a:r>
          </a:p>
          <a:p>
            <a:pPr>
              <a:lnSpc>
                <a:spcPts val="1300"/>
              </a:lnSpc>
            </a:pPr>
            <a:r>
              <a:rPr lang="en-US" altLang="zh-CN" sz="1295" dirty="0">
                <a:solidFill>
                  <a:srgbClr val="000000"/>
                </a:solidFill>
                <a:latin typeface="Microsoft YaHei UI" panose="020B0503020204020204" pitchFamily="18" charset="-122"/>
                <a:cs typeface="Microsoft YaHei UI" panose="020B0503020204020204" pitchFamily="18" charset="-122"/>
              </a:rPr>
              <a:t>分析和努力，每个部分完</a:t>
            </a:r>
          </a:p>
          <a:p>
            <a:pPr>
              <a:lnSpc>
                <a:spcPts val="1400"/>
              </a:lnSpc>
            </a:pPr>
            <a:r>
              <a:rPr lang="en-US" altLang="zh-CN" sz="1295" dirty="0">
                <a:solidFill>
                  <a:srgbClr val="000000"/>
                </a:solidFill>
                <a:latin typeface="Microsoft YaHei UI" panose="020B0503020204020204" pitchFamily="18" charset="-122"/>
                <a:cs typeface="Microsoft YaHei UI" panose="020B0503020204020204" pitchFamily="18" charset="-122"/>
              </a:rPr>
              <a:t>整地支持计划到开发、制</a:t>
            </a:r>
          </a:p>
        </p:txBody>
      </p:sp>
      <p:sp>
        <p:nvSpPr>
          <p:cNvPr id="25" name="TextBox 1"/>
          <p:cNvSpPr txBox="1"/>
          <p:nvPr/>
        </p:nvSpPr>
        <p:spPr>
          <a:xfrm>
            <a:off x="3441700" y="4635500"/>
            <a:ext cx="1676400" cy="165100"/>
          </a:xfrm>
          <a:prstGeom prst="rect">
            <a:avLst/>
          </a:prstGeom>
          <a:noFill/>
        </p:spPr>
        <p:txBody>
          <a:bodyPr wrap="none" lIns="0" tIns="0" rIns="0" rtlCol="0">
            <a:spAutoFit/>
          </a:bodyPr>
          <a:lstStyle/>
          <a:p>
            <a:pPr>
              <a:lnSpc>
                <a:spcPts val="1300"/>
              </a:lnSpc>
            </a:pPr>
            <a:r>
              <a:rPr lang="en-US" altLang="zh-CN" sz="1300" dirty="0">
                <a:solidFill>
                  <a:srgbClr val="000000"/>
                </a:solidFill>
                <a:latin typeface="Microsoft YaHei UI" panose="020B0503020204020204" pitchFamily="18" charset="-122"/>
                <a:cs typeface="Microsoft YaHei UI" panose="020B0503020204020204" pitchFamily="18" charset="-122"/>
              </a:rPr>
              <a:t>造和交付产品包给市场</a:t>
            </a:r>
            <a:r>
              <a:rPr lang="en-US" altLang="zh-CN" sz="1300" dirty="0">
                <a:solidFill>
                  <a:srgbClr val="000000"/>
                </a:solidFill>
                <a:latin typeface="Times New Roman" panose="02020603050405020304" pitchFamily="18" charset="0"/>
                <a:cs typeface="Times New Roman" panose="02020603050405020304" pitchFamily="18" charset="0"/>
              </a:rPr>
              <a:t>.</a:t>
            </a:r>
          </a:p>
        </p:txBody>
      </p:sp>
      <p:sp>
        <p:nvSpPr>
          <p:cNvPr id="26" name="TextBox 1"/>
          <p:cNvSpPr txBox="1"/>
          <p:nvPr/>
        </p:nvSpPr>
        <p:spPr>
          <a:xfrm>
            <a:off x="5943600" y="3327400"/>
            <a:ext cx="1600200" cy="165100"/>
          </a:xfrm>
          <a:prstGeom prst="rect">
            <a:avLst/>
          </a:prstGeom>
          <a:noFill/>
        </p:spPr>
        <p:txBody>
          <a:bodyPr wrap="none" lIns="0" tIns="0" rIns="0" rtlCol="0">
            <a:spAutoFit/>
          </a:bodyPr>
          <a:lstStyle/>
          <a:p>
            <a:pPr>
              <a:lnSpc>
                <a:spcPts val="1300"/>
              </a:lnSpc>
            </a:pPr>
            <a:r>
              <a:rPr lang="en-US" altLang="zh-CN" sz="1295" dirty="0">
                <a:solidFill>
                  <a:srgbClr val="000000"/>
                </a:solidFill>
                <a:latin typeface="Microsoft YaHei UI" panose="020B0503020204020204" pitchFamily="18" charset="-122"/>
                <a:cs typeface="Microsoft YaHei UI" panose="020B0503020204020204" pitchFamily="18" charset="-122"/>
              </a:rPr>
              <a:t>确认</a:t>
            </a:r>
            <a:r>
              <a:rPr lang="en-US" altLang="zh-CN" sz="1295" dirty="0">
                <a:solidFill>
                  <a:srgbClr val="000000"/>
                </a:solidFill>
                <a:latin typeface="Times New Roman" panose="02020603050405020304" pitchFamily="18" charset="0"/>
                <a:cs typeface="Times New Roman" panose="02020603050405020304" pitchFamily="18" charset="0"/>
              </a:rPr>
              <a:t>O/SBP</a:t>
            </a:r>
            <a:r>
              <a:rPr lang="en-US" altLang="zh-CN" sz="1295" dirty="0">
                <a:solidFill>
                  <a:srgbClr val="000000"/>
                </a:solidFill>
                <a:latin typeface="Microsoft YaHei UI" panose="020B0503020204020204" pitchFamily="18" charset="-122"/>
                <a:cs typeface="Microsoft YaHei UI" panose="020B0503020204020204" pitchFamily="18" charset="-122"/>
              </a:rPr>
              <a:t>关注制造准</a:t>
            </a:r>
          </a:p>
        </p:txBody>
      </p:sp>
      <p:sp>
        <p:nvSpPr>
          <p:cNvPr id="27" name="TextBox 1"/>
          <p:cNvSpPr txBox="1"/>
          <p:nvPr/>
        </p:nvSpPr>
        <p:spPr>
          <a:xfrm>
            <a:off x="5943600" y="3568700"/>
            <a:ext cx="1727200" cy="1092200"/>
          </a:xfrm>
          <a:prstGeom prst="rect">
            <a:avLst/>
          </a:prstGeom>
          <a:noFill/>
        </p:spPr>
        <p:txBody>
          <a:bodyPr wrap="none" lIns="0" tIns="0" rIns="0" rtlCol="0">
            <a:spAutoFit/>
          </a:bodyPr>
          <a:lstStyle/>
          <a:p>
            <a:pPr>
              <a:lnSpc>
                <a:spcPts val="1200"/>
              </a:lnSpc>
              <a:tabLst>
                <a:tab pos="1016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备，发布计划和销售活</a:t>
            </a:r>
          </a:p>
          <a:p>
            <a:pPr>
              <a:lnSpc>
                <a:spcPts val="1400"/>
              </a:lnSpc>
              <a:tabLst>
                <a:tab pos="1016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动</a:t>
            </a:r>
          </a:p>
          <a:p>
            <a:pPr>
              <a:lnSpc>
                <a:spcPts val="1600"/>
              </a:lnSpc>
              <a:tabLst>
                <a:tab pos="1016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如果从计划</a:t>
            </a:r>
            <a:r>
              <a:rPr lang="en-US" altLang="zh-CN" sz="1295" dirty="0">
                <a:solidFill>
                  <a:srgbClr val="000000"/>
                </a:solidFill>
                <a:latin typeface="Times New Roman" panose="02020603050405020304" pitchFamily="18" charset="0"/>
                <a:cs typeface="Times New Roman" panose="02020603050405020304" pitchFamily="18" charset="0"/>
              </a:rPr>
              <a:t>DCP</a:t>
            </a:r>
            <a:r>
              <a:rPr lang="en-US" altLang="zh-CN" sz="1295" dirty="0">
                <a:solidFill>
                  <a:srgbClr val="000000"/>
                </a:solidFill>
                <a:latin typeface="Microsoft YaHei UI" panose="020B0503020204020204" pitchFamily="18" charset="-122"/>
                <a:cs typeface="Microsoft YaHei UI" panose="020B0503020204020204" pitchFamily="18" charset="-122"/>
              </a:rPr>
              <a:t>开始的</a:t>
            </a:r>
          </a:p>
          <a:p>
            <a:pPr>
              <a:lnSpc>
                <a:spcPts val="1300"/>
              </a:lnSpc>
              <a:tabLst>
                <a:tab pos="1016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任何主要偏差将被更新</a:t>
            </a:r>
          </a:p>
          <a:p>
            <a:pPr>
              <a:lnSpc>
                <a:spcPts val="1500"/>
              </a:lnSpc>
              <a:tabLst>
                <a:tab pos="1016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提交给</a:t>
            </a:r>
            <a:r>
              <a:rPr lang="en-US" altLang="zh-CN" sz="1295" dirty="0">
                <a:solidFill>
                  <a:srgbClr val="000000"/>
                </a:solidFill>
                <a:latin typeface="Times New Roman" panose="02020603050405020304" pitchFamily="18" charset="0"/>
                <a:cs typeface="Times New Roman" panose="02020603050405020304" pitchFamily="18" charset="0"/>
              </a:rPr>
              <a:t>IPMT</a:t>
            </a:r>
            <a:r>
              <a:rPr lang="en-US" altLang="zh-CN" sz="1295" dirty="0">
                <a:solidFill>
                  <a:srgbClr val="000000"/>
                </a:solidFill>
                <a:latin typeface="Microsoft YaHei UI" panose="020B0503020204020204" pitchFamily="18" charset="-122"/>
                <a:cs typeface="Microsoft YaHei UI" panose="020B0503020204020204" pitchFamily="18" charset="-122"/>
              </a:rPr>
              <a:t>进行可获得</a:t>
            </a:r>
          </a:p>
          <a:p>
            <a:pPr>
              <a:lnSpc>
                <a:spcPts val="1400"/>
              </a:lnSpc>
              <a:tabLst>
                <a:tab pos="1016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性</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Times New Roman" panose="02020603050405020304" pitchFamily="18" charset="0"/>
                <a:cs typeface="Times New Roman" panose="02020603050405020304" pitchFamily="18" charset="0"/>
              </a:rPr>
              <a:t>DCP</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23883"/>
            <a:ext cx="8229600" cy="1143000"/>
          </a:xfrm>
        </p:spPr>
        <p:txBody>
          <a:bodyPr>
            <a:noAutofit/>
          </a:bodyPr>
          <a:lstStyle/>
          <a:p>
            <a:r>
              <a:rPr lang="en-US" altLang="zh-CN" sz="7200" b="1"/>
              <a:t>thankyou</a:t>
            </a:r>
          </a:p>
        </p:txBody>
      </p:sp>
      <p:sp>
        <p:nvSpPr>
          <p:cNvPr id="4" name="日期占位符 3"/>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528816" y="1275588"/>
            <a:ext cx="1930907" cy="1056132"/>
          </a:xfrm>
          <a:custGeom>
            <a:avLst/>
            <a:gdLst>
              <a:gd name="connsiteX0" fmla="*/ 0 w 1930907"/>
              <a:gd name="connsiteY0" fmla="*/ 264033 h 1056132"/>
              <a:gd name="connsiteX1" fmla="*/ 1402841 w 1930907"/>
              <a:gd name="connsiteY1" fmla="*/ 264033 h 1056132"/>
              <a:gd name="connsiteX2" fmla="*/ 1402841 w 1930907"/>
              <a:gd name="connsiteY2" fmla="*/ 0 h 1056132"/>
              <a:gd name="connsiteX3" fmla="*/ 1930907 w 1930907"/>
              <a:gd name="connsiteY3" fmla="*/ 528066 h 1056132"/>
              <a:gd name="connsiteX4" fmla="*/ 1402841 w 1930907"/>
              <a:gd name="connsiteY4" fmla="*/ 1056132 h 1056132"/>
              <a:gd name="connsiteX5" fmla="*/ 1402841 w 1930907"/>
              <a:gd name="connsiteY5" fmla="*/ 792098 h 1056132"/>
              <a:gd name="connsiteX6" fmla="*/ 0 w 1930907"/>
              <a:gd name="connsiteY6" fmla="*/ 792098 h 1056132"/>
              <a:gd name="connsiteX7" fmla="*/ 0 w 1930907"/>
              <a:gd name="connsiteY7" fmla="*/ 264033 h 10561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0907" h="1056132">
                <a:moveTo>
                  <a:pt x="0" y="264033"/>
                </a:moveTo>
                <a:lnTo>
                  <a:pt x="1402841" y="264033"/>
                </a:lnTo>
                <a:lnTo>
                  <a:pt x="1402841" y="0"/>
                </a:lnTo>
                <a:lnTo>
                  <a:pt x="1930907" y="528066"/>
                </a:lnTo>
                <a:lnTo>
                  <a:pt x="1402841" y="1056132"/>
                </a:lnTo>
                <a:lnTo>
                  <a:pt x="1402841" y="792098"/>
                </a:lnTo>
                <a:lnTo>
                  <a:pt x="0" y="792098"/>
                </a:lnTo>
                <a:lnTo>
                  <a:pt x="0" y="264033"/>
                </a:lnTo>
              </a:path>
            </a:pathLst>
          </a:custGeom>
          <a:solidFill>
            <a:srgbClr val="CECE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522466" y="1269238"/>
            <a:ext cx="1943607" cy="1068832"/>
          </a:xfrm>
          <a:custGeom>
            <a:avLst/>
            <a:gdLst>
              <a:gd name="connsiteX0" fmla="*/ 6350 w 1943607"/>
              <a:gd name="connsiteY0" fmla="*/ 270383 h 1068832"/>
              <a:gd name="connsiteX1" fmla="*/ 1409191 w 1943607"/>
              <a:gd name="connsiteY1" fmla="*/ 270383 h 1068832"/>
              <a:gd name="connsiteX2" fmla="*/ 1409191 w 1943607"/>
              <a:gd name="connsiteY2" fmla="*/ 6350 h 1068832"/>
              <a:gd name="connsiteX3" fmla="*/ 1937257 w 1943607"/>
              <a:gd name="connsiteY3" fmla="*/ 534416 h 1068832"/>
              <a:gd name="connsiteX4" fmla="*/ 1409191 w 1943607"/>
              <a:gd name="connsiteY4" fmla="*/ 1062482 h 1068832"/>
              <a:gd name="connsiteX5" fmla="*/ 1409191 w 1943607"/>
              <a:gd name="connsiteY5" fmla="*/ 798448 h 1068832"/>
              <a:gd name="connsiteX6" fmla="*/ 6350 w 1943607"/>
              <a:gd name="connsiteY6" fmla="*/ 798448 h 1068832"/>
              <a:gd name="connsiteX7" fmla="*/ 6350 w 1943607"/>
              <a:gd name="connsiteY7" fmla="*/ 270383 h 10688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43607" h="1068832">
                <a:moveTo>
                  <a:pt x="6350" y="270383"/>
                </a:moveTo>
                <a:lnTo>
                  <a:pt x="1409191" y="270383"/>
                </a:lnTo>
                <a:lnTo>
                  <a:pt x="1409191" y="6350"/>
                </a:lnTo>
                <a:lnTo>
                  <a:pt x="1937257" y="534416"/>
                </a:lnTo>
                <a:lnTo>
                  <a:pt x="1409191" y="1062482"/>
                </a:lnTo>
                <a:lnTo>
                  <a:pt x="1409191" y="798448"/>
                </a:lnTo>
                <a:lnTo>
                  <a:pt x="6350" y="798448"/>
                </a:lnTo>
                <a:lnTo>
                  <a:pt x="6350" y="27038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5061203" y="1277111"/>
            <a:ext cx="1930908" cy="1056132"/>
          </a:xfrm>
          <a:custGeom>
            <a:avLst/>
            <a:gdLst>
              <a:gd name="connsiteX0" fmla="*/ 0 w 1930908"/>
              <a:gd name="connsiteY0" fmla="*/ 264033 h 1056132"/>
              <a:gd name="connsiteX1" fmla="*/ 1402842 w 1930908"/>
              <a:gd name="connsiteY1" fmla="*/ 264033 h 1056132"/>
              <a:gd name="connsiteX2" fmla="*/ 1402842 w 1930908"/>
              <a:gd name="connsiteY2" fmla="*/ 0 h 1056132"/>
              <a:gd name="connsiteX3" fmla="*/ 1930908 w 1930908"/>
              <a:gd name="connsiteY3" fmla="*/ 528066 h 1056132"/>
              <a:gd name="connsiteX4" fmla="*/ 1402842 w 1930908"/>
              <a:gd name="connsiteY4" fmla="*/ 1056132 h 1056132"/>
              <a:gd name="connsiteX5" fmla="*/ 1402842 w 1930908"/>
              <a:gd name="connsiteY5" fmla="*/ 792098 h 1056132"/>
              <a:gd name="connsiteX6" fmla="*/ 0 w 1930908"/>
              <a:gd name="connsiteY6" fmla="*/ 792098 h 1056132"/>
              <a:gd name="connsiteX7" fmla="*/ 0 w 1930908"/>
              <a:gd name="connsiteY7" fmla="*/ 264033 h 10561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0908" h="1056132">
                <a:moveTo>
                  <a:pt x="0" y="264033"/>
                </a:moveTo>
                <a:lnTo>
                  <a:pt x="1402842" y="264033"/>
                </a:lnTo>
                <a:lnTo>
                  <a:pt x="1402842" y="0"/>
                </a:lnTo>
                <a:lnTo>
                  <a:pt x="1930908" y="528066"/>
                </a:lnTo>
                <a:lnTo>
                  <a:pt x="1402842" y="1056132"/>
                </a:lnTo>
                <a:lnTo>
                  <a:pt x="1402842" y="792098"/>
                </a:lnTo>
                <a:lnTo>
                  <a:pt x="0" y="792098"/>
                </a:lnTo>
                <a:lnTo>
                  <a:pt x="0" y="264033"/>
                </a:lnTo>
              </a:path>
            </a:pathLst>
          </a:custGeom>
          <a:solidFill>
            <a:srgbClr val="FFC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5054853" y="1270761"/>
            <a:ext cx="1943608" cy="1068832"/>
          </a:xfrm>
          <a:custGeom>
            <a:avLst/>
            <a:gdLst>
              <a:gd name="connsiteX0" fmla="*/ 6350 w 1943608"/>
              <a:gd name="connsiteY0" fmla="*/ 270383 h 1068832"/>
              <a:gd name="connsiteX1" fmla="*/ 1409192 w 1943608"/>
              <a:gd name="connsiteY1" fmla="*/ 270383 h 1068832"/>
              <a:gd name="connsiteX2" fmla="*/ 1409192 w 1943608"/>
              <a:gd name="connsiteY2" fmla="*/ 6350 h 1068832"/>
              <a:gd name="connsiteX3" fmla="*/ 1937258 w 1943608"/>
              <a:gd name="connsiteY3" fmla="*/ 534416 h 1068832"/>
              <a:gd name="connsiteX4" fmla="*/ 1409192 w 1943608"/>
              <a:gd name="connsiteY4" fmla="*/ 1062482 h 1068832"/>
              <a:gd name="connsiteX5" fmla="*/ 1409192 w 1943608"/>
              <a:gd name="connsiteY5" fmla="*/ 798448 h 1068832"/>
              <a:gd name="connsiteX6" fmla="*/ 6350 w 1943608"/>
              <a:gd name="connsiteY6" fmla="*/ 798448 h 1068832"/>
              <a:gd name="connsiteX7" fmla="*/ 6350 w 1943608"/>
              <a:gd name="connsiteY7" fmla="*/ 270383 h 10688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43608" h="1068832">
                <a:moveTo>
                  <a:pt x="6350" y="270383"/>
                </a:moveTo>
                <a:lnTo>
                  <a:pt x="1409192" y="270383"/>
                </a:lnTo>
                <a:lnTo>
                  <a:pt x="1409192" y="6350"/>
                </a:lnTo>
                <a:lnTo>
                  <a:pt x="1937258" y="534416"/>
                </a:lnTo>
                <a:lnTo>
                  <a:pt x="1409192" y="1062482"/>
                </a:lnTo>
                <a:lnTo>
                  <a:pt x="1409192" y="798448"/>
                </a:lnTo>
                <a:lnTo>
                  <a:pt x="6350" y="798448"/>
                </a:lnTo>
                <a:lnTo>
                  <a:pt x="6350" y="27038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913632" y="1277111"/>
            <a:ext cx="1930908" cy="1056132"/>
          </a:xfrm>
          <a:custGeom>
            <a:avLst/>
            <a:gdLst>
              <a:gd name="connsiteX0" fmla="*/ 0 w 1930908"/>
              <a:gd name="connsiteY0" fmla="*/ 264033 h 1056132"/>
              <a:gd name="connsiteX1" fmla="*/ 1402841 w 1930908"/>
              <a:gd name="connsiteY1" fmla="*/ 264033 h 1056132"/>
              <a:gd name="connsiteX2" fmla="*/ 1402841 w 1930908"/>
              <a:gd name="connsiteY2" fmla="*/ 0 h 1056132"/>
              <a:gd name="connsiteX3" fmla="*/ 1930908 w 1930908"/>
              <a:gd name="connsiteY3" fmla="*/ 528066 h 1056132"/>
              <a:gd name="connsiteX4" fmla="*/ 1402841 w 1930908"/>
              <a:gd name="connsiteY4" fmla="*/ 1056132 h 1056132"/>
              <a:gd name="connsiteX5" fmla="*/ 1402841 w 1930908"/>
              <a:gd name="connsiteY5" fmla="*/ 792098 h 1056132"/>
              <a:gd name="connsiteX6" fmla="*/ 0 w 1930908"/>
              <a:gd name="connsiteY6" fmla="*/ 792098 h 1056132"/>
              <a:gd name="connsiteX7" fmla="*/ 0 w 1930908"/>
              <a:gd name="connsiteY7" fmla="*/ 264033 h 10561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0908" h="1056132">
                <a:moveTo>
                  <a:pt x="0" y="264033"/>
                </a:moveTo>
                <a:lnTo>
                  <a:pt x="1402841" y="264033"/>
                </a:lnTo>
                <a:lnTo>
                  <a:pt x="1402841" y="0"/>
                </a:lnTo>
                <a:lnTo>
                  <a:pt x="1930908" y="528066"/>
                </a:lnTo>
                <a:lnTo>
                  <a:pt x="1402841" y="1056132"/>
                </a:lnTo>
                <a:lnTo>
                  <a:pt x="1402841" y="792098"/>
                </a:lnTo>
                <a:lnTo>
                  <a:pt x="0" y="792098"/>
                </a:lnTo>
                <a:lnTo>
                  <a:pt x="0" y="264033"/>
                </a:lnTo>
              </a:path>
            </a:pathLst>
          </a:custGeom>
          <a:solidFill>
            <a:srgbClr val="FF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907282" y="1270761"/>
            <a:ext cx="1943608" cy="1068832"/>
          </a:xfrm>
          <a:custGeom>
            <a:avLst/>
            <a:gdLst>
              <a:gd name="connsiteX0" fmla="*/ 6350 w 1943608"/>
              <a:gd name="connsiteY0" fmla="*/ 270383 h 1068832"/>
              <a:gd name="connsiteX1" fmla="*/ 1409191 w 1943608"/>
              <a:gd name="connsiteY1" fmla="*/ 270383 h 1068832"/>
              <a:gd name="connsiteX2" fmla="*/ 1409191 w 1943608"/>
              <a:gd name="connsiteY2" fmla="*/ 6350 h 1068832"/>
              <a:gd name="connsiteX3" fmla="*/ 1937258 w 1943608"/>
              <a:gd name="connsiteY3" fmla="*/ 534416 h 1068832"/>
              <a:gd name="connsiteX4" fmla="*/ 1409191 w 1943608"/>
              <a:gd name="connsiteY4" fmla="*/ 1062482 h 1068832"/>
              <a:gd name="connsiteX5" fmla="*/ 1409191 w 1943608"/>
              <a:gd name="connsiteY5" fmla="*/ 798448 h 1068832"/>
              <a:gd name="connsiteX6" fmla="*/ 6350 w 1943608"/>
              <a:gd name="connsiteY6" fmla="*/ 798448 h 1068832"/>
              <a:gd name="connsiteX7" fmla="*/ 6350 w 1943608"/>
              <a:gd name="connsiteY7" fmla="*/ 270383 h 10688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43608" h="1068832">
                <a:moveTo>
                  <a:pt x="6350" y="270383"/>
                </a:moveTo>
                <a:lnTo>
                  <a:pt x="1409191" y="270383"/>
                </a:lnTo>
                <a:lnTo>
                  <a:pt x="1409191" y="6350"/>
                </a:lnTo>
                <a:lnTo>
                  <a:pt x="1937258" y="534416"/>
                </a:lnTo>
                <a:lnTo>
                  <a:pt x="1409191" y="1062482"/>
                </a:lnTo>
                <a:lnTo>
                  <a:pt x="1409191" y="798448"/>
                </a:lnTo>
                <a:lnTo>
                  <a:pt x="6350" y="798448"/>
                </a:lnTo>
                <a:lnTo>
                  <a:pt x="6350" y="27038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383535" y="1254252"/>
            <a:ext cx="1930908" cy="1056132"/>
          </a:xfrm>
          <a:custGeom>
            <a:avLst/>
            <a:gdLst>
              <a:gd name="connsiteX0" fmla="*/ 0 w 1930908"/>
              <a:gd name="connsiteY0" fmla="*/ 264033 h 1056132"/>
              <a:gd name="connsiteX1" fmla="*/ 1402842 w 1930908"/>
              <a:gd name="connsiteY1" fmla="*/ 264033 h 1056132"/>
              <a:gd name="connsiteX2" fmla="*/ 1402842 w 1930908"/>
              <a:gd name="connsiteY2" fmla="*/ 0 h 1056132"/>
              <a:gd name="connsiteX3" fmla="*/ 1930908 w 1930908"/>
              <a:gd name="connsiteY3" fmla="*/ 528065 h 1056132"/>
              <a:gd name="connsiteX4" fmla="*/ 1402842 w 1930908"/>
              <a:gd name="connsiteY4" fmla="*/ 1056131 h 1056132"/>
              <a:gd name="connsiteX5" fmla="*/ 1402842 w 1930908"/>
              <a:gd name="connsiteY5" fmla="*/ 792099 h 1056132"/>
              <a:gd name="connsiteX6" fmla="*/ 0 w 1930908"/>
              <a:gd name="connsiteY6" fmla="*/ 792099 h 1056132"/>
              <a:gd name="connsiteX7" fmla="*/ 0 w 1930908"/>
              <a:gd name="connsiteY7" fmla="*/ 264033 h 10561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0908" h="1056132">
                <a:moveTo>
                  <a:pt x="0" y="264033"/>
                </a:moveTo>
                <a:lnTo>
                  <a:pt x="1402842" y="264033"/>
                </a:lnTo>
                <a:lnTo>
                  <a:pt x="1402842" y="0"/>
                </a:lnTo>
                <a:lnTo>
                  <a:pt x="1930908" y="528065"/>
                </a:lnTo>
                <a:lnTo>
                  <a:pt x="1402842" y="1056131"/>
                </a:lnTo>
                <a:lnTo>
                  <a:pt x="1402842" y="792099"/>
                </a:lnTo>
                <a:lnTo>
                  <a:pt x="0" y="792099"/>
                </a:lnTo>
                <a:lnTo>
                  <a:pt x="0" y="264033"/>
                </a:lnTo>
              </a:path>
            </a:pathLst>
          </a:custGeom>
          <a:solidFill>
            <a:srgbClr val="3CCC9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2377185" y="1247902"/>
            <a:ext cx="1943608" cy="1068832"/>
          </a:xfrm>
          <a:custGeom>
            <a:avLst/>
            <a:gdLst>
              <a:gd name="connsiteX0" fmla="*/ 6350 w 1943608"/>
              <a:gd name="connsiteY0" fmla="*/ 270383 h 1068832"/>
              <a:gd name="connsiteX1" fmla="*/ 1409192 w 1943608"/>
              <a:gd name="connsiteY1" fmla="*/ 270383 h 1068832"/>
              <a:gd name="connsiteX2" fmla="*/ 1409192 w 1943608"/>
              <a:gd name="connsiteY2" fmla="*/ 6350 h 1068832"/>
              <a:gd name="connsiteX3" fmla="*/ 1937258 w 1943608"/>
              <a:gd name="connsiteY3" fmla="*/ 534415 h 1068832"/>
              <a:gd name="connsiteX4" fmla="*/ 1409192 w 1943608"/>
              <a:gd name="connsiteY4" fmla="*/ 1062481 h 1068832"/>
              <a:gd name="connsiteX5" fmla="*/ 1409192 w 1943608"/>
              <a:gd name="connsiteY5" fmla="*/ 798449 h 1068832"/>
              <a:gd name="connsiteX6" fmla="*/ 6350 w 1943608"/>
              <a:gd name="connsiteY6" fmla="*/ 798449 h 1068832"/>
              <a:gd name="connsiteX7" fmla="*/ 6350 w 1943608"/>
              <a:gd name="connsiteY7" fmla="*/ 270383 h 10688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43608" h="1068832">
                <a:moveTo>
                  <a:pt x="6350" y="270383"/>
                </a:moveTo>
                <a:lnTo>
                  <a:pt x="1409192" y="270383"/>
                </a:lnTo>
                <a:lnTo>
                  <a:pt x="1409192" y="6350"/>
                </a:lnTo>
                <a:lnTo>
                  <a:pt x="1937258" y="534415"/>
                </a:lnTo>
                <a:lnTo>
                  <a:pt x="1409192" y="1062481"/>
                </a:lnTo>
                <a:lnTo>
                  <a:pt x="1409192" y="798449"/>
                </a:lnTo>
                <a:lnTo>
                  <a:pt x="6350" y="798449"/>
                </a:lnTo>
                <a:lnTo>
                  <a:pt x="6350" y="27038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211580" y="1254252"/>
            <a:ext cx="1930908" cy="1056132"/>
          </a:xfrm>
          <a:custGeom>
            <a:avLst/>
            <a:gdLst>
              <a:gd name="connsiteX0" fmla="*/ 0 w 1930908"/>
              <a:gd name="connsiteY0" fmla="*/ 264033 h 1056132"/>
              <a:gd name="connsiteX1" fmla="*/ 1402841 w 1930908"/>
              <a:gd name="connsiteY1" fmla="*/ 264033 h 1056132"/>
              <a:gd name="connsiteX2" fmla="*/ 1402841 w 1930908"/>
              <a:gd name="connsiteY2" fmla="*/ 0 h 1056132"/>
              <a:gd name="connsiteX3" fmla="*/ 1930908 w 1930908"/>
              <a:gd name="connsiteY3" fmla="*/ 528065 h 1056132"/>
              <a:gd name="connsiteX4" fmla="*/ 1402841 w 1930908"/>
              <a:gd name="connsiteY4" fmla="*/ 1056131 h 1056132"/>
              <a:gd name="connsiteX5" fmla="*/ 1402841 w 1930908"/>
              <a:gd name="connsiteY5" fmla="*/ 792099 h 1056132"/>
              <a:gd name="connsiteX6" fmla="*/ 0 w 1930908"/>
              <a:gd name="connsiteY6" fmla="*/ 792099 h 1056132"/>
              <a:gd name="connsiteX7" fmla="*/ 0 w 1930908"/>
              <a:gd name="connsiteY7" fmla="*/ 264033 h 10561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0908" h="1056132">
                <a:moveTo>
                  <a:pt x="0" y="264033"/>
                </a:moveTo>
                <a:lnTo>
                  <a:pt x="1402841" y="264033"/>
                </a:lnTo>
                <a:lnTo>
                  <a:pt x="1402841" y="0"/>
                </a:lnTo>
                <a:lnTo>
                  <a:pt x="1930908" y="528065"/>
                </a:lnTo>
                <a:lnTo>
                  <a:pt x="1402841" y="1056131"/>
                </a:lnTo>
                <a:lnTo>
                  <a:pt x="1402841" y="792099"/>
                </a:lnTo>
                <a:lnTo>
                  <a:pt x="0" y="792099"/>
                </a:lnTo>
                <a:lnTo>
                  <a:pt x="0" y="264033"/>
                </a:lnTo>
              </a:path>
            </a:pathLst>
          </a:custGeom>
          <a:solidFill>
            <a:srgbClr val="92D05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205230" y="1247902"/>
            <a:ext cx="1943608" cy="1068832"/>
          </a:xfrm>
          <a:custGeom>
            <a:avLst/>
            <a:gdLst>
              <a:gd name="connsiteX0" fmla="*/ 6350 w 1943608"/>
              <a:gd name="connsiteY0" fmla="*/ 270383 h 1068832"/>
              <a:gd name="connsiteX1" fmla="*/ 1409191 w 1943608"/>
              <a:gd name="connsiteY1" fmla="*/ 270383 h 1068832"/>
              <a:gd name="connsiteX2" fmla="*/ 1409191 w 1943608"/>
              <a:gd name="connsiteY2" fmla="*/ 6350 h 1068832"/>
              <a:gd name="connsiteX3" fmla="*/ 1937258 w 1943608"/>
              <a:gd name="connsiteY3" fmla="*/ 534415 h 1068832"/>
              <a:gd name="connsiteX4" fmla="*/ 1409191 w 1943608"/>
              <a:gd name="connsiteY4" fmla="*/ 1062481 h 1068832"/>
              <a:gd name="connsiteX5" fmla="*/ 1409191 w 1943608"/>
              <a:gd name="connsiteY5" fmla="*/ 798449 h 1068832"/>
              <a:gd name="connsiteX6" fmla="*/ 6350 w 1943608"/>
              <a:gd name="connsiteY6" fmla="*/ 798449 h 1068832"/>
              <a:gd name="connsiteX7" fmla="*/ 6350 w 1943608"/>
              <a:gd name="connsiteY7" fmla="*/ 270383 h 10688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43608" h="1068832">
                <a:moveTo>
                  <a:pt x="6350" y="270383"/>
                </a:moveTo>
                <a:lnTo>
                  <a:pt x="1409191" y="270383"/>
                </a:lnTo>
                <a:lnTo>
                  <a:pt x="1409191" y="6350"/>
                </a:lnTo>
                <a:lnTo>
                  <a:pt x="1937258" y="534415"/>
                </a:lnTo>
                <a:lnTo>
                  <a:pt x="1409191" y="1062481"/>
                </a:lnTo>
                <a:lnTo>
                  <a:pt x="1409191" y="798449"/>
                </a:lnTo>
                <a:lnTo>
                  <a:pt x="6350" y="798449"/>
                </a:lnTo>
                <a:lnTo>
                  <a:pt x="6350" y="27038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192023" y="1254252"/>
            <a:ext cx="1559052" cy="1056132"/>
          </a:xfrm>
          <a:custGeom>
            <a:avLst/>
            <a:gdLst>
              <a:gd name="connsiteX0" fmla="*/ 0 w 1559052"/>
              <a:gd name="connsiteY0" fmla="*/ 264033 h 1056132"/>
              <a:gd name="connsiteX1" fmla="*/ 1030986 w 1559052"/>
              <a:gd name="connsiteY1" fmla="*/ 264033 h 1056132"/>
              <a:gd name="connsiteX2" fmla="*/ 1030986 w 1559052"/>
              <a:gd name="connsiteY2" fmla="*/ 0 h 1056132"/>
              <a:gd name="connsiteX3" fmla="*/ 1559052 w 1559052"/>
              <a:gd name="connsiteY3" fmla="*/ 528065 h 1056132"/>
              <a:gd name="connsiteX4" fmla="*/ 1030986 w 1559052"/>
              <a:gd name="connsiteY4" fmla="*/ 1056131 h 1056132"/>
              <a:gd name="connsiteX5" fmla="*/ 1030986 w 1559052"/>
              <a:gd name="connsiteY5" fmla="*/ 792099 h 1056132"/>
              <a:gd name="connsiteX6" fmla="*/ 0 w 1559052"/>
              <a:gd name="connsiteY6" fmla="*/ 792099 h 1056132"/>
              <a:gd name="connsiteX7" fmla="*/ 0 w 1559052"/>
              <a:gd name="connsiteY7" fmla="*/ 264033 h 10561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559052" h="1056132">
                <a:moveTo>
                  <a:pt x="0" y="264033"/>
                </a:moveTo>
                <a:lnTo>
                  <a:pt x="1030986" y="264033"/>
                </a:lnTo>
                <a:lnTo>
                  <a:pt x="1030986" y="0"/>
                </a:lnTo>
                <a:lnTo>
                  <a:pt x="1559052" y="528065"/>
                </a:lnTo>
                <a:lnTo>
                  <a:pt x="1030986" y="1056131"/>
                </a:lnTo>
                <a:lnTo>
                  <a:pt x="1030986" y="792099"/>
                </a:lnTo>
                <a:lnTo>
                  <a:pt x="0" y="792099"/>
                </a:lnTo>
                <a:lnTo>
                  <a:pt x="0" y="264033"/>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85673" y="1247902"/>
            <a:ext cx="1571752" cy="1068832"/>
          </a:xfrm>
          <a:custGeom>
            <a:avLst/>
            <a:gdLst>
              <a:gd name="connsiteX0" fmla="*/ 6350 w 1571752"/>
              <a:gd name="connsiteY0" fmla="*/ 270383 h 1068832"/>
              <a:gd name="connsiteX1" fmla="*/ 1037336 w 1571752"/>
              <a:gd name="connsiteY1" fmla="*/ 270383 h 1068832"/>
              <a:gd name="connsiteX2" fmla="*/ 1037336 w 1571752"/>
              <a:gd name="connsiteY2" fmla="*/ 6350 h 1068832"/>
              <a:gd name="connsiteX3" fmla="*/ 1565402 w 1571752"/>
              <a:gd name="connsiteY3" fmla="*/ 534415 h 1068832"/>
              <a:gd name="connsiteX4" fmla="*/ 1037336 w 1571752"/>
              <a:gd name="connsiteY4" fmla="*/ 1062481 h 1068832"/>
              <a:gd name="connsiteX5" fmla="*/ 1037336 w 1571752"/>
              <a:gd name="connsiteY5" fmla="*/ 798449 h 1068832"/>
              <a:gd name="connsiteX6" fmla="*/ 6350 w 1571752"/>
              <a:gd name="connsiteY6" fmla="*/ 798449 h 1068832"/>
              <a:gd name="connsiteX7" fmla="*/ 6350 w 1571752"/>
              <a:gd name="connsiteY7" fmla="*/ 270383 h 10688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571752" h="1068832">
                <a:moveTo>
                  <a:pt x="6350" y="270383"/>
                </a:moveTo>
                <a:lnTo>
                  <a:pt x="1037336" y="270383"/>
                </a:lnTo>
                <a:lnTo>
                  <a:pt x="1037336" y="6350"/>
                </a:lnTo>
                <a:lnTo>
                  <a:pt x="1565402" y="534415"/>
                </a:lnTo>
                <a:lnTo>
                  <a:pt x="1037336" y="1062481"/>
                </a:lnTo>
                <a:lnTo>
                  <a:pt x="1037336" y="798449"/>
                </a:lnTo>
                <a:lnTo>
                  <a:pt x="6350" y="798449"/>
                </a:lnTo>
                <a:lnTo>
                  <a:pt x="6350" y="27038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330200"/>
            <a:ext cx="32512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流程六个步骤概述</a:t>
            </a:r>
          </a:p>
        </p:txBody>
      </p:sp>
      <p:sp>
        <p:nvSpPr>
          <p:cNvPr id="17" name="TextBox 1"/>
          <p:cNvSpPr txBox="1"/>
          <p:nvPr/>
        </p:nvSpPr>
        <p:spPr>
          <a:xfrm>
            <a:off x="2768600" y="889000"/>
            <a:ext cx="495300" cy="533400"/>
          </a:xfrm>
          <a:prstGeom prst="rect">
            <a:avLst/>
          </a:prstGeom>
          <a:noFill/>
        </p:spPr>
        <p:txBody>
          <a:bodyPr wrap="none" lIns="0" tIns="0" rIns="0" rtlCol="0">
            <a:spAutoFit/>
          </a:bodyPr>
          <a:lstStyle/>
          <a:p>
            <a:pPr>
              <a:lnSpc>
                <a:spcPts val="4200"/>
              </a:lnSpc>
            </a:pPr>
            <a:r>
              <a:rPr lang="en-US" altLang="zh-CN" sz="4210" dirty="0">
                <a:solidFill>
                  <a:srgbClr val="FFFFFF"/>
                </a:solidFill>
                <a:latin typeface="Microsoft YaHei UI" panose="020B0503020204020204" pitchFamily="18" charset="-122"/>
                <a:cs typeface="Microsoft YaHei UI" panose="020B0503020204020204" pitchFamily="18" charset="-122"/>
              </a:rPr>
              <a:t>提</a:t>
            </a:r>
          </a:p>
        </p:txBody>
      </p:sp>
      <p:sp>
        <p:nvSpPr>
          <p:cNvPr id="18" name="TextBox 1"/>
          <p:cNvSpPr txBox="1"/>
          <p:nvPr/>
        </p:nvSpPr>
        <p:spPr>
          <a:xfrm>
            <a:off x="4292600" y="889000"/>
            <a:ext cx="495300" cy="533400"/>
          </a:xfrm>
          <a:prstGeom prst="rect">
            <a:avLst/>
          </a:prstGeom>
          <a:noFill/>
        </p:spPr>
        <p:txBody>
          <a:bodyPr wrap="none" lIns="0" tIns="0" rIns="0" rtlCol="0">
            <a:spAutoFit/>
          </a:bodyPr>
          <a:lstStyle/>
          <a:p>
            <a:pPr>
              <a:lnSpc>
                <a:spcPts val="4200"/>
              </a:lnSpc>
            </a:pPr>
            <a:r>
              <a:rPr lang="en-US" altLang="zh-CN" sz="4210" dirty="0">
                <a:solidFill>
                  <a:srgbClr val="FFFFFF"/>
                </a:solidFill>
                <a:latin typeface="Microsoft YaHei UI" panose="020B0503020204020204" pitchFamily="18" charset="-122"/>
                <a:cs typeface="Microsoft YaHei UI" panose="020B0503020204020204" pitchFamily="18" charset="-122"/>
              </a:rPr>
              <a:t>纲</a:t>
            </a:r>
          </a:p>
        </p:txBody>
      </p:sp>
      <p:sp>
        <p:nvSpPr>
          <p:cNvPr id="19" name="TextBox 1"/>
          <p:cNvSpPr txBox="1"/>
          <p:nvPr/>
        </p:nvSpPr>
        <p:spPr>
          <a:xfrm>
            <a:off x="635000" y="1651000"/>
            <a:ext cx="609600" cy="190500"/>
          </a:xfrm>
          <a:prstGeom prst="rect">
            <a:avLst/>
          </a:prstGeom>
          <a:noFill/>
        </p:spPr>
        <p:txBody>
          <a:bodyPr wrap="none" lIns="0" tIns="0" rIns="0" rtlCol="0">
            <a:spAutoFit/>
          </a:bodyPr>
          <a:lstStyle/>
          <a:p>
            <a:pPr>
              <a:lnSpc>
                <a:spcPts val="1500"/>
              </a:lnSpc>
            </a:pPr>
            <a:r>
              <a:rPr lang="en-US" altLang="zh-CN" sz="1200" dirty="0">
                <a:solidFill>
                  <a:srgbClr val="0070C0"/>
                </a:solidFill>
                <a:latin typeface="Microsoft YaHei UI" panose="020B0503020204020204" pitchFamily="18" charset="-122"/>
                <a:cs typeface="Microsoft YaHei UI" panose="020B0503020204020204" pitchFamily="18" charset="-122"/>
              </a:rPr>
              <a:t>理解市场</a:t>
            </a:r>
          </a:p>
        </p:txBody>
      </p:sp>
      <p:sp>
        <p:nvSpPr>
          <p:cNvPr id="20" name="TextBox 1"/>
          <p:cNvSpPr txBox="1"/>
          <p:nvPr/>
        </p:nvSpPr>
        <p:spPr>
          <a:xfrm>
            <a:off x="2095500" y="1663700"/>
            <a:ext cx="609600" cy="190500"/>
          </a:xfrm>
          <a:prstGeom prst="rect">
            <a:avLst/>
          </a:prstGeom>
          <a:noFill/>
        </p:spPr>
        <p:txBody>
          <a:bodyPr wrap="none" lIns="0" tIns="0" rIns="0" rtlCol="0">
            <a:spAutoFit/>
          </a:bodyPr>
          <a:lstStyle/>
          <a:p>
            <a:pPr>
              <a:lnSpc>
                <a:spcPts val="1500"/>
              </a:lnSpc>
            </a:pPr>
            <a:r>
              <a:rPr lang="en-US" altLang="zh-CN" sz="1200" dirty="0">
                <a:solidFill>
                  <a:srgbClr val="0070C0"/>
                </a:solidFill>
                <a:latin typeface="Microsoft YaHei UI" panose="020B0503020204020204" pitchFamily="18" charset="-122"/>
                <a:cs typeface="Microsoft YaHei UI" panose="020B0503020204020204" pitchFamily="18" charset="-122"/>
              </a:rPr>
              <a:t>市场细分</a:t>
            </a:r>
          </a:p>
        </p:txBody>
      </p:sp>
      <p:sp>
        <p:nvSpPr>
          <p:cNvPr id="21" name="TextBox 1"/>
          <p:cNvSpPr txBox="1"/>
          <p:nvPr/>
        </p:nvSpPr>
        <p:spPr>
          <a:xfrm>
            <a:off x="3441700" y="1676400"/>
            <a:ext cx="609600" cy="190500"/>
          </a:xfrm>
          <a:prstGeom prst="rect">
            <a:avLst/>
          </a:prstGeom>
          <a:noFill/>
        </p:spPr>
        <p:txBody>
          <a:bodyPr wrap="none" lIns="0" tIns="0" rIns="0" rtlCol="0">
            <a:spAutoFit/>
          </a:bodyPr>
          <a:lstStyle/>
          <a:p>
            <a:pPr>
              <a:lnSpc>
                <a:spcPts val="1500"/>
              </a:lnSpc>
            </a:pPr>
            <a:r>
              <a:rPr lang="en-US" altLang="zh-CN" sz="1200" dirty="0">
                <a:solidFill>
                  <a:srgbClr val="0070C0"/>
                </a:solidFill>
                <a:latin typeface="Microsoft YaHei UI" panose="020B0503020204020204" pitchFamily="18" charset="-122"/>
                <a:cs typeface="Microsoft YaHei UI" panose="020B0503020204020204" pitchFamily="18" charset="-122"/>
              </a:rPr>
              <a:t>组合分析</a:t>
            </a:r>
          </a:p>
        </p:txBody>
      </p:sp>
      <p:sp>
        <p:nvSpPr>
          <p:cNvPr id="22" name="TextBox 1"/>
          <p:cNvSpPr txBox="1"/>
          <p:nvPr/>
        </p:nvSpPr>
        <p:spPr>
          <a:xfrm>
            <a:off x="4724400" y="1549400"/>
            <a:ext cx="609600" cy="406400"/>
          </a:xfrm>
          <a:prstGeom prst="rect">
            <a:avLst/>
          </a:prstGeom>
          <a:noFill/>
        </p:spPr>
        <p:txBody>
          <a:bodyPr wrap="none" lIns="0" tIns="0" rIns="0" rtlCol="0">
            <a:spAutoFit/>
          </a:bodyPr>
          <a:lstStyle/>
          <a:p>
            <a:pPr>
              <a:lnSpc>
                <a:spcPts val="1500"/>
              </a:lnSpc>
            </a:pPr>
            <a:r>
              <a:rPr lang="en-US" altLang="zh-CN" sz="1200" dirty="0">
                <a:solidFill>
                  <a:srgbClr val="0070C0"/>
                </a:solidFill>
                <a:latin typeface="Microsoft YaHei UI" panose="020B0503020204020204" pitchFamily="18" charset="-122"/>
                <a:cs typeface="Microsoft YaHei UI" panose="020B0503020204020204" pitchFamily="18" charset="-122"/>
              </a:rPr>
              <a:t>制定业务</a:t>
            </a:r>
          </a:p>
          <a:p>
            <a:pPr>
              <a:lnSpc>
                <a:spcPts val="1700"/>
              </a:lnSpc>
            </a:pPr>
            <a:r>
              <a:rPr lang="en-US" altLang="zh-CN" sz="1200" dirty="0">
                <a:solidFill>
                  <a:srgbClr val="0070C0"/>
                </a:solidFill>
                <a:latin typeface="Microsoft YaHei UI" panose="020B0503020204020204" pitchFamily="18" charset="-122"/>
                <a:cs typeface="Microsoft YaHei UI" panose="020B0503020204020204" pitchFamily="18" charset="-122"/>
              </a:rPr>
              <a:t>战略规划</a:t>
            </a:r>
          </a:p>
        </p:txBody>
      </p:sp>
      <p:sp>
        <p:nvSpPr>
          <p:cNvPr id="23" name="TextBox 1"/>
          <p:cNvSpPr txBox="1"/>
          <p:nvPr/>
        </p:nvSpPr>
        <p:spPr>
          <a:xfrm>
            <a:off x="5930900" y="1562100"/>
            <a:ext cx="762000" cy="406400"/>
          </a:xfrm>
          <a:prstGeom prst="rect">
            <a:avLst/>
          </a:prstGeom>
          <a:noFill/>
        </p:spPr>
        <p:txBody>
          <a:bodyPr wrap="none" lIns="0" tIns="0" rIns="0" rtlCol="0">
            <a:spAutoFit/>
          </a:bodyPr>
          <a:lstStyle/>
          <a:p>
            <a:pPr>
              <a:lnSpc>
                <a:spcPts val="1500"/>
              </a:lnSpc>
            </a:pPr>
            <a:r>
              <a:rPr lang="en-US" altLang="zh-CN" sz="1200" dirty="0">
                <a:solidFill>
                  <a:srgbClr val="0070C0"/>
                </a:solidFill>
                <a:latin typeface="Microsoft YaHei UI" panose="020B0503020204020204" pitchFamily="18" charset="-122"/>
                <a:cs typeface="Microsoft YaHei UI" panose="020B0503020204020204" pitchFamily="18" charset="-122"/>
              </a:rPr>
              <a:t>融合和优</a:t>
            </a:r>
          </a:p>
          <a:p>
            <a:pPr>
              <a:lnSpc>
                <a:spcPts val="1700"/>
              </a:lnSpc>
            </a:pPr>
            <a:r>
              <a:rPr lang="en-US" altLang="zh-CN" sz="1200" dirty="0">
                <a:solidFill>
                  <a:srgbClr val="0070C0"/>
                </a:solidFill>
                <a:latin typeface="Microsoft YaHei UI" panose="020B0503020204020204" pitchFamily="18" charset="-122"/>
                <a:cs typeface="Microsoft YaHei UI" panose="020B0503020204020204" pitchFamily="18" charset="-122"/>
              </a:rPr>
              <a:t>化业务计划</a:t>
            </a:r>
          </a:p>
        </p:txBody>
      </p:sp>
      <p:sp>
        <p:nvSpPr>
          <p:cNvPr id="24" name="TextBox 1"/>
          <p:cNvSpPr txBox="1"/>
          <p:nvPr/>
        </p:nvSpPr>
        <p:spPr>
          <a:xfrm>
            <a:off x="7099300" y="1612900"/>
            <a:ext cx="914400" cy="368300"/>
          </a:xfrm>
          <a:prstGeom prst="rect">
            <a:avLst/>
          </a:prstGeom>
          <a:noFill/>
        </p:spPr>
        <p:txBody>
          <a:bodyPr wrap="none" lIns="0" tIns="0" rIns="0" rtlCol="0">
            <a:spAutoFit/>
          </a:bodyPr>
          <a:lstStyle/>
          <a:p>
            <a:pPr>
              <a:lnSpc>
                <a:spcPts val="1500"/>
              </a:lnSpc>
            </a:pPr>
            <a:r>
              <a:rPr lang="en-US" altLang="zh-CN" sz="1200" dirty="0">
                <a:solidFill>
                  <a:srgbClr val="0070C0"/>
                </a:solidFill>
                <a:latin typeface="Microsoft YaHei UI" panose="020B0503020204020204" pitchFamily="18" charset="-122"/>
                <a:cs typeface="Microsoft YaHei UI" panose="020B0503020204020204" pitchFamily="18" charset="-122"/>
              </a:rPr>
              <a:t>管理业务计划</a:t>
            </a:r>
          </a:p>
          <a:p>
            <a:pPr>
              <a:lnSpc>
                <a:spcPts val="1400"/>
              </a:lnSpc>
            </a:pPr>
            <a:r>
              <a:rPr lang="en-US" altLang="zh-CN" sz="1200" dirty="0">
                <a:solidFill>
                  <a:srgbClr val="0070C0"/>
                </a:solidFill>
                <a:latin typeface="Microsoft YaHei UI" panose="020B0503020204020204" pitchFamily="18" charset="-122"/>
                <a:cs typeface="Microsoft YaHei UI" panose="020B0503020204020204" pitchFamily="18" charset="-122"/>
              </a:rPr>
              <a:t>并评估绩效</a:t>
            </a:r>
          </a:p>
        </p:txBody>
      </p:sp>
      <p:sp>
        <p:nvSpPr>
          <p:cNvPr id="25" name="TextBox 1"/>
          <p:cNvSpPr txBox="1"/>
          <p:nvPr/>
        </p:nvSpPr>
        <p:spPr>
          <a:xfrm>
            <a:off x="25400" y="2374900"/>
            <a:ext cx="38100" cy="444500"/>
          </a:xfrm>
          <a:prstGeom prst="rect">
            <a:avLst/>
          </a:prstGeom>
          <a:noFill/>
        </p:spPr>
        <p:txBody>
          <a:bodyPr wrap="none" lIns="0" tIns="0" rIns="0" rtlCol="0">
            <a:spAutoFit/>
          </a:bodyPr>
          <a:lstStyle/>
          <a:p>
            <a:pPr>
              <a:lnSpc>
                <a:spcPts val="11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995" dirty="0">
                <a:solidFill>
                  <a:srgbClr val="595757"/>
                </a:solidFill>
                <a:latin typeface="Times New Roman" panose="02020603050405020304" pitchFamily="18" charset="0"/>
                <a:cs typeface="Times New Roman" panose="02020603050405020304" pitchFamily="18" charset="0"/>
              </a:rPr>
              <a:t>•</a:t>
            </a:r>
          </a:p>
        </p:txBody>
      </p:sp>
      <p:sp>
        <p:nvSpPr>
          <p:cNvPr id="26" name="TextBox 1"/>
          <p:cNvSpPr txBox="1"/>
          <p:nvPr/>
        </p:nvSpPr>
        <p:spPr>
          <a:xfrm>
            <a:off x="304800" y="2349500"/>
            <a:ext cx="1041400" cy="457200"/>
          </a:xfrm>
          <a:prstGeom prst="rect">
            <a:avLst/>
          </a:prstGeom>
          <a:noFill/>
        </p:spPr>
        <p:txBody>
          <a:bodyPr wrap="none" lIns="0" tIns="0" rIns="0" rtlCol="0">
            <a:spAutoFit/>
          </a:bodyPr>
          <a:lstStyle/>
          <a:p>
            <a:pPr>
              <a:lnSpc>
                <a:spcPts val="1200"/>
              </a:lnSpc>
              <a:tabLst>
                <a:tab pos="381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定义并融合使命与</a:t>
            </a: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100"/>
              </a:lnSpc>
              <a:tabLst>
                <a:tab pos="38100" algn="l"/>
              </a:tabLst>
            </a:pPr>
            <a:r>
              <a:rPr lang="en-US" altLang="zh-CN" dirty="0"/>
              <a:t>	</a:t>
            </a:r>
            <a:r>
              <a:rPr lang="en-US" altLang="zh-CN" sz="1000" dirty="0">
                <a:solidFill>
                  <a:srgbClr val="595757"/>
                </a:solidFill>
                <a:latin typeface="Microsoft YaHei UI" panose="020B0503020204020204" pitchFamily="18" charset="-122"/>
                <a:cs typeface="Microsoft YaHei UI" panose="020B0503020204020204" pitchFamily="18" charset="-122"/>
              </a:rPr>
              <a:t>宏观目标</a:t>
            </a:r>
          </a:p>
          <a:p>
            <a:pPr>
              <a:lnSpc>
                <a:spcPts val="1200"/>
              </a:lnSpc>
              <a:tabLst>
                <a:tab pos="381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进行市场评估</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Times New Roman" panose="02020603050405020304" pitchFamily="18" charset="0"/>
                <a:cs typeface="Times New Roman" panose="02020603050405020304" pitchFamily="18" charset="0"/>
              </a:rPr>
              <a:t>•</a:t>
            </a:r>
          </a:p>
        </p:txBody>
      </p:sp>
      <p:sp>
        <p:nvSpPr>
          <p:cNvPr id="27" name="TextBox 1"/>
          <p:cNvSpPr txBox="1"/>
          <p:nvPr/>
        </p:nvSpPr>
        <p:spPr>
          <a:xfrm>
            <a:off x="1600200" y="2362200"/>
            <a:ext cx="1003300" cy="609600"/>
          </a:xfrm>
          <a:prstGeom prst="rect">
            <a:avLst/>
          </a:prstGeom>
          <a:noFill/>
        </p:spPr>
        <p:txBody>
          <a:bodyPr wrap="none" lIns="0" tIns="0" rIns="0" rtlCol="0">
            <a:spAutoFit/>
          </a:bodyPr>
          <a:lstStyle/>
          <a:p>
            <a:pPr>
              <a:lnSpc>
                <a:spcPts val="1200"/>
              </a:lnSpc>
              <a:tabLst>
                <a:tab pos="254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定义组合分析结构</a:t>
            </a:r>
          </a:p>
          <a:p>
            <a:pPr>
              <a:lnSpc>
                <a:spcPts val="1200"/>
              </a:lnSpc>
              <a:tabLst>
                <a:tab pos="25400" algn="l"/>
              </a:tabLst>
            </a:pPr>
            <a:r>
              <a:rPr lang="en-US" altLang="zh-CN" sz="1000" dirty="0">
                <a:solidFill>
                  <a:srgbClr val="595757"/>
                </a:solidFill>
                <a:latin typeface="Microsoft YaHei UI" panose="020B0503020204020204" pitchFamily="18" charset="-122"/>
                <a:cs typeface="Microsoft YaHei UI" panose="020B0503020204020204" pitchFamily="18" charset="-122"/>
              </a:rPr>
              <a:t>与框架</a:t>
            </a:r>
          </a:p>
          <a:p>
            <a:pPr>
              <a:lnSpc>
                <a:spcPts val="1200"/>
              </a:lnSpc>
              <a:tabLst>
                <a:tab pos="254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获得、评估和准备</a:t>
            </a:r>
          </a:p>
          <a:p>
            <a:pPr>
              <a:lnSpc>
                <a:spcPts val="1200"/>
              </a:lnSpc>
              <a:tabLst>
                <a:tab pos="25400" algn="l"/>
              </a:tabLst>
            </a:pPr>
            <a:r>
              <a:rPr lang="en-US" altLang="zh-CN" dirty="0"/>
              <a:t>	</a:t>
            </a:r>
            <a:r>
              <a:rPr lang="en-US" altLang="zh-CN" sz="995" dirty="0">
                <a:solidFill>
                  <a:srgbClr val="595757"/>
                </a:solidFill>
                <a:latin typeface="Microsoft YaHei UI" panose="020B0503020204020204" pitchFamily="18" charset="-122"/>
                <a:cs typeface="Microsoft YaHei UI" panose="020B0503020204020204" pitchFamily="18" charset="-122"/>
              </a:rPr>
              <a:t>组合分析的数据</a:t>
            </a:r>
          </a:p>
        </p:txBody>
      </p:sp>
      <p:sp>
        <p:nvSpPr>
          <p:cNvPr id="28" name="TextBox 1"/>
          <p:cNvSpPr txBox="1"/>
          <p:nvPr/>
        </p:nvSpPr>
        <p:spPr>
          <a:xfrm>
            <a:off x="2857500" y="2374900"/>
            <a:ext cx="38100" cy="596900"/>
          </a:xfrm>
          <a:prstGeom prst="rect">
            <a:avLst/>
          </a:prstGeom>
          <a:noFill/>
        </p:spPr>
        <p:txBody>
          <a:bodyPr wrap="none" lIns="0" tIns="0" rIns="0" rtlCol="0">
            <a:spAutoFit/>
          </a:bodyPr>
          <a:lstStyle/>
          <a:p>
            <a:pPr>
              <a:lnSpc>
                <a:spcPts val="11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200"/>
              </a:lnSpc>
            </a:pPr>
            <a:r>
              <a:rPr lang="en-US" altLang="zh-CN" sz="1000"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995" dirty="0">
                <a:solidFill>
                  <a:srgbClr val="595757"/>
                </a:solidFill>
                <a:latin typeface="Times New Roman" panose="02020603050405020304" pitchFamily="18" charset="0"/>
                <a:cs typeface="Times New Roman" panose="02020603050405020304" pitchFamily="18" charset="0"/>
              </a:rPr>
              <a:t>•</a:t>
            </a:r>
          </a:p>
        </p:txBody>
      </p:sp>
      <p:sp>
        <p:nvSpPr>
          <p:cNvPr id="29" name="TextBox 1"/>
          <p:cNvSpPr txBox="1"/>
          <p:nvPr/>
        </p:nvSpPr>
        <p:spPr>
          <a:xfrm>
            <a:off x="3035300" y="2362200"/>
            <a:ext cx="939800" cy="762000"/>
          </a:xfrm>
          <a:prstGeom prst="rect">
            <a:avLst/>
          </a:prstGeom>
          <a:noFill/>
        </p:spPr>
        <p:txBody>
          <a:bodyPr wrap="none" lIns="0" tIns="0" rIns="0" rtlCol="0">
            <a:spAutoFit/>
          </a:bodyPr>
          <a:lstStyle/>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与当前组合映射</a:t>
            </a:r>
          </a:p>
          <a:p>
            <a:pPr>
              <a:lnSpc>
                <a:spcPts val="1200"/>
              </a:lnSpc>
            </a:pPr>
            <a:r>
              <a:rPr lang="en-US" altLang="zh-CN" sz="1000" dirty="0">
                <a:solidFill>
                  <a:srgbClr val="595757"/>
                </a:solidFill>
                <a:latin typeface="Microsoft YaHei UI" panose="020B0503020204020204" pitchFamily="18" charset="-122"/>
                <a:cs typeface="Microsoft YaHei UI" panose="020B0503020204020204" pitchFamily="18" charset="-122"/>
              </a:rPr>
              <a:t>按市场/细分市场</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评估能力</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排列和选择市场/</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细分市场</a:t>
            </a:r>
          </a:p>
        </p:txBody>
      </p:sp>
      <p:sp>
        <p:nvSpPr>
          <p:cNvPr id="30" name="TextBox 1"/>
          <p:cNvSpPr txBox="1"/>
          <p:nvPr/>
        </p:nvSpPr>
        <p:spPr>
          <a:xfrm>
            <a:off x="4165600" y="2400300"/>
            <a:ext cx="38100" cy="1054100"/>
          </a:xfrm>
          <a:prstGeom prst="rect">
            <a:avLst/>
          </a:prstGeom>
          <a:noFill/>
        </p:spPr>
        <p:txBody>
          <a:bodyPr wrap="none" lIns="0" tIns="0" rIns="0" rtlCol="0">
            <a:spAutoFit/>
          </a:bodyPr>
          <a:lstStyle/>
          <a:p>
            <a:pPr>
              <a:lnSpc>
                <a:spcPts val="11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100"/>
              </a:lnSpc>
            </a:pPr>
            <a:r>
              <a:rPr lang="en-US" altLang="zh-CN" sz="995" dirty="0">
                <a:solidFill>
                  <a:srgbClr val="595757"/>
                </a:solidFill>
                <a:latin typeface="Times New Roman" panose="02020603050405020304" pitchFamily="18" charset="0"/>
                <a:cs typeface="Times New Roman" panose="02020603050405020304" pitchFamily="18" charset="0"/>
              </a:rPr>
              <a:t>•</a:t>
            </a:r>
          </a:p>
        </p:txBody>
      </p:sp>
      <p:sp>
        <p:nvSpPr>
          <p:cNvPr id="31" name="TextBox 1"/>
          <p:cNvSpPr txBox="1"/>
          <p:nvPr/>
        </p:nvSpPr>
        <p:spPr>
          <a:xfrm>
            <a:off x="4343400" y="2374900"/>
            <a:ext cx="1257300" cy="1066800"/>
          </a:xfrm>
          <a:prstGeom prst="rect">
            <a:avLst/>
          </a:prstGeom>
          <a:noFill/>
        </p:spPr>
        <p:txBody>
          <a:bodyPr wrap="none" lIns="0" tIns="0" rIns="0" rtlCol="0">
            <a:spAutoFit/>
          </a:bodyPr>
          <a:lstStyle/>
          <a:p>
            <a:pPr>
              <a:lnSpc>
                <a:spcPts val="1400"/>
              </a:lnSpc>
            </a:pPr>
            <a:r>
              <a:rPr lang="en-US" altLang="zh-CN" sz="995" dirty="0">
                <a:solidFill>
                  <a:srgbClr val="595757"/>
                </a:solidFill>
                <a:latin typeface="Microsoft YaHei UI" panose="020B0503020204020204" pitchFamily="18" charset="-122"/>
                <a:cs typeface="Microsoft YaHei UI" panose="020B0503020204020204" pitchFamily="18" charset="-122"/>
              </a:rPr>
              <a:t>对所选市场/细分市场</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000"/>
              </a:lnSpc>
            </a:pPr>
            <a:r>
              <a:rPr lang="en-US" altLang="zh-CN" sz="1000" dirty="0">
                <a:solidFill>
                  <a:srgbClr val="595757"/>
                </a:solidFill>
                <a:latin typeface="Microsoft YaHei UI" panose="020B0503020204020204" pitchFamily="18" charset="-122"/>
                <a:cs typeface="Microsoft YaHei UI" panose="020B0503020204020204" pitchFamily="18" charset="-122"/>
              </a:rPr>
              <a:t>进行调研</a:t>
            </a:r>
          </a:p>
          <a:p>
            <a:pPr>
              <a:lnSpc>
                <a:spcPts val="1300"/>
              </a:lnSpc>
            </a:pPr>
            <a:r>
              <a:rPr lang="en-US" altLang="zh-CN" sz="995" dirty="0">
                <a:solidFill>
                  <a:srgbClr val="595757"/>
                </a:solidFill>
                <a:latin typeface="Microsoft YaHei UI" panose="020B0503020204020204" pitchFamily="18" charset="-122"/>
                <a:cs typeface="Microsoft YaHei UI" panose="020B0503020204020204" pitchFamily="18" charset="-122"/>
              </a:rPr>
              <a:t>制定策略</a:t>
            </a:r>
            <a:r>
              <a:rPr lang="en-US" altLang="zh-CN" sz="1000" dirty="0">
                <a:latin typeface="Times New Roman" panose="02020603050405020304" pitchFamily="18" charset="0"/>
                <a:cs typeface="Times New Roman" panose="02020603050405020304" pitchFamily="18" charset="0"/>
              </a:rPr>
              <a:t>                            </a:t>
            </a:r>
            <a:r>
              <a:rPr lang="en-US" altLang="zh-CN" sz="1000" dirty="0">
                <a:solidFill>
                  <a:srgbClr val="595757"/>
                </a:solidFill>
                <a:latin typeface="Times New Roman" panose="02020603050405020304" pitchFamily="18" charset="0"/>
                <a:cs typeface="Times New Roman" panose="02020603050405020304" pitchFamily="18" charset="0"/>
              </a:rPr>
              <a:t>•</a:t>
            </a:r>
          </a:p>
          <a:p>
            <a:pPr>
              <a:lnSpc>
                <a:spcPts val="1000"/>
              </a:lnSpc>
            </a:pPr>
            <a:r>
              <a:rPr lang="en-US" altLang="zh-CN" sz="995" dirty="0">
                <a:solidFill>
                  <a:srgbClr val="595757"/>
                </a:solidFill>
                <a:latin typeface="Microsoft YaHei UI" panose="020B0503020204020204" pitchFamily="18" charset="-122"/>
                <a:cs typeface="Microsoft YaHei UI" panose="020B0503020204020204" pitchFamily="18" charset="-122"/>
              </a:rPr>
              <a:t>验证和通过策略</a:t>
            </a:r>
          </a:p>
          <a:p>
            <a:pPr>
              <a:lnSpc>
                <a:spcPts val="1300"/>
              </a:lnSpc>
            </a:pPr>
            <a:r>
              <a:rPr lang="en-US" altLang="zh-CN" sz="995" dirty="0">
                <a:solidFill>
                  <a:srgbClr val="595757"/>
                </a:solidFill>
                <a:latin typeface="Microsoft YaHei UI" panose="020B0503020204020204" pitchFamily="18" charset="-122"/>
                <a:cs typeface="Microsoft YaHei UI" panose="020B0503020204020204" pitchFamily="18" charset="-122"/>
              </a:rPr>
              <a:t>制定业务计划要素</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900"/>
              </a:lnSpc>
            </a:pPr>
            <a:r>
              <a:rPr lang="en-US" altLang="zh-CN" sz="995" dirty="0">
                <a:solidFill>
                  <a:srgbClr val="595757"/>
                </a:solidFill>
                <a:latin typeface="Microsoft YaHei UI" panose="020B0503020204020204" pitchFamily="18" charset="-122"/>
                <a:cs typeface="Microsoft YaHei UI" panose="020B0503020204020204" pitchFamily="18" charset="-122"/>
              </a:rPr>
              <a:t>验证业务计划</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批准业务计划</a:t>
            </a:r>
          </a:p>
        </p:txBody>
      </p:sp>
      <p:sp>
        <p:nvSpPr>
          <p:cNvPr id="32" name="TextBox 1"/>
          <p:cNvSpPr txBox="1"/>
          <p:nvPr/>
        </p:nvSpPr>
        <p:spPr>
          <a:xfrm>
            <a:off x="5727700" y="2387600"/>
            <a:ext cx="1003300" cy="914400"/>
          </a:xfrm>
          <a:prstGeom prst="rect">
            <a:avLst/>
          </a:prstGeom>
          <a:noFill/>
        </p:spPr>
        <p:txBody>
          <a:bodyPr wrap="none" lIns="0" tIns="0" rIns="0" rtlCol="0">
            <a:spAutoFit/>
          </a:bodyPr>
          <a:lstStyle/>
          <a:p>
            <a:pPr>
              <a:lnSpc>
                <a:spcPts val="1200"/>
              </a:lnSpc>
              <a:tabLst>
                <a:tab pos="254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跨业务部门融合与</a:t>
            </a:r>
          </a:p>
          <a:p>
            <a:pPr>
              <a:lnSpc>
                <a:spcPts val="1200"/>
              </a:lnSpc>
              <a:tabLst>
                <a:tab pos="25400" algn="l"/>
              </a:tabLst>
            </a:pPr>
            <a:r>
              <a:rPr lang="en-US" altLang="zh-CN" dirty="0"/>
              <a:t>	</a:t>
            </a:r>
            <a:r>
              <a:rPr lang="en-US" altLang="zh-CN" sz="995" dirty="0">
                <a:solidFill>
                  <a:srgbClr val="595757"/>
                </a:solidFill>
                <a:latin typeface="Microsoft YaHei UI" panose="020B0503020204020204" pitchFamily="18" charset="-122"/>
                <a:cs typeface="Microsoft YaHei UI" panose="020B0503020204020204" pitchFamily="18" charset="-122"/>
              </a:rPr>
              <a:t>优化</a:t>
            </a:r>
          </a:p>
          <a:p>
            <a:pPr>
              <a:lnSpc>
                <a:spcPts val="1200"/>
              </a:lnSpc>
              <a:tabLst>
                <a:tab pos="25400" algn="l"/>
              </a:tabLst>
            </a:pPr>
            <a:r>
              <a:rPr lang="en-US" altLang="zh-CN" sz="1000" dirty="0">
                <a:solidFill>
                  <a:srgbClr val="595757"/>
                </a:solidFill>
                <a:latin typeface="Microsoft YaHei UI" panose="020B0503020204020204" pitchFamily="18" charset="-122"/>
                <a:cs typeface="Microsoft YaHei UI" panose="020B0503020204020204" pitchFamily="18" charset="-122"/>
              </a:rPr>
              <a:t>最终确定并承诺预</a:t>
            </a:r>
          </a:p>
          <a:p>
            <a:pPr>
              <a:lnSpc>
                <a:spcPts val="1200"/>
              </a:lnSpc>
              <a:tabLst>
                <a:tab pos="25400" algn="l"/>
              </a:tabLst>
            </a:pPr>
            <a:r>
              <a:rPr lang="en-US" altLang="zh-CN" dirty="0"/>
              <a:t>	</a:t>
            </a:r>
            <a:r>
              <a:rPr lang="en-US" altLang="zh-CN" sz="995" dirty="0">
                <a:solidFill>
                  <a:srgbClr val="595757"/>
                </a:solidFill>
                <a:latin typeface="Microsoft YaHei UI" panose="020B0503020204020204" pitchFamily="18" charset="-122"/>
                <a:cs typeface="Microsoft YaHei UI" panose="020B0503020204020204" pitchFamily="18" charset="-122"/>
              </a:rPr>
              <a:t>算</a:t>
            </a:r>
          </a:p>
          <a:p>
            <a:pPr>
              <a:lnSpc>
                <a:spcPts val="1100"/>
              </a:lnSpc>
              <a:tabLst>
                <a:tab pos="254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分配经承诺的业务</a:t>
            </a:r>
          </a:p>
          <a:p>
            <a:pPr>
              <a:lnSpc>
                <a:spcPts val="1100"/>
              </a:lnSpc>
              <a:tabLst>
                <a:tab pos="254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计划</a:t>
            </a:r>
          </a:p>
        </p:txBody>
      </p:sp>
      <p:sp>
        <p:nvSpPr>
          <p:cNvPr id="33" name="TextBox 1"/>
          <p:cNvSpPr txBox="1"/>
          <p:nvPr/>
        </p:nvSpPr>
        <p:spPr>
          <a:xfrm>
            <a:off x="6985000" y="2451100"/>
            <a:ext cx="38100" cy="444500"/>
          </a:xfrm>
          <a:prstGeom prst="rect">
            <a:avLst/>
          </a:prstGeom>
          <a:noFill/>
        </p:spPr>
        <p:txBody>
          <a:bodyPr wrap="none" lIns="0" tIns="0" rIns="0" rtlCol="0">
            <a:spAutoFit/>
          </a:bodyPr>
          <a:lstStyle/>
          <a:p>
            <a:pPr>
              <a:lnSpc>
                <a:spcPts val="11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100"/>
              </a:lnSpc>
            </a:pPr>
            <a:r>
              <a:rPr lang="en-US" altLang="zh-CN" sz="995" dirty="0">
                <a:solidFill>
                  <a:srgbClr val="595757"/>
                </a:solidFill>
                <a:latin typeface="Times New Roman" panose="02020603050405020304" pitchFamily="18" charset="0"/>
                <a:cs typeface="Times New Roman" panose="02020603050405020304" pitchFamily="18" charset="0"/>
              </a:rPr>
              <a:t>•</a:t>
            </a:r>
          </a:p>
          <a:p>
            <a:pPr>
              <a:lnSpc>
                <a:spcPts val="1100"/>
              </a:lnSpc>
            </a:pPr>
            <a:r>
              <a:rPr lang="en-US" altLang="zh-CN" sz="995" dirty="0">
                <a:solidFill>
                  <a:srgbClr val="595757"/>
                </a:solidFill>
                <a:latin typeface="Times New Roman" panose="02020603050405020304" pitchFamily="18" charset="0"/>
                <a:cs typeface="Times New Roman" panose="02020603050405020304" pitchFamily="18" charset="0"/>
              </a:rPr>
              <a:t>•</a:t>
            </a:r>
          </a:p>
        </p:txBody>
      </p:sp>
      <p:sp>
        <p:nvSpPr>
          <p:cNvPr id="34" name="TextBox 1"/>
          <p:cNvSpPr txBox="1"/>
          <p:nvPr/>
        </p:nvSpPr>
        <p:spPr>
          <a:xfrm>
            <a:off x="7162800" y="2438400"/>
            <a:ext cx="1003300" cy="609600"/>
          </a:xfrm>
          <a:prstGeom prst="rect">
            <a:avLst/>
          </a:prstGeom>
          <a:noFill/>
        </p:spPr>
        <p:txBody>
          <a:bodyPr wrap="none" lIns="0" tIns="0" rIns="0" rtlCol="0">
            <a:spAutoFit/>
          </a:bodyPr>
          <a:lstStyle/>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管理业务计划</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评估业务计划绩效</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评估流程效率与效</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果</a:t>
            </a:r>
          </a:p>
        </p:txBody>
      </p:sp>
      <p:sp>
        <p:nvSpPr>
          <p:cNvPr id="35" name="TextBox 1"/>
          <p:cNvSpPr txBox="1"/>
          <p:nvPr/>
        </p:nvSpPr>
        <p:spPr>
          <a:xfrm>
            <a:off x="469900" y="3606800"/>
            <a:ext cx="16256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市场管理流程角色</a:t>
            </a:r>
          </a:p>
        </p:txBody>
      </p:sp>
      <p:sp>
        <p:nvSpPr>
          <p:cNvPr id="36" name="TextBox 1"/>
          <p:cNvSpPr txBox="1"/>
          <p:nvPr/>
        </p:nvSpPr>
        <p:spPr>
          <a:xfrm>
            <a:off x="469900" y="4051300"/>
            <a:ext cx="63500" cy="1689100"/>
          </a:xfrm>
          <a:prstGeom prst="rect">
            <a:avLst/>
          </a:prstGeom>
          <a:noFill/>
        </p:spPr>
        <p:txBody>
          <a:bodyPr wrap="none" lIns="0" tIns="0" rIns="0" rtlCol="0">
            <a:spAutoFit/>
          </a:bodyPr>
          <a:lstStyle/>
          <a:p>
            <a:pPr>
              <a:lnSpc>
                <a:spcPts val="1700"/>
              </a:lnSpc>
            </a:pPr>
            <a:r>
              <a:rPr lang="en-US" altLang="zh-CN" sz="1600"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600" dirty="0">
                <a:solidFill>
                  <a:srgbClr val="000000"/>
                </a:solidFill>
                <a:latin typeface="Times New Roman" panose="02020603050405020304" pitchFamily="18" charset="0"/>
                <a:cs typeface="Times New Roman" panose="02020603050405020304" pitchFamily="18" charset="0"/>
              </a:rPr>
              <a:t>•</a:t>
            </a:r>
          </a:p>
        </p:txBody>
      </p:sp>
      <p:sp>
        <p:nvSpPr>
          <p:cNvPr id="37" name="TextBox 1"/>
          <p:cNvSpPr txBox="1"/>
          <p:nvPr/>
        </p:nvSpPr>
        <p:spPr>
          <a:xfrm>
            <a:off x="762000" y="4025900"/>
            <a:ext cx="2870200" cy="1714500"/>
          </a:xfrm>
          <a:prstGeom prst="rect">
            <a:avLst/>
          </a:prstGeom>
          <a:noFill/>
        </p:spPr>
        <p:txBody>
          <a:bodyPr wrap="none" lIns="0" tIns="0" rIns="0" rtlCol="0">
            <a:spAutoFit/>
          </a:bodyPr>
          <a:lstStyle/>
          <a:p>
            <a:pPr>
              <a:lnSpc>
                <a:spcPts val="2000"/>
              </a:lnSpc>
            </a:pPr>
            <a:r>
              <a:rPr lang="en-US" altLang="zh-CN" sz="1600" dirty="0">
                <a:solidFill>
                  <a:srgbClr val="000000"/>
                </a:solidFill>
                <a:latin typeface="Microsoft YaHei UI" panose="020B0503020204020204" pitchFamily="18" charset="-122"/>
                <a:cs typeface="Microsoft YaHei UI" panose="020B0503020204020204" pitchFamily="18" charset="-122"/>
              </a:rPr>
              <a:t>集成组合管理团队（IPMT）角色</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市场管理协调员（MMC）角色</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市场分析（MA）角色</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财务分析（FA）角色</a:t>
            </a:r>
          </a:p>
          <a:p>
            <a:pPr>
              <a:lnSpc>
                <a:spcPts val="2800"/>
              </a:lnSpc>
            </a:pPr>
            <a:r>
              <a:rPr lang="en-US" altLang="zh-CN" sz="1600" dirty="0">
                <a:solidFill>
                  <a:srgbClr val="000000"/>
                </a:solidFill>
                <a:latin typeface="Microsoft YaHei UI" panose="020B0503020204020204" pitchFamily="18" charset="-122"/>
                <a:cs typeface="Microsoft YaHei UI" panose="020B0503020204020204" pitchFamily="18" charset="-122"/>
              </a:rPr>
              <a:t>组合管理团队（PMT）角色</a:t>
            </a:r>
          </a:p>
        </p:txBody>
      </p:sp>
      <p:sp>
        <p:nvSpPr>
          <p:cNvPr id="16" name="日期占位符 1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noChangeArrowheads="1"/>
          </p:cNvPicPr>
          <p:nvPr/>
        </p:nvPicPr>
        <p:blipFill rotWithShape="1">
          <a:blip r:embed="rId2"/>
          <a:srcRect b="16596"/>
          <a:stretch>
            <a:fillRect/>
          </a:stretch>
        </p:blipFill>
        <p:spPr bwMode="auto">
          <a:xfrm>
            <a:off x="0" y="889000"/>
            <a:ext cx="9144000" cy="4978400"/>
          </a:xfrm>
          <a:prstGeom prst="rect">
            <a:avLst/>
          </a:prstGeom>
          <a:noFill/>
        </p:spPr>
      </p:pic>
      <p:sp>
        <p:nvSpPr>
          <p:cNvPr id="2" name="TextBox 1"/>
          <p:cNvSpPr txBox="1"/>
          <p:nvPr/>
        </p:nvSpPr>
        <p:spPr>
          <a:xfrm>
            <a:off x="444500" y="419100"/>
            <a:ext cx="40640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流程六个步骤具体描述</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539546" y="2564892"/>
          <a:ext cx="7488884" cy="3854207"/>
        </p:xfrm>
        <a:graphic>
          <a:graphicData uri="http://schemas.openxmlformats.org/drawingml/2006/table">
            <a:tbl>
              <a:tblPr/>
              <a:tblGrid>
                <a:gridCol w="1935302">
                  <a:extLst>
                    <a:ext uri="{9D8B030D-6E8A-4147-A177-3AD203B41FA5}">
                      <a16:colId xmlns:a16="http://schemas.microsoft.com/office/drawing/2014/main" val="20000"/>
                    </a:ext>
                  </a:extLst>
                </a:gridCol>
                <a:gridCol w="3609340">
                  <a:extLst>
                    <a:ext uri="{9D8B030D-6E8A-4147-A177-3AD203B41FA5}">
                      <a16:colId xmlns:a16="http://schemas.microsoft.com/office/drawing/2014/main" val="20001"/>
                    </a:ext>
                  </a:extLst>
                </a:gridCol>
                <a:gridCol w="1944242">
                  <a:extLst>
                    <a:ext uri="{9D8B030D-6E8A-4147-A177-3AD203B41FA5}">
                      <a16:colId xmlns:a16="http://schemas.microsoft.com/office/drawing/2014/main" val="20002"/>
                    </a:ext>
                  </a:extLst>
                </a:gridCol>
              </a:tblGrid>
              <a:tr h="745236">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始于：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确定并融合使命与目标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目的：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使产品线对当前所处运营环境有一个更好的理解，</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对该环境进行简明的描述。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终于：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进行市场分析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0"/>
                  </a:ext>
                </a:extLst>
              </a:tr>
              <a:tr h="2011679">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输入：</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业务方向</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客户欲望与需要</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市场与竞争信息</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产品线现有业务计划与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组合</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活动：</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定义并融合使命与目标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定义并融合使命与目标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进行市场分析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进行市场分析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组建跨功能领域的执行管理团队</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评审市场信息</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制定远景、使命与目标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记录并传达远景、使命与目标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建立并更新市场数据库</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更新的产品线使命与目</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市场评估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1097292">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来源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公司战略与规划</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产品线IPMT成员</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客户</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产品线人员</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客户：</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PL-IPMT成员</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产品线人员</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342900" y="292100"/>
            <a:ext cx="7683500" cy="10287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STEP1：理解市场</a:t>
            </a:r>
          </a:p>
          <a:p>
            <a:pPr>
              <a:lnSpc>
                <a:spcPts val="20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这一步骤用于对市场进行概要描述，包括了解和评估市场的经济、行业（信息技术行业详情）、</a:t>
            </a:r>
          </a:p>
          <a:p>
            <a:pPr>
              <a:lnSpc>
                <a:spcPts val="20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竞争对手、客户和产品线机会。</a:t>
            </a:r>
          </a:p>
        </p:txBody>
      </p:sp>
      <p:sp>
        <p:nvSpPr>
          <p:cNvPr id="6" name="TextBox 1"/>
          <p:cNvSpPr txBox="1"/>
          <p:nvPr/>
        </p:nvSpPr>
        <p:spPr>
          <a:xfrm>
            <a:off x="558800" y="1371600"/>
            <a:ext cx="6096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目的：</a:t>
            </a:r>
          </a:p>
        </p:txBody>
      </p:sp>
      <p:sp>
        <p:nvSpPr>
          <p:cNvPr id="7" name="TextBox 1"/>
          <p:cNvSpPr txBox="1"/>
          <p:nvPr/>
        </p:nvSpPr>
        <p:spPr>
          <a:xfrm>
            <a:off x="558800" y="1752600"/>
            <a:ext cx="50800" cy="4953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8" name="TextBox 1"/>
          <p:cNvSpPr txBox="1"/>
          <p:nvPr/>
        </p:nvSpPr>
        <p:spPr>
          <a:xfrm>
            <a:off x="901700" y="1714500"/>
            <a:ext cx="3378200" cy="520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定义或更新愿景、使命和业务目标</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获得对市场的深入理解并确定潜在的机会点</a:t>
            </a:r>
          </a:p>
        </p:txBody>
      </p:sp>
      <p:sp>
        <p:nvSpPr>
          <p:cNvPr id="9" name="TextBox 1"/>
          <p:cNvSpPr txBox="1"/>
          <p:nvPr/>
        </p:nvSpPr>
        <p:spPr>
          <a:xfrm>
            <a:off x="5626100" y="1397000"/>
            <a:ext cx="8128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交付件：</a:t>
            </a:r>
          </a:p>
        </p:txBody>
      </p:sp>
      <p:sp>
        <p:nvSpPr>
          <p:cNvPr id="10" name="TextBox 1"/>
          <p:cNvSpPr txBox="1"/>
          <p:nvPr/>
        </p:nvSpPr>
        <p:spPr>
          <a:xfrm>
            <a:off x="5626100" y="1765300"/>
            <a:ext cx="50800" cy="4953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11" name="TextBox 1"/>
          <p:cNvSpPr txBox="1"/>
          <p:nvPr/>
        </p:nvSpPr>
        <p:spPr>
          <a:xfrm>
            <a:off x="5969000" y="1739900"/>
            <a:ext cx="1422400" cy="520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产品线使命和目标</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市场评估报告</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940295" y="0"/>
            <a:ext cx="2203704" cy="2197100"/>
          </a:xfrm>
          <a:custGeom>
            <a:avLst/>
            <a:gdLst>
              <a:gd name="connsiteX0" fmla="*/ 0 w 2203704"/>
              <a:gd name="connsiteY0" fmla="*/ 0 h 2197100"/>
              <a:gd name="connsiteX1" fmla="*/ 2203704 w 2203704"/>
              <a:gd name="connsiteY1" fmla="*/ 0 h 2197100"/>
              <a:gd name="connsiteX2" fmla="*/ 2203704 w 2203704"/>
              <a:gd name="connsiteY2" fmla="*/ 2197100 h 2197100"/>
              <a:gd name="connsiteX3" fmla="*/ 0 w 2203704"/>
              <a:gd name="connsiteY3" fmla="*/ 2197100 h 2197100"/>
              <a:gd name="connsiteX4" fmla="*/ 0 w 2203704"/>
              <a:gd name="connsiteY4" fmla="*/ 0 h 2197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03704" h="2197100">
                <a:moveTo>
                  <a:pt x="0" y="0"/>
                </a:moveTo>
                <a:lnTo>
                  <a:pt x="2203704" y="0"/>
                </a:lnTo>
                <a:lnTo>
                  <a:pt x="2203704" y="2197100"/>
                </a:lnTo>
                <a:lnTo>
                  <a:pt x="0" y="21971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6907" y="202691"/>
            <a:ext cx="931164" cy="746759"/>
          </a:xfrm>
          <a:custGeom>
            <a:avLst/>
            <a:gdLst>
              <a:gd name="connsiteX0" fmla="*/ 209423 w 931164"/>
              <a:gd name="connsiteY0" fmla="*/ 739647 h 746759"/>
              <a:gd name="connsiteX1" fmla="*/ 701929 w 931164"/>
              <a:gd name="connsiteY1" fmla="*/ 740410 h 746759"/>
              <a:gd name="connsiteX2" fmla="*/ 779780 w 931164"/>
              <a:gd name="connsiteY2" fmla="*/ 608202 h 746759"/>
              <a:gd name="connsiteX3" fmla="*/ 853821 w 931164"/>
              <a:gd name="connsiteY3" fmla="*/ 473075 h 746759"/>
              <a:gd name="connsiteX4" fmla="*/ 924814 w 931164"/>
              <a:gd name="connsiteY4" fmla="*/ 336295 h 746759"/>
              <a:gd name="connsiteX5" fmla="*/ 777494 w 931164"/>
              <a:gd name="connsiteY5" fmla="*/ 419608 h 746759"/>
              <a:gd name="connsiteX6" fmla="*/ 6350 w 931164"/>
              <a:gd name="connsiteY6" fmla="*/ 6350 h 746759"/>
              <a:gd name="connsiteX7" fmla="*/ 179705 w 931164"/>
              <a:gd name="connsiteY7" fmla="*/ 219456 h 746759"/>
              <a:gd name="connsiteX8" fmla="*/ 72771 w 931164"/>
              <a:gd name="connsiteY8" fmla="*/ 466216 h 746759"/>
              <a:gd name="connsiteX9" fmla="*/ 374396 w 931164"/>
              <a:gd name="connsiteY9" fmla="*/ 646430 h 746759"/>
              <a:gd name="connsiteX10" fmla="*/ 209423 w 931164"/>
              <a:gd name="connsiteY10" fmla="*/ 739647 h 7467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31164" h="746759">
                <a:moveTo>
                  <a:pt x="209423" y="739647"/>
                </a:moveTo>
                <a:lnTo>
                  <a:pt x="701929" y="740410"/>
                </a:lnTo>
                <a:lnTo>
                  <a:pt x="779780" y="608202"/>
                </a:lnTo>
                <a:lnTo>
                  <a:pt x="853821" y="473075"/>
                </a:lnTo>
                <a:lnTo>
                  <a:pt x="924814" y="336295"/>
                </a:lnTo>
                <a:lnTo>
                  <a:pt x="777494" y="419608"/>
                </a:lnTo>
                <a:cubicBezTo>
                  <a:pt x="611885" y="163957"/>
                  <a:pt x="309626" y="6350"/>
                  <a:pt x="6350" y="6350"/>
                </a:cubicBezTo>
                <a:lnTo>
                  <a:pt x="179705" y="219456"/>
                </a:lnTo>
                <a:lnTo>
                  <a:pt x="72771" y="466216"/>
                </a:lnTo>
                <a:cubicBezTo>
                  <a:pt x="191008" y="486663"/>
                  <a:pt x="300355" y="552069"/>
                  <a:pt x="374396" y="646430"/>
                </a:cubicBezTo>
                <a:lnTo>
                  <a:pt x="209423" y="73964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287511" y="742187"/>
            <a:ext cx="717804" cy="896111"/>
          </a:xfrm>
          <a:custGeom>
            <a:avLst/>
            <a:gdLst>
              <a:gd name="connsiteX0" fmla="*/ 223266 w 717804"/>
              <a:gd name="connsiteY0" fmla="*/ 889762 h 896111"/>
              <a:gd name="connsiteX1" fmla="*/ 711454 w 717804"/>
              <a:gd name="connsiteY1" fmla="*/ 879856 h 896111"/>
              <a:gd name="connsiteX2" fmla="*/ 560196 w 717804"/>
              <a:gd name="connsiteY2" fmla="*/ 795020 h 896111"/>
              <a:gd name="connsiteX3" fmla="*/ 587629 w 717804"/>
              <a:gd name="connsiteY3" fmla="*/ 6350 h 896111"/>
              <a:gd name="connsiteX4" fmla="*/ 458596 w 717804"/>
              <a:gd name="connsiteY4" fmla="*/ 232409 h 896111"/>
              <a:gd name="connsiteX5" fmla="*/ 178943 w 717804"/>
              <a:gd name="connsiteY5" fmla="*/ 229362 h 896111"/>
              <a:gd name="connsiteX6" fmla="*/ 156844 w 717804"/>
              <a:gd name="connsiteY6" fmla="*/ 568325 h 896111"/>
              <a:gd name="connsiteX7" fmla="*/ 6350 w 717804"/>
              <a:gd name="connsiteY7" fmla="*/ 486664 h 896111"/>
              <a:gd name="connsiteX8" fmla="*/ 223266 w 717804"/>
              <a:gd name="connsiteY8" fmla="*/ 889762 h 8961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7804" h="896111">
                <a:moveTo>
                  <a:pt x="223266" y="889762"/>
                </a:moveTo>
                <a:lnTo>
                  <a:pt x="711454" y="879856"/>
                </a:lnTo>
                <a:lnTo>
                  <a:pt x="560196" y="795020"/>
                </a:lnTo>
                <a:cubicBezTo>
                  <a:pt x="696848" y="555117"/>
                  <a:pt x="707390" y="255523"/>
                  <a:pt x="587629" y="6350"/>
                </a:cubicBezTo>
                <a:lnTo>
                  <a:pt x="458596" y="232409"/>
                </a:lnTo>
                <a:lnTo>
                  <a:pt x="178943" y="229362"/>
                </a:lnTo>
                <a:cubicBezTo>
                  <a:pt x="216154" y="337820"/>
                  <a:pt x="205613" y="465073"/>
                  <a:pt x="156844" y="568325"/>
                </a:cubicBezTo>
                <a:lnTo>
                  <a:pt x="6350" y="486664"/>
                </a:lnTo>
                <a:lnTo>
                  <a:pt x="223266" y="88976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057643" y="1290827"/>
            <a:ext cx="894588" cy="734568"/>
          </a:xfrm>
          <a:custGeom>
            <a:avLst/>
            <a:gdLst>
              <a:gd name="connsiteX0" fmla="*/ 316103 w 894588"/>
              <a:gd name="connsiteY0" fmla="*/ 6350 h 734568"/>
              <a:gd name="connsiteX1" fmla="*/ 6350 w 894588"/>
              <a:gd name="connsiteY1" fmla="*/ 370713 h 734568"/>
              <a:gd name="connsiteX2" fmla="*/ 179197 w 894588"/>
              <a:gd name="connsiteY2" fmla="*/ 309625 h 734568"/>
              <a:gd name="connsiteX3" fmla="*/ 877443 w 894588"/>
              <a:gd name="connsiteY3" fmla="*/ 728217 h 734568"/>
              <a:gd name="connsiteX4" fmla="*/ 750570 w 894588"/>
              <a:gd name="connsiteY4" fmla="*/ 517398 h 734568"/>
              <a:gd name="connsiteX5" fmla="*/ 888238 w 894588"/>
              <a:gd name="connsiteY5" fmla="*/ 271399 h 734568"/>
              <a:gd name="connsiteX6" fmla="*/ 638175 w 894588"/>
              <a:gd name="connsiteY6" fmla="*/ 146938 h 734568"/>
              <a:gd name="connsiteX7" fmla="*/ 786511 w 894588"/>
              <a:gd name="connsiteY7" fmla="*/ 93472 h 734568"/>
              <a:gd name="connsiteX8" fmla="*/ 316103 w 894588"/>
              <a:gd name="connsiteY8" fmla="*/ 6350 h 7345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894588" h="734568">
                <a:moveTo>
                  <a:pt x="316103" y="6350"/>
                </a:moveTo>
                <a:lnTo>
                  <a:pt x="6350" y="370713"/>
                </a:lnTo>
                <a:lnTo>
                  <a:pt x="179197" y="309625"/>
                </a:lnTo>
                <a:cubicBezTo>
                  <a:pt x="333502" y="547497"/>
                  <a:pt x="594995" y="703198"/>
                  <a:pt x="877443" y="728217"/>
                </a:cubicBezTo>
                <a:lnTo>
                  <a:pt x="750570" y="517398"/>
                </a:lnTo>
                <a:lnTo>
                  <a:pt x="888238" y="271399"/>
                </a:lnTo>
                <a:cubicBezTo>
                  <a:pt x="794004" y="258952"/>
                  <a:pt x="706755" y="211455"/>
                  <a:pt x="638175" y="146938"/>
                </a:cubicBezTo>
                <a:lnTo>
                  <a:pt x="786511" y="93472"/>
                </a:lnTo>
                <a:lnTo>
                  <a:pt x="3161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7258811" y="70103"/>
            <a:ext cx="915923" cy="801623"/>
          </a:xfrm>
          <a:custGeom>
            <a:avLst/>
            <a:gdLst>
              <a:gd name="connsiteX0" fmla="*/ 400557 w 915923"/>
              <a:gd name="connsiteY0" fmla="*/ 801623 h 801623"/>
              <a:gd name="connsiteX1" fmla="*/ 706501 w 915923"/>
              <a:gd name="connsiteY1" fmla="*/ 602615 h 801623"/>
              <a:gd name="connsiteX2" fmla="*/ 731646 w 915923"/>
              <a:gd name="connsiteY2" fmla="*/ 772668 h 801623"/>
              <a:gd name="connsiteX3" fmla="*/ 915923 w 915923"/>
              <a:gd name="connsiteY3" fmla="*/ 359283 h 801623"/>
              <a:gd name="connsiteX4" fmla="*/ 639953 w 915923"/>
              <a:gd name="connsiteY4" fmla="*/ 0 h 801623"/>
              <a:gd name="connsiteX5" fmla="*/ 640715 w 915923"/>
              <a:gd name="connsiteY5" fmla="*/ 153289 h 801623"/>
              <a:gd name="connsiteX6" fmla="*/ 0 w 915923"/>
              <a:gd name="connsiteY6" fmla="*/ 579627 h 801623"/>
              <a:gd name="connsiteX7" fmla="*/ 261493 w 915923"/>
              <a:gd name="connsiteY7" fmla="*/ 581151 h 801623"/>
              <a:gd name="connsiteX8" fmla="*/ 400557 w 915923"/>
              <a:gd name="connsiteY8" fmla="*/ 801623 h 8016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915923" h="801623">
                <a:moveTo>
                  <a:pt x="400557" y="801623"/>
                </a:moveTo>
                <a:cubicBezTo>
                  <a:pt x="472567" y="700023"/>
                  <a:pt x="582676" y="623697"/>
                  <a:pt x="706501" y="602615"/>
                </a:cubicBezTo>
                <a:lnTo>
                  <a:pt x="731646" y="772668"/>
                </a:lnTo>
                <a:lnTo>
                  <a:pt x="915923" y="359283"/>
                </a:lnTo>
                <a:lnTo>
                  <a:pt x="639953" y="0"/>
                </a:lnTo>
                <a:lnTo>
                  <a:pt x="640715" y="153289"/>
                </a:lnTo>
                <a:cubicBezTo>
                  <a:pt x="368172" y="203707"/>
                  <a:pt x="147193" y="343408"/>
                  <a:pt x="0" y="579627"/>
                </a:cubicBezTo>
                <a:lnTo>
                  <a:pt x="261493" y="581151"/>
                </a:lnTo>
                <a:lnTo>
                  <a:pt x="400557" y="801623"/>
                </a:lnTo>
              </a:path>
            </a:pathLst>
          </a:custGeom>
          <a:solidFill>
            <a:srgbClr val="CC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7252716" y="64007"/>
            <a:ext cx="928115" cy="813816"/>
          </a:xfrm>
          <a:custGeom>
            <a:avLst/>
            <a:gdLst>
              <a:gd name="connsiteX0" fmla="*/ 406780 w 928115"/>
              <a:gd name="connsiteY0" fmla="*/ 807466 h 813816"/>
              <a:gd name="connsiteX1" fmla="*/ 712342 w 928115"/>
              <a:gd name="connsiteY1" fmla="*/ 608583 h 813816"/>
              <a:gd name="connsiteX2" fmla="*/ 737615 w 928115"/>
              <a:gd name="connsiteY2" fmla="*/ 778509 h 813816"/>
              <a:gd name="connsiteX3" fmla="*/ 921765 w 928115"/>
              <a:gd name="connsiteY3" fmla="*/ 365379 h 813816"/>
              <a:gd name="connsiteX4" fmla="*/ 645921 w 928115"/>
              <a:gd name="connsiteY4" fmla="*/ 6350 h 813816"/>
              <a:gd name="connsiteX5" fmla="*/ 646683 w 928115"/>
              <a:gd name="connsiteY5" fmla="*/ 159512 h 813816"/>
              <a:gd name="connsiteX6" fmla="*/ 6350 w 928115"/>
              <a:gd name="connsiteY6" fmla="*/ 585597 h 813816"/>
              <a:gd name="connsiteX7" fmla="*/ 267715 w 928115"/>
              <a:gd name="connsiteY7" fmla="*/ 587121 h 813816"/>
              <a:gd name="connsiteX8" fmla="*/ 406780 w 928115"/>
              <a:gd name="connsiteY8" fmla="*/ 807466 h 8138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928115" h="813816">
                <a:moveTo>
                  <a:pt x="406780" y="807466"/>
                </a:moveTo>
                <a:cubicBezTo>
                  <a:pt x="478663" y="705993"/>
                  <a:pt x="588644" y="629665"/>
                  <a:pt x="712342" y="608583"/>
                </a:cubicBezTo>
                <a:lnTo>
                  <a:pt x="737615" y="778509"/>
                </a:lnTo>
                <a:lnTo>
                  <a:pt x="921765" y="365379"/>
                </a:lnTo>
                <a:lnTo>
                  <a:pt x="645921" y="6350"/>
                </a:lnTo>
                <a:lnTo>
                  <a:pt x="646683" y="159512"/>
                </a:lnTo>
                <a:cubicBezTo>
                  <a:pt x="374268" y="209930"/>
                  <a:pt x="153542" y="349504"/>
                  <a:pt x="6350" y="585597"/>
                </a:cubicBezTo>
                <a:lnTo>
                  <a:pt x="267715" y="587121"/>
                </a:lnTo>
                <a:lnTo>
                  <a:pt x="406780" y="80746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7010400" y="673608"/>
            <a:ext cx="731520" cy="816863"/>
          </a:xfrm>
          <a:custGeom>
            <a:avLst/>
            <a:gdLst>
              <a:gd name="connsiteX0" fmla="*/ 480441 w 731520"/>
              <a:gd name="connsiteY0" fmla="*/ 6350 h 816863"/>
              <a:gd name="connsiteX1" fmla="*/ 6350 w 731520"/>
              <a:gd name="connsiteY1" fmla="*/ 7111 h 816863"/>
              <a:gd name="connsiteX2" fmla="*/ 155447 w 731520"/>
              <a:gd name="connsiteY2" fmla="*/ 91186 h 816863"/>
              <a:gd name="connsiteX3" fmla="*/ 163068 w 731520"/>
              <a:gd name="connsiteY3" fmla="*/ 810513 h 816863"/>
              <a:gd name="connsiteX4" fmla="*/ 349757 w 731520"/>
              <a:gd name="connsiteY4" fmla="*/ 590550 h 816863"/>
              <a:gd name="connsiteX5" fmla="*/ 589788 w 731520"/>
              <a:gd name="connsiteY5" fmla="*/ 628777 h 816863"/>
              <a:gd name="connsiteX6" fmla="*/ 565277 w 731520"/>
              <a:gd name="connsiteY6" fmla="*/ 322580 h 816863"/>
              <a:gd name="connsiteX7" fmla="*/ 725169 w 731520"/>
              <a:gd name="connsiteY7" fmla="*/ 411099 h 816863"/>
              <a:gd name="connsiteX8" fmla="*/ 480441 w 731520"/>
              <a:gd name="connsiteY8" fmla="*/ 6350 h 8168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31520" h="816863">
                <a:moveTo>
                  <a:pt x="480441" y="6350"/>
                </a:moveTo>
                <a:lnTo>
                  <a:pt x="6350" y="7111"/>
                </a:lnTo>
                <a:lnTo>
                  <a:pt x="155447" y="91186"/>
                </a:lnTo>
                <a:cubicBezTo>
                  <a:pt x="56895" y="318008"/>
                  <a:pt x="59690" y="585850"/>
                  <a:pt x="163068" y="810513"/>
                </a:cubicBezTo>
                <a:lnTo>
                  <a:pt x="349757" y="590550"/>
                </a:lnTo>
                <a:lnTo>
                  <a:pt x="589788" y="628777"/>
                </a:lnTo>
                <a:cubicBezTo>
                  <a:pt x="547243" y="540130"/>
                  <a:pt x="534669" y="416433"/>
                  <a:pt x="565277" y="322580"/>
                </a:cubicBezTo>
                <a:lnTo>
                  <a:pt x="725169" y="411099"/>
                </a:lnTo>
                <a:lnTo>
                  <a:pt x="48044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7840980" y="1391411"/>
            <a:ext cx="941831" cy="821436"/>
          </a:xfrm>
          <a:custGeom>
            <a:avLst/>
            <a:gdLst>
              <a:gd name="connsiteX0" fmla="*/ 6350 w 941831"/>
              <a:gd name="connsiteY0" fmla="*/ 409575 h 821436"/>
              <a:gd name="connsiteX1" fmla="*/ 240156 w 941831"/>
              <a:gd name="connsiteY1" fmla="*/ 815086 h 821436"/>
              <a:gd name="connsiteX2" fmla="*/ 240156 w 941831"/>
              <a:gd name="connsiteY2" fmla="*/ 628777 h 821436"/>
              <a:gd name="connsiteX3" fmla="*/ 599313 w 941831"/>
              <a:gd name="connsiteY3" fmla="*/ 535558 h 821436"/>
              <a:gd name="connsiteX4" fmla="*/ 935481 w 941831"/>
              <a:gd name="connsiteY4" fmla="*/ 259842 h 821436"/>
              <a:gd name="connsiteX5" fmla="*/ 653541 w 941831"/>
              <a:gd name="connsiteY5" fmla="*/ 274447 h 821436"/>
              <a:gd name="connsiteX6" fmla="*/ 525144 w 941831"/>
              <a:gd name="connsiteY6" fmla="*/ 33909 h 821436"/>
              <a:gd name="connsiteX7" fmla="*/ 240156 w 941831"/>
              <a:gd name="connsiteY7" fmla="*/ 174371 h 821436"/>
              <a:gd name="connsiteX8" fmla="*/ 240156 w 941831"/>
              <a:gd name="connsiteY8" fmla="*/ 6350 h 821436"/>
              <a:gd name="connsiteX9" fmla="*/ 6350 w 941831"/>
              <a:gd name="connsiteY9" fmla="*/ 409575 h 8214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41831" h="821436">
                <a:moveTo>
                  <a:pt x="6350" y="409575"/>
                </a:moveTo>
                <a:lnTo>
                  <a:pt x="240156" y="815086"/>
                </a:lnTo>
                <a:lnTo>
                  <a:pt x="240156" y="628777"/>
                </a:lnTo>
                <a:cubicBezTo>
                  <a:pt x="351663" y="627380"/>
                  <a:pt x="498982" y="584327"/>
                  <a:pt x="599313" y="535558"/>
                </a:cubicBezTo>
                <a:cubicBezTo>
                  <a:pt x="731646" y="472948"/>
                  <a:pt x="847343" y="376682"/>
                  <a:pt x="935481" y="259842"/>
                </a:cubicBezTo>
                <a:lnTo>
                  <a:pt x="653541" y="274447"/>
                </a:lnTo>
                <a:lnTo>
                  <a:pt x="525144" y="33909"/>
                </a:lnTo>
                <a:cubicBezTo>
                  <a:pt x="448182" y="109093"/>
                  <a:pt x="348233" y="163068"/>
                  <a:pt x="240156" y="174371"/>
                </a:cubicBezTo>
                <a:lnTo>
                  <a:pt x="240156" y="6350"/>
                </a:lnTo>
                <a:lnTo>
                  <a:pt x="6350" y="4095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533400" y="381000"/>
            <a:ext cx="2438400" cy="1092200"/>
          </a:xfrm>
          <a:prstGeom prst="rect">
            <a:avLst/>
          </a:prstGeom>
          <a:noFill/>
        </p:spPr>
        <p:txBody>
          <a:bodyPr wrap="none" lIns="0" tIns="0" rIns="0" rtlCol="0">
            <a:spAutoFit/>
          </a:bodyPr>
          <a:lstStyle/>
          <a:p>
            <a:pPr>
              <a:lnSpc>
                <a:spcPts val="4000"/>
              </a:lnSpc>
              <a:tabLst>
                <a:tab pos="1524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了解市场概况</a:t>
            </a:r>
          </a:p>
          <a:p>
            <a:pPr>
              <a:lnSpc>
                <a:spcPts val="1000"/>
              </a:lnSpc>
            </a:pPr>
            <a:endParaRPr lang="en-US" altLang="zh-CN" dirty="0"/>
          </a:p>
          <a:p>
            <a:pPr>
              <a:lnSpc>
                <a:spcPts val="1000"/>
              </a:lnSpc>
            </a:pPr>
            <a:endParaRPr lang="en-US" altLang="zh-CN" dirty="0"/>
          </a:p>
          <a:p>
            <a:pPr>
              <a:lnSpc>
                <a:spcPts val="2600"/>
              </a:lnSpc>
              <a:tabLst>
                <a:tab pos="1524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目的：</a:t>
            </a:r>
          </a:p>
        </p:txBody>
      </p:sp>
      <p:sp>
        <p:nvSpPr>
          <p:cNvPr id="13" name="TextBox 1"/>
          <p:cNvSpPr txBox="1"/>
          <p:nvPr/>
        </p:nvSpPr>
        <p:spPr>
          <a:xfrm>
            <a:off x="685800" y="1485900"/>
            <a:ext cx="5029200" cy="419100"/>
          </a:xfrm>
          <a:prstGeom prst="rect">
            <a:avLst/>
          </a:prstGeom>
          <a:noFill/>
        </p:spPr>
        <p:txBody>
          <a:bodyPr wrap="none" lIns="0" tIns="0" rIns="0" rtlCol="0">
            <a:spAutoFit/>
          </a:bodyPr>
          <a:lstStyle/>
          <a:p>
            <a:pPr>
              <a:lnSpc>
                <a:spcPts val="2000"/>
              </a:lnSpc>
              <a:tabLst>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获得对市场的深入理解（Understand</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&amp;</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Insight）</a:t>
            </a:r>
          </a:p>
          <a:p>
            <a:pPr>
              <a:lnSpc>
                <a:spcPts val="1200"/>
              </a:lnSpc>
              <a:tabLst>
                <a:tab pos="3556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活动：</a:t>
            </a:r>
          </a:p>
        </p:txBody>
      </p:sp>
      <p:sp>
        <p:nvSpPr>
          <p:cNvPr id="14" name="TextBox 1"/>
          <p:cNvSpPr txBox="1"/>
          <p:nvPr/>
        </p:nvSpPr>
        <p:spPr>
          <a:xfrm>
            <a:off x="685800" y="2260600"/>
            <a:ext cx="8191500" cy="4330700"/>
          </a:xfrm>
          <a:prstGeom prst="rect">
            <a:avLst/>
          </a:prstGeom>
          <a:noFill/>
        </p:spPr>
        <p:txBody>
          <a:bodyPr wrap="none" lIns="0" tIns="0" rIns="0" rtlCol="0">
            <a:spAutoFit/>
          </a:bodyPr>
          <a:lstStyle/>
          <a:p>
            <a:pPr>
              <a:lnSpc>
                <a:spcPts val="20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•明确业务使命（我们介入哪些业务，不介入哪些业务？）</a:t>
            </a:r>
          </a:p>
          <a:p>
            <a:pPr>
              <a:lnSpc>
                <a:spcPts val="2700"/>
              </a:lnSpc>
              <a:tabLst>
                <a:tab pos="355600" algn="l"/>
                <a:tab pos="431800" algn="l"/>
              </a:tabLst>
            </a:pPr>
            <a:r>
              <a:rPr lang="en-US" altLang="zh-CN" dirty="0"/>
              <a:t>	</a:t>
            </a:r>
            <a:r>
              <a:rPr lang="en-US" altLang="zh-CN" sz="1600" dirty="0">
                <a:solidFill>
                  <a:srgbClr val="000000"/>
                </a:solidFill>
                <a:latin typeface="Microsoft YaHei UI" panose="020B0503020204020204" pitchFamily="18" charset="-122"/>
                <a:cs typeface="Microsoft YaHei UI" panose="020B0503020204020204" pitchFamily="18" charset="-122"/>
              </a:rPr>
              <a:t>•定义我们进入的市场</a:t>
            </a:r>
          </a:p>
          <a:p>
            <a:pPr>
              <a:lnSpc>
                <a:spcPts val="28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•分析政治、经济、社会、技术对这个市场的影响</a:t>
            </a:r>
          </a:p>
          <a:p>
            <a:pPr>
              <a:lnSpc>
                <a:spcPts val="27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•对市场、公司和竞争动态进行评估</a:t>
            </a:r>
          </a:p>
          <a:p>
            <a:pPr>
              <a:lnSpc>
                <a:spcPts val="27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•进行全面的市场SWOT分析，确定SWOT优先级</a:t>
            </a:r>
          </a:p>
          <a:p>
            <a:pPr>
              <a:lnSpc>
                <a:spcPts val="28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•分析技术生命周期</a:t>
            </a:r>
          </a:p>
          <a:p>
            <a:pPr>
              <a:lnSpc>
                <a:spcPts val="27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•现有的业务设计是什么？竞争对手的业务设计是什么？</a:t>
            </a:r>
          </a:p>
          <a:p>
            <a:pPr>
              <a:lnSpc>
                <a:spcPts val="27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•描绘“市场地图”，评估客户有什么样的购买行为，以及客户的购买选择如何影响他们</a:t>
            </a:r>
          </a:p>
          <a:p>
            <a:pPr>
              <a:lnSpc>
                <a:spcPts val="18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的购买行为</a:t>
            </a:r>
          </a:p>
          <a:p>
            <a:pPr>
              <a:lnSpc>
                <a:spcPts val="29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•评估现行业务设计的可行性，以及为了适应客户需求的变化，必须对业务设计作出怎</a:t>
            </a:r>
          </a:p>
          <a:p>
            <a:pPr>
              <a:lnSpc>
                <a:spcPts val="18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么样的变更</a:t>
            </a:r>
          </a:p>
          <a:p>
            <a:pPr>
              <a:lnSpc>
                <a:spcPts val="2900"/>
              </a:lnSpc>
              <a:tabLst>
                <a:tab pos="355600" algn="l"/>
                <a:tab pos="4318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输出：</a:t>
            </a:r>
          </a:p>
          <a:p>
            <a:pPr>
              <a:lnSpc>
                <a:spcPts val="3000"/>
              </a:lnSpc>
              <a:tabLst>
                <a:tab pos="355600" algn="l"/>
                <a:tab pos="4318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整体市场分析，“市场评估报告”</a:t>
            </a:r>
          </a:p>
        </p:txBody>
      </p:sp>
      <p:sp>
        <p:nvSpPr>
          <p:cNvPr id="15" name="TextBox 1"/>
          <p:cNvSpPr txBox="1"/>
          <p:nvPr/>
        </p:nvSpPr>
        <p:spPr>
          <a:xfrm>
            <a:off x="8331200" y="482600"/>
            <a:ext cx="571500" cy="850900"/>
          </a:xfrm>
          <a:prstGeom prst="rect">
            <a:avLst/>
          </a:prstGeom>
          <a:noFill/>
        </p:spPr>
        <p:txBody>
          <a:bodyPr wrap="none" lIns="0" tIns="0" rIns="0" rtlCol="0">
            <a:spAutoFit/>
          </a:bodyPr>
          <a:lstStyle/>
          <a:p>
            <a:pPr>
              <a:lnSpc>
                <a:spcPts val="800"/>
              </a:lnSpc>
              <a:tabLst>
                <a:tab pos="177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市场</a:t>
            </a:r>
          </a:p>
          <a:p>
            <a:pPr>
              <a:lnSpc>
                <a:spcPts val="800"/>
              </a:lnSpc>
              <a:tabLst>
                <a:tab pos="177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细分</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tab pos="1778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组合分析</a:t>
            </a:r>
          </a:p>
        </p:txBody>
      </p:sp>
      <p:sp>
        <p:nvSpPr>
          <p:cNvPr id="16" name="TextBox 1"/>
          <p:cNvSpPr txBox="1"/>
          <p:nvPr/>
        </p:nvSpPr>
        <p:spPr>
          <a:xfrm>
            <a:off x="7035800" y="469900"/>
            <a:ext cx="1295400" cy="812800"/>
          </a:xfrm>
          <a:prstGeom prst="rect">
            <a:avLst/>
          </a:prstGeom>
          <a:noFill/>
        </p:spPr>
        <p:txBody>
          <a:bodyPr wrap="none" lIns="0" tIns="0" rIns="0" rtlCol="0">
            <a:spAutoFit/>
          </a:bodyPr>
          <a:lstStyle/>
          <a:p>
            <a:pPr>
              <a:lnSpc>
                <a:spcPts val="1200"/>
              </a:lnSpc>
              <a:tabLst>
                <a:tab pos="50800" algn="l"/>
                <a:tab pos="457200" algn="l"/>
                <a:tab pos="723900" algn="l"/>
                <a:tab pos="889000" algn="l"/>
              </a:tabLst>
            </a:pPr>
            <a:r>
              <a:rPr lang="en-US" altLang="zh-CN" dirty="0"/>
              <a:t>		</a:t>
            </a:r>
            <a:r>
              <a:rPr lang="en-US" altLang="zh-CN" sz="1200" dirty="0">
                <a:solidFill>
                  <a:srgbClr val="CC0000"/>
                </a:solidFill>
                <a:latin typeface="Microsoft YaHei UI" panose="020B0503020204020204" pitchFamily="18" charset="-122"/>
                <a:cs typeface="Microsoft YaHei UI" panose="020B0503020204020204" pitchFamily="18" charset="-122"/>
              </a:rPr>
              <a:t>理解市场</a:t>
            </a:r>
          </a:p>
          <a:p>
            <a:pPr>
              <a:lnSpc>
                <a:spcPts val="1000"/>
              </a:lnSpc>
            </a:pPr>
            <a:endParaRPr lang="en-US" altLang="zh-CN" dirty="0"/>
          </a:p>
          <a:p>
            <a:pPr>
              <a:lnSpc>
                <a:spcPts val="1000"/>
              </a:lnSpc>
            </a:pPr>
            <a:endParaRPr lang="en-US" altLang="zh-CN" dirty="0"/>
          </a:p>
          <a:p>
            <a:pPr>
              <a:lnSpc>
                <a:spcPts val="1000"/>
              </a:lnSpc>
              <a:tabLst>
                <a:tab pos="50800" algn="l"/>
                <a:tab pos="457200" algn="l"/>
                <a:tab pos="723900" algn="l"/>
                <a:tab pos="8890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管理业务计划</a:t>
            </a:r>
          </a:p>
          <a:p>
            <a:pPr>
              <a:lnSpc>
                <a:spcPts val="900"/>
              </a:lnSpc>
              <a:tabLst>
                <a:tab pos="50800" algn="l"/>
                <a:tab pos="457200" algn="l"/>
                <a:tab pos="723900" algn="l"/>
                <a:tab pos="8890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和评价绩效</a:t>
            </a:r>
          </a:p>
          <a:p>
            <a:pPr>
              <a:lnSpc>
                <a:spcPts val="200"/>
              </a:lnSpc>
              <a:tabLst>
                <a:tab pos="50800" algn="l"/>
                <a:tab pos="457200" algn="l"/>
                <a:tab pos="723900" algn="l"/>
                <a:tab pos="8890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市场及客户</a:t>
            </a:r>
          </a:p>
          <a:p>
            <a:pPr>
              <a:lnSpc>
                <a:spcPts val="1000"/>
              </a:lnSpc>
              <a:tabLst>
                <a:tab pos="50800" algn="l"/>
                <a:tab pos="457200" algn="l"/>
                <a:tab pos="723900" algn="l"/>
                <a:tab pos="8890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需求</a:t>
            </a:r>
          </a:p>
        </p:txBody>
      </p:sp>
      <p:sp>
        <p:nvSpPr>
          <p:cNvPr id="17" name="TextBox 1"/>
          <p:cNvSpPr txBox="1"/>
          <p:nvPr/>
        </p:nvSpPr>
        <p:spPr>
          <a:xfrm>
            <a:off x="7327900" y="1485900"/>
            <a:ext cx="1219200" cy="381000"/>
          </a:xfrm>
          <a:prstGeom prst="rect">
            <a:avLst/>
          </a:prstGeom>
          <a:noFill/>
        </p:spPr>
        <p:txBody>
          <a:bodyPr wrap="none" lIns="0" tIns="0" rIns="0" rtlCol="0">
            <a:spAutoFit/>
          </a:bodyPr>
          <a:lstStyle/>
          <a:p>
            <a:pPr>
              <a:lnSpc>
                <a:spcPts val="800"/>
              </a:lnSpc>
              <a:tabLst>
                <a:tab pos="685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整合及制定</a:t>
            </a:r>
          </a:p>
          <a:p>
            <a:pPr>
              <a:lnSpc>
                <a:spcPts val="1400"/>
              </a:lnSpc>
              <a:tabLst>
                <a:tab pos="685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产品线规划</a:t>
            </a:r>
            <a:r>
              <a:rPr lang="en-US" altLang="zh-CN" sz="805" dirty="0">
                <a:latin typeface="Times New Roman" panose="02020603050405020304" pitchFamily="18" charset="0"/>
                <a:cs typeface="Times New Roman" panose="02020603050405020304" pitchFamily="18" charset="0"/>
              </a:rPr>
              <a:t>    </a:t>
            </a:r>
            <a:r>
              <a:rPr lang="en-US" altLang="zh-CN" sz="805" dirty="0">
                <a:solidFill>
                  <a:srgbClr val="000000"/>
                </a:solidFill>
                <a:latin typeface="Microsoft YaHei UI" panose="020B0503020204020204" pitchFamily="18" charset="-122"/>
                <a:cs typeface="Microsoft YaHei UI" panose="020B0503020204020204" pitchFamily="18" charset="-122"/>
              </a:rPr>
              <a:t>制定细分市场</a:t>
            </a:r>
          </a:p>
          <a:p>
            <a:pPr>
              <a:lnSpc>
                <a:spcPts val="800"/>
              </a:lnSpc>
              <a:tabLst>
                <a:tab pos="6858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业务计划</a:t>
            </a:r>
          </a:p>
        </p:txBody>
      </p:sp>
      <p:sp>
        <p:nvSpPr>
          <p:cNvPr id="12" name="日期占位符 1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292100"/>
            <a:ext cx="3098800" cy="8509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STEP1：理解市场</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输入：</a:t>
            </a:r>
          </a:p>
        </p:txBody>
      </p:sp>
      <p:sp>
        <p:nvSpPr>
          <p:cNvPr id="5" name="TextBox 1"/>
          <p:cNvSpPr txBox="1"/>
          <p:nvPr/>
        </p:nvSpPr>
        <p:spPr>
          <a:xfrm>
            <a:off x="558800" y="1371600"/>
            <a:ext cx="50800" cy="22352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6" name="TextBox 1"/>
          <p:cNvSpPr txBox="1"/>
          <p:nvPr/>
        </p:nvSpPr>
        <p:spPr>
          <a:xfrm>
            <a:off x="901700" y="1346200"/>
            <a:ext cx="7137400" cy="22733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业务方向－产品线高层（PL-IPMT：产品线集成组合管理团队）应给予团队整体业务方向的</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指导。</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客户需要和需求－因为市场管理流程重点关注于市场驱动的市场规划，未来1到3年的概括性</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客户需要和需求是整个流程的驱动器。</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市场和竞争信息－团队需要收集所有与产品线有关的信息（市场趋势、竞争对手和客户行动</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、环境变化等），来进行市场评估。</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产品线当前的业务计划和组合－将以前有关产品线业务方向和计划的所有工作和交付件作为</a:t>
            </a:r>
          </a:p>
        </p:txBody>
      </p:sp>
      <p:sp>
        <p:nvSpPr>
          <p:cNvPr id="7" name="TextBox 1"/>
          <p:cNvSpPr txBox="1"/>
          <p:nvPr/>
        </p:nvSpPr>
        <p:spPr>
          <a:xfrm>
            <a:off x="558800" y="3657600"/>
            <a:ext cx="3048000" cy="622300"/>
          </a:xfrm>
          <a:prstGeom prst="rect">
            <a:avLst/>
          </a:prstGeom>
          <a:noFill/>
        </p:spPr>
        <p:txBody>
          <a:bodyPr wrap="none" lIns="0" tIns="0" rIns="0" rtlCol="0">
            <a:spAutoFit/>
          </a:bodyPr>
          <a:lstStyle/>
          <a:p>
            <a:pPr>
              <a:lnSpc>
                <a:spcPts val="1700"/>
              </a:lnSpc>
              <a:tabLst>
                <a:tab pos="342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市场管理流程的切入点。</a:t>
            </a:r>
          </a:p>
          <a:p>
            <a:pPr>
              <a:lnSpc>
                <a:spcPts val="1000"/>
              </a:lnSpc>
            </a:pPr>
            <a:endParaRPr lang="en-US" altLang="zh-CN" dirty="0"/>
          </a:p>
          <a:p>
            <a:pPr>
              <a:lnSpc>
                <a:spcPts val="2200"/>
              </a:lnSpc>
              <a:tabLst>
                <a:tab pos="342900" algn="l"/>
              </a:tabLst>
            </a:pPr>
            <a:r>
              <a:rPr lang="en-US" altLang="zh-CN" sz="1595" dirty="0">
                <a:solidFill>
                  <a:srgbClr val="FF0000"/>
                </a:solidFill>
                <a:latin typeface="Microsoft YaHei UI" panose="020B0503020204020204" pitchFamily="18" charset="-122"/>
                <a:cs typeface="Microsoft YaHei UI" panose="020B0503020204020204" pitchFamily="18" charset="-122"/>
              </a:rPr>
              <a:t>活动：定义使命和目标、市场评估</a:t>
            </a:r>
          </a:p>
        </p:txBody>
      </p:sp>
      <p:sp>
        <p:nvSpPr>
          <p:cNvPr id="8" name="TextBox 1"/>
          <p:cNvSpPr txBox="1"/>
          <p:nvPr/>
        </p:nvSpPr>
        <p:spPr>
          <a:xfrm>
            <a:off x="558800" y="4457700"/>
            <a:ext cx="50800" cy="5588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901700" y="4457700"/>
            <a:ext cx="7099300" cy="12192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IPMT定义或更新产品线的使命和目标，确保被组织中所有成员完全理解和吸收。</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IPMT通过全面调研，对</a:t>
            </a:r>
            <a:r>
              <a:rPr lang="en-US" altLang="zh-CN" sz="1405" dirty="0">
                <a:solidFill>
                  <a:srgbClr val="FF0000"/>
                </a:solidFill>
                <a:latin typeface="Microsoft YaHei UI" panose="020B0503020204020204" pitchFamily="18" charset="-122"/>
                <a:cs typeface="Microsoft YaHei UI" panose="020B0503020204020204" pitchFamily="18" charset="-122"/>
              </a:rPr>
              <a:t>环境、市场、竞争对手和公司自身</a:t>
            </a:r>
            <a:r>
              <a:rPr lang="en-US" altLang="zh-CN" sz="1405" dirty="0">
                <a:solidFill>
                  <a:srgbClr val="000000"/>
                </a:solidFill>
                <a:latin typeface="Microsoft YaHei UI" panose="020B0503020204020204" pitchFamily="18" charset="-122"/>
                <a:cs typeface="Microsoft YaHei UI" panose="020B0503020204020204" pitchFamily="18" charset="-122"/>
              </a:rPr>
              <a:t>进行分析，输出SWOT的识别和分</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析，也就是和主要竞争对手相比较的优劣势、产品线面临的机会和威胁，并对优势/劣势、</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机会/威胁进行排序，该步骤提供了后续分析活动所需要的基础数据。</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67868" y="2205227"/>
            <a:ext cx="8136635" cy="2231136"/>
          </a:xfrm>
          <a:custGeom>
            <a:avLst/>
            <a:gdLst>
              <a:gd name="connsiteX0" fmla="*/ 0 w 8136635"/>
              <a:gd name="connsiteY0" fmla="*/ 2231136 h 2231136"/>
              <a:gd name="connsiteX1" fmla="*/ 8136636 w 8136635"/>
              <a:gd name="connsiteY1" fmla="*/ 2231136 h 2231136"/>
              <a:gd name="connsiteX2" fmla="*/ 8136636 w 8136635"/>
              <a:gd name="connsiteY2" fmla="*/ 0 h 2231136"/>
              <a:gd name="connsiteX3" fmla="*/ 0 w 8136635"/>
              <a:gd name="connsiteY3" fmla="*/ 0 h 2231136"/>
              <a:gd name="connsiteX4" fmla="*/ 0 w 8136635"/>
              <a:gd name="connsiteY4" fmla="*/ 2231136 h 223113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36635" h="2231136">
                <a:moveTo>
                  <a:pt x="0" y="2231136"/>
                </a:moveTo>
                <a:lnTo>
                  <a:pt x="8136636" y="2231136"/>
                </a:lnTo>
                <a:lnTo>
                  <a:pt x="8136636" y="0"/>
                </a:lnTo>
                <a:lnTo>
                  <a:pt x="0" y="0"/>
                </a:lnTo>
                <a:lnTo>
                  <a:pt x="0" y="2231136"/>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461518" y="2198877"/>
            <a:ext cx="8149335" cy="2243836"/>
          </a:xfrm>
          <a:custGeom>
            <a:avLst/>
            <a:gdLst>
              <a:gd name="connsiteX0" fmla="*/ 6350 w 8149335"/>
              <a:gd name="connsiteY0" fmla="*/ 2237486 h 2243836"/>
              <a:gd name="connsiteX1" fmla="*/ 8142986 w 8149335"/>
              <a:gd name="connsiteY1" fmla="*/ 2237486 h 2243836"/>
              <a:gd name="connsiteX2" fmla="*/ 8142986 w 8149335"/>
              <a:gd name="connsiteY2" fmla="*/ 6350 h 2243836"/>
              <a:gd name="connsiteX3" fmla="*/ 6350 w 8149335"/>
              <a:gd name="connsiteY3" fmla="*/ 6350 h 2243836"/>
              <a:gd name="connsiteX4" fmla="*/ 6350 w 8149335"/>
              <a:gd name="connsiteY4" fmla="*/ 2237486 h 224383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9335" h="2243836">
                <a:moveTo>
                  <a:pt x="6350" y="2237486"/>
                </a:moveTo>
                <a:lnTo>
                  <a:pt x="8142986" y="2237486"/>
                </a:lnTo>
                <a:lnTo>
                  <a:pt x="8142986" y="6350"/>
                </a:lnTo>
                <a:lnTo>
                  <a:pt x="6350" y="6350"/>
                </a:lnTo>
                <a:lnTo>
                  <a:pt x="6350" y="2237486"/>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292100"/>
            <a:ext cx="3098800" cy="8636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STEP1：理解市场</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输出：</a:t>
            </a:r>
          </a:p>
        </p:txBody>
      </p:sp>
      <p:sp>
        <p:nvSpPr>
          <p:cNvPr id="7" name="TextBox 1"/>
          <p:cNvSpPr txBox="1"/>
          <p:nvPr/>
        </p:nvSpPr>
        <p:spPr>
          <a:xfrm>
            <a:off x="558800" y="1219200"/>
            <a:ext cx="139700" cy="2159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1.</a:t>
            </a:r>
          </a:p>
        </p:txBody>
      </p:sp>
      <p:sp>
        <p:nvSpPr>
          <p:cNvPr id="8" name="TextBox 1"/>
          <p:cNvSpPr txBox="1"/>
          <p:nvPr/>
        </p:nvSpPr>
        <p:spPr>
          <a:xfrm>
            <a:off x="901700" y="1219200"/>
            <a:ext cx="1778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定义并融合使命与目标</a:t>
            </a:r>
          </a:p>
        </p:txBody>
      </p:sp>
      <p:sp>
        <p:nvSpPr>
          <p:cNvPr id="9" name="TextBox 1"/>
          <p:cNvSpPr txBox="1"/>
          <p:nvPr/>
        </p:nvSpPr>
        <p:spPr>
          <a:xfrm>
            <a:off x="482600" y="1676400"/>
            <a:ext cx="8178800" cy="4813300"/>
          </a:xfrm>
          <a:prstGeom prst="rect">
            <a:avLst/>
          </a:prstGeom>
          <a:noFill/>
        </p:spPr>
        <p:txBody>
          <a:bodyPr wrap="none" lIns="0" tIns="0" rIns="0" rtlCol="0">
            <a:spAutoFit/>
          </a:bodyPr>
          <a:lstStyle/>
          <a:p>
            <a:pPr>
              <a:lnSpc>
                <a:spcPts val="1700"/>
              </a:lnSpc>
              <a:tabLst>
                <a:tab pos="76200" algn="l"/>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目的：</a:t>
            </a:r>
          </a:p>
          <a:p>
            <a:pPr>
              <a:lnSpc>
                <a:spcPts val="2300"/>
              </a:lnSpc>
              <a:tabLst>
                <a:tab pos="76200" algn="l"/>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定义和整合使命与目标的目的在于简要描述产品线方向，作为战略规划的基础。</a:t>
            </a:r>
          </a:p>
          <a:p>
            <a:pPr>
              <a:lnSpc>
                <a:spcPts val="1000"/>
              </a:lnSpc>
            </a:pPr>
            <a:endParaRPr lang="en-US" altLang="zh-CN" dirty="0"/>
          </a:p>
          <a:p>
            <a:pPr>
              <a:lnSpc>
                <a:spcPts val="2300"/>
              </a:lnSpc>
              <a:tabLst>
                <a:tab pos="76200" algn="l"/>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在为某个事业部进行战略规划时，要为该业务单位制定专门的使命声明，</a:t>
            </a:r>
          </a:p>
          <a:p>
            <a:pPr>
              <a:lnSpc>
                <a:spcPts val="1600"/>
              </a:lnSpc>
              <a:tabLst>
                <a:tab pos="76200" algn="l"/>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它：</a:t>
            </a:r>
          </a:p>
          <a:p>
            <a:pPr>
              <a:lnSpc>
                <a:spcPts val="1600"/>
              </a:lnSpc>
              <a:tabLst>
                <a:tab pos="76200" algn="l"/>
                <a:tab pos="355600" algn="l"/>
              </a:tabLst>
            </a:pPr>
            <a:r>
              <a:rPr lang="en-US" altLang="zh-CN" dirty="0"/>
              <a:t>	</a:t>
            </a: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比公司整体的使命声明更为具体</a:t>
            </a:r>
          </a:p>
          <a:p>
            <a:pPr>
              <a:lnSpc>
                <a:spcPts val="1600"/>
              </a:lnSpc>
              <a:tabLst>
                <a:tab pos="76200" algn="l"/>
                <a:tab pos="355600" algn="l"/>
              </a:tabLst>
            </a:pPr>
            <a:r>
              <a:rPr lang="en-US" altLang="zh-CN" dirty="0"/>
              <a:t>	</a:t>
            </a: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需要严格保密，跟为对外发布而拟制的任何宣传性使命不一样。</a:t>
            </a:r>
          </a:p>
          <a:p>
            <a:pPr>
              <a:lnSpc>
                <a:spcPts val="1600"/>
              </a:lnSpc>
              <a:tabLst>
                <a:tab pos="76200" algn="l"/>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定义：</a:t>
            </a:r>
          </a:p>
          <a:p>
            <a:pPr>
              <a:lnSpc>
                <a:spcPts val="1600"/>
              </a:lnSpc>
              <a:tabLst>
                <a:tab pos="76200" algn="l"/>
                <a:tab pos="355600" algn="l"/>
              </a:tabLst>
            </a:pPr>
            <a:r>
              <a:rPr lang="en-US" altLang="zh-CN" dirty="0"/>
              <a:t>	</a:t>
            </a: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一份对持久的目的声明，从产品、市场和服务的角度生动地描述了公司当前和未来业务活动的愿景，</a:t>
            </a:r>
          </a:p>
          <a:p>
            <a:pPr>
              <a:lnSpc>
                <a:spcPts val="1600"/>
              </a:lnSpc>
              <a:tabLst>
                <a:tab pos="76200" algn="l"/>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包括：增值点、与竞争对手的差异点，再加上利润和战略控制方面的内容。</a:t>
            </a:r>
          </a:p>
          <a:p>
            <a:pPr>
              <a:lnSpc>
                <a:spcPts val="1600"/>
              </a:lnSpc>
              <a:tabLst>
                <a:tab pos="76200" algn="l"/>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来源：</a:t>
            </a:r>
          </a:p>
          <a:p>
            <a:pPr>
              <a:lnSpc>
                <a:spcPts val="1600"/>
              </a:lnSpc>
              <a:tabLst>
                <a:tab pos="76200" algn="l"/>
                <a:tab pos="355600" algn="l"/>
              </a:tabLst>
            </a:pPr>
            <a:r>
              <a:rPr lang="en-US" altLang="zh-CN" dirty="0"/>
              <a:t>	</a:t>
            </a: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开始做规划时，如果没法立即获得合适的使命声明，项目组应该寻求高层的指导，尽量从内容和语</a:t>
            </a:r>
          </a:p>
          <a:p>
            <a:pPr>
              <a:lnSpc>
                <a:spcPts val="1600"/>
              </a:lnSpc>
              <a:tabLst>
                <a:tab pos="76200" algn="l"/>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调/志气上对使命声明进行补充。</a:t>
            </a:r>
          </a:p>
          <a:p>
            <a:pPr>
              <a:lnSpc>
                <a:spcPts val="1000"/>
              </a:lnSpc>
            </a:pPr>
            <a:endParaRPr lang="en-US" altLang="zh-CN" dirty="0"/>
          </a:p>
          <a:p>
            <a:pPr>
              <a:lnSpc>
                <a:spcPts val="1000"/>
              </a:lnSpc>
            </a:pPr>
            <a:endParaRPr lang="en-US" altLang="zh-CN" dirty="0"/>
          </a:p>
          <a:p>
            <a:pPr>
              <a:lnSpc>
                <a:spcPts val="2300"/>
              </a:lnSpc>
              <a:tabLst>
                <a:tab pos="76200" algn="l"/>
                <a:tab pos="3556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使命的描述5个要素：</a:t>
            </a:r>
          </a:p>
          <a:p>
            <a:pPr>
              <a:lnSpc>
                <a:spcPts val="2300"/>
              </a:lnSpc>
              <a:tabLst>
                <a:tab pos="76200" algn="l"/>
                <a:tab pos="3556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1）产品线角色和对XX的贡献，2）业务描述（附加价值－满足客户需求或提供好处），3）差异化能力，</a:t>
            </a:r>
          </a:p>
          <a:p>
            <a:pPr>
              <a:lnSpc>
                <a:spcPts val="2000"/>
              </a:lnSpc>
              <a:tabLst>
                <a:tab pos="76200" algn="l"/>
                <a:tab pos="3556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4）利润模型和战略控制，5）未来指示标（优先级）</a:t>
            </a:r>
          </a:p>
          <a:p>
            <a:pPr>
              <a:lnSpc>
                <a:spcPts val="2300"/>
              </a:lnSpc>
              <a:tabLst>
                <a:tab pos="76200" algn="l"/>
                <a:tab pos="3556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目标的描述7个方面：</a:t>
            </a:r>
          </a:p>
          <a:p>
            <a:pPr>
              <a:lnSpc>
                <a:spcPts val="2300"/>
              </a:lnSpc>
              <a:tabLst>
                <a:tab pos="76200" algn="l"/>
                <a:tab pos="3556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1）收入和其他财务，2）市场，</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3）产品/技术，</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4）产品线贡献，5）市场细分模型，6）组织，7）合作</a:t>
            </a:r>
          </a:p>
          <a:p>
            <a:pPr>
              <a:lnSpc>
                <a:spcPts val="2000"/>
              </a:lnSpc>
              <a:tabLst>
                <a:tab pos="76200" algn="l"/>
                <a:tab pos="3556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伙伴</a:t>
            </a:r>
          </a:p>
        </p:txBody>
      </p:sp>
      <p:sp>
        <p:nvSpPr>
          <p:cNvPr id="6" name="日期占位符 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73252" y="2145792"/>
            <a:ext cx="1263396" cy="438911"/>
          </a:xfrm>
          <a:custGeom>
            <a:avLst/>
            <a:gdLst>
              <a:gd name="connsiteX0" fmla="*/ 0 w 1263396"/>
              <a:gd name="connsiteY0" fmla="*/ 0 h 438911"/>
              <a:gd name="connsiteX1" fmla="*/ 1195324 w 1263396"/>
              <a:gd name="connsiteY1" fmla="*/ 438911 h 438911"/>
              <a:gd name="connsiteX2" fmla="*/ 1263396 w 1263396"/>
              <a:gd name="connsiteY2" fmla="*/ 363347 h 438911"/>
              <a:gd name="connsiteX3" fmla="*/ 1052321 w 1263396"/>
              <a:gd name="connsiteY3" fmla="*/ 0 h 438911"/>
              <a:gd name="connsiteX4" fmla="*/ 0 w 1263396"/>
              <a:gd name="connsiteY4" fmla="*/ 0 h 4389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63396" h="438911">
                <a:moveTo>
                  <a:pt x="0" y="0"/>
                </a:moveTo>
                <a:lnTo>
                  <a:pt x="1195324" y="438911"/>
                </a:lnTo>
                <a:lnTo>
                  <a:pt x="1263396" y="363347"/>
                </a:lnTo>
                <a:lnTo>
                  <a:pt x="1052321" y="0"/>
                </a:lnTo>
                <a:lnTo>
                  <a:pt x="0" y="0"/>
                </a:lnTo>
              </a:path>
            </a:pathLst>
          </a:custGeom>
          <a:solidFill>
            <a:srgbClr val="00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67181" y="2139695"/>
            <a:ext cx="1275562" cy="451104"/>
          </a:xfrm>
          <a:custGeom>
            <a:avLst/>
            <a:gdLst>
              <a:gd name="connsiteX0" fmla="*/ 6350 w 1275562"/>
              <a:gd name="connsiteY0" fmla="*/ 6350 h 451104"/>
              <a:gd name="connsiteX1" fmla="*/ 1201140 w 1275562"/>
              <a:gd name="connsiteY1" fmla="*/ 444754 h 451104"/>
              <a:gd name="connsiteX2" fmla="*/ 1269212 w 1275562"/>
              <a:gd name="connsiteY2" fmla="*/ 369316 h 451104"/>
              <a:gd name="connsiteX3" fmla="*/ 1058265 w 1275562"/>
              <a:gd name="connsiteY3" fmla="*/ 6350 h 451104"/>
              <a:gd name="connsiteX4" fmla="*/ 6350 w 1275562"/>
              <a:gd name="connsiteY4" fmla="*/ 6350 h 4511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5562" h="451104">
                <a:moveTo>
                  <a:pt x="6350" y="6350"/>
                </a:moveTo>
                <a:lnTo>
                  <a:pt x="1201140" y="444754"/>
                </a:lnTo>
                <a:lnTo>
                  <a:pt x="1269212" y="369316"/>
                </a:lnTo>
                <a:lnTo>
                  <a:pt x="1058265"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03148" y="2145792"/>
            <a:ext cx="1121663" cy="266700"/>
          </a:xfrm>
          <a:custGeom>
            <a:avLst/>
            <a:gdLst>
              <a:gd name="connsiteX0" fmla="*/ 70294 w 1121663"/>
              <a:gd name="connsiteY0" fmla="*/ 0 h 266700"/>
              <a:gd name="connsiteX1" fmla="*/ 0 w 1121663"/>
              <a:gd name="connsiteY1" fmla="*/ 73151 h 266700"/>
              <a:gd name="connsiteX2" fmla="*/ 884047 w 1121663"/>
              <a:gd name="connsiteY2" fmla="*/ 266700 h 266700"/>
              <a:gd name="connsiteX3" fmla="*/ 1121663 w 1121663"/>
              <a:gd name="connsiteY3" fmla="*/ 0 h 266700"/>
              <a:gd name="connsiteX4" fmla="*/ 70294 w 1121663"/>
              <a:gd name="connsiteY4" fmla="*/ 0 h 266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21663" h="266700">
                <a:moveTo>
                  <a:pt x="70294" y="0"/>
                </a:moveTo>
                <a:lnTo>
                  <a:pt x="0" y="73151"/>
                </a:lnTo>
                <a:lnTo>
                  <a:pt x="884047" y="266700"/>
                </a:lnTo>
                <a:lnTo>
                  <a:pt x="1121663" y="0"/>
                </a:lnTo>
                <a:lnTo>
                  <a:pt x="70294" y="0"/>
                </a:lnTo>
              </a:path>
            </a:pathLst>
          </a:custGeom>
          <a:solidFill>
            <a:srgbClr val="00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797064" y="2139695"/>
            <a:ext cx="1133843" cy="278892"/>
          </a:xfrm>
          <a:custGeom>
            <a:avLst/>
            <a:gdLst>
              <a:gd name="connsiteX0" fmla="*/ 76619 w 1133843"/>
              <a:gd name="connsiteY0" fmla="*/ 6350 h 278892"/>
              <a:gd name="connsiteX1" fmla="*/ 6350 w 1133843"/>
              <a:gd name="connsiteY1" fmla="*/ 79375 h 278892"/>
              <a:gd name="connsiteX2" fmla="*/ 890003 w 1133843"/>
              <a:gd name="connsiteY2" fmla="*/ 272542 h 278892"/>
              <a:gd name="connsiteX3" fmla="*/ 1127493 w 1133843"/>
              <a:gd name="connsiteY3" fmla="*/ 6350 h 278892"/>
              <a:gd name="connsiteX4" fmla="*/ 76619 w 1133843"/>
              <a:gd name="connsiteY4" fmla="*/ 6350 h 2788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33843" h="278892">
                <a:moveTo>
                  <a:pt x="76619" y="6350"/>
                </a:moveTo>
                <a:lnTo>
                  <a:pt x="6350" y="79375"/>
                </a:lnTo>
                <a:lnTo>
                  <a:pt x="890003" y="272542"/>
                </a:lnTo>
                <a:lnTo>
                  <a:pt x="1127493" y="6350"/>
                </a:lnTo>
                <a:lnTo>
                  <a:pt x="7661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00455" y="2215895"/>
            <a:ext cx="1467611" cy="362711"/>
          </a:xfrm>
          <a:custGeom>
            <a:avLst/>
            <a:gdLst>
              <a:gd name="connsiteX0" fmla="*/ 206273 w 1467611"/>
              <a:gd name="connsiteY0" fmla="*/ 0 h 362711"/>
              <a:gd name="connsiteX1" fmla="*/ 0 w 1467611"/>
              <a:gd name="connsiteY1" fmla="*/ 362711 h 362711"/>
              <a:gd name="connsiteX2" fmla="*/ 1467611 w 1467611"/>
              <a:gd name="connsiteY2" fmla="*/ 362711 h 362711"/>
              <a:gd name="connsiteX3" fmla="*/ 1257554 w 1467611"/>
              <a:gd name="connsiteY3" fmla="*/ 0 h 362711"/>
              <a:gd name="connsiteX4" fmla="*/ 206273 w 1467611"/>
              <a:gd name="connsiteY4" fmla="*/ 0 h 3627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7611" h="362711">
                <a:moveTo>
                  <a:pt x="206273" y="0"/>
                </a:moveTo>
                <a:lnTo>
                  <a:pt x="0" y="362711"/>
                </a:lnTo>
                <a:lnTo>
                  <a:pt x="1467611" y="362711"/>
                </a:lnTo>
                <a:lnTo>
                  <a:pt x="1257554" y="0"/>
                </a:lnTo>
                <a:lnTo>
                  <a:pt x="206273" y="0"/>
                </a:lnTo>
              </a:path>
            </a:pathLst>
          </a:custGeom>
          <a:solidFill>
            <a:srgbClr val="0099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94372" y="2209800"/>
            <a:ext cx="1479791" cy="374904"/>
          </a:xfrm>
          <a:custGeom>
            <a:avLst/>
            <a:gdLst>
              <a:gd name="connsiteX0" fmla="*/ 212547 w 1479791"/>
              <a:gd name="connsiteY0" fmla="*/ 6350 h 374904"/>
              <a:gd name="connsiteX1" fmla="*/ 6350 w 1479791"/>
              <a:gd name="connsiteY1" fmla="*/ 368554 h 374904"/>
              <a:gd name="connsiteX2" fmla="*/ 1473441 w 1479791"/>
              <a:gd name="connsiteY2" fmla="*/ 368554 h 374904"/>
              <a:gd name="connsiteX3" fmla="*/ 1263383 w 1479791"/>
              <a:gd name="connsiteY3" fmla="*/ 6350 h 374904"/>
              <a:gd name="connsiteX4" fmla="*/ 212547 w 1479791"/>
              <a:gd name="connsiteY4" fmla="*/ 6350 h 3749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79791" h="374904">
                <a:moveTo>
                  <a:pt x="212547" y="6350"/>
                </a:moveTo>
                <a:lnTo>
                  <a:pt x="6350" y="368554"/>
                </a:lnTo>
                <a:lnTo>
                  <a:pt x="1473441" y="368554"/>
                </a:lnTo>
                <a:lnTo>
                  <a:pt x="1263383" y="6350"/>
                </a:lnTo>
                <a:lnTo>
                  <a:pt x="21254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1109472" y="1738883"/>
            <a:ext cx="789432" cy="432816"/>
          </a:xfrm>
          <a:custGeom>
            <a:avLst/>
            <a:gdLst>
              <a:gd name="connsiteX0" fmla="*/ 0 w 789432"/>
              <a:gd name="connsiteY0" fmla="*/ 0 h 432816"/>
              <a:gd name="connsiteX1" fmla="*/ 717550 w 789432"/>
              <a:gd name="connsiteY1" fmla="*/ 432816 h 432816"/>
              <a:gd name="connsiteX2" fmla="*/ 789432 w 789432"/>
              <a:gd name="connsiteY2" fmla="*/ 361061 h 432816"/>
              <a:gd name="connsiteX3" fmla="*/ 588391 w 789432"/>
              <a:gd name="connsiteY3" fmla="*/ 0 h 432816"/>
              <a:gd name="connsiteX4" fmla="*/ 0 w 789432"/>
              <a:gd name="connsiteY4" fmla="*/ 0 h 4328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9432" h="432816">
                <a:moveTo>
                  <a:pt x="0" y="0"/>
                </a:moveTo>
                <a:lnTo>
                  <a:pt x="717550" y="432816"/>
                </a:lnTo>
                <a:lnTo>
                  <a:pt x="789432" y="361061"/>
                </a:lnTo>
                <a:lnTo>
                  <a:pt x="588391" y="0"/>
                </a:lnTo>
                <a:lnTo>
                  <a:pt x="0" y="0"/>
                </a:lnTo>
              </a:path>
            </a:pathLst>
          </a:custGeom>
          <a:solidFill>
            <a:srgbClr val="CC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103388" y="1732788"/>
            <a:ext cx="801611" cy="445008"/>
          </a:xfrm>
          <a:custGeom>
            <a:avLst/>
            <a:gdLst>
              <a:gd name="connsiteX0" fmla="*/ 6350 w 801611"/>
              <a:gd name="connsiteY0" fmla="*/ 6350 h 445008"/>
              <a:gd name="connsiteX1" fmla="*/ 723506 w 801611"/>
              <a:gd name="connsiteY1" fmla="*/ 438657 h 445008"/>
              <a:gd name="connsiteX2" fmla="*/ 795261 w 801611"/>
              <a:gd name="connsiteY2" fmla="*/ 367029 h 445008"/>
              <a:gd name="connsiteX3" fmla="*/ 594347 w 801611"/>
              <a:gd name="connsiteY3" fmla="*/ 6350 h 445008"/>
              <a:gd name="connsiteX4" fmla="*/ 6350 w 801611"/>
              <a:gd name="connsiteY4" fmla="*/ 6350 h 4450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01611" h="445008">
                <a:moveTo>
                  <a:pt x="6350" y="6350"/>
                </a:moveTo>
                <a:lnTo>
                  <a:pt x="723506" y="438657"/>
                </a:lnTo>
                <a:lnTo>
                  <a:pt x="795261" y="367029"/>
                </a:lnTo>
                <a:lnTo>
                  <a:pt x="594347"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040891" y="1738883"/>
            <a:ext cx="658368" cy="163067"/>
          </a:xfrm>
          <a:custGeom>
            <a:avLst/>
            <a:gdLst>
              <a:gd name="connsiteX0" fmla="*/ 68059 w 658368"/>
              <a:gd name="connsiteY0" fmla="*/ 0 h 163067"/>
              <a:gd name="connsiteX1" fmla="*/ 0 w 658368"/>
              <a:gd name="connsiteY1" fmla="*/ 75057 h 163067"/>
              <a:gd name="connsiteX2" fmla="*/ 510794 w 658368"/>
              <a:gd name="connsiteY2" fmla="*/ 163067 h 163067"/>
              <a:gd name="connsiteX3" fmla="*/ 658368 w 658368"/>
              <a:gd name="connsiteY3" fmla="*/ 0 h 163067"/>
              <a:gd name="connsiteX4" fmla="*/ 68059 w 658368"/>
              <a:gd name="connsiteY4" fmla="*/ 0 h 1630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8368" h="163067">
                <a:moveTo>
                  <a:pt x="68059" y="0"/>
                </a:moveTo>
                <a:lnTo>
                  <a:pt x="0" y="75057"/>
                </a:lnTo>
                <a:lnTo>
                  <a:pt x="510794" y="163067"/>
                </a:lnTo>
                <a:lnTo>
                  <a:pt x="658368" y="0"/>
                </a:lnTo>
                <a:lnTo>
                  <a:pt x="68059" y="0"/>
                </a:lnTo>
              </a:path>
            </a:pathLst>
          </a:custGeom>
          <a:solidFill>
            <a:srgbClr val="FF99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034808" y="1732788"/>
            <a:ext cx="670547" cy="175260"/>
          </a:xfrm>
          <a:custGeom>
            <a:avLst/>
            <a:gdLst>
              <a:gd name="connsiteX0" fmla="*/ 74358 w 670547"/>
              <a:gd name="connsiteY0" fmla="*/ 6350 h 175260"/>
              <a:gd name="connsiteX1" fmla="*/ 6350 w 670547"/>
              <a:gd name="connsiteY1" fmla="*/ 81152 h 175260"/>
              <a:gd name="connsiteX2" fmla="*/ 516750 w 670547"/>
              <a:gd name="connsiteY2" fmla="*/ 168910 h 175260"/>
              <a:gd name="connsiteX3" fmla="*/ 664197 w 670547"/>
              <a:gd name="connsiteY3" fmla="*/ 6350 h 175260"/>
              <a:gd name="connsiteX4" fmla="*/ 74358 w 670547"/>
              <a:gd name="connsiteY4" fmla="*/ 6350 h 1752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70547" h="175260">
                <a:moveTo>
                  <a:pt x="74358" y="6350"/>
                </a:moveTo>
                <a:lnTo>
                  <a:pt x="6350" y="81152"/>
                </a:lnTo>
                <a:lnTo>
                  <a:pt x="516750" y="168910"/>
                </a:lnTo>
                <a:lnTo>
                  <a:pt x="664197" y="6350"/>
                </a:lnTo>
                <a:lnTo>
                  <a:pt x="74358"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833627" y="1810511"/>
            <a:ext cx="999744" cy="361188"/>
          </a:xfrm>
          <a:custGeom>
            <a:avLst/>
            <a:gdLst>
              <a:gd name="connsiteX0" fmla="*/ 207289 w 999744"/>
              <a:gd name="connsiteY0" fmla="*/ 0 h 361188"/>
              <a:gd name="connsiteX1" fmla="*/ 0 w 999744"/>
              <a:gd name="connsiteY1" fmla="*/ 361188 h 361188"/>
              <a:gd name="connsiteX2" fmla="*/ 999744 w 999744"/>
              <a:gd name="connsiteY2" fmla="*/ 361188 h 361188"/>
              <a:gd name="connsiteX3" fmla="*/ 797051 w 999744"/>
              <a:gd name="connsiteY3" fmla="*/ 0 h 361188"/>
              <a:gd name="connsiteX4" fmla="*/ 207289 w 999744"/>
              <a:gd name="connsiteY4" fmla="*/ 0 h 3611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9744" h="361188">
                <a:moveTo>
                  <a:pt x="207289" y="0"/>
                </a:moveTo>
                <a:lnTo>
                  <a:pt x="0" y="361188"/>
                </a:lnTo>
                <a:lnTo>
                  <a:pt x="999744" y="361188"/>
                </a:lnTo>
                <a:lnTo>
                  <a:pt x="797051" y="0"/>
                </a:lnTo>
                <a:lnTo>
                  <a:pt x="207289" y="0"/>
                </a:lnTo>
              </a:path>
            </a:pathLst>
          </a:custGeom>
          <a:solidFill>
            <a:srgbClr val="FF99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827557" y="1804416"/>
            <a:ext cx="1011910" cy="373379"/>
          </a:xfrm>
          <a:custGeom>
            <a:avLst/>
            <a:gdLst>
              <a:gd name="connsiteX0" fmla="*/ 213525 w 1011910"/>
              <a:gd name="connsiteY0" fmla="*/ 6350 h 373379"/>
              <a:gd name="connsiteX1" fmla="*/ 6350 w 1011910"/>
              <a:gd name="connsiteY1" fmla="*/ 367029 h 373379"/>
              <a:gd name="connsiteX2" fmla="*/ 1005560 w 1011910"/>
              <a:gd name="connsiteY2" fmla="*/ 367029 h 373379"/>
              <a:gd name="connsiteX3" fmla="*/ 802995 w 1011910"/>
              <a:gd name="connsiteY3" fmla="*/ 6350 h 373379"/>
              <a:gd name="connsiteX4" fmla="*/ 213525 w 1011910"/>
              <a:gd name="connsiteY4" fmla="*/ 6350 h 3733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11910" h="373379">
                <a:moveTo>
                  <a:pt x="213525" y="6350"/>
                </a:moveTo>
                <a:lnTo>
                  <a:pt x="6350" y="367029"/>
                </a:lnTo>
                <a:lnTo>
                  <a:pt x="1005560" y="367029"/>
                </a:lnTo>
                <a:lnTo>
                  <a:pt x="802995" y="6350"/>
                </a:lnTo>
                <a:lnTo>
                  <a:pt x="21352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338072" y="1226819"/>
            <a:ext cx="333755" cy="534924"/>
          </a:xfrm>
          <a:custGeom>
            <a:avLst/>
            <a:gdLst>
              <a:gd name="connsiteX0" fmla="*/ 65658 w 333755"/>
              <a:gd name="connsiteY0" fmla="*/ 0 h 534924"/>
              <a:gd name="connsiteX1" fmla="*/ 0 w 333755"/>
              <a:gd name="connsiteY1" fmla="*/ 70104 h 534924"/>
              <a:gd name="connsiteX2" fmla="*/ 262000 w 333755"/>
              <a:gd name="connsiteY2" fmla="*/ 534924 h 534924"/>
              <a:gd name="connsiteX3" fmla="*/ 333755 w 333755"/>
              <a:gd name="connsiteY3" fmla="*/ 467106 h 534924"/>
              <a:gd name="connsiteX4" fmla="*/ 65658 w 333755"/>
              <a:gd name="connsiteY4" fmla="*/ 0 h 5349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33755" h="534924">
                <a:moveTo>
                  <a:pt x="65658" y="0"/>
                </a:moveTo>
                <a:lnTo>
                  <a:pt x="0" y="70104"/>
                </a:lnTo>
                <a:lnTo>
                  <a:pt x="262000" y="534924"/>
                </a:lnTo>
                <a:lnTo>
                  <a:pt x="333755" y="467106"/>
                </a:lnTo>
                <a:lnTo>
                  <a:pt x="65658" y="0"/>
                </a:lnTo>
              </a:path>
            </a:pathLst>
          </a:custGeom>
          <a:solidFill>
            <a:srgbClr val="99999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331975" y="1219200"/>
            <a:ext cx="345948" cy="548640"/>
          </a:xfrm>
          <a:custGeom>
            <a:avLst/>
            <a:gdLst>
              <a:gd name="connsiteX0" fmla="*/ 71882 w 345948"/>
              <a:gd name="connsiteY0" fmla="*/ 6350 h 548640"/>
              <a:gd name="connsiteX1" fmla="*/ 6350 w 345948"/>
              <a:gd name="connsiteY1" fmla="*/ 76580 h 548640"/>
              <a:gd name="connsiteX2" fmla="*/ 267970 w 345948"/>
              <a:gd name="connsiteY2" fmla="*/ 542289 h 548640"/>
              <a:gd name="connsiteX3" fmla="*/ 339597 w 345948"/>
              <a:gd name="connsiteY3" fmla="*/ 474345 h 548640"/>
              <a:gd name="connsiteX4" fmla="*/ 71882 w 345948"/>
              <a:gd name="connsiteY4" fmla="*/ 6350 h 548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948" h="548640">
                <a:moveTo>
                  <a:pt x="71882" y="6350"/>
                </a:moveTo>
                <a:lnTo>
                  <a:pt x="6350" y="76580"/>
                </a:lnTo>
                <a:lnTo>
                  <a:pt x="267970" y="542289"/>
                </a:lnTo>
                <a:lnTo>
                  <a:pt x="339597" y="474345"/>
                </a:lnTo>
                <a:lnTo>
                  <a:pt x="71882"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1069847" y="1295400"/>
            <a:ext cx="534924" cy="470916"/>
          </a:xfrm>
          <a:custGeom>
            <a:avLst/>
            <a:gdLst>
              <a:gd name="connsiteX0" fmla="*/ 265938 w 534924"/>
              <a:gd name="connsiteY0" fmla="*/ 0 h 470916"/>
              <a:gd name="connsiteX1" fmla="*/ 0 w 534924"/>
              <a:gd name="connsiteY1" fmla="*/ 470916 h 470916"/>
              <a:gd name="connsiteX2" fmla="*/ 534924 w 534924"/>
              <a:gd name="connsiteY2" fmla="*/ 470916 h 470916"/>
              <a:gd name="connsiteX3" fmla="*/ 265938 w 534924"/>
              <a:gd name="connsiteY3" fmla="*/ 0 h 470916"/>
            </a:gdLst>
            <a:ahLst/>
            <a:cxnLst>
              <a:cxn ang="0">
                <a:pos x="connsiteX0" y="connsiteY0"/>
              </a:cxn>
              <a:cxn ang="1">
                <a:pos x="connsiteX1" y="connsiteY1"/>
              </a:cxn>
              <a:cxn ang="2">
                <a:pos x="connsiteX2" y="connsiteY2"/>
              </a:cxn>
              <a:cxn ang="3">
                <a:pos x="connsiteX3" y="connsiteY3"/>
              </a:cxn>
            </a:cxnLst>
            <a:rect l="l" t="t" r="r" b="b"/>
            <a:pathLst>
              <a:path w="534924" h="470916">
                <a:moveTo>
                  <a:pt x="265938" y="0"/>
                </a:moveTo>
                <a:lnTo>
                  <a:pt x="0" y="470916"/>
                </a:lnTo>
                <a:lnTo>
                  <a:pt x="534924" y="470916"/>
                </a:lnTo>
                <a:lnTo>
                  <a:pt x="265938" y="0"/>
                </a:lnTo>
              </a:path>
            </a:pathLst>
          </a:custGeom>
          <a:solidFill>
            <a:srgbClr val="00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063764" y="1289303"/>
            <a:ext cx="547103" cy="483108"/>
          </a:xfrm>
          <a:custGeom>
            <a:avLst/>
            <a:gdLst>
              <a:gd name="connsiteX0" fmla="*/ 272021 w 547103"/>
              <a:gd name="connsiteY0" fmla="*/ 6350 h 483108"/>
              <a:gd name="connsiteX1" fmla="*/ 6350 w 547103"/>
              <a:gd name="connsiteY1" fmla="*/ 476758 h 483108"/>
              <a:gd name="connsiteX2" fmla="*/ 540753 w 547103"/>
              <a:gd name="connsiteY2" fmla="*/ 476758 h 483108"/>
              <a:gd name="connsiteX3" fmla="*/ 272021 w 547103"/>
              <a:gd name="connsiteY3" fmla="*/ 6350 h 483108"/>
            </a:gdLst>
            <a:ahLst/>
            <a:cxnLst>
              <a:cxn ang="0">
                <a:pos x="connsiteX0" y="connsiteY0"/>
              </a:cxn>
              <a:cxn ang="1">
                <a:pos x="connsiteX1" y="connsiteY1"/>
              </a:cxn>
              <a:cxn ang="2">
                <a:pos x="connsiteX2" y="connsiteY2"/>
              </a:cxn>
              <a:cxn ang="3">
                <a:pos x="connsiteX3" y="connsiteY3"/>
              </a:cxn>
            </a:cxnLst>
            <a:rect l="l" t="t" r="r" b="b"/>
            <a:pathLst>
              <a:path w="547103" h="483108">
                <a:moveTo>
                  <a:pt x="272021" y="6350"/>
                </a:moveTo>
                <a:lnTo>
                  <a:pt x="6350" y="476758"/>
                </a:lnTo>
                <a:lnTo>
                  <a:pt x="540753" y="476758"/>
                </a:lnTo>
                <a:lnTo>
                  <a:pt x="27202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533400" y="317500"/>
            <a:ext cx="40640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使命和目标：使命声明</a:t>
            </a:r>
          </a:p>
        </p:txBody>
      </p:sp>
      <p:sp>
        <p:nvSpPr>
          <p:cNvPr id="21" name="TextBox 1"/>
          <p:cNvSpPr txBox="1"/>
          <p:nvPr/>
        </p:nvSpPr>
        <p:spPr>
          <a:xfrm>
            <a:off x="1168400" y="1574800"/>
            <a:ext cx="342900" cy="914400"/>
          </a:xfrm>
          <a:prstGeom prst="rect">
            <a:avLst/>
          </a:prstGeom>
          <a:noFill/>
        </p:spPr>
        <p:txBody>
          <a:bodyPr wrap="none" lIns="0" tIns="0" rIns="0" rtlCol="0">
            <a:spAutoFit/>
          </a:bodyPr>
          <a:lstStyle/>
          <a:p>
            <a:pPr>
              <a:lnSpc>
                <a:spcPts val="1200"/>
              </a:lnSpc>
              <a:tabLst>
                <a:tab pos="38100" algn="l"/>
              </a:tabLst>
            </a:pPr>
            <a:r>
              <a:rPr lang="en-US" altLang="zh-CN" dirty="0"/>
              <a:t>	</a:t>
            </a:r>
            <a:r>
              <a:rPr lang="en-US" altLang="zh-CN" sz="1200" dirty="0">
                <a:solidFill>
                  <a:srgbClr val="FFFFFF"/>
                </a:solidFill>
                <a:latin typeface="Microsoft YaHei UI" panose="020B0503020204020204" pitchFamily="18" charset="-122"/>
                <a:cs typeface="Microsoft YaHei UI" panose="020B0503020204020204" pitchFamily="18" charset="-122"/>
              </a:rPr>
              <a:t>愿景</a:t>
            </a:r>
          </a:p>
          <a:p>
            <a:pPr>
              <a:lnSpc>
                <a:spcPts val="1000"/>
              </a:lnSpc>
            </a:pPr>
            <a:endParaRPr lang="en-US" altLang="zh-CN" dirty="0"/>
          </a:p>
          <a:p>
            <a:pPr>
              <a:lnSpc>
                <a:spcPts val="1000"/>
              </a:lnSpc>
            </a:pPr>
            <a:endParaRPr lang="en-US" altLang="zh-CN" dirty="0"/>
          </a:p>
          <a:p>
            <a:pPr>
              <a:lnSpc>
                <a:spcPts val="1200"/>
              </a:lnSpc>
              <a:tabLst>
                <a:tab pos="38100" algn="l"/>
              </a:tabLst>
            </a:pPr>
            <a:r>
              <a:rPr lang="en-US" altLang="zh-CN" sz="1200" dirty="0">
                <a:solidFill>
                  <a:srgbClr val="FFFFFF"/>
                </a:solidFill>
                <a:latin typeface="Microsoft YaHei UI" panose="020B0503020204020204" pitchFamily="18" charset="-122"/>
                <a:cs typeface="Microsoft YaHei UI" panose="020B0503020204020204" pitchFamily="18" charset="-122"/>
              </a:rPr>
              <a:t>使命</a:t>
            </a:r>
          </a:p>
          <a:p>
            <a:pPr>
              <a:lnSpc>
                <a:spcPts val="1000"/>
              </a:lnSpc>
            </a:pPr>
            <a:endParaRPr lang="en-US" altLang="zh-CN" dirty="0"/>
          </a:p>
          <a:p>
            <a:pPr>
              <a:lnSpc>
                <a:spcPts val="1800"/>
              </a:lnSpc>
              <a:tabLst>
                <a:tab pos="38100" algn="l"/>
              </a:tabLst>
            </a:pPr>
            <a:r>
              <a:rPr lang="en-US" altLang="zh-CN" sz="1200" dirty="0">
                <a:solidFill>
                  <a:srgbClr val="FFFFFF"/>
                </a:solidFill>
                <a:latin typeface="Microsoft YaHei UI" panose="020B0503020204020204" pitchFamily="18" charset="-122"/>
                <a:cs typeface="Microsoft YaHei UI" panose="020B0503020204020204" pitchFamily="18" charset="-122"/>
              </a:rPr>
              <a:t>目标</a:t>
            </a:r>
          </a:p>
        </p:txBody>
      </p:sp>
      <p:sp>
        <p:nvSpPr>
          <p:cNvPr id="22" name="TextBox 1"/>
          <p:cNvSpPr txBox="1"/>
          <p:nvPr/>
        </p:nvSpPr>
        <p:spPr>
          <a:xfrm>
            <a:off x="2514600" y="1790700"/>
            <a:ext cx="6083300" cy="3949700"/>
          </a:xfrm>
          <a:prstGeom prst="rect">
            <a:avLst/>
          </a:prstGeom>
          <a:noFill/>
        </p:spPr>
        <p:txBody>
          <a:bodyPr wrap="none" lIns="0" tIns="0" rIns="0" rtlCol="0">
            <a:spAutoFit/>
          </a:bodyPr>
          <a:lstStyle/>
          <a:p>
            <a:pPr>
              <a:lnSpc>
                <a:spcPts val="2500"/>
              </a:lnSpc>
              <a:tabLst>
                <a:tab pos="63500" algn="l"/>
                <a:tab pos="495300" algn="l"/>
              </a:tabLst>
            </a:pPr>
            <a:r>
              <a:rPr lang="en-US" altLang="zh-CN" dirty="0"/>
              <a:t>	</a:t>
            </a:r>
            <a:r>
              <a:rPr lang="en-US" altLang="zh-CN" sz="2005" dirty="0">
                <a:solidFill>
                  <a:srgbClr val="000000"/>
                </a:solidFill>
                <a:latin typeface="Microsoft YaHei UI" panose="020B0503020204020204" pitchFamily="18" charset="-122"/>
                <a:cs typeface="Microsoft YaHei UI" panose="020B0503020204020204" pitchFamily="18" charset="-122"/>
              </a:rPr>
              <a:t>使命：</a:t>
            </a:r>
          </a:p>
          <a:p>
            <a:pPr>
              <a:lnSpc>
                <a:spcPts val="2800"/>
              </a:lnSpc>
              <a:tabLst>
                <a:tab pos="63500" algn="l"/>
                <a:tab pos="495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–用于指导规划的统一愿景</a:t>
            </a:r>
          </a:p>
          <a:p>
            <a:pPr>
              <a:lnSpc>
                <a:spcPts val="2800"/>
              </a:lnSpc>
              <a:tabLst>
                <a:tab pos="63500" algn="l"/>
                <a:tab pos="495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–五个组成部分</a:t>
            </a:r>
          </a:p>
          <a:p>
            <a:pPr>
              <a:lnSpc>
                <a:spcPts val="2400"/>
              </a:lnSpc>
              <a:tabLst>
                <a:tab pos="63500" algn="l"/>
                <a:tab pos="4953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本业务的角色及对公司的贡献</a:t>
            </a:r>
          </a:p>
          <a:p>
            <a:pPr>
              <a:lnSpc>
                <a:spcPts val="2400"/>
              </a:lnSpc>
              <a:tabLst>
                <a:tab pos="63500" algn="l"/>
                <a:tab pos="4953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业务的描述（带来增值、满足客户需求或提供效益）</a:t>
            </a:r>
          </a:p>
          <a:p>
            <a:pPr>
              <a:lnSpc>
                <a:spcPts val="2500"/>
              </a:lnSpc>
              <a:tabLst>
                <a:tab pos="63500" algn="l"/>
                <a:tab pos="4953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与众不同的能力</a:t>
            </a:r>
          </a:p>
          <a:p>
            <a:pPr>
              <a:lnSpc>
                <a:spcPts val="2400"/>
              </a:lnSpc>
              <a:tabLst>
                <a:tab pos="63500" algn="l"/>
                <a:tab pos="4953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利润模型和战略控制</a:t>
            </a:r>
          </a:p>
          <a:p>
            <a:pPr>
              <a:lnSpc>
                <a:spcPts val="2400"/>
              </a:lnSpc>
              <a:tabLst>
                <a:tab pos="63500" algn="l"/>
                <a:tab pos="4953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预示未来的发展（优先级）</a:t>
            </a:r>
          </a:p>
          <a:p>
            <a:pPr>
              <a:lnSpc>
                <a:spcPts val="1000"/>
              </a:lnSpc>
            </a:pPr>
            <a:endParaRPr lang="en-US" altLang="zh-CN" dirty="0"/>
          </a:p>
          <a:p>
            <a:pPr>
              <a:lnSpc>
                <a:spcPts val="2200"/>
              </a:lnSpc>
              <a:tabLst>
                <a:tab pos="63500" algn="l"/>
                <a:tab pos="4953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–使命应该能够振奋人心并具有挑战性，但又是切合实际的，要避免</a:t>
            </a:r>
          </a:p>
          <a:p>
            <a:pPr>
              <a:lnSpc>
                <a:spcPts val="2100"/>
              </a:lnSpc>
              <a:tabLst>
                <a:tab pos="63500" algn="l"/>
                <a:tab pos="4953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毫无特点的笼统的声明和模糊不清的愿望描述。</a:t>
            </a:r>
          </a:p>
          <a:p>
            <a:pPr>
              <a:lnSpc>
                <a:spcPts val="1000"/>
              </a:lnSpc>
            </a:pPr>
            <a:endParaRPr lang="en-US" altLang="zh-CN" dirty="0"/>
          </a:p>
          <a:p>
            <a:pPr>
              <a:lnSpc>
                <a:spcPts val="2000"/>
              </a:lnSpc>
              <a:tabLst>
                <a:tab pos="63500" algn="l"/>
                <a:tab pos="4953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–产品线使命愿景目标比公司使命愿景目标更加具体，和对外宣传使</a:t>
            </a:r>
          </a:p>
          <a:p>
            <a:pPr>
              <a:lnSpc>
                <a:spcPts val="2000"/>
              </a:lnSpc>
              <a:tabLst>
                <a:tab pos="63500" algn="l"/>
                <a:tab pos="4953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用的使命愿景并不一致，并且需要严格保密。</a:t>
            </a:r>
          </a:p>
        </p:txBody>
      </p:sp>
      <p:sp>
        <p:nvSpPr>
          <p:cNvPr id="20" name="日期占位符 19"/>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673582" y="1553844"/>
          <a:ext cx="7808620" cy="4178122"/>
        </p:xfrm>
        <a:graphic>
          <a:graphicData uri="http://schemas.openxmlformats.org/drawingml/2006/table">
            <a:tbl>
              <a:tblPr/>
              <a:tblGrid>
                <a:gridCol w="3249066">
                  <a:extLst>
                    <a:ext uri="{9D8B030D-6E8A-4147-A177-3AD203B41FA5}">
                      <a16:colId xmlns:a16="http://schemas.microsoft.com/office/drawing/2014/main" val="20000"/>
                    </a:ext>
                  </a:extLst>
                </a:gridCol>
                <a:gridCol w="4559554">
                  <a:extLst>
                    <a:ext uri="{9D8B030D-6E8A-4147-A177-3AD203B41FA5}">
                      <a16:colId xmlns:a16="http://schemas.microsoft.com/office/drawing/2014/main" val="20001"/>
                    </a:ext>
                  </a:extLst>
                </a:gridCol>
              </a:tblGrid>
              <a:tr h="648843">
                <a:tc>
                  <a:txBody>
                    <a:bodyPr/>
                    <a:lstStyle/>
                    <a:p>
                      <a:pPr algn="ctr"/>
                      <a:r>
                        <a:rPr lang="en-US" altLang="zh-CN" sz="1800" dirty="0">
                          <a:solidFill>
                            <a:srgbClr val="000000"/>
                          </a:solidFill>
                          <a:latin typeface="Microsoft YaHei UI" panose="020B0503020204020204" pitchFamily="18" charset="-122"/>
                          <a:cs typeface="Microsoft YaHei UI" panose="020B0503020204020204" pitchFamily="18" charset="-122"/>
                        </a:rPr>
                        <a:t>使命（本产品线存在的目的和</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800" dirty="0">
                          <a:solidFill>
                            <a:srgbClr val="000000"/>
                          </a:solidFill>
                          <a:latin typeface="Microsoft YaHei UI" panose="020B0503020204020204" pitchFamily="18" charset="-122"/>
                          <a:cs typeface="Microsoft YaHei UI" panose="020B0503020204020204" pitchFamily="18" charset="-122"/>
                        </a:rPr>
                        <a:t>意义）</a:t>
                      </a:r>
                      <a:endParaRPr lang="zh-CN" altLang="en-US" sz="18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800" dirty="0">
                          <a:solidFill>
                            <a:srgbClr val="000000"/>
                          </a:solidFill>
                          <a:latin typeface="Microsoft YaHei UI" panose="020B0503020204020204" pitchFamily="18" charset="-122"/>
                          <a:cs typeface="Microsoft YaHei UI" panose="020B0503020204020204" pitchFamily="18" charset="-122"/>
                        </a:rPr>
                        <a:t>愿景</a:t>
                      </a:r>
                      <a:r>
                        <a:rPr lang="en-US" altLang="zh-CN" sz="1800" b="1" dirty="0">
                          <a:solidFill>
                            <a:srgbClr val="000000"/>
                          </a:solidFill>
                          <a:latin typeface="Times New Roman" panose="02020603050405020304" pitchFamily="18" charset="0"/>
                          <a:cs typeface="Times New Roman" panose="02020603050405020304" pitchFamily="18" charset="0"/>
                        </a:rPr>
                        <a:t>/</a:t>
                      </a:r>
                      <a:r>
                        <a:rPr lang="en-US" altLang="zh-CN" sz="1800" dirty="0">
                          <a:solidFill>
                            <a:srgbClr val="000000"/>
                          </a:solidFill>
                          <a:latin typeface="Microsoft YaHei UI" panose="020B0503020204020204" pitchFamily="18" charset="-122"/>
                          <a:cs typeface="Microsoft YaHei UI" panose="020B0503020204020204" pitchFamily="18" charset="-122"/>
                        </a:rPr>
                        <a:t>战略（业务设计）（从事什么业务，</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800" dirty="0">
                          <a:solidFill>
                            <a:srgbClr val="000000"/>
                          </a:solidFill>
                          <a:latin typeface="Microsoft YaHei UI" panose="020B0503020204020204" pitchFamily="18" charset="-122"/>
                          <a:cs typeface="Microsoft YaHei UI" panose="020B0503020204020204" pitchFamily="18" charset="-122"/>
                        </a:rPr>
                        <a:t>想成为什么样子，通过什么方式？）</a:t>
                      </a:r>
                      <a:endParaRPr lang="zh-CN" altLang="en-US" sz="18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3529279">
                <a:tc>
                  <a:txBody>
                    <a:bodyPr/>
                    <a:lstStyle/>
                    <a:p>
                      <a:pPr algn="l"/>
                      <a:r>
                        <a:rPr lang="en-US" altLang="zh-CN" sz="1800" dirty="0">
                          <a:solidFill>
                            <a:srgbClr val="000000"/>
                          </a:solidFill>
                          <a:latin typeface="Microsoft YaHei UI" panose="020B0503020204020204" pitchFamily="18" charset="-122"/>
                          <a:cs typeface="Microsoft YaHei UI" panose="020B0503020204020204" pitchFamily="18" charset="-122"/>
                        </a:rPr>
                        <a:t>A.产品线对公司的贡献：</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800" dirty="0">
                          <a:solidFill>
                            <a:srgbClr val="000000"/>
                          </a:solidFill>
                          <a:latin typeface="Microsoft YaHei UI" panose="020B0503020204020204" pitchFamily="18" charset="-122"/>
                          <a:cs typeface="Microsoft YaHei UI" panose="020B0503020204020204" pitchFamily="18" charset="-122"/>
                        </a:rPr>
                        <a:t>B.（可选）产品线对客户/社会</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800" dirty="0">
                          <a:solidFill>
                            <a:srgbClr val="000000"/>
                          </a:solidFill>
                          <a:latin typeface="Microsoft YaHei UI" panose="020B0503020204020204" pitchFamily="18" charset="-122"/>
                          <a:cs typeface="Microsoft YaHei UI" panose="020B0503020204020204" pitchFamily="18" charset="-122"/>
                        </a:rPr>
                        <a:t>/员工/股东的贡献：</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800" dirty="0">
                          <a:solidFill>
                            <a:srgbClr val="000000"/>
                          </a:solidFill>
                          <a:latin typeface="Microsoft YaHei UI" panose="020B0503020204020204" pitchFamily="18" charset="-122"/>
                          <a:cs typeface="Microsoft YaHei UI" panose="020B0503020204020204" pitchFamily="18" charset="-122"/>
                        </a:rPr>
                        <a:t>C…….</a:t>
                      </a:r>
                      <a:endParaRPr lang="zh-CN" altLang="en-US" sz="18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1800" dirty="0">
                          <a:solidFill>
                            <a:srgbClr val="000000"/>
                          </a:solidFill>
                          <a:latin typeface="Microsoft YaHei UI" panose="020B0503020204020204" pitchFamily="18" charset="-122"/>
                          <a:cs typeface="Microsoft YaHei UI" panose="020B0503020204020204" pitchFamily="18" charset="-122"/>
                        </a:rPr>
                        <a:t>A..业务范围描述：</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800" dirty="0">
                          <a:solidFill>
                            <a:srgbClr val="000000"/>
                          </a:solidFill>
                          <a:latin typeface="Microsoft YaHei UI" panose="020B0503020204020204" pitchFamily="18" charset="-122"/>
                          <a:cs typeface="Microsoft YaHei UI" panose="020B0503020204020204" pitchFamily="18" charset="-122"/>
                        </a:rPr>
                        <a:t>B.产品线将来在业界的地位：</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800" dirty="0">
                          <a:solidFill>
                            <a:srgbClr val="000000"/>
                          </a:solidFill>
                          <a:latin typeface="Microsoft YaHei UI" panose="020B0503020204020204" pitchFamily="18" charset="-122"/>
                          <a:cs typeface="Microsoft YaHei UI" panose="020B0503020204020204" pitchFamily="18" charset="-122"/>
                        </a:rPr>
                        <a:t>C.利润模型：</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800" dirty="0">
                          <a:solidFill>
                            <a:srgbClr val="000000"/>
                          </a:solidFill>
                          <a:latin typeface="Microsoft YaHei UI" panose="020B0503020204020204" pitchFamily="18" charset="-122"/>
                          <a:cs typeface="Microsoft YaHei UI" panose="020B0503020204020204" pitchFamily="18" charset="-122"/>
                        </a:rPr>
                        <a:t>D.战略控制点：</a:t>
                      </a:r>
                      <a:endParaRPr lang="zh-CN" altLang="en-US" sz="18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800" dirty="0">
                          <a:solidFill>
                            <a:srgbClr val="000000"/>
                          </a:solidFill>
                          <a:latin typeface="Microsoft YaHei UI" panose="020B0503020204020204" pitchFamily="18" charset="-122"/>
                          <a:cs typeface="Microsoft YaHei UI" panose="020B0503020204020204" pitchFamily="18" charset="-122"/>
                        </a:rPr>
                        <a:t>E.其它：……</a:t>
                      </a:r>
                      <a:endParaRPr lang="zh-CN" altLang="en-US" sz="18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533400" y="368300"/>
            <a:ext cx="52832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使命和目标：使命声明工作表</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73252" y="2145792"/>
            <a:ext cx="1263396" cy="438911"/>
          </a:xfrm>
          <a:custGeom>
            <a:avLst/>
            <a:gdLst>
              <a:gd name="connsiteX0" fmla="*/ 0 w 1263396"/>
              <a:gd name="connsiteY0" fmla="*/ 0 h 438911"/>
              <a:gd name="connsiteX1" fmla="*/ 1195324 w 1263396"/>
              <a:gd name="connsiteY1" fmla="*/ 438911 h 438911"/>
              <a:gd name="connsiteX2" fmla="*/ 1263396 w 1263396"/>
              <a:gd name="connsiteY2" fmla="*/ 363347 h 438911"/>
              <a:gd name="connsiteX3" fmla="*/ 1052321 w 1263396"/>
              <a:gd name="connsiteY3" fmla="*/ 0 h 438911"/>
              <a:gd name="connsiteX4" fmla="*/ 0 w 1263396"/>
              <a:gd name="connsiteY4" fmla="*/ 0 h 4389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63396" h="438911">
                <a:moveTo>
                  <a:pt x="0" y="0"/>
                </a:moveTo>
                <a:lnTo>
                  <a:pt x="1195324" y="438911"/>
                </a:lnTo>
                <a:lnTo>
                  <a:pt x="1263396" y="363347"/>
                </a:lnTo>
                <a:lnTo>
                  <a:pt x="1052321" y="0"/>
                </a:lnTo>
                <a:lnTo>
                  <a:pt x="0" y="0"/>
                </a:lnTo>
              </a:path>
            </a:pathLst>
          </a:custGeom>
          <a:solidFill>
            <a:srgbClr val="00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67181" y="2139695"/>
            <a:ext cx="1275562" cy="451104"/>
          </a:xfrm>
          <a:custGeom>
            <a:avLst/>
            <a:gdLst>
              <a:gd name="connsiteX0" fmla="*/ 6350 w 1275562"/>
              <a:gd name="connsiteY0" fmla="*/ 6350 h 451104"/>
              <a:gd name="connsiteX1" fmla="*/ 1201140 w 1275562"/>
              <a:gd name="connsiteY1" fmla="*/ 444754 h 451104"/>
              <a:gd name="connsiteX2" fmla="*/ 1269212 w 1275562"/>
              <a:gd name="connsiteY2" fmla="*/ 369316 h 451104"/>
              <a:gd name="connsiteX3" fmla="*/ 1058265 w 1275562"/>
              <a:gd name="connsiteY3" fmla="*/ 6350 h 451104"/>
              <a:gd name="connsiteX4" fmla="*/ 6350 w 1275562"/>
              <a:gd name="connsiteY4" fmla="*/ 6350 h 4511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5562" h="451104">
                <a:moveTo>
                  <a:pt x="6350" y="6350"/>
                </a:moveTo>
                <a:lnTo>
                  <a:pt x="1201140" y="444754"/>
                </a:lnTo>
                <a:lnTo>
                  <a:pt x="1269212" y="369316"/>
                </a:lnTo>
                <a:lnTo>
                  <a:pt x="1058265"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03148" y="2145792"/>
            <a:ext cx="1121663" cy="266700"/>
          </a:xfrm>
          <a:custGeom>
            <a:avLst/>
            <a:gdLst>
              <a:gd name="connsiteX0" fmla="*/ 70294 w 1121663"/>
              <a:gd name="connsiteY0" fmla="*/ 0 h 266700"/>
              <a:gd name="connsiteX1" fmla="*/ 0 w 1121663"/>
              <a:gd name="connsiteY1" fmla="*/ 73151 h 266700"/>
              <a:gd name="connsiteX2" fmla="*/ 884047 w 1121663"/>
              <a:gd name="connsiteY2" fmla="*/ 266700 h 266700"/>
              <a:gd name="connsiteX3" fmla="*/ 1121663 w 1121663"/>
              <a:gd name="connsiteY3" fmla="*/ 0 h 266700"/>
              <a:gd name="connsiteX4" fmla="*/ 70294 w 1121663"/>
              <a:gd name="connsiteY4" fmla="*/ 0 h 266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21663" h="266700">
                <a:moveTo>
                  <a:pt x="70294" y="0"/>
                </a:moveTo>
                <a:lnTo>
                  <a:pt x="0" y="73151"/>
                </a:lnTo>
                <a:lnTo>
                  <a:pt x="884047" y="266700"/>
                </a:lnTo>
                <a:lnTo>
                  <a:pt x="1121663" y="0"/>
                </a:lnTo>
                <a:lnTo>
                  <a:pt x="70294" y="0"/>
                </a:lnTo>
              </a:path>
            </a:pathLst>
          </a:custGeom>
          <a:solidFill>
            <a:srgbClr val="00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797064" y="2139695"/>
            <a:ext cx="1133843" cy="278892"/>
          </a:xfrm>
          <a:custGeom>
            <a:avLst/>
            <a:gdLst>
              <a:gd name="connsiteX0" fmla="*/ 76619 w 1133843"/>
              <a:gd name="connsiteY0" fmla="*/ 6350 h 278892"/>
              <a:gd name="connsiteX1" fmla="*/ 6350 w 1133843"/>
              <a:gd name="connsiteY1" fmla="*/ 79375 h 278892"/>
              <a:gd name="connsiteX2" fmla="*/ 890003 w 1133843"/>
              <a:gd name="connsiteY2" fmla="*/ 272542 h 278892"/>
              <a:gd name="connsiteX3" fmla="*/ 1127493 w 1133843"/>
              <a:gd name="connsiteY3" fmla="*/ 6350 h 278892"/>
              <a:gd name="connsiteX4" fmla="*/ 76619 w 1133843"/>
              <a:gd name="connsiteY4" fmla="*/ 6350 h 2788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33843" h="278892">
                <a:moveTo>
                  <a:pt x="76619" y="6350"/>
                </a:moveTo>
                <a:lnTo>
                  <a:pt x="6350" y="79375"/>
                </a:lnTo>
                <a:lnTo>
                  <a:pt x="890003" y="272542"/>
                </a:lnTo>
                <a:lnTo>
                  <a:pt x="1127493" y="6350"/>
                </a:lnTo>
                <a:lnTo>
                  <a:pt x="7661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00455" y="2215895"/>
            <a:ext cx="1467611" cy="362711"/>
          </a:xfrm>
          <a:custGeom>
            <a:avLst/>
            <a:gdLst>
              <a:gd name="connsiteX0" fmla="*/ 206273 w 1467611"/>
              <a:gd name="connsiteY0" fmla="*/ 0 h 362711"/>
              <a:gd name="connsiteX1" fmla="*/ 0 w 1467611"/>
              <a:gd name="connsiteY1" fmla="*/ 362711 h 362711"/>
              <a:gd name="connsiteX2" fmla="*/ 1467611 w 1467611"/>
              <a:gd name="connsiteY2" fmla="*/ 362711 h 362711"/>
              <a:gd name="connsiteX3" fmla="*/ 1257554 w 1467611"/>
              <a:gd name="connsiteY3" fmla="*/ 0 h 362711"/>
              <a:gd name="connsiteX4" fmla="*/ 206273 w 1467611"/>
              <a:gd name="connsiteY4" fmla="*/ 0 h 3627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7611" h="362711">
                <a:moveTo>
                  <a:pt x="206273" y="0"/>
                </a:moveTo>
                <a:lnTo>
                  <a:pt x="0" y="362711"/>
                </a:lnTo>
                <a:lnTo>
                  <a:pt x="1467611" y="362711"/>
                </a:lnTo>
                <a:lnTo>
                  <a:pt x="1257554" y="0"/>
                </a:lnTo>
                <a:lnTo>
                  <a:pt x="206273" y="0"/>
                </a:lnTo>
              </a:path>
            </a:pathLst>
          </a:custGeom>
          <a:solidFill>
            <a:srgbClr val="0099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94372" y="2209800"/>
            <a:ext cx="1479791" cy="374904"/>
          </a:xfrm>
          <a:custGeom>
            <a:avLst/>
            <a:gdLst>
              <a:gd name="connsiteX0" fmla="*/ 212547 w 1479791"/>
              <a:gd name="connsiteY0" fmla="*/ 6350 h 374904"/>
              <a:gd name="connsiteX1" fmla="*/ 6350 w 1479791"/>
              <a:gd name="connsiteY1" fmla="*/ 368554 h 374904"/>
              <a:gd name="connsiteX2" fmla="*/ 1473441 w 1479791"/>
              <a:gd name="connsiteY2" fmla="*/ 368554 h 374904"/>
              <a:gd name="connsiteX3" fmla="*/ 1263383 w 1479791"/>
              <a:gd name="connsiteY3" fmla="*/ 6350 h 374904"/>
              <a:gd name="connsiteX4" fmla="*/ 212547 w 1479791"/>
              <a:gd name="connsiteY4" fmla="*/ 6350 h 3749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79791" h="374904">
                <a:moveTo>
                  <a:pt x="212547" y="6350"/>
                </a:moveTo>
                <a:lnTo>
                  <a:pt x="6350" y="368554"/>
                </a:lnTo>
                <a:lnTo>
                  <a:pt x="1473441" y="368554"/>
                </a:lnTo>
                <a:lnTo>
                  <a:pt x="1263383" y="6350"/>
                </a:lnTo>
                <a:lnTo>
                  <a:pt x="21254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1109472" y="1738883"/>
            <a:ext cx="789432" cy="432816"/>
          </a:xfrm>
          <a:custGeom>
            <a:avLst/>
            <a:gdLst>
              <a:gd name="connsiteX0" fmla="*/ 0 w 789432"/>
              <a:gd name="connsiteY0" fmla="*/ 0 h 432816"/>
              <a:gd name="connsiteX1" fmla="*/ 717550 w 789432"/>
              <a:gd name="connsiteY1" fmla="*/ 432816 h 432816"/>
              <a:gd name="connsiteX2" fmla="*/ 789432 w 789432"/>
              <a:gd name="connsiteY2" fmla="*/ 361061 h 432816"/>
              <a:gd name="connsiteX3" fmla="*/ 588391 w 789432"/>
              <a:gd name="connsiteY3" fmla="*/ 0 h 432816"/>
              <a:gd name="connsiteX4" fmla="*/ 0 w 789432"/>
              <a:gd name="connsiteY4" fmla="*/ 0 h 4328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9432" h="432816">
                <a:moveTo>
                  <a:pt x="0" y="0"/>
                </a:moveTo>
                <a:lnTo>
                  <a:pt x="717550" y="432816"/>
                </a:lnTo>
                <a:lnTo>
                  <a:pt x="789432" y="361061"/>
                </a:lnTo>
                <a:lnTo>
                  <a:pt x="588391" y="0"/>
                </a:lnTo>
                <a:lnTo>
                  <a:pt x="0" y="0"/>
                </a:lnTo>
              </a:path>
            </a:pathLst>
          </a:custGeom>
          <a:solidFill>
            <a:srgbClr val="CC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103388" y="1732788"/>
            <a:ext cx="801611" cy="445008"/>
          </a:xfrm>
          <a:custGeom>
            <a:avLst/>
            <a:gdLst>
              <a:gd name="connsiteX0" fmla="*/ 6350 w 801611"/>
              <a:gd name="connsiteY0" fmla="*/ 6350 h 445008"/>
              <a:gd name="connsiteX1" fmla="*/ 723506 w 801611"/>
              <a:gd name="connsiteY1" fmla="*/ 438657 h 445008"/>
              <a:gd name="connsiteX2" fmla="*/ 795261 w 801611"/>
              <a:gd name="connsiteY2" fmla="*/ 367029 h 445008"/>
              <a:gd name="connsiteX3" fmla="*/ 594347 w 801611"/>
              <a:gd name="connsiteY3" fmla="*/ 6350 h 445008"/>
              <a:gd name="connsiteX4" fmla="*/ 6350 w 801611"/>
              <a:gd name="connsiteY4" fmla="*/ 6350 h 4450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01611" h="445008">
                <a:moveTo>
                  <a:pt x="6350" y="6350"/>
                </a:moveTo>
                <a:lnTo>
                  <a:pt x="723506" y="438657"/>
                </a:lnTo>
                <a:lnTo>
                  <a:pt x="795261" y="367029"/>
                </a:lnTo>
                <a:lnTo>
                  <a:pt x="594347"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040891" y="1738883"/>
            <a:ext cx="658368" cy="163067"/>
          </a:xfrm>
          <a:custGeom>
            <a:avLst/>
            <a:gdLst>
              <a:gd name="connsiteX0" fmla="*/ 68059 w 658368"/>
              <a:gd name="connsiteY0" fmla="*/ 0 h 163067"/>
              <a:gd name="connsiteX1" fmla="*/ 0 w 658368"/>
              <a:gd name="connsiteY1" fmla="*/ 75057 h 163067"/>
              <a:gd name="connsiteX2" fmla="*/ 510794 w 658368"/>
              <a:gd name="connsiteY2" fmla="*/ 163067 h 163067"/>
              <a:gd name="connsiteX3" fmla="*/ 658368 w 658368"/>
              <a:gd name="connsiteY3" fmla="*/ 0 h 163067"/>
              <a:gd name="connsiteX4" fmla="*/ 68059 w 658368"/>
              <a:gd name="connsiteY4" fmla="*/ 0 h 1630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8368" h="163067">
                <a:moveTo>
                  <a:pt x="68059" y="0"/>
                </a:moveTo>
                <a:lnTo>
                  <a:pt x="0" y="75057"/>
                </a:lnTo>
                <a:lnTo>
                  <a:pt x="510794" y="163067"/>
                </a:lnTo>
                <a:lnTo>
                  <a:pt x="658368" y="0"/>
                </a:lnTo>
                <a:lnTo>
                  <a:pt x="68059" y="0"/>
                </a:lnTo>
              </a:path>
            </a:pathLst>
          </a:custGeom>
          <a:solidFill>
            <a:srgbClr val="FF99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034808" y="1732788"/>
            <a:ext cx="670547" cy="175260"/>
          </a:xfrm>
          <a:custGeom>
            <a:avLst/>
            <a:gdLst>
              <a:gd name="connsiteX0" fmla="*/ 74358 w 670547"/>
              <a:gd name="connsiteY0" fmla="*/ 6350 h 175260"/>
              <a:gd name="connsiteX1" fmla="*/ 6350 w 670547"/>
              <a:gd name="connsiteY1" fmla="*/ 81152 h 175260"/>
              <a:gd name="connsiteX2" fmla="*/ 516750 w 670547"/>
              <a:gd name="connsiteY2" fmla="*/ 168910 h 175260"/>
              <a:gd name="connsiteX3" fmla="*/ 664197 w 670547"/>
              <a:gd name="connsiteY3" fmla="*/ 6350 h 175260"/>
              <a:gd name="connsiteX4" fmla="*/ 74358 w 670547"/>
              <a:gd name="connsiteY4" fmla="*/ 6350 h 1752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70547" h="175260">
                <a:moveTo>
                  <a:pt x="74358" y="6350"/>
                </a:moveTo>
                <a:lnTo>
                  <a:pt x="6350" y="81152"/>
                </a:lnTo>
                <a:lnTo>
                  <a:pt x="516750" y="168910"/>
                </a:lnTo>
                <a:lnTo>
                  <a:pt x="664197" y="6350"/>
                </a:lnTo>
                <a:lnTo>
                  <a:pt x="74358"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833627" y="1810511"/>
            <a:ext cx="999744" cy="361188"/>
          </a:xfrm>
          <a:custGeom>
            <a:avLst/>
            <a:gdLst>
              <a:gd name="connsiteX0" fmla="*/ 207289 w 999744"/>
              <a:gd name="connsiteY0" fmla="*/ 0 h 361188"/>
              <a:gd name="connsiteX1" fmla="*/ 0 w 999744"/>
              <a:gd name="connsiteY1" fmla="*/ 361188 h 361188"/>
              <a:gd name="connsiteX2" fmla="*/ 999744 w 999744"/>
              <a:gd name="connsiteY2" fmla="*/ 361188 h 361188"/>
              <a:gd name="connsiteX3" fmla="*/ 797051 w 999744"/>
              <a:gd name="connsiteY3" fmla="*/ 0 h 361188"/>
              <a:gd name="connsiteX4" fmla="*/ 207289 w 999744"/>
              <a:gd name="connsiteY4" fmla="*/ 0 h 3611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9744" h="361188">
                <a:moveTo>
                  <a:pt x="207289" y="0"/>
                </a:moveTo>
                <a:lnTo>
                  <a:pt x="0" y="361188"/>
                </a:lnTo>
                <a:lnTo>
                  <a:pt x="999744" y="361188"/>
                </a:lnTo>
                <a:lnTo>
                  <a:pt x="797051" y="0"/>
                </a:lnTo>
                <a:lnTo>
                  <a:pt x="207289" y="0"/>
                </a:lnTo>
              </a:path>
            </a:pathLst>
          </a:custGeom>
          <a:solidFill>
            <a:srgbClr val="FF99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827557" y="1804416"/>
            <a:ext cx="1011910" cy="373379"/>
          </a:xfrm>
          <a:custGeom>
            <a:avLst/>
            <a:gdLst>
              <a:gd name="connsiteX0" fmla="*/ 213525 w 1011910"/>
              <a:gd name="connsiteY0" fmla="*/ 6350 h 373379"/>
              <a:gd name="connsiteX1" fmla="*/ 6350 w 1011910"/>
              <a:gd name="connsiteY1" fmla="*/ 367029 h 373379"/>
              <a:gd name="connsiteX2" fmla="*/ 1005560 w 1011910"/>
              <a:gd name="connsiteY2" fmla="*/ 367029 h 373379"/>
              <a:gd name="connsiteX3" fmla="*/ 802995 w 1011910"/>
              <a:gd name="connsiteY3" fmla="*/ 6350 h 373379"/>
              <a:gd name="connsiteX4" fmla="*/ 213525 w 1011910"/>
              <a:gd name="connsiteY4" fmla="*/ 6350 h 3733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11910" h="373379">
                <a:moveTo>
                  <a:pt x="213525" y="6350"/>
                </a:moveTo>
                <a:lnTo>
                  <a:pt x="6350" y="367029"/>
                </a:lnTo>
                <a:lnTo>
                  <a:pt x="1005560" y="367029"/>
                </a:lnTo>
                <a:lnTo>
                  <a:pt x="802995" y="6350"/>
                </a:lnTo>
                <a:lnTo>
                  <a:pt x="21352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338072" y="1226819"/>
            <a:ext cx="333755" cy="534924"/>
          </a:xfrm>
          <a:custGeom>
            <a:avLst/>
            <a:gdLst>
              <a:gd name="connsiteX0" fmla="*/ 65658 w 333755"/>
              <a:gd name="connsiteY0" fmla="*/ 0 h 534924"/>
              <a:gd name="connsiteX1" fmla="*/ 0 w 333755"/>
              <a:gd name="connsiteY1" fmla="*/ 70104 h 534924"/>
              <a:gd name="connsiteX2" fmla="*/ 262000 w 333755"/>
              <a:gd name="connsiteY2" fmla="*/ 534924 h 534924"/>
              <a:gd name="connsiteX3" fmla="*/ 333755 w 333755"/>
              <a:gd name="connsiteY3" fmla="*/ 467106 h 534924"/>
              <a:gd name="connsiteX4" fmla="*/ 65658 w 333755"/>
              <a:gd name="connsiteY4" fmla="*/ 0 h 5349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33755" h="534924">
                <a:moveTo>
                  <a:pt x="65658" y="0"/>
                </a:moveTo>
                <a:lnTo>
                  <a:pt x="0" y="70104"/>
                </a:lnTo>
                <a:lnTo>
                  <a:pt x="262000" y="534924"/>
                </a:lnTo>
                <a:lnTo>
                  <a:pt x="333755" y="467106"/>
                </a:lnTo>
                <a:lnTo>
                  <a:pt x="65658" y="0"/>
                </a:lnTo>
              </a:path>
            </a:pathLst>
          </a:custGeom>
          <a:solidFill>
            <a:srgbClr val="99999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331975" y="1219200"/>
            <a:ext cx="345948" cy="548640"/>
          </a:xfrm>
          <a:custGeom>
            <a:avLst/>
            <a:gdLst>
              <a:gd name="connsiteX0" fmla="*/ 71882 w 345948"/>
              <a:gd name="connsiteY0" fmla="*/ 6350 h 548640"/>
              <a:gd name="connsiteX1" fmla="*/ 6350 w 345948"/>
              <a:gd name="connsiteY1" fmla="*/ 76580 h 548640"/>
              <a:gd name="connsiteX2" fmla="*/ 267970 w 345948"/>
              <a:gd name="connsiteY2" fmla="*/ 542289 h 548640"/>
              <a:gd name="connsiteX3" fmla="*/ 339597 w 345948"/>
              <a:gd name="connsiteY3" fmla="*/ 474345 h 548640"/>
              <a:gd name="connsiteX4" fmla="*/ 71882 w 345948"/>
              <a:gd name="connsiteY4" fmla="*/ 6350 h 548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948" h="548640">
                <a:moveTo>
                  <a:pt x="71882" y="6350"/>
                </a:moveTo>
                <a:lnTo>
                  <a:pt x="6350" y="76580"/>
                </a:lnTo>
                <a:lnTo>
                  <a:pt x="267970" y="542289"/>
                </a:lnTo>
                <a:lnTo>
                  <a:pt x="339597" y="474345"/>
                </a:lnTo>
                <a:lnTo>
                  <a:pt x="71882"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1069847" y="1295400"/>
            <a:ext cx="534924" cy="470916"/>
          </a:xfrm>
          <a:custGeom>
            <a:avLst/>
            <a:gdLst>
              <a:gd name="connsiteX0" fmla="*/ 265938 w 534924"/>
              <a:gd name="connsiteY0" fmla="*/ 0 h 470916"/>
              <a:gd name="connsiteX1" fmla="*/ 0 w 534924"/>
              <a:gd name="connsiteY1" fmla="*/ 470916 h 470916"/>
              <a:gd name="connsiteX2" fmla="*/ 534924 w 534924"/>
              <a:gd name="connsiteY2" fmla="*/ 470916 h 470916"/>
              <a:gd name="connsiteX3" fmla="*/ 265938 w 534924"/>
              <a:gd name="connsiteY3" fmla="*/ 0 h 470916"/>
            </a:gdLst>
            <a:ahLst/>
            <a:cxnLst>
              <a:cxn ang="0">
                <a:pos x="connsiteX0" y="connsiteY0"/>
              </a:cxn>
              <a:cxn ang="1">
                <a:pos x="connsiteX1" y="connsiteY1"/>
              </a:cxn>
              <a:cxn ang="2">
                <a:pos x="connsiteX2" y="connsiteY2"/>
              </a:cxn>
              <a:cxn ang="3">
                <a:pos x="connsiteX3" y="connsiteY3"/>
              </a:cxn>
            </a:cxnLst>
            <a:rect l="l" t="t" r="r" b="b"/>
            <a:pathLst>
              <a:path w="534924" h="470916">
                <a:moveTo>
                  <a:pt x="265938" y="0"/>
                </a:moveTo>
                <a:lnTo>
                  <a:pt x="0" y="470916"/>
                </a:lnTo>
                <a:lnTo>
                  <a:pt x="534924" y="470916"/>
                </a:lnTo>
                <a:lnTo>
                  <a:pt x="265938" y="0"/>
                </a:lnTo>
              </a:path>
            </a:pathLst>
          </a:custGeom>
          <a:solidFill>
            <a:srgbClr val="00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063764" y="1289303"/>
            <a:ext cx="547103" cy="483108"/>
          </a:xfrm>
          <a:custGeom>
            <a:avLst/>
            <a:gdLst>
              <a:gd name="connsiteX0" fmla="*/ 272021 w 547103"/>
              <a:gd name="connsiteY0" fmla="*/ 6350 h 483108"/>
              <a:gd name="connsiteX1" fmla="*/ 6350 w 547103"/>
              <a:gd name="connsiteY1" fmla="*/ 476758 h 483108"/>
              <a:gd name="connsiteX2" fmla="*/ 540753 w 547103"/>
              <a:gd name="connsiteY2" fmla="*/ 476758 h 483108"/>
              <a:gd name="connsiteX3" fmla="*/ 272021 w 547103"/>
              <a:gd name="connsiteY3" fmla="*/ 6350 h 483108"/>
            </a:gdLst>
            <a:ahLst/>
            <a:cxnLst>
              <a:cxn ang="0">
                <a:pos x="connsiteX0" y="connsiteY0"/>
              </a:cxn>
              <a:cxn ang="1">
                <a:pos x="connsiteX1" y="connsiteY1"/>
              </a:cxn>
              <a:cxn ang="2">
                <a:pos x="connsiteX2" y="connsiteY2"/>
              </a:cxn>
              <a:cxn ang="3">
                <a:pos x="connsiteX3" y="connsiteY3"/>
              </a:cxn>
            </a:cxnLst>
            <a:rect l="l" t="t" r="r" b="b"/>
            <a:pathLst>
              <a:path w="547103" h="483108">
                <a:moveTo>
                  <a:pt x="272021" y="6350"/>
                </a:moveTo>
                <a:lnTo>
                  <a:pt x="6350" y="476758"/>
                </a:lnTo>
                <a:lnTo>
                  <a:pt x="540753" y="476758"/>
                </a:lnTo>
                <a:lnTo>
                  <a:pt x="27202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533400" y="342900"/>
            <a:ext cx="3251200" cy="1397000"/>
          </a:xfrm>
          <a:prstGeom prst="rect">
            <a:avLst/>
          </a:prstGeom>
          <a:noFill/>
        </p:spPr>
        <p:txBody>
          <a:bodyPr wrap="none" lIns="0" tIns="0" rIns="0" rtlCol="0">
            <a:spAutoFit/>
          </a:bodyPr>
          <a:lstStyle/>
          <a:p>
            <a:pPr>
              <a:lnSpc>
                <a:spcPts val="4000"/>
              </a:lnSpc>
              <a:tabLst>
                <a:tab pos="6731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使命和目标：目标</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673100" algn="l"/>
              </a:tabLst>
            </a:pPr>
            <a:r>
              <a:rPr lang="en-US" altLang="zh-CN" dirty="0"/>
              <a:t>	</a:t>
            </a:r>
            <a:r>
              <a:rPr lang="en-US" altLang="zh-CN" sz="1200" dirty="0">
                <a:solidFill>
                  <a:srgbClr val="FFFFFF"/>
                </a:solidFill>
                <a:latin typeface="Microsoft YaHei UI" panose="020B0503020204020204" pitchFamily="18" charset="-122"/>
                <a:cs typeface="Microsoft YaHei UI" panose="020B0503020204020204" pitchFamily="18" charset="-122"/>
              </a:rPr>
              <a:t>愿景</a:t>
            </a:r>
          </a:p>
        </p:txBody>
      </p:sp>
      <p:sp>
        <p:nvSpPr>
          <p:cNvPr id="21" name="TextBox 1"/>
          <p:cNvSpPr txBox="1"/>
          <p:nvPr/>
        </p:nvSpPr>
        <p:spPr>
          <a:xfrm>
            <a:off x="1168400" y="1968500"/>
            <a:ext cx="304800" cy="508000"/>
          </a:xfrm>
          <a:prstGeom prst="rect">
            <a:avLst/>
          </a:prstGeom>
          <a:noFill/>
        </p:spPr>
        <p:txBody>
          <a:bodyPr wrap="none" lIns="0" tIns="0" rIns="0" rtlCol="0">
            <a:spAutoFit/>
          </a:bodyPr>
          <a:lstStyle/>
          <a:p>
            <a:pPr>
              <a:lnSpc>
                <a:spcPts val="1200"/>
              </a:lnSpc>
            </a:pPr>
            <a:r>
              <a:rPr lang="en-US" altLang="zh-CN" sz="1200" dirty="0">
                <a:solidFill>
                  <a:srgbClr val="FFFFFF"/>
                </a:solidFill>
                <a:latin typeface="Microsoft YaHei UI" panose="020B0503020204020204" pitchFamily="18" charset="-122"/>
                <a:cs typeface="Microsoft YaHei UI" panose="020B0503020204020204" pitchFamily="18" charset="-122"/>
              </a:rPr>
              <a:t>使命</a:t>
            </a:r>
          </a:p>
          <a:p>
            <a:pPr>
              <a:lnSpc>
                <a:spcPts val="1000"/>
              </a:lnSpc>
            </a:pPr>
            <a:endParaRPr lang="en-US" altLang="zh-CN" dirty="0"/>
          </a:p>
          <a:p>
            <a:pPr>
              <a:lnSpc>
                <a:spcPts val="1800"/>
              </a:lnSpc>
            </a:pPr>
            <a:r>
              <a:rPr lang="en-US" altLang="zh-CN" sz="1200" dirty="0">
                <a:solidFill>
                  <a:srgbClr val="FFFFFF"/>
                </a:solidFill>
                <a:latin typeface="Microsoft YaHei UI" panose="020B0503020204020204" pitchFamily="18" charset="-122"/>
                <a:cs typeface="Microsoft YaHei UI" panose="020B0503020204020204" pitchFamily="18" charset="-122"/>
              </a:rPr>
              <a:t>目标</a:t>
            </a:r>
          </a:p>
        </p:txBody>
      </p:sp>
      <p:sp>
        <p:nvSpPr>
          <p:cNvPr id="22" name="TextBox 1"/>
          <p:cNvSpPr txBox="1"/>
          <p:nvPr/>
        </p:nvSpPr>
        <p:spPr>
          <a:xfrm>
            <a:off x="2336800" y="1955800"/>
            <a:ext cx="5943600" cy="2870200"/>
          </a:xfrm>
          <a:prstGeom prst="rect">
            <a:avLst/>
          </a:prstGeom>
          <a:noFill/>
        </p:spPr>
        <p:txBody>
          <a:bodyPr wrap="none" lIns="0" tIns="0" rIns="0" rtlCol="0">
            <a:spAutoFit/>
          </a:bodyPr>
          <a:lstStyle/>
          <a:p>
            <a:pPr>
              <a:lnSpc>
                <a:spcPts val="2200"/>
              </a:lnSpc>
              <a:tabLst>
                <a:tab pos="3556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目前本业务已经达成共识的承诺、约束因素和期望有哪些？</a:t>
            </a:r>
          </a:p>
          <a:p>
            <a:pPr>
              <a:lnSpc>
                <a:spcPts val="1000"/>
              </a:lnSpc>
            </a:pPr>
            <a:endParaRPr lang="en-US" altLang="zh-CN" dirty="0"/>
          </a:p>
          <a:p>
            <a:pPr>
              <a:lnSpc>
                <a:spcPts val="1800"/>
              </a:lnSpc>
              <a:tabLst>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1和3年</a:t>
            </a:r>
          </a:p>
          <a:p>
            <a:pPr>
              <a:lnSpc>
                <a:spcPts val="2500"/>
              </a:lnSpc>
              <a:tabLst>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收入及其他财务指标</a:t>
            </a:r>
          </a:p>
          <a:p>
            <a:pPr>
              <a:lnSpc>
                <a:spcPts val="2500"/>
              </a:lnSpc>
              <a:tabLst>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a:t>
            </a:r>
          </a:p>
          <a:p>
            <a:pPr>
              <a:lnSpc>
                <a:spcPts val="2400"/>
              </a:lnSpc>
              <a:tabLst>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产品/技术</a:t>
            </a:r>
          </a:p>
          <a:p>
            <a:pPr>
              <a:lnSpc>
                <a:spcPts val="2400"/>
              </a:lnSpc>
              <a:tabLst>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市场细分模型</a:t>
            </a:r>
          </a:p>
          <a:p>
            <a:pPr>
              <a:lnSpc>
                <a:spcPts val="2500"/>
              </a:lnSpc>
              <a:tabLst>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组织</a:t>
            </a:r>
          </a:p>
          <a:p>
            <a:pPr>
              <a:lnSpc>
                <a:spcPts val="2400"/>
              </a:lnSpc>
              <a:tabLst>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合作伙伴关系</a:t>
            </a:r>
          </a:p>
          <a:p>
            <a:pPr>
              <a:lnSpc>
                <a:spcPts val="2400"/>
              </a:lnSpc>
              <a:tabLst>
                <a:tab pos="3556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等等</a:t>
            </a:r>
          </a:p>
        </p:txBody>
      </p:sp>
      <p:sp>
        <p:nvSpPr>
          <p:cNvPr id="20" name="日期占位符 19"/>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6261" y="4393946"/>
            <a:ext cx="1892300" cy="442976"/>
          </a:xfrm>
          <a:custGeom>
            <a:avLst/>
            <a:gdLst>
              <a:gd name="connsiteX0" fmla="*/ 1892300 w 1892300"/>
              <a:gd name="connsiteY0" fmla="*/ 221488 h 442976"/>
              <a:gd name="connsiteX1" fmla="*/ 1879854 w 1892300"/>
              <a:gd name="connsiteY1" fmla="*/ 185546 h 442976"/>
              <a:gd name="connsiteX2" fmla="*/ 1817877 w 1892300"/>
              <a:gd name="connsiteY2" fmla="*/ 135254 h 442976"/>
              <a:gd name="connsiteX3" fmla="*/ 1709673 w 1892300"/>
              <a:gd name="connsiteY3" fmla="*/ 90804 h 442976"/>
              <a:gd name="connsiteX4" fmla="*/ 1561845 w 1892300"/>
              <a:gd name="connsiteY4" fmla="*/ 53339 h 442976"/>
              <a:gd name="connsiteX5" fmla="*/ 1380744 w 1892300"/>
              <a:gd name="connsiteY5" fmla="*/ 24764 h 442976"/>
              <a:gd name="connsiteX6" fmla="*/ 1173226 w 1892300"/>
              <a:gd name="connsiteY6" fmla="*/ 6476 h 442976"/>
              <a:gd name="connsiteX7" fmla="*/ 945769 w 1892300"/>
              <a:gd name="connsiteY7" fmla="*/ 0 h 442976"/>
              <a:gd name="connsiteX8" fmla="*/ 792480 w 1892300"/>
              <a:gd name="connsiteY8" fmla="*/ 2920 h 442976"/>
              <a:gd name="connsiteX9" fmla="*/ 577850 w 1892300"/>
              <a:gd name="connsiteY9" fmla="*/ 17398 h 442976"/>
              <a:gd name="connsiteX10" fmla="*/ 387273 w 1892300"/>
              <a:gd name="connsiteY10" fmla="*/ 42798 h 442976"/>
              <a:gd name="connsiteX11" fmla="*/ 227736 w 1892300"/>
              <a:gd name="connsiteY11" fmla="*/ 77342 h 442976"/>
              <a:gd name="connsiteX12" fmla="*/ 105676 w 1892300"/>
              <a:gd name="connsiteY12" fmla="*/ 119760 h 442976"/>
              <a:gd name="connsiteX13" fmla="*/ 27559 w 1892300"/>
              <a:gd name="connsiteY13" fmla="*/ 168275 h 442976"/>
              <a:gd name="connsiteX14" fmla="*/ 0 w 1892300"/>
              <a:gd name="connsiteY14" fmla="*/ 221488 h 442976"/>
              <a:gd name="connsiteX15" fmla="*/ 12446 w 1892300"/>
              <a:gd name="connsiteY15" fmla="*/ 257428 h 442976"/>
              <a:gd name="connsiteX16" fmla="*/ 74307 w 1892300"/>
              <a:gd name="connsiteY16" fmla="*/ 307720 h 442976"/>
              <a:gd name="connsiteX17" fmla="*/ 182524 w 1892300"/>
              <a:gd name="connsiteY17" fmla="*/ 352170 h 442976"/>
              <a:gd name="connsiteX18" fmla="*/ 330377 w 1892300"/>
              <a:gd name="connsiteY18" fmla="*/ 389635 h 442976"/>
              <a:gd name="connsiteX19" fmla="*/ 511302 w 1892300"/>
              <a:gd name="connsiteY19" fmla="*/ 418210 h 442976"/>
              <a:gd name="connsiteX20" fmla="*/ 718566 w 1892300"/>
              <a:gd name="connsiteY20" fmla="*/ 436498 h 442976"/>
              <a:gd name="connsiteX21" fmla="*/ 945769 w 1892300"/>
              <a:gd name="connsiteY21" fmla="*/ 442975 h 442976"/>
              <a:gd name="connsiteX22" fmla="*/ 1099311 w 1892300"/>
              <a:gd name="connsiteY22" fmla="*/ 440054 h 442976"/>
              <a:gd name="connsiteX23" fmla="*/ 1314195 w 1892300"/>
              <a:gd name="connsiteY23" fmla="*/ 425576 h 442976"/>
              <a:gd name="connsiteX24" fmla="*/ 1504823 w 1892300"/>
              <a:gd name="connsiteY24" fmla="*/ 400176 h 442976"/>
              <a:gd name="connsiteX25" fmla="*/ 1664461 w 1892300"/>
              <a:gd name="connsiteY25" fmla="*/ 365632 h 442976"/>
              <a:gd name="connsiteX26" fmla="*/ 1786636 w 1892300"/>
              <a:gd name="connsiteY26" fmla="*/ 323214 h 442976"/>
              <a:gd name="connsiteX27" fmla="*/ 1864741 w 1892300"/>
              <a:gd name="connsiteY27" fmla="*/ 274700 h 442976"/>
              <a:gd name="connsiteX28" fmla="*/ 1892300 w 1892300"/>
              <a:gd name="connsiteY28" fmla="*/ 221488 h 4429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892300" h="442976">
                <a:moveTo>
                  <a:pt x="1892300" y="221488"/>
                </a:moveTo>
                <a:cubicBezTo>
                  <a:pt x="1892300" y="221488"/>
                  <a:pt x="1889125" y="203326"/>
                  <a:pt x="1879854" y="185546"/>
                </a:cubicBezTo>
                <a:cubicBezTo>
                  <a:pt x="1864741" y="168275"/>
                  <a:pt x="1844039" y="151510"/>
                  <a:pt x="1817877" y="135254"/>
                </a:cubicBezTo>
                <a:cubicBezTo>
                  <a:pt x="1786636" y="119760"/>
                  <a:pt x="1750567" y="104901"/>
                  <a:pt x="1709673" y="90804"/>
                </a:cubicBezTo>
                <a:cubicBezTo>
                  <a:pt x="1664461" y="77342"/>
                  <a:pt x="1615058" y="64896"/>
                  <a:pt x="1561845" y="53339"/>
                </a:cubicBezTo>
                <a:cubicBezTo>
                  <a:pt x="1504823" y="42798"/>
                  <a:pt x="1444498" y="33273"/>
                  <a:pt x="1380744" y="24764"/>
                </a:cubicBezTo>
                <a:cubicBezTo>
                  <a:pt x="1314195" y="17398"/>
                  <a:pt x="1244980" y="11302"/>
                  <a:pt x="1173226" y="6476"/>
                </a:cubicBezTo>
                <a:cubicBezTo>
                  <a:pt x="1099311" y="2920"/>
                  <a:pt x="1023366" y="761"/>
                  <a:pt x="945769" y="0"/>
                </a:cubicBezTo>
                <a:cubicBezTo>
                  <a:pt x="945769" y="0"/>
                  <a:pt x="868298" y="761"/>
                  <a:pt x="792480" y="2920"/>
                </a:cubicBezTo>
                <a:cubicBezTo>
                  <a:pt x="718566" y="6476"/>
                  <a:pt x="646938" y="11302"/>
                  <a:pt x="577850" y="17398"/>
                </a:cubicBezTo>
                <a:cubicBezTo>
                  <a:pt x="511302" y="24764"/>
                  <a:pt x="447675" y="33273"/>
                  <a:pt x="387273" y="42798"/>
                </a:cubicBezTo>
                <a:cubicBezTo>
                  <a:pt x="330377" y="53339"/>
                  <a:pt x="277152" y="64896"/>
                  <a:pt x="227736" y="77342"/>
                </a:cubicBezTo>
                <a:cubicBezTo>
                  <a:pt x="182524" y="90804"/>
                  <a:pt x="141757" y="104901"/>
                  <a:pt x="105676" y="119760"/>
                </a:cubicBezTo>
                <a:cubicBezTo>
                  <a:pt x="74307" y="135254"/>
                  <a:pt x="48272" y="151510"/>
                  <a:pt x="27559" y="168275"/>
                </a:cubicBezTo>
                <a:cubicBezTo>
                  <a:pt x="12446" y="185546"/>
                  <a:pt x="3175" y="203326"/>
                  <a:pt x="0" y="221488"/>
                </a:cubicBezTo>
                <a:cubicBezTo>
                  <a:pt x="0" y="221488"/>
                  <a:pt x="3175" y="239648"/>
                  <a:pt x="12446" y="257428"/>
                </a:cubicBezTo>
                <a:cubicBezTo>
                  <a:pt x="27559" y="274700"/>
                  <a:pt x="48272" y="291464"/>
                  <a:pt x="74307" y="307720"/>
                </a:cubicBezTo>
                <a:cubicBezTo>
                  <a:pt x="105676" y="323214"/>
                  <a:pt x="141757" y="338073"/>
                  <a:pt x="182524" y="352170"/>
                </a:cubicBezTo>
                <a:cubicBezTo>
                  <a:pt x="227736" y="365632"/>
                  <a:pt x="277152" y="378078"/>
                  <a:pt x="330377" y="389635"/>
                </a:cubicBezTo>
                <a:cubicBezTo>
                  <a:pt x="387273" y="400176"/>
                  <a:pt x="447675" y="409701"/>
                  <a:pt x="511302" y="418210"/>
                </a:cubicBezTo>
                <a:cubicBezTo>
                  <a:pt x="577850" y="425576"/>
                  <a:pt x="646938" y="431672"/>
                  <a:pt x="718566" y="436498"/>
                </a:cubicBezTo>
                <a:cubicBezTo>
                  <a:pt x="792480" y="440054"/>
                  <a:pt x="868298" y="442213"/>
                  <a:pt x="945769" y="442975"/>
                </a:cubicBezTo>
                <a:cubicBezTo>
                  <a:pt x="945769" y="442975"/>
                  <a:pt x="1023366" y="442213"/>
                  <a:pt x="1099311" y="440054"/>
                </a:cubicBezTo>
                <a:cubicBezTo>
                  <a:pt x="1173226" y="436498"/>
                  <a:pt x="1244980" y="431672"/>
                  <a:pt x="1314195" y="425576"/>
                </a:cubicBezTo>
                <a:cubicBezTo>
                  <a:pt x="1380744" y="418210"/>
                  <a:pt x="1444498" y="409701"/>
                  <a:pt x="1504823" y="400176"/>
                </a:cubicBezTo>
                <a:cubicBezTo>
                  <a:pt x="1561845" y="389635"/>
                  <a:pt x="1615058" y="378078"/>
                  <a:pt x="1664461" y="365632"/>
                </a:cubicBezTo>
                <a:cubicBezTo>
                  <a:pt x="1709673" y="352170"/>
                  <a:pt x="1750567" y="338073"/>
                  <a:pt x="1786636" y="323214"/>
                </a:cubicBezTo>
                <a:cubicBezTo>
                  <a:pt x="1817877" y="307720"/>
                  <a:pt x="1844039" y="291464"/>
                  <a:pt x="1864741" y="274700"/>
                </a:cubicBezTo>
                <a:cubicBezTo>
                  <a:pt x="1879854" y="257428"/>
                  <a:pt x="1889125" y="239648"/>
                  <a:pt x="1892300" y="221488"/>
                </a:cubicBezTo>
              </a:path>
            </a:pathLst>
          </a:custGeom>
          <a:solidFill>
            <a:srgbClr val="FFFFA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19911" y="4387596"/>
            <a:ext cx="1905000" cy="455676"/>
          </a:xfrm>
          <a:custGeom>
            <a:avLst/>
            <a:gdLst>
              <a:gd name="connsiteX0" fmla="*/ 1898650 w 1905000"/>
              <a:gd name="connsiteY0" fmla="*/ 227838 h 455676"/>
              <a:gd name="connsiteX1" fmla="*/ 1886204 w 1905000"/>
              <a:gd name="connsiteY1" fmla="*/ 191896 h 455676"/>
              <a:gd name="connsiteX2" fmla="*/ 1824227 w 1905000"/>
              <a:gd name="connsiteY2" fmla="*/ 141604 h 455676"/>
              <a:gd name="connsiteX3" fmla="*/ 1716023 w 1905000"/>
              <a:gd name="connsiteY3" fmla="*/ 97154 h 455676"/>
              <a:gd name="connsiteX4" fmla="*/ 1568195 w 1905000"/>
              <a:gd name="connsiteY4" fmla="*/ 59689 h 455676"/>
              <a:gd name="connsiteX5" fmla="*/ 1387094 w 1905000"/>
              <a:gd name="connsiteY5" fmla="*/ 31114 h 455676"/>
              <a:gd name="connsiteX6" fmla="*/ 1179576 w 1905000"/>
              <a:gd name="connsiteY6" fmla="*/ 12826 h 455676"/>
              <a:gd name="connsiteX7" fmla="*/ 952119 w 1905000"/>
              <a:gd name="connsiteY7" fmla="*/ 6350 h 455676"/>
              <a:gd name="connsiteX8" fmla="*/ 798830 w 1905000"/>
              <a:gd name="connsiteY8" fmla="*/ 9270 h 455676"/>
              <a:gd name="connsiteX9" fmla="*/ 584200 w 1905000"/>
              <a:gd name="connsiteY9" fmla="*/ 23748 h 455676"/>
              <a:gd name="connsiteX10" fmla="*/ 393623 w 1905000"/>
              <a:gd name="connsiteY10" fmla="*/ 49148 h 455676"/>
              <a:gd name="connsiteX11" fmla="*/ 234086 w 1905000"/>
              <a:gd name="connsiteY11" fmla="*/ 83692 h 455676"/>
              <a:gd name="connsiteX12" fmla="*/ 112026 w 1905000"/>
              <a:gd name="connsiteY12" fmla="*/ 126110 h 455676"/>
              <a:gd name="connsiteX13" fmla="*/ 33909 w 1905000"/>
              <a:gd name="connsiteY13" fmla="*/ 174625 h 455676"/>
              <a:gd name="connsiteX14" fmla="*/ 6350 w 1905000"/>
              <a:gd name="connsiteY14" fmla="*/ 227838 h 455676"/>
              <a:gd name="connsiteX15" fmla="*/ 18796 w 1905000"/>
              <a:gd name="connsiteY15" fmla="*/ 263778 h 455676"/>
              <a:gd name="connsiteX16" fmla="*/ 80657 w 1905000"/>
              <a:gd name="connsiteY16" fmla="*/ 314070 h 455676"/>
              <a:gd name="connsiteX17" fmla="*/ 188874 w 1905000"/>
              <a:gd name="connsiteY17" fmla="*/ 358520 h 455676"/>
              <a:gd name="connsiteX18" fmla="*/ 336727 w 1905000"/>
              <a:gd name="connsiteY18" fmla="*/ 395985 h 455676"/>
              <a:gd name="connsiteX19" fmla="*/ 517652 w 1905000"/>
              <a:gd name="connsiteY19" fmla="*/ 424560 h 455676"/>
              <a:gd name="connsiteX20" fmla="*/ 724916 w 1905000"/>
              <a:gd name="connsiteY20" fmla="*/ 442848 h 455676"/>
              <a:gd name="connsiteX21" fmla="*/ 952119 w 1905000"/>
              <a:gd name="connsiteY21" fmla="*/ 449325 h 455676"/>
              <a:gd name="connsiteX22" fmla="*/ 1105661 w 1905000"/>
              <a:gd name="connsiteY22" fmla="*/ 446404 h 455676"/>
              <a:gd name="connsiteX23" fmla="*/ 1320545 w 1905000"/>
              <a:gd name="connsiteY23" fmla="*/ 431926 h 455676"/>
              <a:gd name="connsiteX24" fmla="*/ 1511173 w 1905000"/>
              <a:gd name="connsiteY24" fmla="*/ 406526 h 455676"/>
              <a:gd name="connsiteX25" fmla="*/ 1670811 w 1905000"/>
              <a:gd name="connsiteY25" fmla="*/ 371982 h 455676"/>
              <a:gd name="connsiteX26" fmla="*/ 1792986 w 1905000"/>
              <a:gd name="connsiteY26" fmla="*/ 329564 h 455676"/>
              <a:gd name="connsiteX27" fmla="*/ 1871091 w 1905000"/>
              <a:gd name="connsiteY27" fmla="*/ 281050 h 455676"/>
              <a:gd name="connsiteX28" fmla="*/ 1898650 w 1905000"/>
              <a:gd name="connsiteY28" fmla="*/ 227838 h 4556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905000" h="455676">
                <a:moveTo>
                  <a:pt x="1898650" y="227838"/>
                </a:moveTo>
                <a:cubicBezTo>
                  <a:pt x="1898650" y="227838"/>
                  <a:pt x="1895475" y="209676"/>
                  <a:pt x="1886204" y="191896"/>
                </a:cubicBezTo>
                <a:cubicBezTo>
                  <a:pt x="1871091" y="174625"/>
                  <a:pt x="1850389" y="157860"/>
                  <a:pt x="1824227" y="141604"/>
                </a:cubicBezTo>
                <a:cubicBezTo>
                  <a:pt x="1792986" y="126110"/>
                  <a:pt x="1756917" y="111251"/>
                  <a:pt x="1716023" y="97154"/>
                </a:cubicBezTo>
                <a:cubicBezTo>
                  <a:pt x="1670811" y="83692"/>
                  <a:pt x="1621408" y="71246"/>
                  <a:pt x="1568195" y="59689"/>
                </a:cubicBezTo>
                <a:cubicBezTo>
                  <a:pt x="1511173" y="49148"/>
                  <a:pt x="1450848" y="39623"/>
                  <a:pt x="1387094" y="31114"/>
                </a:cubicBezTo>
                <a:cubicBezTo>
                  <a:pt x="1320545" y="23748"/>
                  <a:pt x="1251330" y="17652"/>
                  <a:pt x="1179576" y="12826"/>
                </a:cubicBezTo>
                <a:cubicBezTo>
                  <a:pt x="1105661" y="9270"/>
                  <a:pt x="1029716" y="7111"/>
                  <a:pt x="952119" y="6350"/>
                </a:cubicBezTo>
                <a:cubicBezTo>
                  <a:pt x="952119" y="6350"/>
                  <a:pt x="874648" y="7111"/>
                  <a:pt x="798830" y="9270"/>
                </a:cubicBezTo>
                <a:cubicBezTo>
                  <a:pt x="724916" y="12826"/>
                  <a:pt x="653288" y="17652"/>
                  <a:pt x="584200" y="23748"/>
                </a:cubicBezTo>
                <a:cubicBezTo>
                  <a:pt x="517652" y="31114"/>
                  <a:pt x="454025" y="39623"/>
                  <a:pt x="393623" y="49148"/>
                </a:cubicBezTo>
                <a:cubicBezTo>
                  <a:pt x="336727" y="59689"/>
                  <a:pt x="283502" y="71246"/>
                  <a:pt x="234086" y="83692"/>
                </a:cubicBezTo>
                <a:cubicBezTo>
                  <a:pt x="188874" y="97154"/>
                  <a:pt x="148107" y="111251"/>
                  <a:pt x="112026" y="126110"/>
                </a:cubicBezTo>
                <a:cubicBezTo>
                  <a:pt x="80657" y="141604"/>
                  <a:pt x="54622" y="157860"/>
                  <a:pt x="33909" y="174625"/>
                </a:cubicBezTo>
                <a:cubicBezTo>
                  <a:pt x="18796" y="191896"/>
                  <a:pt x="9525" y="209676"/>
                  <a:pt x="6350" y="227838"/>
                </a:cubicBezTo>
                <a:cubicBezTo>
                  <a:pt x="6350" y="227838"/>
                  <a:pt x="9525" y="245998"/>
                  <a:pt x="18796" y="263778"/>
                </a:cubicBezTo>
                <a:cubicBezTo>
                  <a:pt x="33909" y="281050"/>
                  <a:pt x="54622" y="297814"/>
                  <a:pt x="80657" y="314070"/>
                </a:cubicBezTo>
                <a:cubicBezTo>
                  <a:pt x="112026" y="329564"/>
                  <a:pt x="148107" y="344423"/>
                  <a:pt x="188874" y="358520"/>
                </a:cubicBezTo>
                <a:cubicBezTo>
                  <a:pt x="234086" y="371982"/>
                  <a:pt x="283502" y="384428"/>
                  <a:pt x="336727" y="395985"/>
                </a:cubicBezTo>
                <a:cubicBezTo>
                  <a:pt x="393623" y="406526"/>
                  <a:pt x="454025" y="416051"/>
                  <a:pt x="517652" y="424560"/>
                </a:cubicBezTo>
                <a:cubicBezTo>
                  <a:pt x="584200" y="431926"/>
                  <a:pt x="653288" y="438022"/>
                  <a:pt x="724916" y="442848"/>
                </a:cubicBezTo>
                <a:cubicBezTo>
                  <a:pt x="798830" y="446404"/>
                  <a:pt x="874648" y="448563"/>
                  <a:pt x="952119" y="449325"/>
                </a:cubicBezTo>
                <a:cubicBezTo>
                  <a:pt x="952119" y="449325"/>
                  <a:pt x="1029716" y="448563"/>
                  <a:pt x="1105661" y="446404"/>
                </a:cubicBezTo>
                <a:cubicBezTo>
                  <a:pt x="1179576" y="442848"/>
                  <a:pt x="1251330" y="438022"/>
                  <a:pt x="1320545" y="431926"/>
                </a:cubicBezTo>
                <a:cubicBezTo>
                  <a:pt x="1387094" y="424560"/>
                  <a:pt x="1450848" y="416051"/>
                  <a:pt x="1511173" y="406526"/>
                </a:cubicBezTo>
                <a:cubicBezTo>
                  <a:pt x="1568195" y="395985"/>
                  <a:pt x="1621408" y="384428"/>
                  <a:pt x="1670811" y="371982"/>
                </a:cubicBezTo>
                <a:cubicBezTo>
                  <a:pt x="1716023" y="358520"/>
                  <a:pt x="1756917" y="344423"/>
                  <a:pt x="1792986" y="329564"/>
                </a:cubicBezTo>
                <a:cubicBezTo>
                  <a:pt x="1824227" y="314070"/>
                  <a:pt x="1850389" y="297814"/>
                  <a:pt x="1871091" y="281050"/>
                </a:cubicBezTo>
                <a:cubicBezTo>
                  <a:pt x="1886204" y="263778"/>
                  <a:pt x="1895475" y="245998"/>
                  <a:pt x="1898650" y="227838"/>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4357242" y="5160517"/>
            <a:ext cx="1863598" cy="758469"/>
          </a:xfrm>
          <a:custGeom>
            <a:avLst/>
            <a:gdLst>
              <a:gd name="connsiteX0" fmla="*/ 1863597 w 1863598"/>
              <a:gd name="connsiteY0" fmla="*/ 379222 h 758469"/>
              <a:gd name="connsiteX1" fmla="*/ 1851278 w 1863598"/>
              <a:gd name="connsiteY1" fmla="*/ 317753 h 758469"/>
              <a:gd name="connsiteX2" fmla="*/ 1790319 w 1863598"/>
              <a:gd name="connsiteY2" fmla="*/ 231647 h 758469"/>
              <a:gd name="connsiteX3" fmla="*/ 1683639 w 1863598"/>
              <a:gd name="connsiteY3" fmla="*/ 155321 h 758469"/>
              <a:gd name="connsiteX4" fmla="*/ 1538097 w 1863598"/>
              <a:gd name="connsiteY4" fmla="*/ 91313 h 758469"/>
              <a:gd name="connsiteX5" fmla="*/ 1359789 w 1863598"/>
              <a:gd name="connsiteY5" fmla="*/ 42291 h 758469"/>
              <a:gd name="connsiteX6" fmla="*/ 1155446 w 1863598"/>
              <a:gd name="connsiteY6" fmla="*/ 11048 h 758469"/>
              <a:gd name="connsiteX7" fmla="*/ 931417 w 1863598"/>
              <a:gd name="connsiteY7" fmla="*/ 0 h 758469"/>
              <a:gd name="connsiteX8" fmla="*/ 780415 w 1863598"/>
              <a:gd name="connsiteY8" fmla="*/ 4953 h 758469"/>
              <a:gd name="connsiteX9" fmla="*/ 569086 w 1863598"/>
              <a:gd name="connsiteY9" fmla="*/ 29845 h 758469"/>
              <a:gd name="connsiteX10" fmla="*/ 381380 w 1863598"/>
              <a:gd name="connsiteY10" fmla="*/ 73152 h 758469"/>
              <a:gd name="connsiteX11" fmla="*/ 224282 w 1863598"/>
              <a:gd name="connsiteY11" fmla="*/ 132460 h 758469"/>
              <a:gd name="connsiteX12" fmla="*/ 104140 w 1863598"/>
              <a:gd name="connsiteY12" fmla="*/ 205104 h 758469"/>
              <a:gd name="connsiteX13" fmla="*/ 27178 w 1863598"/>
              <a:gd name="connsiteY13" fmla="*/ 288163 h 758469"/>
              <a:gd name="connsiteX14" fmla="*/ 0 w 1863598"/>
              <a:gd name="connsiteY14" fmla="*/ 379222 h 758469"/>
              <a:gd name="connsiteX15" fmla="*/ 12319 w 1863598"/>
              <a:gd name="connsiteY15" fmla="*/ 440690 h 758469"/>
              <a:gd name="connsiteX16" fmla="*/ 73152 w 1863598"/>
              <a:gd name="connsiteY16" fmla="*/ 526783 h 758469"/>
              <a:gd name="connsiteX17" fmla="*/ 179832 w 1863598"/>
              <a:gd name="connsiteY17" fmla="*/ 603059 h 758469"/>
              <a:gd name="connsiteX18" fmla="*/ 325373 w 1863598"/>
              <a:gd name="connsiteY18" fmla="*/ 667143 h 758469"/>
              <a:gd name="connsiteX19" fmla="*/ 503554 w 1863598"/>
              <a:gd name="connsiteY19" fmla="*/ 716178 h 758469"/>
              <a:gd name="connsiteX20" fmla="*/ 707644 w 1863598"/>
              <a:gd name="connsiteY20" fmla="*/ 747357 h 758469"/>
              <a:gd name="connsiteX21" fmla="*/ 931417 w 1863598"/>
              <a:gd name="connsiteY21" fmla="*/ 758469 h 758469"/>
              <a:gd name="connsiteX22" fmla="*/ 1082675 w 1863598"/>
              <a:gd name="connsiteY22" fmla="*/ 753452 h 758469"/>
              <a:gd name="connsiteX23" fmla="*/ 1294257 w 1863598"/>
              <a:gd name="connsiteY23" fmla="*/ 728611 h 758469"/>
              <a:gd name="connsiteX24" fmla="*/ 1481963 w 1863598"/>
              <a:gd name="connsiteY24" fmla="*/ 685228 h 758469"/>
              <a:gd name="connsiteX25" fmla="*/ 1639189 w 1863598"/>
              <a:gd name="connsiteY25" fmla="*/ 625945 h 758469"/>
              <a:gd name="connsiteX26" fmla="*/ 1759458 w 1863598"/>
              <a:gd name="connsiteY26" fmla="*/ 553364 h 758469"/>
              <a:gd name="connsiteX27" fmla="*/ 1836420 w 1863598"/>
              <a:gd name="connsiteY27" fmla="*/ 470331 h 758469"/>
              <a:gd name="connsiteX28" fmla="*/ 1863597 w 1863598"/>
              <a:gd name="connsiteY28" fmla="*/ 379222 h 7584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863598" h="758469">
                <a:moveTo>
                  <a:pt x="1863597" y="379222"/>
                </a:moveTo>
                <a:cubicBezTo>
                  <a:pt x="1863597" y="379222"/>
                  <a:pt x="1860422" y="348107"/>
                  <a:pt x="1851278" y="317753"/>
                </a:cubicBezTo>
                <a:cubicBezTo>
                  <a:pt x="1836420" y="288163"/>
                  <a:pt x="1815972" y="259334"/>
                  <a:pt x="1790319" y="231647"/>
                </a:cubicBezTo>
                <a:cubicBezTo>
                  <a:pt x="1759458" y="205104"/>
                  <a:pt x="1724025" y="179578"/>
                  <a:pt x="1683639" y="155321"/>
                </a:cubicBezTo>
                <a:cubicBezTo>
                  <a:pt x="1639189" y="132460"/>
                  <a:pt x="1590547" y="111125"/>
                  <a:pt x="1538097" y="91313"/>
                </a:cubicBezTo>
                <a:cubicBezTo>
                  <a:pt x="1481963" y="73152"/>
                  <a:pt x="1422527" y="56896"/>
                  <a:pt x="1359789" y="42291"/>
                </a:cubicBezTo>
                <a:cubicBezTo>
                  <a:pt x="1294257" y="29845"/>
                  <a:pt x="1226185" y="19430"/>
                  <a:pt x="1155446" y="11048"/>
                </a:cubicBezTo>
                <a:cubicBezTo>
                  <a:pt x="1082675" y="4953"/>
                  <a:pt x="1007872" y="1270"/>
                  <a:pt x="931417" y="0"/>
                </a:cubicBezTo>
                <a:cubicBezTo>
                  <a:pt x="931417" y="0"/>
                  <a:pt x="855091" y="1270"/>
                  <a:pt x="780415" y="4953"/>
                </a:cubicBezTo>
                <a:cubicBezTo>
                  <a:pt x="707644" y="11048"/>
                  <a:pt x="637159" y="19430"/>
                  <a:pt x="569086" y="29845"/>
                </a:cubicBezTo>
                <a:cubicBezTo>
                  <a:pt x="503554" y="42291"/>
                  <a:pt x="440944" y="56896"/>
                  <a:pt x="381380" y="73152"/>
                </a:cubicBezTo>
                <a:cubicBezTo>
                  <a:pt x="325373" y="91313"/>
                  <a:pt x="272922" y="111125"/>
                  <a:pt x="224282" y="132460"/>
                </a:cubicBezTo>
                <a:cubicBezTo>
                  <a:pt x="179832" y="155321"/>
                  <a:pt x="139572" y="179578"/>
                  <a:pt x="104140" y="205104"/>
                </a:cubicBezTo>
                <a:cubicBezTo>
                  <a:pt x="73152" y="231647"/>
                  <a:pt x="47625" y="259334"/>
                  <a:pt x="27178" y="288163"/>
                </a:cubicBezTo>
                <a:cubicBezTo>
                  <a:pt x="12319" y="317753"/>
                  <a:pt x="3175" y="348107"/>
                  <a:pt x="0" y="379222"/>
                </a:cubicBezTo>
                <a:cubicBezTo>
                  <a:pt x="0" y="379222"/>
                  <a:pt x="3175" y="410336"/>
                  <a:pt x="12319" y="440690"/>
                </a:cubicBezTo>
                <a:cubicBezTo>
                  <a:pt x="27178" y="470331"/>
                  <a:pt x="47625" y="499097"/>
                  <a:pt x="73152" y="526783"/>
                </a:cubicBezTo>
                <a:cubicBezTo>
                  <a:pt x="104140" y="553364"/>
                  <a:pt x="139572" y="578866"/>
                  <a:pt x="179832" y="603059"/>
                </a:cubicBezTo>
                <a:cubicBezTo>
                  <a:pt x="224282" y="625945"/>
                  <a:pt x="272922" y="647306"/>
                  <a:pt x="325373" y="667143"/>
                </a:cubicBezTo>
                <a:cubicBezTo>
                  <a:pt x="381380" y="685228"/>
                  <a:pt x="440944" y="701586"/>
                  <a:pt x="503554" y="716178"/>
                </a:cubicBezTo>
                <a:cubicBezTo>
                  <a:pt x="569086" y="728611"/>
                  <a:pt x="637159" y="739063"/>
                  <a:pt x="707644" y="747357"/>
                </a:cubicBezTo>
                <a:cubicBezTo>
                  <a:pt x="780415" y="753452"/>
                  <a:pt x="855091" y="757161"/>
                  <a:pt x="931417" y="758469"/>
                </a:cubicBezTo>
                <a:cubicBezTo>
                  <a:pt x="931417" y="758469"/>
                  <a:pt x="1007872" y="757161"/>
                  <a:pt x="1082675" y="753452"/>
                </a:cubicBezTo>
                <a:cubicBezTo>
                  <a:pt x="1155446" y="747357"/>
                  <a:pt x="1226185" y="739063"/>
                  <a:pt x="1294257" y="728611"/>
                </a:cubicBezTo>
                <a:cubicBezTo>
                  <a:pt x="1359789" y="716178"/>
                  <a:pt x="1422527" y="701586"/>
                  <a:pt x="1481963" y="685228"/>
                </a:cubicBezTo>
                <a:cubicBezTo>
                  <a:pt x="1538097" y="667143"/>
                  <a:pt x="1590547" y="647306"/>
                  <a:pt x="1639189" y="625945"/>
                </a:cubicBezTo>
                <a:cubicBezTo>
                  <a:pt x="1683639" y="603059"/>
                  <a:pt x="1724025" y="578866"/>
                  <a:pt x="1759458" y="553364"/>
                </a:cubicBezTo>
                <a:cubicBezTo>
                  <a:pt x="1790319" y="526783"/>
                  <a:pt x="1815972" y="499097"/>
                  <a:pt x="1836420" y="470331"/>
                </a:cubicBezTo>
                <a:cubicBezTo>
                  <a:pt x="1851278" y="440690"/>
                  <a:pt x="1860422" y="410336"/>
                  <a:pt x="1863597" y="379222"/>
                </a:cubicBezTo>
              </a:path>
            </a:pathLst>
          </a:custGeom>
          <a:solidFill>
            <a:srgbClr val="FFFFA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4350892" y="5154167"/>
            <a:ext cx="1876298" cy="771169"/>
          </a:xfrm>
          <a:custGeom>
            <a:avLst/>
            <a:gdLst>
              <a:gd name="connsiteX0" fmla="*/ 1869947 w 1876298"/>
              <a:gd name="connsiteY0" fmla="*/ 385572 h 771169"/>
              <a:gd name="connsiteX1" fmla="*/ 1857628 w 1876298"/>
              <a:gd name="connsiteY1" fmla="*/ 324103 h 771169"/>
              <a:gd name="connsiteX2" fmla="*/ 1796669 w 1876298"/>
              <a:gd name="connsiteY2" fmla="*/ 237997 h 771169"/>
              <a:gd name="connsiteX3" fmla="*/ 1689989 w 1876298"/>
              <a:gd name="connsiteY3" fmla="*/ 161671 h 771169"/>
              <a:gd name="connsiteX4" fmla="*/ 1544447 w 1876298"/>
              <a:gd name="connsiteY4" fmla="*/ 97663 h 771169"/>
              <a:gd name="connsiteX5" fmla="*/ 1366139 w 1876298"/>
              <a:gd name="connsiteY5" fmla="*/ 48641 h 771169"/>
              <a:gd name="connsiteX6" fmla="*/ 1161796 w 1876298"/>
              <a:gd name="connsiteY6" fmla="*/ 17398 h 771169"/>
              <a:gd name="connsiteX7" fmla="*/ 937767 w 1876298"/>
              <a:gd name="connsiteY7" fmla="*/ 6350 h 771169"/>
              <a:gd name="connsiteX8" fmla="*/ 786765 w 1876298"/>
              <a:gd name="connsiteY8" fmla="*/ 11303 h 771169"/>
              <a:gd name="connsiteX9" fmla="*/ 575436 w 1876298"/>
              <a:gd name="connsiteY9" fmla="*/ 36195 h 771169"/>
              <a:gd name="connsiteX10" fmla="*/ 387730 w 1876298"/>
              <a:gd name="connsiteY10" fmla="*/ 79502 h 771169"/>
              <a:gd name="connsiteX11" fmla="*/ 230632 w 1876298"/>
              <a:gd name="connsiteY11" fmla="*/ 138810 h 771169"/>
              <a:gd name="connsiteX12" fmla="*/ 110490 w 1876298"/>
              <a:gd name="connsiteY12" fmla="*/ 211454 h 771169"/>
              <a:gd name="connsiteX13" fmla="*/ 33528 w 1876298"/>
              <a:gd name="connsiteY13" fmla="*/ 294513 h 771169"/>
              <a:gd name="connsiteX14" fmla="*/ 6350 w 1876298"/>
              <a:gd name="connsiteY14" fmla="*/ 385572 h 771169"/>
              <a:gd name="connsiteX15" fmla="*/ 18669 w 1876298"/>
              <a:gd name="connsiteY15" fmla="*/ 447040 h 771169"/>
              <a:gd name="connsiteX16" fmla="*/ 79502 w 1876298"/>
              <a:gd name="connsiteY16" fmla="*/ 533133 h 771169"/>
              <a:gd name="connsiteX17" fmla="*/ 186182 w 1876298"/>
              <a:gd name="connsiteY17" fmla="*/ 609409 h 771169"/>
              <a:gd name="connsiteX18" fmla="*/ 331723 w 1876298"/>
              <a:gd name="connsiteY18" fmla="*/ 673493 h 771169"/>
              <a:gd name="connsiteX19" fmla="*/ 509904 w 1876298"/>
              <a:gd name="connsiteY19" fmla="*/ 722528 h 771169"/>
              <a:gd name="connsiteX20" fmla="*/ 713994 w 1876298"/>
              <a:gd name="connsiteY20" fmla="*/ 753707 h 771169"/>
              <a:gd name="connsiteX21" fmla="*/ 937767 w 1876298"/>
              <a:gd name="connsiteY21" fmla="*/ 764819 h 771169"/>
              <a:gd name="connsiteX22" fmla="*/ 1089025 w 1876298"/>
              <a:gd name="connsiteY22" fmla="*/ 759802 h 771169"/>
              <a:gd name="connsiteX23" fmla="*/ 1300607 w 1876298"/>
              <a:gd name="connsiteY23" fmla="*/ 734961 h 771169"/>
              <a:gd name="connsiteX24" fmla="*/ 1488313 w 1876298"/>
              <a:gd name="connsiteY24" fmla="*/ 691578 h 771169"/>
              <a:gd name="connsiteX25" fmla="*/ 1645539 w 1876298"/>
              <a:gd name="connsiteY25" fmla="*/ 632295 h 771169"/>
              <a:gd name="connsiteX26" fmla="*/ 1765808 w 1876298"/>
              <a:gd name="connsiteY26" fmla="*/ 559714 h 771169"/>
              <a:gd name="connsiteX27" fmla="*/ 1842770 w 1876298"/>
              <a:gd name="connsiteY27" fmla="*/ 476681 h 771169"/>
              <a:gd name="connsiteX28" fmla="*/ 1869947 w 1876298"/>
              <a:gd name="connsiteY28" fmla="*/ 385572 h 7711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876298" h="771169">
                <a:moveTo>
                  <a:pt x="1869947" y="385572"/>
                </a:moveTo>
                <a:cubicBezTo>
                  <a:pt x="1869947" y="385572"/>
                  <a:pt x="1866772" y="354457"/>
                  <a:pt x="1857628" y="324103"/>
                </a:cubicBezTo>
                <a:cubicBezTo>
                  <a:pt x="1842770" y="294513"/>
                  <a:pt x="1822322" y="265684"/>
                  <a:pt x="1796669" y="237997"/>
                </a:cubicBezTo>
                <a:cubicBezTo>
                  <a:pt x="1765808" y="211454"/>
                  <a:pt x="1730375" y="185928"/>
                  <a:pt x="1689989" y="161671"/>
                </a:cubicBezTo>
                <a:cubicBezTo>
                  <a:pt x="1645539" y="138810"/>
                  <a:pt x="1596897" y="117475"/>
                  <a:pt x="1544447" y="97663"/>
                </a:cubicBezTo>
                <a:cubicBezTo>
                  <a:pt x="1488313" y="79502"/>
                  <a:pt x="1428877" y="63246"/>
                  <a:pt x="1366139" y="48641"/>
                </a:cubicBezTo>
                <a:cubicBezTo>
                  <a:pt x="1300607" y="36195"/>
                  <a:pt x="1232535" y="25780"/>
                  <a:pt x="1161796" y="17398"/>
                </a:cubicBezTo>
                <a:cubicBezTo>
                  <a:pt x="1089025" y="11303"/>
                  <a:pt x="1014222" y="7620"/>
                  <a:pt x="937767" y="6350"/>
                </a:cubicBezTo>
                <a:cubicBezTo>
                  <a:pt x="937767" y="6350"/>
                  <a:pt x="861441" y="7620"/>
                  <a:pt x="786765" y="11303"/>
                </a:cubicBezTo>
                <a:cubicBezTo>
                  <a:pt x="713994" y="17398"/>
                  <a:pt x="643509" y="25780"/>
                  <a:pt x="575436" y="36195"/>
                </a:cubicBezTo>
                <a:cubicBezTo>
                  <a:pt x="509904" y="48641"/>
                  <a:pt x="447294" y="63246"/>
                  <a:pt x="387730" y="79502"/>
                </a:cubicBezTo>
                <a:cubicBezTo>
                  <a:pt x="331723" y="97663"/>
                  <a:pt x="279272" y="117475"/>
                  <a:pt x="230632" y="138810"/>
                </a:cubicBezTo>
                <a:cubicBezTo>
                  <a:pt x="186182" y="161671"/>
                  <a:pt x="145922" y="185928"/>
                  <a:pt x="110490" y="211454"/>
                </a:cubicBezTo>
                <a:cubicBezTo>
                  <a:pt x="79502" y="237997"/>
                  <a:pt x="53975" y="265684"/>
                  <a:pt x="33528" y="294513"/>
                </a:cubicBezTo>
                <a:cubicBezTo>
                  <a:pt x="18669" y="324103"/>
                  <a:pt x="9525" y="354457"/>
                  <a:pt x="6350" y="385572"/>
                </a:cubicBezTo>
                <a:cubicBezTo>
                  <a:pt x="6350" y="385572"/>
                  <a:pt x="9525" y="416686"/>
                  <a:pt x="18669" y="447040"/>
                </a:cubicBezTo>
                <a:cubicBezTo>
                  <a:pt x="33528" y="476681"/>
                  <a:pt x="53975" y="505447"/>
                  <a:pt x="79502" y="533133"/>
                </a:cubicBezTo>
                <a:cubicBezTo>
                  <a:pt x="110490" y="559714"/>
                  <a:pt x="145922" y="585216"/>
                  <a:pt x="186182" y="609409"/>
                </a:cubicBezTo>
                <a:cubicBezTo>
                  <a:pt x="230632" y="632295"/>
                  <a:pt x="279272" y="653656"/>
                  <a:pt x="331723" y="673493"/>
                </a:cubicBezTo>
                <a:cubicBezTo>
                  <a:pt x="387730" y="691578"/>
                  <a:pt x="447294" y="707936"/>
                  <a:pt x="509904" y="722528"/>
                </a:cubicBezTo>
                <a:cubicBezTo>
                  <a:pt x="575436" y="734961"/>
                  <a:pt x="643509" y="745413"/>
                  <a:pt x="713994" y="753707"/>
                </a:cubicBezTo>
                <a:cubicBezTo>
                  <a:pt x="786765" y="759802"/>
                  <a:pt x="861441" y="763511"/>
                  <a:pt x="937767" y="764819"/>
                </a:cubicBezTo>
                <a:cubicBezTo>
                  <a:pt x="937767" y="764819"/>
                  <a:pt x="1014222" y="763511"/>
                  <a:pt x="1089025" y="759802"/>
                </a:cubicBezTo>
                <a:cubicBezTo>
                  <a:pt x="1161796" y="753707"/>
                  <a:pt x="1232535" y="745413"/>
                  <a:pt x="1300607" y="734961"/>
                </a:cubicBezTo>
                <a:cubicBezTo>
                  <a:pt x="1366139" y="722528"/>
                  <a:pt x="1428877" y="707936"/>
                  <a:pt x="1488313" y="691578"/>
                </a:cubicBezTo>
                <a:cubicBezTo>
                  <a:pt x="1544447" y="673493"/>
                  <a:pt x="1596897" y="653656"/>
                  <a:pt x="1645539" y="632295"/>
                </a:cubicBezTo>
                <a:cubicBezTo>
                  <a:pt x="1689989" y="609409"/>
                  <a:pt x="1730375" y="585216"/>
                  <a:pt x="1765808" y="559714"/>
                </a:cubicBezTo>
                <a:cubicBezTo>
                  <a:pt x="1796669" y="533133"/>
                  <a:pt x="1822322" y="505447"/>
                  <a:pt x="1842770" y="476681"/>
                </a:cubicBezTo>
                <a:cubicBezTo>
                  <a:pt x="1857628" y="447040"/>
                  <a:pt x="1866772" y="416686"/>
                  <a:pt x="1869947" y="385572"/>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8" name="Picture 3"/>
          <p:cNvPicPr>
            <a:picLocks noChangeAspect="1" noChangeArrowheads="1"/>
          </p:cNvPicPr>
          <p:nvPr/>
        </p:nvPicPr>
        <p:blipFill>
          <a:blip r:embed="rId3"/>
          <a:srcRect/>
          <a:stretch>
            <a:fillRect/>
          </a:stretch>
        </p:blipFill>
        <p:spPr bwMode="auto">
          <a:xfrm>
            <a:off x="2692400" y="4318000"/>
            <a:ext cx="1155700" cy="444500"/>
          </a:xfrm>
          <a:prstGeom prst="rect">
            <a:avLst/>
          </a:prstGeom>
          <a:noFill/>
        </p:spPr>
      </p:pic>
      <p:pic>
        <p:nvPicPr>
          <p:cNvPr id="9" name="Picture 3"/>
          <p:cNvPicPr>
            <a:picLocks noChangeAspect="1" noChangeArrowheads="1"/>
          </p:cNvPicPr>
          <p:nvPr/>
        </p:nvPicPr>
        <p:blipFill>
          <a:blip r:embed="rId4"/>
          <a:srcRect/>
          <a:stretch>
            <a:fillRect/>
          </a:stretch>
        </p:blipFill>
        <p:spPr bwMode="auto">
          <a:xfrm>
            <a:off x="4051300" y="4368800"/>
            <a:ext cx="965200" cy="469900"/>
          </a:xfrm>
          <a:prstGeom prst="rect">
            <a:avLst/>
          </a:prstGeom>
          <a:noFill/>
        </p:spPr>
      </p:pic>
      <p:sp>
        <p:nvSpPr>
          <p:cNvPr id="2" name="TextBox 1"/>
          <p:cNvSpPr txBox="1"/>
          <p:nvPr/>
        </p:nvSpPr>
        <p:spPr>
          <a:xfrm>
            <a:off x="342900" y="279400"/>
            <a:ext cx="47498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什么是MM，为什么要MM</a:t>
            </a:r>
          </a:p>
        </p:txBody>
      </p:sp>
      <p:sp>
        <p:nvSpPr>
          <p:cNvPr id="11" name="TextBox 1"/>
          <p:cNvSpPr txBox="1"/>
          <p:nvPr/>
        </p:nvSpPr>
        <p:spPr>
          <a:xfrm>
            <a:off x="520700" y="1257300"/>
            <a:ext cx="88900" cy="127000"/>
          </a:xfrm>
          <a:prstGeom prst="rect">
            <a:avLst/>
          </a:prstGeom>
          <a:noFill/>
        </p:spPr>
        <p:txBody>
          <a:bodyPr wrap="none" lIns="0" tIns="0" rIns="0" rtlCol="0">
            <a:spAutoFit/>
          </a:bodyPr>
          <a:lstStyle/>
          <a:p>
            <a:pPr>
              <a:lnSpc>
                <a:spcPts val="1000"/>
              </a:lnSpc>
            </a:pPr>
            <a:r>
              <a:rPr lang="en-US" altLang="zh-CN" sz="995" dirty="0">
                <a:solidFill>
                  <a:srgbClr val="000000"/>
                </a:solidFill>
                <a:latin typeface="Wingdings" panose="05000000000000000000" pitchFamily="18" charset="0"/>
                <a:cs typeface="Wingdings" panose="05000000000000000000" pitchFamily="18" charset="0"/>
              </a:rPr>
              <a:t></a:t>
            </a:r>
          </a:p>
        </p:txBody>
      </p:sp>
      <p:sp>
        <p:nvSpPr>
          <p:cNvPr id="12" name="TextBox 1"/>
          <p:cNvSpPr txBox="1"/>
          <p:nvPr/>
        </p:nvSpPr>
        <p:spPr>
          <a:xfrm>
            <a:off x="863600" y="1104900"/>
            <a:ext cx="12319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什么是MM</a:t>
            </a:r>
          </a:p>
        </p:txBody>
      </p:sp>
      <p:sp>
        <p:nvSpPr>
          <p:cNvPr id="13" name="TextBox 1"/>
          <p:cNvSpPr txBox="1"/>
          <p:nvPr/>
        </p:nvSpPr>
        <p:spPr>
          <a:xfrm>
            <a:off x="520700" y="1549400"/>
            <a:ext cx="7823200" cy="546100"/>
          </a:xfrm>
          <a:prstGeom prst="rect">
            <a:avLst/>
          </a:prstGeom>
          <a:noFill/>
        </p:spPr>
        <p:txBody>
          <a:bodyPr wrap="none" lIns="0" tIns="0" rIns="0" rtlCol="0">
            <a:spAutoFit/>
          </a:bodyPr>
          <a:lstStyle/>
          <a:p>
            <a:pPr>
              <a:lnSpc>
                <a:spcPts val="1700"/>
              </a:lnSpc>
            </a:pPr>
            <a:r>
              <a:rPr lang="en-US" altLang="zh-CN" sz="1405" dirty="0">
                <a:solidFill>
                  <a:srgbClr val="595757"/>
                </a:solidFill>
                <a:latin typeface="Microsoft YaHei UI" panose="020B0503020204020204" pitchFamily="18" charset="-122"/>
                <a:cs typeface="Microsoft YaHei UI" panose="020B0503020204020204" pitchFamily="18" charset="-122"/>
              </a:rPr>
              <a:t>市场管理是一种系统的方法，用于对广泛的机会进行选择收缩，制定出一套</a:t>
            </a:r>
            <a:r>
              <a:rPr lang="en-US" altLang="zh-CN" sz="1405" dirty="0">
                <a:solidFill>
                  <a:srgbClr val="FF0000"/>
                </a:solidFill>
                <a:latin typeface="Microsoft YaHei UI" panose="020B0503020204020204" pitchFamily="18" charset="-122"/>
                <a:cs typeface="Microsoft YaHei UI" panose="020B0503020204020204" pitchFamily="18" charset="-122"/>
              </a:rPr>
              <a:t>以市场为中心</a:t>
            </a:r>
            <a:r>
              <a:rPr lang="en-US" altLang="zh-CN" sz="1405" dirty="0">
                <a:solidFill>
                  <a:srgbClr val="595757"/>
                </a:solidFill>
                <a:latin typeface="Microsoft YaHei UI" panose="020B0503020204020204" pitchFamily="18" charset="-122"/>
                <a:cs typeface="Microsoft YaHei UI" panose="020B0503020204020204" pitchFamily="18" charset="-122"/>
              </a:rPr>
              <a:t>的、能够带</a:t>
            </a:r>
          </a:p>
          <a:p>
            <a:pPr>
              <a:lnSpc>
                <a:spcPts val="2500"/>
              </a:lnSpc>
            </a:pPr>
            <a:r>
              <a:rPr lang="en-US" altLang="zh-CN" sz="1405" dirty="0">
                <a:solidFill>
                  <a:srgbClr val="595757"/>
                </a:solidFill>
                <a:latin typeface="Microsoft YaHei UI" panose="020B0503020204020204" pitchFamily="18" charset="-122"/>
                <a:cs typeface="Microsoft YaHei UI" panose="020B0503020204020204" pitchFamily="18" charset="-122"/>
              </a:rPr>
              <a:t>来最佳业务成果的战略与计划。</a:t>
            </a:r>
          </a:p>
        </p:txBody>
      </p:sp>
      <p:sp>
        <p:nvSpPr>
          <p:cNvPr id="14" name="TextBox 1"/>
          <p:cNvSpPr txBox="1"/>
          <p:nvPr/>
        </p:nvSpPr>
        <p:spPr>
          <a:xfrm>
            <a:off x="520700" y="2349500"/>
            <a:ext cx="88900" cy="139700"/>
          </a:xfrm>
          <a:prstGeom prst="rect">
            <a:avLst/>
          </a:prstGeom>
          <a:noFill/>
        </p:spPr>
        <p:txBody>
          <a:bodyPr wrap="none" lIns="0" tIns="0" rIns="0" rtlCol="0">
            <a:spAutoFit/>
          </a:bodyPr>
          <a:lstStyle/>
          <a:p>
            <a:pPr>
              <a:lnSpc>
                <a:spcPts val="1100"/>
              </a:lnSpc>
            </a:pPr>
            <a:r>
              <a:rPr lang="en-US" altLang="zh-CN" sz="1000" dirty="0">
                <a:solidFill>
                  <a:srgbClr val="000000"/>
                </a:solidFill>
                <a:latin typeface="Wingdings" panose="05000000000000000000" pitchFamily="18" charset="0"/>
                <a:cs typeface="Wingdings" panose="05000000000000000000" pitchFamily="18" charset="0"/>
              </a:rPr>
              <a:t></a:t>
            </a:r>
          </a:p>
        </p:txBody>
      </p:sp>
      <p:sp>
        <p:nvSpPr>
          <p:cNvPr id="15" name="TextBox 1"/>
          <p:cNvSpPr txBox="1"/>
          <p:nvPr/>
        </p:nvSpPr>
        <p:spPr>
          <a:xfrm>
            <a:off x="863600" y="2197100"/>
            <a:ext cx="17399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为什么需要MM</a:t>
            </a:r>
          </a:p>
        </p:txBody>
      </p:sp>
      <p:sp>
        <p:nvSpPr>
          <p:cNvPr id="16" name="TextBox 1"/>
          <p:cNvSpPr txBox="1"/>
          <p:nvPr/>
        </p:nvSpPr>
        <p:spPr>
          <a:xfrm>
            <a:off x="4432300" y="5346700"/>
            <a:ext cx="1638300" cy="457200"/>
          </a:xfrm>
          <a:prstGeom prst="rect">
            <a:avLst/>
          </a:prstGeom>
          <a:noFill/>
        </p:spPr>
        <p:txBody>
          <a:bodyPr wrap="none" lIns="0" tIns="0" rIns="0" rtlCol="0">
            <a:spAutoFit/>
          </a:bodyPr>
          <a:lstStyle/>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这4千万元在整个产品线中怎</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样分配是最明智的？如何作出</a:t>
            </a:r>
          </a:p>
          <a:p>
            <a:pPr>
              <a:lnSpc>
                <a:spcPts val="1200"/>
              </a:lnSpc>
            </a:pPr>
            <a:r>
              <a:rPr lang="en-US" altLang="zh-CN" sz="995" dirty="0">
                <a:solidFill>
                  <a:srgbClr val="595757"/>
                </a:solidFill>
                <a:latin typeface="Microsoft YaHei UI" panose="020B0503020204020204" pitchFamily="18" charset="-122"/>
                <a:cs typeface="Microsoft YaHei UI" panose="020B0503020204020204" pitchFamily="18" charset="-122"/>
              </a:rPr>
              <a:t>决策？</a:t>
            </a:r>
          </a:p>
        </p:txBody>
      </p:sp>
      <p:sp>
        <p:nvSpPr>
          <p:cNvPr id="17" name="TextBox 1"/>
          <p:cNvSpPr txBox="1"/>
          <p:nvPr/>
        </p:nvSpPr>
        <p:spPr>
          <a:xfrm>
            <a:off x="520700" y="2705100"/>
            <a:ext cx="7988300" cy="2095500"/>
          </a:xfrm>
          <a:prstGeom prst="rect">
            <a:avLst/>
          </a:prstGeom>
          <a:noFill/>
        </p:spPr>
        <p:txBody>
          <a:bodyPr wrap="none" lIns="0" tIns="0" rIns="0" rtlCol="0">
            <a:spAutoFit/>
          </a:bodyPr>
          <a:lstStyle/>
          <a:p>
            <a:pPr>
              <a:lnSpc>
                <a:spcPts val="1700"/>
              </a:lnSpc>
              <a:tabLst>
                <a:tab pos="381000" algn="l"/>
                <a:tab pos="3276600" algn="l"/>
              </a:tabLst>
            </a:pPr>
            <a:r>
              <a:rPr lang="en-US" altLang="zh-CN" sz="1405" dirty="0">
                <a:solidFill>
                  <a:srgbClr val="595757"/>
                </a:solidFill>
                <a:latin typeface="Microsoft YaHei UI" panose="020B0503020204020204" pitchFamily="18" charset="-122"/>
                <a:cs typeface="Microsoft YaHei UI" panose="020B0503020204020204" pitchFamily="18" charset="-122"/>
              </a:rPr>
              <a:t>市场管理流程的目的是为产品线、产品族及产品营销计划实现价值创造提供一致的分析。这样，公司</a:t>
            </a:r>
          </a:p>
          <a:p>
            <a:pPr>
              <a:lnSpc>
                <a:spcPts val="2500"/>
              </a:lnSpc>
              <a:tabLst>
                <a:tab pos="381000" algn="l"/>
                <a:tab pos="3276600" algn="l"/>
              </a:tabLst>
            </a:pPr>
            <a:r>
              <a:rPr lang="en-US" altLang="zh-CN" sz="1405" dirty="0">
                <a:solidFill>
                  <a:srgbClr val="595757"/>
                </a:solidFill>
                <a:latin typeface="Microsoft YaHei UI" panose="020B0503020204020204" pitchFamily="18" charset="-122"/>
                <a:cs typeface="Microsoft YaHei UI" panose="020B0503020204020204" pitchFamily="18" charset="-122"/>
              </a:rPr>
              <a:t>能够通过明智的投资创造最大的价值。它运用严格、规范的方法对市场走势及业务要求及时进行分析，</a:t>
            </a:r>
          </a:p>
          <a:p>
            <a:pPr>
              <a:lnSpc>
                <a:spcPts val="2500"/>
              </a:lnSpc>
              <a:tabLst>
                <a:tab pos="381000" algn="l"/>
                <a:tab pos="3276600" algn="l"/>
              </a:tabLst>
            </a:pPr>
            <a:r>
              <a:rPr lang="en-US" altLang="zh-CN" sz="1405" dirty="0">
                <a:solidFill>
                  <a:srgbClr val="595757"/>
                </a:solidFill>
                <a:latin typeface="Microsoft YaHei UI" panose="020B0503020204020204" pitchFamily="18" charset="-122"/>
                <a:cs typeface="Microsoft YaHei UI" panose="020B0503020204020204" pitchFamily="18" charset="-122"/>
              </a:rPr>
              <a:t>创建合理的市场细分规则，对要投资和取得领先地位的细分市场进行选择和优先级排序，从而制定可</a:t>
            </a:r>
          </a:p>
          <a:p>
            <a:pPr>
              <a:lnSpc>
                <a:spcPts val="2500"/>
              </a:lnSpc>
              <a:tabLst>
                <a:tab pos="381000" algn="l"/>
                <a:tab pos="3276600" algn="l"/>
              </a:tabLst>
            </a:pPr>
            <a:r>
              <a:rPr lang="en-US" altLang="zh-CN" sz="1405" dirty="0">
                <a:solidFill>
                  <a:srgbClr val="595757"/>
                </a:solidFill>
                <a:latin typeface="Microsoft YaHei UI" panose="020B0503020204020204" pitchFamily="18" charset="-122"/>
                <a:cs typeface="Microsoft YaHei UI" panose="020B0503020204020204" pitchFamily="18" charset="-122"/>
              </a:rPr>
              <a:t>执行的业务计划。通过从业务流程的角度定义确保市场营销取得成功需要执行的活动，制定可盈利、</a:t>
            </a:r>
          </a:p>
          <a:p>
            <a:pPr>
              <a:lnSpc>
                <a:spcPts val="2500"/>
              </a:lnSpc>
              <a:tabLst>
                <a:tab pos="381000" algn="l"/>
                <a:tab pos="3276600" algn="l"/>
              </a:tabLst>
            </a:pPr>
            <a:r>
              <a:rPr lang="en-US" altLang="zh-CN" sz="1405" dirty="0">
                <a:solidFill>
                  <a:srgbClr val="595757"/>
                </a:solidFill>
                <a:latin typeface="Microsoft YaHei UI" panose="020B0503020204020204" pitchFamily="18" charset="-122"/>
                <a:cs typeface="Microsoft YaHei UI" panose="020B0503020204020204" pitchFamily="18" charset="-122"/>
              </a:rPr>
              <a:t>可执行的业务计划和驱动新产品包的开发，使一个公司或产品线的各项举措成功地付诸实施。</a:t>
            </a:r>
          </a:p>
          <a:p>
            <a:pPr>
              <a:lnSpc>
                <a:spcPts val="2200"/>
              </a:lnSpc>
              <a:tabLst>
                <a:tab pos="381000" algn="l"/>
                <a:tab pos="32766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1亿元</a:t>
            </a:r>
          </a:p>
          <a:p>
            <a:pPr>
              <a:lnSpc>
                <a:spcPts val="1200"/>
              </a:lnSpc>
              <a:tabLst>
                <a:tab pos="381000" algn="l"/>
                <a:tab pos="3276600" algn="l"/>
              </a:tabLst>
            </a:pPr>
            <a:r>
              <a:rPr lang="en-US" altLang="zh-CN" dirty="0"/>
              <a:t>	</a:t>
            </a:r>
            <a:r>
              <a:rPr lang="en-US" altLang="zh-CN" sz="995" dirty="0">
                <a:solidFill>
                  <a:srgbClr val="595757"/>
                </a:solidFill>
                <a:latin typeface="Microsoft YaHei UI" panose="020B0503020204020204" pitchFamily="18" charset="-122"/>
                <a:cs typeface="Microsoft YaHei UI" panose="020B0503020204020204" pitchFamily="18" charset="-122"/>
              </a:rPr>
              <a:t>这1亿元怎样分配到各产品线是</a:t>
            </a:r>
          </a:p>
          <a:p>
            <a:pPr>
              <a:lnSpc>
                <a:spcPts val="1200"/>
              </a:lnSpc>
              <a:tabLst>
                <a:tab pos="381000" algn="l"/>
                <a:tab pos="3276600" algn="l"/>
              </a:tabLst>
            </a:pPr>
            <a:r>
              <a:rPr lang="en-US" altLang="zh-CN" dirty="0"/>
              <a:t>	</a:t>
            </a:r>
            <a:r>
              <a:rPr lang="en-US" altLang="zh-CN" sz="995" dirty="0">
                <a:solidFill>
                  <a:srgbClr val="595757"/>
                </a:solidFill>
                <a:latin typeface="Microsoft YaHei UI" panose="020B0503020204020204" pitchFamily="18" charset="-122"/>
                <a:cs typeface="Microsoft YaHei UI" panose="020B0503020204020204" pitchFamily="18" charset="-122"/>
              </a:rPr>
              <a:t>最明智的？将如何作出决策？</a:t>
            </a:r>
          </a:p>
        </p:txBody>
      </p:sp>
      <p:sp>
        <p:nvSpPr>
          <p:cNvPr id="18" name="TextBox 1"/>
          <p:cNvSpPr txBox="1"/>
          <p:nvPr/>
        </p:nvSpPr>
        <p:spPr>
          <a:xfrm>
            <a:off x="4051300" y="4775200"/>
            <a:ext cx="5080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光接入网</a:t>
            </a:r>
          </a:p>
        </p:txBody>
      </p:sp>
      <p:sp>
        <p:nvSpPr>
          <p:cNvPr id="19" name="TextBox 1"/>
          <p:cNvSpPr txBox="1"/>
          <p:nvPr/>
        </p:nvSpPr>
        <p:spPr>
          <a:xfrm>
            <a:off x="5016500" y="4762500"/>
            <a:ext cx="8890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视觉与图像器件</a:t>
            </a:r>
          </a:p>
        </p:txBody>
      </p:sp>
      <p:sp>
        <p:nvSpPr>
          <p:cNvPr id="20" name="TextBox 1"/>
          <p:cNvSpPr txBox="1"/>
          <p:nvPr/>
        </p:nvSpPr>
        <p:spPr>
          <a:xfrm>
            <a:off x="2667000" y="4775200"/>
            <a:ext cx="889000" cy="304800"/>
          </a:xfrm>
          <a:prstGeom prst="rect">
            <a:avLst/>
          </a:prstGeom>
          <a:noFill/>
        </p:spPr>
        <p:txBody>
          <a:bodyPr wrap="none" lIns="0" tIns="0" rIns="0" rtlCol="0">
            <a:spAutoFit/>
          </a:bodyPr>
          <a:lstStyle/>
          <a:p>
            <a:pPr>
              <a:lnSpc>
                <a:spcPts val="1200"/>
              </a:lnSpc>
              <a:tabLst>
                <a:tab pos="1524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视觉与图像系统</a:t>
            </a:r>
          </a:p>
          <a:p>
            <a:pPr>
              <a:lnSpc>
                <a:spcPts val="1100"/>
              </a:lnSpc>
              <a:tabLst>
                <a:tab pos="1524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4千万元</a:t>
            </a:r>
          </a:p>
        </p:txBody>
      </p:sp>
      <p:sp>
        <p:nvSpPr>
          <p:cNvPr id="21" name="TextBox 1"/>
          <p:cNvSpPr txBox="1"/>
          <p:nvPr/>
        </p:nvSpPr>
        <p:spPr>
          <a:xfrm>
            <a:off x="2146300" y="5600700"/>
            <a:ext cx="2540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印刷</a:t>
            </a:r>
          </a:p>
        </p:txBody>
      </p:sp>
      <p:sp>
        <p:nvSpPr>
          <p:cNvPr id="22" name="TextBox 1"/>
          <p:cNvSpPr txBox="1"/>
          <p:nvPr/>
        </p:nvSpPr>
        <p:spPr>
          <a:xfrm>
            <a:off x="2895600" y="5740400"/>
            <a:ext cx="2540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LCD</a:t>
            </a:r>
          </a:p>
        </p:txBody>
      </p:sp>
      <p:sp>
        <p:nvSpPr>
          <p:cNvPr id="23" name="TextBox 1"/>
          <p:cNvSpPr txBox="1"/>
          <p:nvPr/>
        </p:nvSpPr>
        <p:spPr>
          <a:xfrm>
            <a:off x="3479800" y="5740400"/>
            <a:ext cx="2413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PCB</a:t>
            </a:r>
          </a:p>
        </p:txBody>
      </p:sp>
      <p:sp>
        <p:nvSpPr>
          <p:cNvPr id="10" name="日期占位符 9"/>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600227" y="1336928"/>
          <a:ext cx="8158579" cy="4051550"/>
        </p:xfrm>
        <a:graphic>
          <a:graphicData uri="http://schemas.openxmlformats.org/drawingml/2006/table">
            <a:tbl>
              <a:tblPr/>
              <a:tblGrid>
                <a:gridCol w="2069185">
                  <a:extLst>
                    <a:ext uri="{9D8B030D-6E8A-4147-A177-3AD203B41FA5}">
                      <a16:colId xmlns:a16="http://schemas.microsoft.com/office/drawing/2014/main" val="20000"/>
                    </a:ext>
                  </a:extLst>
                </a:gridCol>
                <a:gridCol w="891794">
                  <a:extLst>
                    <a:ext uri="{9D8B030D-6E8A-4147-A177-3AD203B41FA5}">
                      <a16:colId xmlns:a16="http://schemas.microsoft.com/office/drawing/2014/main" val="20001"/>
                    </a:ext>
                  </a:extLst>
                </a:gridCol>
                <a:gridCol w="1192021">
                  <a:extLst>
                    <a:ext uri="{9D8B030D-6E8A-4147-A177-3AD203B41FA5}">
                      <a16:colId xmlns:a16="http://schemas.microsoft.com/office/drawing/2014/main" val="20002"/>
                    </a:ext>
                  </a:extLst>
                </a:gridCol>
                <a:gridCol w="1286764">
                  <a:extLst>
                    <a:ext uri="{9D8B030D-6E8A-4147-A177-3AD203B41FA5}">
                      <a16:colId xmlns:a16="http://schemas.microsoft.com/office/drawing/2014/main" val="20003"/>
                    </a:ext>
                  </a:extLst>
                </a:gridCol>
                <a:gridCol w="1359408">
                  <a:extLst>
                    <a:ext uri="{9D8B030D-6E8A-4147-A177-3AD203B41FA5}">
                      <a16:colId xmlns:a16="http://schemas.microsoft.com/office/drawing/2014/main" val="20004"/>
                    </a:ext>
                  </a:extLst>
                </a:gridCol>
                <a:gridCol w="1359407">
                  <a:extLst>
                    <a:ext uri="{9D8B030D-6E8A-4147-A177-3AD203B41FA5}">
                      <a16:colId xmlns:a16="http://schemas.microsoft.com/office/drawing/2014/main" val="20005"/>
                    </a:ext>
                  </a:extLst>
                </a:gridCol>
              </a:tblGrid>
              <a:tr h="356616">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项目/年度</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2014年</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2015年</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2016年</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2017年</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备注</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366394">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销售数量</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6395">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销售额（万元）</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6522">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利润（万元）</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6394">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全球市场占有率</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6394">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产品研发</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6522">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技术研发</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395">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进入哪些细分市场</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66395">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组织发展</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7001">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合作伙伴（战略联盟）</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66522">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其它：比如上市…..</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 name="TextBox 1"/>
          <p:cNvSpPr txBox="1"/>
          <p:nvPr/>
        </p:nvSpPr>
        <p:spPr>
          <a:xfrm>
            <a:off x="533400" y="215900"/>
            <a:ext cx="65024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使命和目标：产品线目标设定工作表</a:t>
            </a:r>
          </a:p>
        </p:txBody>
      </p:sp>
      <p:sp>
        <p:nvSpPr>
          <p:cNvPr id="6" name="TextBox 1"/>
          <p:cNvSpPr txBox="1"/>
          <p:nvPr/>
        </p:nvSpPr>
        <p:spPr>
          <a:xfrm>
            <a:off x="977900" y="6045200"/>
            <a:ext cx="2844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备注：可以在备注栏说明目前的差距</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47700" y="241300"/>
            <a:ext cx="40640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核心战略愿景（举例）</a:t>
            </a:r>
          </a:p>
        </p:txBody>
      </p:sp>
      <p:sp>
        <p:nvSpPr>
          <p:cNvPr id="5" name="TextBox 1"/>
          <p:cNvSpPr txBox="1"/>
          <p:nvPr/>
        </p:nvSpPr>
        <p:spPr>
          <a:xfrm>
            <a:off x="647700" y="1219200"/>
            <a:ext cx="15240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XX公司1998年:</a:t>
            </a:r>
          </a:p>
        </p:txBody>
      </p:sp>
      <p:sp>
        <p:nvSpPr>
          <p:cNvPr id="6" name="TextBox 1"/>
          <p:cNvSpPr txBox="1"/>
          <p:nvPr/>
        </p:nvSpPr>
        <p:spPr>
          <a:xfrm>
            <a:off x="1104900" y="1600200"/>
            <a:ext cx="64389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公司的追求是在XX领域实现顾客的梦想，并依靠点点滴滴、锲而</a:t>
            </a:r>
          </a:p>
        </p:txBody>
      </p:sp>
      <p:sp>
        <p:nvSpPr>
          <p:cNvPr id="7" name="TextBox 1"/>
          <p:cNvSpPr txBox="1"/>
          <p:nvPr/>
        </p:nvSpPr>
        <p:spPr>
          <a:xfrm>
            <a:off x="647700" y="1841500"/>
            <a:ext cx="48006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不舍的艰苦追求，使我们成为世界级领先企业。</a:t>
            </a:r>
          </a:p>
        </p:txBody>
      </p:sp>
      <p:sp>
        <p:nvSpPr>
          <p:cNvPr id="8" name="TextBox 1"/>
          <p:cNvSpPr txBox="1"/>
          <p:nvPr/>
        </p:nvSpPr>
        <p:spPr>
          <a:xfrm>
            <a:off x="647700" y="2222500"/>
            <a:ext cx="6997700" cy="520700"/>
          </a:xfrm>
          <a:prstGeom prst="rect">
            <a:avLst/>
          </a:prstGeom>
          <a:noFill/>
        </p:spPr>
        <p:txBody>
          <a:bodyPr wrap="none" lIns="0" tIns="0" rIns="0" rtlCol="0">
            <a:spAutoFit/>
          </a:bodyPr>
          <a:lstStyle/>
          <a:p>
            <a:pPr>
              <a:lnSpc>
                <a:spcPts val="2200"/>
              </a:lnSpc>
              <a:tabLst>
                <a:tab pos="4572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为了使XX成为世界一流的XX供应商，我们将永不进入XX服务业。</a:t>
            </a:r>
          </a:p>
          <a:p>
            <a:pPr>
              <a:lnSpc>
                <a:spcPts val="1800"/>
              </a:lnSpc>
              <a:tabLst>
                <a:tab pos="457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通过无依赖的市场压力传递，使内部机制永远处于激活状态。</a:t>
            </a:r>
          </a:p>
        </p:txBody>
      </p:sp>
      <p:sp>
        <p:nvSpPr>
          <p:cNvPr id="9" name="TextBox 1"/>
          <p:cNvSpPr txBox="1"/>
          <p:nvPr/>
        </p:nvSpPr>
        <p:spPr>
          <a:xfrm>
            <a:off x="647700" y="3213100"/>
            <a:ext cx="12446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公司2008年:</a:t>
            </a:r>
          </a:p>
        </p:txBody>
      </p:sp>
      <p:sp>
        <p:nvSpPr>
          <p:cNvPr id="10" name="TextBox 1"/>
          <p:cNvSpPr txBox="1"/>
          <p:nvPr/>
        </p:nvSpPr>
        <p:spPr>
          <a:xfrm>
            <a:off x="1104900" y="3594100"/>
            <a:ext cx="68961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使命：聚焦客户关注的挑战和压力，提供有竞争力的XX解决方案和服</a:t>
            </a:r>
          </a:p>
        </p:txBody>
      </p:sp>
      <p:sp>
        <p:nvSpPr>
          <p:cNvPr id="11" name="TextBox 1"/>
          <p:cNvSpPr txBox="1"/>
          <p:nvPr/>
        </p:nvSpPr>
        <p:spPr>
          <a:xfrm>
            <a:off x="647700" y="3835400"/>
            <a:ext cx="32004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务，持续为客户创造最大价值。</a:t>
            </a:r>
          </a:p>
        </p:txBody>
      </p:sp>
      <p:sp>
        <p:nvSpPr>
          <p:cNvPr id="12" name="TextBox 1"/>
          <p:cNvSpPr txBox="1"/>
          <p:nvPr/>
        </p:nvSpPr>
        <p:spPr>
          <a:xfrm>
            <a:off x="1104900" y="4216400"/>
            <a:ext cx="13716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愿景：XXXXX</a:t>
            </a:r>
          </a:p>
        </p:txBody>
      </p:sp>
      <p:sp>
        <p:nvSpPr>
          <p:cNvPr id="13" name="TextBox 1"/>
          <p:cNvSpPr txBox="1"/>
          <p:nvPr/>
        </p:nvSpPr>
        <p:spPr>
          <a:xfrm>
            <a:off x="647700" y="4508500"/>
            <a:ext cx="7543800" cy="1244600"/>
          </a:xfrm>
          <a:prstGeom prst="rect">
            <a:avLst/>
          </a:prstGeom>
          <a:noFill/>
        </p:spPr>
        <p:txBody>
          <a:bodyPr wrap="none" lIns="0" tIns="0" rIns="0" rtlCol="0">
            <a:spAutoFit/>
          </a:bodyPr>
          <a:lstStyle/>
          <a:p>
            <a:pPr>
              <a:lnSpc>
                <a:spcPts val="2200"/>
              </a:lnSpc>
              <a:tabLst>
                <a:tab pos="4572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以客户为中心的战略：为客户服务是XX存在的唯一理由；客户需求是</a:t>
            </a:r>
          </a:p>
          <a:p>
            <a:pPr>
              <a:lnSpc>
                <a:spcPts val="1800"/>
              </a:lnSpc>
              <a:tabLst>
                <a:tab pos="457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公司发展的原动力。质量好、服务好、运作成本低，优先满足客户需求，提</a:t>
            </a:r>
          </a:p>
          <a:p>
            <a:pPr>
              <a:lnSpc>
                <a:spcPts val="1800"/>
              </a:lnSpc>
              <a:tabLst>
                <a:tab pos="457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升客户竞争力和赢利能力。持续管理变革，实现高效的流程化运作，确保端</a:t>
            </a:r>
          </a:p>
          <a:p>
            <a:pPr>
              <a:lnSpc>
                <a:spcPts val="1900"/>
              </a:lnSpc>
              <a:tabLst>
                <a:tab pos="457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到端的优质交付。与友商共同发展，既是竞争对手，也是合作伙伴，共同创</a:t>
            </a:r>
          </a:p>
          <a:p>
            <a:pPr>
              <a:lnSpc>
                <a:spcPts val="1800"/>
              </a:lnSpc>
              <a:tabLst>
                <a:tab pos="457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造良好的生存空间，共享价值链的利益。</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33400" y="165100"/>
            <a:ext cx="44704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举例：使命、愿景和目标</a:t>
            </a:r>
          </a:p>
        </p:txBody>
      </p:sp>
      <p:sp>
        <p:nvSpPr>
          <p:cNvPr id="5" name="TextBox 1"/>
          <p:cNvSpPr txBox="1"/>
          <p:nvPr/>
        </p:nvSpPr>
        <p:spPr>
          <a:xfrm>
            <a:off x="457200" y="1054100"/>
            <a:ext cx="1778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视频会议系统：</a:t>
            </a:r>
          </a:p>
        </p:txBody>
      </p:sp>
      <p:sp>
        <p:nvSpPr>
          <p:cNvPr id="6" name="TextBox 1"/>
          <p:cNvSpPr txBox="1"/>
          <p:nvPr/>
        </p:nvSpPr>
        <p:spPr>
          <a:xfrm>
            <a:off x="457200" y="1485900"/>
            <a:ext cx="73152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使命：为电信级和企业级客户提供更方便、更高效的面对面的沟通方式。</a:t>
            </a:r>
          </a:p>
        </p:txBody>
      </p:sp>
      <p:sp>
        <p:nvSpPr>
          <p:cNvPr id="7" name="TextBox 1"/>
          <p:cNvSpPr txBox="1"/>
          <p:nvPr/>
        </p:nvSpPr>
        <p:spPr>
          <a:xfrm>
            <a:off x="457200" y="1917700"/>
            <a:ext cx="83566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愿景：5年内成为国内视频会议系统第一供应商，未来在全球市场做到数一、数二。</a:t>
            </a:r>
          </a:p>
        </p:txBody>
      </p:sp>
      <p:sp>
        <p:nvSpPr>
          <p:cNvPr id="8" name="TextBox 1"/>
          <p:cNvSpPr txBox="1"/>
          <p:nvPr/>
        </p:nvSpPr>
        <p:spPr>
          <a:xfrm>
            <a:off x="457200" y="2311400"/>
            <a:ext cx="762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目标：</a:t>
            </a:r>
          </a:p>
        </p:txBody>
      </p:sp>
      <p:sp>
        <p:nvSpPr>
          <p:cNvPr id="9" name="TextBox 1"/>
          <p:cNvSpPr txBox="1"/>
          <p:nvPr/>
        </p:nvSpPr>
        <p:spPr>
          <a:xfrm>
            <a:off x="1092200" y="2768600"/>
            <a:ext cx="74930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2006、2007、2008年的收入目标分别为1.4亿、2.0亿、2.8亿，税前利润分</a:t>
            </a:r>
          </a:p>
        </p:txBody>
      </p:sp>
      <p:sp>
        <p:nvSpPr>
          <p:cNvPr id="10" name="TextBox 1"/>
          <p:cNvSpPr txBox="1"/>
          <p:nvPr/>
        </p:nvSpPr>
        <p:spPr>
          <a:xfrm>
            <a:off x="914400" y="3048000"/>
            <a:ext cx="33401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别为2600万、4000万、5600万；</a:t>
            </a:r>
          </a:p>
        </p:txBody>
      </p:sp>
      <p:sp>
        <p:nvSpPr>
          <p:cNvPr id="11" name="TextBox 1"/>
          <p:cNvSpPr txBox="1"/>
          <p:nvPr/>
        </p:nvSpPr>
        <p:spPr>
          <a:xfrm>
            <a:off x="1092200" y="3454400"/>
            <a:ext cx="52578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巩固并适度提升在军队市场的份额，提升应用水平；</a:t>
            </a:r>
          </a:p>
        </p:txBody>
      </p:sp>
      <p:sp>
        <p:nvSpPr>
          <p:cNvPr id="12" name="TextBox 1"/>
          <p:cNvSpPr txBox="1"/>
          <p:nvPr/>
        </p:nvSpPr>
        <p:spPr>
          <a:xfrm>
            <a:off x="1092200" y="3873500"/>
            <a:ext cx="74422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重点突破运营商市场和高清终端市场，成为未来的主要增长点；未来3年运</a:t>
            </a:r>
          </a:p>
        </p:txBody>
      </p:sp>
      <p:sp>
        <p:nvSpPr>
          <p:cNvPr id="13" name="TextBox 1"/>
          <p:cNvSpPr txBox="1"/>
          <p:nvPr/>
        </p:nvSpPr>
        <p:spPr>
          <a:xfrm>
            <a:off x="914400" y="4152900"/>
            <a:ext cx="47371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营商市场的份额目标分别为8％、15％、25％。</a:t>
            </a:r>
          </a:p>
        </p:txBody>
      </p:sp>
      <p:sp>
        <p:nvSpPr>
          <p:cNvPr id="14" name="TextBox 1"/>
          <p:cNvSpPr txBox="1"/>
          <p:nvPr/>
        </p:nvSpPr>
        <p:spPr>
          <a:xfrm>
            <a:off x="1092200" y="4597400"/>
            <a:ext cx="6527800" cy="6223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2006年推出新的MCU产品平台，与芯片厂商合作开发相关芯片；</a:t>
            </a:r>
          </a:p>
          <a:p>
            <a:pPr>
              <a:lnSpc>
                <a:spcPts val="2600"/>
              </a:lnSpc>
            </a:pPr>
            <a:r>
              <a:rPr lang="en-US" altLang="zh-CN" sz="1800" dirty="0">
                <a:solidFill>
                  <a:srgbClr val="000000"/>
                </a:solidFill>
                <a:latin typeface="Microsoft YaHei UI" panose="020B0503020204020204" pitchFamily="18" charset="-122"/>
                <a:cs typeface="Microsoft YaHei UI" panose="020B0503020204020204" pitchFamily="18" charset="-122"/>
              </a:rPr>
              <a:t>加大核心专利技术开发和申请，加强知识产权保护；</a:t>
            </a:r>
          </a:p>
        </p:txBody>
      </p:sp>
      <p:sp>
        <p:nvSpPr>
          <p:cNvPr id="15" name="TextBox 1"/>
          <p:cNvSpPr txBox="1"/>
          <p:nvPr/>
        </p:nvSpPr>
        <p:spPr>
          <a:xfrm>
            <a:off x="1092200" y="5397500"/>
            <a:ext cx="75946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加快代理渠道建设，从2007年下半年开始除军队市场和运营商市场外，全部</a:t>
            </a:r>
          </a:p>
        </p:txBody>
      </p:sp>
      <p:sp>
        <p:nvSpPr>
          <p:cNvPr id="16" name="TextBox 1"/>
          <p:cNvSpPr txBox="1"/>
          <p:nvPr/>
        </p:nvSpPr>
        <p:spPr>
          <a:xfrm>
            <a:off x="914400" y="5676900"/>
            <a:ext cx="16002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实现代理销售。</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021080" y="2423160"/>
            <a:ext cx="6163055" cy="3957828"/>
          </a:xfrm>
          <a:custGeom>
            <a:avLst/>
            <a:gdLst>
              <a:gd name="connsiteX0" fmla="*/ 0 w 6163055"/>
              <a:gd name="connsiteY0" fmla="*/ 3957827 h 3957828"/>
              <a:gd name="connsiteX1" fmla="*/ 6163055 w 6163055"/>
              <a:gd name="connsiteY1" fmla="*/ 3957827 h 3957828"/>
              <a:gd name="connsiteX2" fmla="*/ 6163055 w 6163055"/>
              <a:gd name="connsiteY2" fmla="*/ 0 h 3957828"/>
              <a:gd name="connsiteX3" fmla="*/ 0 w 6163055"/>
              <a:gd name="connsiteY3" fmla="*/ 0 h 3957828"/>
              <a:gd name="connsiteX4" fmla="*/ 0 w 6163055"/>
              <a:gd name="connsiteY4" fmla="*/ 3957827 h 3957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63055" h="3957828">
                <a:moveTo>
                  <a:pt x="0" y="3957827"/>
                </a:moveTo>
                <a:lnTo>
                  <a:pt x="6163055" y="3957827"/>
                </a:lnTo>
                <a:lnTo>
                  <a:pt x="6163055" y="0"/>
                </a:lnTo>
                <a:lnTo>
                  <a:pt x="0" y="0"/>
                </a:lnTo>
                <a:lnTo>
                  <a:pt x="0" y="3957827"/>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014730" y="2416810"/>
            <a:ext cx="6175755" cy="3970528"/>
          </a:xfrm>
          <a:custGeom>
            <a:avLst/>
            <a:gdLst>
              <a:gd name="connsiteX0" fmla="*/ 6350 w 6175755"/>
              <a:gd name="connsiteY0" fmla="*/ 3964177 h 3970528"/>
              <a:gd name="connsiteX1" fmla="*/ 6169405 w 6175755"/>
              <a:gd name="connsiteY1" fmla="*/ 3964177 h 3970528"/>
              <a:gd name="connsiteX2" fmla="*/ 6169405 w 6175755"/>
              <a:gd name="connsiteY2" fmla="*/ 6350 h 3970528"/>
              <a:gd name="connsiteX3" fmla="*/ 6350 w 6175755"/>
              <a:gd name="connsiteY3" fmla="*/ 6350 h 3970528"/>
              <a:gd name="connsiteX4" fmla="*/ 6350 w 6175755"/>
              <a:gd name="connsiteY4" fmla="*/ 3964177 h 397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75755" h="3970528">
                <a:moveTo>
                  <a:pt x="6350" y="3964177"/>
                </a:moveTo>
                <a:lnTo>
                  <a:pt x="6169405" y="3964177"/>
                </a:lnTo>
                <a:lnTo>
                  <a:pt x="6169405" y="6350"/>
                </a:lnTo>
                <a:lnTo>
                  <a:pt x="6350" y="6350"/>
                </a:lnTo>
                <a:lnTo>
                  <a:pt x="6350" y="3964177"/>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4128515" y="2848355"/>
            <a:ext cx="1595628" cy="1588008"/>
          </a:xfrm>
          <a:custGeom>
            <a:avLst/>
            <a:gdLst>
              <a:gd name="connsiteX0" fmla="*/ 0 w 1595628"/>
              <a:gd name="connsiteY0" fmla="*/ 1588008 h 1588008"/>
              <a:gd name="connsiteX1" fmla="*/ 1595628 w 1595628"/>
              <a:gd name="connsiteY1" fmla="*/ 1588008 h 1588008"/>
              <a:gd name="connsiteX2" fmla="*/ 1595628 w 1595628"/>
              <a:gd name="connsiteY2" fmla="*/ 0 h 1588008"/>
              <a:gd name="connsiteX3" fmla="*/ 0 w 1595628"/>
              <a:gd name="connsiteY3" fmla="*/ 0 h 1588008"/>
              <a:gd name="connsiteX4" fmla="*/ 0 w 1595628"/>
              <a:gd name="connsiteY4" fmla="*/ 1588008 h 15880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95628" h="1588008">
                <a:moveTo>
                  <a:pt x="0" y="1588008"/>
                </a:moveTo>
                <a:lnTo>
                  <a:pt x="1595628" y="1588008"/>
                </a:lnTo>
                <a:lnTo>
                  <a:pt x="1595628" y="0"/>
                </a:lnTo>
                <a:lnTo>
                  <a:pt x="0" y="0"/>
                </a:lnTo>
                <a:lnTo>
                  <a:pt x="0" y="1588008"/>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4122165" y="2842005"/>
            <a:ext cx="1608328" cy="1600708"/>
          </a:xfrm>
          <a:custGeom>
            <a:avLst/>
            <a:gdLst>
              <a:gd name="connsiteX0" fmla="*/ 6350 w 1608328"/>
              <a:gd name="connsiteY0" fmla="*/ 1594358 h 1600708"/>
              <a:gd name="connsiteX1" fmla="*/ 1601978 w 1608328"/>
              <a:gd name="connsiteY1" fmla="*/ 1594358 h 1600708"/>
              <a:gd name="connsiteX2" fmla="*/ 1601978 w 1608328"/>
              <a:gd name="connsiteY2" fmla="*/ 6350 h 1600708"/>
              <a:gd name="connsiteX3" fmla="*/ 6350 w 1608328"/>
              <a:gd name="connsiteY3" fmla="*/ 6350 h 1600708"/>
              <a:gd name="connsiteX4" fmla="*/ 6350 w 1608328"/>
              <a:gd name="connsiteY4" fmla="*/ 1594358 h 16007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08328" h="1600708">
                <a:moveTo>
                  <a:pt x="6350" y="1594358"/>
                </a:moveTo>
                <a:lnTo>
                  <a:pt x="1601978" y="1594358"/>
                </a:lnTo>
                <a:lnTo>
                  <a:pt x="1601978" y="6350"/>
                </a:lnTo>
                <a:lnTo>
                  <a:pt x="6350" y="6350"/>
                </a:lnTo>
                <a:lnTo>
                  <a:pt x="6350" y="1594358"/>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051304" y="4652771"/>
            <a:ext cx="1583436" cy="1656588"/>
          </a:xfrm>
          <a:custGeom>
            <a:avLst/>
            <a:gdLst>
              <a:gd name="connsiteX0" fmla="*/ 0 w 1583436"/>
              <a:gd name="connsiteY0" fmla="*/ 1656588 h 1656588"/>
              <a:gd name="connsiteX1" fmla="*/ 1583436 w 1583436"/>
              <a:gd name="connsiteY1" fmla="*/ 1656588 h 1656588"/>
              <a:gd name="connsiteX2" fmla="*/ 1583436 w 1583436"/>
              <a:gd name="connsiteY2" fmla="*/ 0 h 1656588"/>
              <a:gd name="connsiteX3" fmla="*/ 0 w 1583436"/>
              <a:gd name="connsiteY3" fmla="*/ 0 h 1656588"/>
              <a:gd name="connsiteX4" fmla="*/ 0 w 1583436"/>
              <a:gd name="connsiteY4" fmla="*/ 1656588 h 1656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3436" h="1656588">
                <a:moveTo>
                  <a:pt x="0" y="1656588"/>
                </a:moveTo>
                <a:lnTo>
                  <a:pt x="1583436" y="1656588"/>
                </a:lnTo>
                <a:lnTo>
                  <a:pt x="1583436" y="0"/>
                </a:lnTo>
                <a:lnTo>
                  <a:pt x="0" y="0"/>
                </a:lnTo>
                <a:lnTo>
                  <a:pt x="0" y="1656588"/>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044954" y="4646421"/>
            <a:ext cx="1596136" cy="1669288"/>
          </a:xfrm>
          <a:custGeom>
            <a:avLst/>
            <a:gdLst>
              <a:gd name="connsiteX0" fmla="*/ 6350 w 1596136"/>
              <a:gd name="connsiteY0" fmla="*/ 1662938 h 1669288"/>
              <a:gd name="connsiteX1" fmla="*/ 1589786 w 1596136"/>
              <a:gd name="connsiteY1" fmla="*/ 1662938 h 1669288"/>
              <a:gd name="connsiteX2" fmla="*/ 1589786 w 1596136"/>
              <a:gd name="connsiteY2" fmla="*/ 6350 h 1669288"/>
              <a:gd name="connsiteX3" fmla="*/ 6350 w 1596136"/>
              <a:gd name="connsiteY3" fmla="*/ 6350 h 1669288"/>
              <a:gd name="connsiteX4" fmla="*/ 6350 w 1596136"/>
              <a:gd name="connsiteY4" fmla="*/ 1662938 h 16692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96136" h="1669288">
                <a:moveTo>
                  <a:pt x="6350" y="1662938"/>
                </a:moveTo>
                <a:lnTo>
                  <a:pt x="1589786" y="1662938"/>
                </a:lnTo>
                <a:lnTo>
                  <a:pt x="1589786" y="6350"/>
                </a:lnTo>
                <a:lnTo>
                  <a:pt x="6350" y="6350"/>
                </a:lnTo>
                <a:lnTo>
                  <a:pt x="6350" y="1662938"/>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4128515" y="4658867"/>
            <a:ext cx="1595628" cy="1650491"/>
          </a:xfrm>
          <a:custGeom>
            <a:avLst/>
            <a:gdLst>
              <a:gd name="connsiteX0" fmla="*/ 0 w 1595628"/>
              <a:gd name="connsiteY0" fmla="*/ 1650491 h 1650491"/>
              <a:gd name="connsiteX1" fmla="*/ 1595628 w 1595628"/>
              <a:gd name="connsiteY1" fmla="*/ 1650491 h 1650491"/>
              <a:gd name="connsiteX2" fmla="*/ 1595628 w 1595628"/>
              <a:gd name="connsiteY2" fmla="*/ 0 h 1650491"/>
              <a:gd name="connsiteX3" fmla="*/ 0 w 1595628"/>
              <a:gd name="connsiteY3" fmla="*/ 0 h 1650491"/>
              <a:gd name="connsiteX4" fmla="*/ 0 w 1595628"/>
              <a:gd name="connsiteY4" fmla="*/ 1650491 h 16504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95628" h="1650491">
                <a:moveTo>
                  <a:pt x="0" y="1650491"/>
                </a:moveTo>
                <a:lnTo>
                  <a:pt x="1595628" y="1650491"/>
                </a:lnTo>
                <a:lnTo>
                  <a:pt x="1595628" y="0"/>
                </a:lnTo>
                <a:lnTo>
                  <a:pt x="0" y="0"/>
                </a:lnTo>
                <a:lnTo>
                  <a:pt x="0" y="1650491"/>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122165" y="4652517"/>
            <a:ext cx="1608328" cy="1663191"/>
          </a:xfrm>
          <a:custGeom>
            <a:avLst/>
            <a:gdLst>
              <a:gd name="connsiteX0" fmla="*/ 6350 w 1608328"/>
              <a:gd name="connsiteY0" fmla="*/ 1656841 h 1663191"/>
              <a:gd name="connsiteX1" fmla="*/ 1601978 w 1608328"/>
              <a:gd name="connsiteY1" fmla="*/ 1656841 h 1663191"/>
              <a:gd name="connsiteX2" fmla="*/ 1601978 w 1608328"/>
              <a:gd name="connsiteY2" fmla="*/ 6350 h 1663191"/>
              <a:gd name="connsiteX3" fmla="*/ 6350 w 1608328"/>
              <a:gd name="connsiteY3" fmla="*/ 6350 h 1663191"/>
              <a:gd name="connsiteX4" fmla="*/ 6350 w 1608328"/>
              <a:gd name="connsiteY4" fmla="*/ 1656841 h 16631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08328" h="1663191">
                <a:moveTo>
                  <a:pt x="6350" y="1656841"/>
                </a:moveTo>
                <a:lnTo>
                  <a:pt x="1601978" y="1656841"/>
                </a:lnTo>
                <a:lnTo>
                  <a:pt x="1601978" y="6350"/>
                </a:lnTo>
                <a:lnTo>
                  <a:pt x="6350" y="6350"/>
                </a:lnTo>
                <a:lnTo>
                  <a:pt x="6350" y="1656841"/>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2051304" y="2816351"/>
            <a:ext cx="1583436" cy="1620012"/>
          </a:xfrm>
          <a:custGeom>
            <a:avLst/>
            <a:gdLst>
              <a:gd name="connsiteX0" fmla="*/ 0 w 1583436"/>
              <a:gd name="connsiteY0" fmla="*/ 1620012 h 1620012"/>
              <a:gd name="connsiteX1" fmla="*/ 1583436 w 1583436"/>
              <a:gd name="connsiteY1" fmla="*/ 1620012 h 1620012"/>
              <a:gd name="connsiteX2" fmla="*/ 1583436 w 1583436"/>
              <a:gd name="connsiteY2" fmla="*/ 0 h 1620012"/>
              <a:gd name="connsiteX3" fmla="*/ 0 w 1583436"/>
              <a:gd name="connsiteY3" fmla="*/ 0 h 1620012"/>
              <a:gd name="connsiteX4" fmla="*/ 0 w 1583436"/>
              <a:gd name="connsiteY4" fmla="*/ 1620012 h 16200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3436" h="1620012">
                <a:moveTo>
                  <a:pt x="0" y="1620012"/>
                </a:moveTo>
                <a:lnTo>
                  <a:pt x="1583436" y="1620012"/>
                </a:lnTo>
                <a:lnTo>
                  <a:pt x="1583436" y="0"/>
                </a:lnTo>
                <a:lnTo>
                  <a:pt x="0" y="0"/>
                </a:lnTo>
                <a:lnTo>
                  <a:pt x="0" y="1620012"/>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044954" y="2810001"/>
            <a:ext cx="1596136" cy="1632712"/>
          </a:xfrm>
          <a:custGeom>
            <a:avLst/>
            <a:gdLst>
              <a:gd name="connsiteX0" fmla="*/ 6350 w 1596136"/>
              <a:gd name="connsiteY0" fmla="*/ 1626362 h 1632712"/>
              <a:gd name="connsiteX1" fmla="*/ 1589786 w 1596136"/>
              <a:gd name="connsiteY1" fmla="*/ 1626362 h 1632712"/>
              <a:gd name="connsiteX2" fmla="*/ 1589786 w 1596136"/>
              <a:gd name="connsiteY2" fmla="*/ 6350 h 1632712"/>
              <a:gd name="connsiteX3" fmla="*/ 6350 w 1596136"/>
              <a:gd name="connsiteY3" fmla="*/ 6350 h 1632712"/>
              <a:gd name="connsiteX4" fmla="*/ 6350 w 1596136"/>
              <a:gd name="connsiteY4" fmla="*/ 1626362 h 16327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96136" h="1632712">
                <a:moveTo>
                  <a:pt x="6350" y="1626362"/>
                </a:moveTo>
                <a:lnTo>
                  <a:pt x="1589786" y="1626362"/>
                </a:lnTo>
                <a:lnTo>
                  <a:pt x="1589786" y="6350"/>
                </a:lnTo>
                <a:lnTo>
                  <a:pt x="6350" y="6350"/>
                </a:lnTo>
                <a:lnTo>
                  <a:pt x="6350" y="1626362"/>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292100"/>
            <a:ext cx="3098800" cy="8636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STEP1：理解市场</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输出：</a:t>
            </a:r>
          </a:p>
        </p:txBody>
      </p:sp>
      <p:sp>
        <p:nvSpPr>
          <p:cNvPr id="15" name="TextBox 1"/>
          <p:cNvSpPr txBox="1"/>
          <p:nvPr/>
        </p:nvSpPr>
        <p:spPr>
          <a:xfrm>
            <a:off x="558800" y="1219200"/>
            <a:ext cx="139700" cy="2159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2.</a:t>
            </a:r>
          </a:p>
        </p:txBody>
      </p:sp>
      <p:sp>
        <p:nvSpPr>
          <p:cNvPr id="16" name="TextBox 1"/>
          <p:cNvSpPr txBox="1"/>
          <p:nvPr/>
        </p:nvSpPr>
        <p:spPr>
          <a:xfrm>
            <a:off x="901700" y="1219200"/>
            <a:ext cx="1066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进行市场分析</a:t>
            </a:r>
          </a:p>
        </p:txBody>
      </p:sp>
      <p:sp>
        <p:nvSpPr>
          <p:cNvPr id="17" name="TextBox 1"/>
          <p:cNvSpPr txBox="1"/>
          <p:nvPr/>
        </p:nvSpPr>
        <p:spPr>
          <a:xfrm>
            <a:off x="558800" y="1549400"/>
            <a:ext cx="8013700" cy="1155700"/>
          </a:xfrm>
          <a:prstGeom prst="rect">
            <a:avLst/>
          </a:prstGeom>
          <a:noFill/>
        </p:spPr>
        <p:txBody>
          <a:bodyPr wrap="none" lIns="0" tIns="0" rIns="0" rtlCol="0">
            <a:spAutoFit/>
          </a:bodyPr>
          <a:lstStyle/>
          <a:p>
            <a:pPr>
              <a:lnSpc>
                <a:spcPts val="1700"/>
              </a:lnSpc>
              <a:tabLst>
                <a:tab pos="13970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目的：</a:t>
            </a:r>
          </a:p>
          <a:p>
            <a:pPr>
              <a:lnSpc>
                <a:spcPts val="2300"/>
              </a:lnSpc>
              <a:tabLst>
                <a:tab pos="13970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通过进行市场分析IPMT角色了解了所运作的环境。根据对所运作环境的了解，PMT确定出形成业务计划</a:t>
            </a:r>
          </a:p>
          <a:p>
            <a:pPr>
              <a:lnSpc>
                <a:spcPts val="2000"/>
              </a:lnSpc>
              <a:tabLst>
                <a:tab pos="13970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基本结构的产品线机会点。</a:t>
            </a:r>
          </a:p>
          <a:p>
            <a:pPr>
              <a:lnSpc>
                <a:spcPts val="1000"/>
              </a:lnSpc>
            </a:pPr>
            <a:endParaRPr lang="en-US" altLang="zh-CN" dirty="0"/>
          </a:p>
          <a:p>
            <a:pPr>
              <a:lnSpc>
                <a:spcPts val="2000"/>
              </a:lnSpc>
              <a:tabLst>
                <a:tab pos="13970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在市场评估中收集到的信息促进对市场及其现状的了解</a:t>
            </a:r>
          </a:p>
        </p:txBody>
      </p:sp>
      <p:sp>
        <p:nvSpPr>
          <p:cNvPr id="18" name="TextBox 1"/>
          <p:cNvSpPr txBox="1"/>
          <p:nvPr/>
        </p:nvSpPr>
        <p:spPr>
          <a:xfrm>
            <a:off x="4216400" y="2971800"/>
            <a:ext cx="1181100" cy="2882900"/>
          </a:xfrm>
          <a:prstGeom prst="rect">
            <a:avLst/>
          </a:prstGeom>
          <a:noFill/>
        </p:spPr>
        <p:txBody>
          <a:bodyPr wrap="none" lIns="0" tIns="0" rIns="0" rtlCol="0">
            <a:spAutoFit/>
          </a:bodyPr>
          <a:lstStyle/>
          <a:p>
            <a:pPr>
              <a:lnSpc>
                <a:spcPts val="1200"/>
              </a:lnSpc>
            </a:pPr>
            <a:r>
              <a:rPr lang="en-US" altLang="zh-CN" sz="995" dirty="0">
                <a:solidFill>
                  <a:srgbClr val="FF0000"/>
                </a:solidFill>
                <a:latin typeface="Microsoft YaHei UI" panose="020B0503020204020204" pitchFamily="18" charset="-122"/>
                <a:cs typeface="Microsoft YaHei UI" panose="020B0503020204020204" pitchFamily="18" charset="-122"/>
              </a:rPr>
              <a:t>竞争分析</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主要的竞争对手</a:t>
            </a:r>
          </a:p>
          <a:p>
            <a:pPr>
              <a:lnSpc>
                <a:spcPts val="1200"/>
              </a:lnSpc>
            </a:pPr>
            <a:r>
              <a:rPr lang="en-US" altLang="zh-CN" sz="1000" dirty="0">
                <a:solidFill>
                  <a:srgbClr val="595757"/>
                </a:solidFill>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     </a:t>
            </a:r>
            <a:r>
              <a:rPr lang="en-US" altLang="zh-CN" sz="1000" dirty="0">
                <a:solidFill>
                  <a:srgbClr val="595757"/>
                </a:solidFill>
                <a:latin typeface="Microsoft YaHei UI" panose="020B0503020204020204" pitchFamily="18" charset="-122"/>
                <a:cs typeface="Microsoft YaHei UI" panose="020B0503020204020204" pitchFamily="18" charset="-122"/>
              </a:rPr>
              <a:t>他们的目标及目的</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市场行为</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市场份额</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增长情况</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服务质量</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定位</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业务运作和资源</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营销组合及战略</a:t>
            </a:r>
          </a:p>
          <a:p>
            <a:pPr>
              <a:lnSpc>
                <a:spcPts val="1000"/>
              </a:lnSpc>
            </a:pPr>
            <a:endParaRPr lang="en-US" altLang="zh-CN" dirty="0"/>
          </a:p>
          <a:p>
            <a:pPr>
              <a:lnSpc>
                <a:spcPts val="1000"/>
              </a:lnSpc>
            </a:pPr>
            <a:endParaRPr lang="en-US" altLang="zh-CN" dirty="0"/>
          </a:p>
          <a:p>
            <a:pPr>
              <a:lnSpc>
                <a:spcPts val="1400"/>
              </a:lnSpc>
            </a:pPr>
            <a:r>
              <a:rPr lang="en-US" altLang="zh-CN" sz="995" dirty="0">
                <a:solidFill>
                  <a:srgbClr val="FF0000"/>
                </a:solidFill>
                <a:latin typeface="Microsoft YaHei UI" panose="020B0503020204020204" pitchFamily="18" charset="-122"/>
                <a:cs typeface="Microsoft YaHei UI" panose="020B0503020204020204" pitchFamily="18" charset="-122"/>
              </a:rPr>
              <a:t>对公司自身的分析</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我们的目标和目的</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市场份额</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增长情况</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服务质量</a:t>
            </a:r>
          </a:p>
          <a:p>
            <a:pPr>
              <a:lnSpc>
                <a:spcPts val="1200"/>
              </a:lnSpc>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业务运作和资源</a:t>
            </a:r>
          </a:p>
          <a:p>
            <a:pPr>
              <a:lnSpc>
                <a:spcPts val="1200"/>
              </a:lnSpc>
            </a:pPr>
            <a:r>
              <a:rPr lang="en-US" altLang="zh-CN" sz="1000" dirty="0">
                <a:solidFill>
                  <a:srgbClr val="595757"/>
                </a:solidFill>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     </a:t>
            </a:r>
            <a:r>
              <a:rPr lang="en-US" altLang="zh-CN" sz="1000" dirty="0">
                <a:solidFill>
                  <a:srgbClr val="595757"/>
                </a:solidFill>
                <a:latin typeface="Microsoft YaHei UI" panose="020B0503020204020204" pitchFamily="18" charset="-122"/>
                <a:cs typeface="Microsoft YaHei UI" panose="020B0503020204020204" pitchFamily="18" charset="-122"/>
              </a:rPr>
              <a:t>营销组合及战略</a:t>
            </a:r>
          </a:p>
        </p:txBody>
      </p:sp>
      <p:sp>
        <p:nvSpPr>
          <p:cNvPr id="19" name="TextBox 1"/>
          <p:cNvSpPr txBox="1"/>
          <p:nvPr/>
        </p:nvSpPr>
        <p:spPr>
          <a:xfrm>
            <a:off x="2133600" y="2959100"/>
            <a:ext cx="1308100" cy="3365500"/>
          </a:xfrm>
          <a:prstGeom prst="rect">
            <a:avLst/>
          </a:prstGeom>
          <a:noFill/>
        </p:spPr>
        <p:txBody>
          <a:bodyPr wrap="none" lIns="0" tIns="0" rIns="0" rtlCol="0">
            <a:spAutoFit/>
          </a:bodyPr>
          <a:lstStyle/>
          <a:p>
            <a:pPr>
              <a:lnSpc>
                <a:spcPts val="1200"/>
              </a:lnSpc>
              <a:tabLst>
                <a:tab pos="177800" algn="l"/>
              </a:tabLst>
            </a:pPr>
            <a:r>
              <a:rPr lang="en-US" altLang="zh-CN" sz="995" dirty="0">
                <a:solidFill>
                  <a:srgbClr val="FF0000"/>
                </a:solidFill>
                <a:latin typeface="Microsoft YaHei UI" panose="020B0503020204020204" pitchFamily="18" charset="-122"/>
                <a:cs typeface="Microsoft YaHei UI" panose="020B0503020204020204" pitchFamily="18" charset="-122"/>
              </a:rPr>
              <a:t>环境分析</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政治</a:t>
            </a:r>
          </a:p>
          <a:p>
            <a:pPr>
              <a:lnSpc>
                <a:spcPts val="1200"/>
              </a:lnSpc>
              <a:tabLst>
                <a:tab pos="177800" algn="l"/>
              </a:tabLst>
            </a:pPr>
            <a:r>
              <a:rPr lang="en-US" altLang="zh-CN" sz="1000" dirty="0">
                <a:solidFill>
                  <a:srgbClr val="595757"/>
                </a:solidFill>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     </a:t>
            </a:r>
            <a:r>
              <a:rPr lang="en-US" altLang="zh-CN" sz="1000" dirty="0">
                <a:solidFill>
                  <a:srgbClr val="595757"/>
                </a:solidFill>
                <a:latin typeface="Microsoft YaHei UI" panose="020B0503020204020204" pitchFamily="18" charset="-122"/>
                <a:cs typeface="Microsoft YaHei UI" panose="020B0503020204020204" pitchFamily="18" charset="-122"/>
              </a:rPr>
              <a:t>经济</a:t>
            </a:r>
          </a:p>
          <a:p>
            <a:pPr>
              <a:lnSpc>
                <a:spcPts val="1200"/>
              </a:lnSpc>
              <a:tabLst>
                <a:tab pos="177800" algn="l"/>
              </a:tabLst>
            </a:pPr>
            <a:r>
              <a:rPr lang="en-US" altLang="zh-CN" sz="1000" dirty="0">
                <a:solidFill>
                  <a:srgbClr val="595757"/>
                </a:solidFill>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     </a:t>
            </a:r>
            <a:r>
              <a:rPr lang="en-US" altLang="zh-CN" sz="1000" dirty="0">
                <a:solidFill>
                  <a:srgbClr val="595757"/>
                </a:solidFill>
                <a:latin typeface="Microsoft YaHei UI" panose="020B0503020204020204" pitchFamily="18" charset="-122"/>
                <a:cs typeface="Microsoft YaHei UI" panose="020B0503020204020204" pitchFamily="18" charset="-122"/>
              </a:rPr>
              <a:t>社会</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技术</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金融</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法律</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规章制度</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宗教</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全球性</a:t>
            </a:r>
          </a:p>
          <a:p>
            <a:pPr>
              <a:lnSpc>
                <a:spcPts val="1000"/>
              </a:lnSpc>
            </a:pPr>
            <a:endParaRPr lang="en-US" altLang="zh-CN" dirty="0"/>
          </a:p>
          <a:p>
            <a:pPr>
              <a:lnSpc>
                <a:spcPts val="1000"/>
              </a:lnSpc>
            </a:pPr>
            <a:endParaRPr lang="en-US" altLang="zh-CN" dirty="0"/>
          </a:p>
          <a:p>
            <a:pPr>
              <a:lnSpc>
                <a:spcPts val="1600"/>
              </a:lnSpc>
              <a:tabLst>
                <a:tab pos="177800" algn="l"/>
              </a:tabLst>
            </a:pPr>
            <a:r>
              <a:rPr lang="en-US" altLang="zh-CN" sz="995" dirty="0">
                <a:solidFill>
                  <a:srgbClr val="FF0000"/>
                </a:solidFill>
                <a:latin typeface="Microsoft YaHei UI" panose="020B0503020204020204" pitchFamily="18" charset="-122"/>
                <a:cs typeface="Microsoft YaHei UI" panose="020B0503020204020204" pitchFamily="18" charset="-122"/>
              </a:rPr>
              <a:t>市场分析</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市场总规模</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增长及趋势</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特征及发展情况：产</a:t>
            </a:r>
          </a:p>
          <a:p>
            <a:pPr>
              <a:lnSpc>
                <a:spcPts val="1100"/>
              </a:lnSpc>
              <a:tabLst>
                <a:tab pos="177800" algn="l"/>
              </a:tabLst>
            </a:pPr>
            <a:r>
              <a:rPr lang="en-US" altLang="zh-CN" dirty="0"/>
              <a:t>	</a:t>
            </a:r>
            <a:r>
              <a:rPr lang="en-US" altLang="zh-CN" sz="995" dirty="0">
                <a:solidFill>
                  <a:srgbClr val="595757"/>
                </a:solidFill>
                <a:latin typeface="Microsoft YaHei UI" panose="020B0503020204020204" pitchFamily="18" charset="-122"/>
                <a:cs typeface="Microsoft YaHei UI" panose="020B0503020204020204" pitchFamily="18" charset="-122"/>
              </a:rPr>
              <a:t>品、渠道、客户、沟</a:t>
            </a:r>
          </a:p>
          <a:p>
            <a:pPr>
              <a:lnSpc>
                <a:spcPts val="1200"/>
              </a:lnSpc>
              <a:tabLst>
                <a:tab pos="177800" algn="l"/>
              </a:tabLst>
            </a:pPr>
            <a:r>
              <a:rPr lang="en-US" altLang="zh-CN" dirty="0"/>
              <a:t>	</a:t>
            </a:r>
            <a:r>
              <a:rPr lang="en-US" altLang="zh-CN" sz="1000" dirty="0">
                <a:solidFill>
                  <a:srgbClr val="595757"/>
                </a:solidFill>
                <a:latin typeface="Microsoft YaHei UI" panose="020B0503020204020204" pitchFamily="18" charset="-122"/>
                <a:cs typeface="Microsoft YaHei UI" panose="020B0503020204020204" pitchFamily="18" charset="-122"/>
              </a:rPr>
              <a:t>通、行业</a:t>
            </a:r>
          </a:p>
          <a:p>
            <a:pPr>
              <a:lnSpc>
                <a:spcPts val="1200"/>
              </a:lnSpc>
              <a:tabLst>
                <a:tab pos="177800" algn="l"/>
              </a:tabLst>
            </a:pPr>
            <a:r>
              <a:rPr lang="en-US" altLang="zh-CN" sz="1000" dirty="0">
                <a:solidFill>
                  <a:srgbClr val="595757"/>
                </a:solidFill>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     </a:t>
            </a:r>
            <a:r>
              <a:rPr lang="en-US" altLang="zh-CN" sz="1000" dirty="0">
                <a:solidFill>
                  <a:srgbClr val="595757"/>
                </a:solidFill>
                <a:latin typeface="Microsoft YaHei UI" panose="020B0503020204020204" pitchFamily="18" charset="-122"/>
                <a:cs typeface="Microsoft YaHei UI" panose="020B0503020204020204" pitchFamily="18" charset="-122"/>
              </a:rPr>
              <a:t>客户细分/需求</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购买者的行为</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中间渠道</a:t>
            </a:r>
          </a:p>
          <a:p>
            <a:pPr>
              <a:lnSpc>
                <a:spcPts val="1200"/>
              </a:lnSpc>
              <a:tabLst>
                <a:tab pos="177800" algn="l"/>
              </a:tabLst>
            </a:pPr>
            <a:r>
              <a:rPr lang="en-US" altLang="zh-CN" sz="995" dirty="0">
                <a:solidFill>
                  <a:srgbClr val="595757"/>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价值网</a:t>
            </a:r>
          </a:p>
        </p:txBody>
      </p:sp>
      <p:sp>
        <p:nvSpPr>
          <p:cNvPr id="14" name="日期占位符 13"/>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5292090" y="2996945"/>
          <a:ext cx="3600449" cy="2540000"/>
        </p:xfrm>
        <a:graphic>
          <a:graphicData uri="http://schemas.openxmlformats.org/drawingml/2006/table">
            <a:tbl>
              <a:tblPr/>
              <a:tblGrid>
                <a:gridCol w="1799716">
                  <a:extLst>
                    <a:ext uri="{9D8B030D-6E8A-4147-A177-3AD203B41FA5}">
                      <a16:colId xmlns:a16="http://schemas.microsoft.com/office/drawing/2014/main" val="20000"/>
                    </a:ext>
                  </a:extLst>
                </a:gridCol>
                <a:gridCol w="1800733">
                  <a:extLst>
                    <a:ext uri="{9D8B030D-6E8A-4147-A177-3AD203B41FA5}">
                      <a16:colId xmlns:a16="http://schemas.microsoft.com/office/drawing/2014/main" val="20001"/>
                    </a:ext>
                  </a:extLst>
                </a:gridCol>
              </a:tblGrid>
              <a:tr h="1308100">
                <a:tc>
                  <a:txBody>
                    <a:bodyPr/>
                    <a:lstStyle/>
                    <a:p>
                      <a:pPr algn="l"/>
                      <a:r>
                        <a:rPr lang="en-US" altLang="zh-CN" sz="900" dirty="0">
                          <a:solidFill>
                            <a:srgbClr val="000000"/>
                          </a:solidFill>
                          <a:latin typeface="Microsoft YaHei UI" panose="020B0503020204020204" pitchFamily="18" charset="-122"/>
                          <a:cs typeface="Microsoft YaHei UI" panose="020B0503020204020204" pitchFamily="18" charset="-122"/>
                        </a:rPr>
                        <a:t>优势</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一个组织的综合能力、资产、技能</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等等，该组织已经在这些方面达到</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00" dirty="0">
                          <a:solidFill>
                            <a:srgbClr val="000000"/>
                          </a:solidFill>
                          <a:latin typeface="Microsoft YaHei UI" panose="020B0503020204020204" pitchFamily="18" charset="-122"/>
                          <a:cs typeface="Microsoft YaHei UI" panose="020B0503020204020204" pitchFamily="18" charset="-122"/>
                        </a:rPr>
                        <a:t>了较高的水平</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95" b="1" dirty="0">
                          <a:solidFill>
                            <a:srgbClr val="FFFFFF"/>
                          </a:solidFill>
                          <a:latin typeface="Times New Roman" panose="02020603050405020304" pitchFamily="18" charset="0"/>
                          <a:cs typeface="Times New Roman" panose="02020603050405020304" pitchFamily="18" charset="0"/>
                        </a:rPr>
                        <a:t>S</a:t>
                      </a:r>
                      <a:endParaRPr lang="zh-CN" altLang="en-US" sz="995" b="1" dirty="0">
                        <a:solidFill>
                          <a:srgbClr val="FFFFFF"/>
                        </a:solidFill>
                        <a:latin typeface="Times New Roman" panose="02020603050405020304" pitchFamily="18" charset="0"/>
                        <a:cs typeface="Times New Roman" panose="02020603050405020304" pitchFamily="18" charset="0"/>
                      </a:endParaRPr>
                    </a:p>
                  </a:txBody>
                  <a:tcPr anchor="ct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900" dirty="0">
                          <a:solidFill>
                            <a:srgbClr val="000000"/>
                          </a:solidFill>
                          <a:latin typeface="Microsoft YaHei UI" panose="020B0503020204020204" pitchFamily="18" charset="-122"/>
                          <a:cs typeface="Microsoft YaHei UI" panose="020B0503020204020204" pitchFamily="18" charset="-122"/>
                        </a:rPr>
                        <a:t>劣势</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一个组织的综合能力、资产、技能</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等等比竞争对手差，并最终给竞争</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对手的入侵创造了可乘之机。</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055" b="1" dirty="0">
                          <a:solidFill>
                            <a:srgbClr val="FFFFFF"/>
                          </a:solidFill>
                          <a:latin typeface="Times New Roman" panose="02020603050405020304" pitchFamily="18" charset="0"/>
                          <a:cs typeface="Times New Roman" panose="02020603050405020304" pitchFamily="18" charset="0"/>
                        </a:rPr>
                        <a:t>W</a:t>
                      </a:r>
                      <a:endParaRPr lang="zh-CN" altLang="en-US" sz="1055" b="1" dirty="0">
                        <a:solidFill>
                          <a:srgbClr val="FFFFFF"/>
                        </a:solidFill>
                        <a:latin typeface="Times New Roman" panose="02020603050405020304" pitchFamily="18" charset="0"/>
                        <a:cs typeface="Times New Roman" panose="02020603050405020304" pitchFamily="18" charset="0"/>
                      </a:endParaRPr>
                    </a:p>
                  </a:txBody>
                  <a:tcPr anchor="ct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1231900">
                <a:tc>
                  <a:txBody>
                    <a:bodyPr/>
                    <a:lstStyle/>
                    <a:p>
                      <a:pPr algn="l"/>
                      <a:r>
                        <a:rPr lang="en-US" altLang="zh-CN" sz="900" dirty="0">
                          <a:solidFill>
                            <a:srgbClr val="000000"/>
                          </a:solidFill>
                          <a:latin typeface="Microsoft YaHei UI" panose="020B0503020204020204" pitchFamily="18" charset="-122"/>
                          <a:cs typeface="Microsoft YaHei UI" panose="020B0503020204020204" pitchFamily="18" charset="-122"/>
                        </a:rPr>
                        <a:t>机会</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一种趋势或一个事件，如果对此作</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出战略响应就能够带来竞争地位上</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00" dirty="0">
                          <a:solidFill>
                            <a:srgbClr val="000000"/>
                          </a:solidFill>
                          <a:latin typeface="Microsoft YaHei UI" panose="020B0503020204020204" pitchFamily="18" charset="-122"/>
                          <a:cs typeface="Microsoft YaHei UI" panose="020B0503020204020204" pitchFamily="18" charset="-122"/>
                        </a:rPr>
                        <a:t>的积极转变</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FFFFFF"/>
                          </a:solidFill>
                          <a:latin typeface="Microsoft YaHei UI" panose="020B0503020204020204" pitchFamily="18" charset="-122"/>
                          <a:cs typeface="Microsoft YaHei UI" panose="020B0503020204020204" pitchFamily="18" charset="-122"/>
                        </a:rPr>
                        <a:t>O</a:t>
                      </a:r>
                      <a:endParaRPr lang="zh-CN" altLang="en-US" sz="900" dirty="0">
                        <a:solidFill>
                          <a:srgbClr val="FFFFFF"/>
                        </a:solidFill>
                        <a:latin typeface="Microsoft YaHei UI" panose="020B0503020204020204" pitchFamily="18" charset="-122"/>
                        <a:cs typeface="Microsoft YaHei UI" panose="020B0503020204020204" pitchFamily="18" charset="-122"/>
                      </a:endParaRPr>
                    </a:p>
                  </a:txBody>
                  <a:tcPr anchor="ct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mpd="sng">
                      <a:solidFill>
                        <a:srgbClr val="FFFFFF"/>
                      </a:solidFill>
                      <a:prstDash val="solid"/>
                    </a:lnB>
                    <a:solidFill>
                      <a:srgbClr val="BBE0E3"/>
                    </a:solidFill>
                  </a:tcPr>
                </a:tc>
                <a:tc>
                  <a:txBody>
                    <a:bodyPr/>
                    <a:lstStyle/>
                    <a:p>
                      <a:pPr algn="l"/>
                      <a:r>
                        <a:rPr lang="en-US" altLang="zh-CN" sz="900" dirty="0">
                          <a:solidFill>
                            <a:srgbClr val="000000"/>
                          </a:solidFill>
                          <a:latin typeface="Microsoft YaHei UI" panose="020B0503020204020204" pitchFamily="18" charset="-122"/>
                          <a:cs typeface="Microsoft YaHei UI" panose="020B0503020204020204" pitchFamily="18" charset="-122"/>
                        </a:rPr>
                        <a:t>威胁</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一种趋势或一个事件，如果不对此</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00" dirty="0">
                          <a:solidFill>
                            <a:srgbClr val="000000"/>
                          </a:solidFill>
                          <a:latin typeface="Microsoft YaHei UI" panose="020B0503020204020204" pitchFamily="18" charset="-122"/>
                          <a:cs typeface="Microsoft YaHei UI" panose="020B0503020204020204" pitchFamily="18" charset="-122"/>
                        </a:rPr>
                        <a:t>作出战略响应，就会造成对竞争地</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00" dirty="0">
                          <a:solidFill>
                            <a:srgbClr val="000000"/>
                          </a:solidFill>
                          <a:latin typeface="Microsoft YaHei UI" panose="020B0503020204020204" pitchFamily="18" charset="-122"/>
                          <a:cs typeface="Microsoft YaHei UI" panose="020B0503020204020204" pitchFamily="18" charset="-122"/>
                        </a:rPr>
                        <a:t>位的消极影响</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95" dirty="0">
                          <a:solidFill>
                            <a:srgbClr val="000000"/>
                          </a:solidFill>
                          <a:latin typeface="Times New Roman" panose="02020603050405020304" pitchFamily="18" charset="0"/>
                          <a:cs typeface="Times New Roman" panose="02020603050405020304" pitchFamily="18" charset="0"/>
                        </a:rPr>
                        <a:t>T</a:t>
                      </a:r>
                      <a:endParaRPr lang="zh-CN" altLang="en-US" sz="995" dirty="0">
                        <a:solidFill>
                          <a:srgbClr val="000000"/>
                        </a:solidFill>
                        <a:latin typeface="Times New Roman" panose="02020603050405020304" pitchFamily="18" charset="0"/>
                        <a:cs typeface="Times New Roman" panose="02020603050405020304"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342900" y="330200"/>
            <a:ext cx="7683500" cy="19812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STEP1：理解市场</a:t>
            </a:r>
          </a:p>
          <a:p>
            <a:pPr>
              <a:lnSpc>
                <a:spcPts val="25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市场分析：</a:t>
            </a:r>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市场分析应关注于整个市场规模、市场增长和趋势、特点和拓展（从产品、渠道、客户、沟通和</a:t>
            </a:r>
          </a:p>
          <a:p>
            <a:pPr>
              <a:lnSpc>
                <a:spcPts val="20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行业的角度）、客户细分市场/需求、购买者行为、中介和价值网。</a:t>
            </a:r>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市场分析中应涉及的主要问题有：</a:t>
            </a:r>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a:t>
            </a:r>
          </a:p>
        </p:txBody>
      </p:sp>
      <p:sp>
        <p:nvSpPr>
          <p:cNvPr id="6" name="TextBox 1"/>
          <p:cNvSpPr txBox="1"/>
          <p:nvPr/>
        </p:nvSpPr>
        <p:spPr>
          <a:xfrm>
            <a:off x="558800" y="2362200"/>
            <a:ext cx="50800" cy="4953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7" name="TextBox 1"/>
          <p:cNvSpPr txBox="1"/>
          <p:nvPr/>
        </p:nvSpPr>
        <p:spPr>
          <a:xfrm>
            <a:off x="901700" y="2336800"/>
            <a:ext cx="5118100" cy="520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正在出现/可能出现哪些发展会影响到市场选择？</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市场/细分市场吸引我们的是什么（大小/增长/可盈利性/其他）？</a:t>
            </a:r>
          </a:p>
        </p:txBody>
      </p:sp>
      <p:sp>
        <p:nvSpPr>
          <p:cNvPr id="8" name="TextBox 1"/>
          <p:cNvSpPr txBox="1"/>
          <p:nvPr/>
        </p:nvSpPr>
        <p:spPr>
          <a:xfrm>
            <a:off x="558800" y="2921000"/>
            <a:ext cx="5334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客户：</a:t>
            </a:r>
          </a:p>
        </p:txBody>
      </p:sp>
      <p:sp>
        <p:nvSpPr>
          <p:cNvPr id="9" name="TextBox 1"/>
          <p:cNvSpPr txBox="1"/>
          <p:nvPr/>
        </p:nvSpPr>
        <p:spPr>
          <a:xfrm>
            <a:off x="558800" y="3302000"/>
            <a:ext cx="50800" cy="13843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10" name="TextBox 1"/>
          <p:cNvSpPr txBox="1"/>
          <p:nvPr/>
        </p:nvSpPr>
        <p:spPr>
          <a:xfrm>
            <a:off x="901700" y="3263900"/>
            <a:ext cx="3556000" cy="1409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需要和需求－为什么购买（他们购买什么）？</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产品设计出来是为了满足客户什么需求？</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客户购买决策中的关键成功因素是什么？</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他们为什么购买你的产品？</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他们为什么不购买你的产品？</a:t>
            </a:r>
          </a:p>
        </p:txBody>
      </p:sp>
      <p:sp>
        <p:nvSpPr>
          <p:cNvPr id="11" name="TextBox 1"/>
          <p:cNvSpPr txBox="1"/>
          <p:nvPr/>
        </p:nvSpPr>
        <p:spPr>
          <a:xfrm>
            <a:off x="558800" y="4724400"/>
            <a:ext cx="2286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销售渠道/合作伙伴/价值网：</a:t>
            </a:r>
          </a:p>
        </p:txBody>
      </p:sp>
      <p:sp>
        <p:nvSpPr>
          <p:cNvPr id="12" name="TextBox 1"/>
          <p:cNvSpPr txBox="1"/>
          <p:nvPr/>
        </p:nvSpPr>
        <p:spPr>
          <a:xfrm>
            <a:off x="558800" y="5054600"/>
            <a:ext cx="50800" cy="4953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13" name="TextBox 1"/>
          <p:cNvSpPr txBox="1"/>
          <p:nvPr/>
        </p:nvSpPr>
        <p:spPr>
          <a:xfrm>
            <a:off x="901700" y="5029200"/>
            <a:ext cx="4445000" cy="520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什么形式的中介对你来讲会或可能会比较重要？为什么？</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哪些必定会成为或仍然是竞争对手？</a:t>
            </a:r>
          </a:p>
        </p:txBody>
      </p:sp>
      <p:sp>
        <p:nvSpPr>
          <p:cNvPr id="14" name="TextBox 1"/>
          <p:cNvSpPr txBox="1"/>
          <p:nvPr/>
        </p:nvSpPr>
        <p:spPr>
          <a:xfrm>
            <a:off x="558800" y="5930900"/>
            <a:ext cx="4775200" cy="520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从以下方面考虑优势和劣势：</a:t>
            </a:r>
          </a:p>
          <a:p>
            <a:pPr>
              <a:lnSpc>
                <a:spcPts val="2300"/>
              </a:lnSpc>
            </a:pPr>
            <a:r>
              <a:rPr lang="en-US" altLang="zh-CN" sz="1405" dirty="0">
                <a:solidFill>
                  <a:srgbClr val="FF0000"/>
                </a:solidFill>
                <a:latin typeface="Microsoft YaHei UI" panose="020B0503020204020204" pitchFamily="18" charset="-122"/>
                <a:cs typeface="Microsoft YaHei UI" panose="020B0503020204020204" pitchFamily="18" charset="-122"/>
              </a:rPr>
              <a:t>产品、促销/形象、定价/条款、分销、订单履行、服务和支持</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37931" y="5355335"/>
            <a:ext cx="880872" cy="117348"/>
          </a:xfrm>
          <a:custGeom>
            <a:avLst/>
            <a:gdLst>
              <a:gd name="connsiteX0" fmla="*/ 0 w 880872"/>
              <a:gd name="connsiteY0" fmla="*/ 0 h 117348"/>
              <a:gd name="connsiteX1" fmla="*/ 0 w 880872"/>
              <a:gd name="connsiteY1" fmla="*/ 117348 h 117348"/>
              <a:gd name="connsiteX2" fmla="*/ 880872 w 880872"/>
              <a:gd name="connsiteY2" fmla="*/ 117348 h 117348"/>
              <a:gd name="connsiteX3" fmla="*/ 880872 w 880872"/>
              <a:gd name="connsiteY3" fmla="*/ 0 h 117348"/>
              <a:gd name="connsiteX4" fmla="*/ 0 w 880872"/>
              <a:gd name="connsiteY4" fmla="*/ 0 h 1173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0872" h="117348">
                <a:moveTo>
                  <a:pt x="0" y="0"/>
                </a:moveTo>
                <a:lnTo>
                  <a:pt x="0" y="117348"/>
                </a:lnTo>
                <a:lnTo>
                  <a:pt x="880872" y="117348"/>
                </a:lnTo>
                <a:lnTo>
                  <a:pt x="880872"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402323" y="1159763"/>
            <a:ext cx="2351532" cy="2223515"/>
          </a:xfrm>
          <a:custGeom>
            <a:avLst/>
            <a:gdLst>
              <a:gd name="connsiteX0" fmla="*/ 0 w 2351532"/>
              <a:gd name="connsiteY0" fmla="*/ 0 h 2223515"/>
              <a:gd name="connsiteX1" fmla="*/ 0 w 2351532"/>
              <a:gd name="connsiteY1" fmla="*/ 2223515 h 2223515"/>
              <a:gd name="connsiteX2" fmla="*/ 2351532 w 2351532"/>
              <a:gd name="connsiteY2" fmla="*/ 2223515 h 2223515"/>
              <a:gd name="connsiteX3" fmla="*/ 2351532 w 2351532"/>
              <a:gd name="connsiteY3" fmla="*/ 0 h 2223515"/>
              <a:gd name="connsiteX4" fmla="*/ 0 w 2351532"/>
              <a:gd name="connsiteY4" fmla="*/ 0 h 22235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51532" h="2223515">
                <a:moveTo>
                  <a:pt x="0" y="0"/>
                </a:moveTo>
                <a:lnTo>
                  <a:pt x="0" y="2223515"/>
                </a:lnTo>
                <a:lnTo>
                  <a:pt x="2351532" y="2223515"/>
                </a:lnTo>
                <a:lnTo>
                  <a:pt x="2351532" y="0"/>
                </a:lnTo>
                <a:lnTo>
                  <a:pt x="0" y="0"/>
                </a:lnTo>
              </a:path>
            </a:pathLst>
          </a:custGeom>
          <a:solidFill>
            <a:srgbClr val="80808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6377940" y="1133855"/>
            <a:ext cx="2351531" cy="2223515"/>
          </a:xfrm>
          <a:custGeom>
            <a:avLst/>
            <a:gdLst>
              <a:gd name="connsiteX0" fmla="*/ 0 w 2351531"/>
              <a:gd name="connsiteY0" fmla="*/ 0 h 2223515"/>
              <a:gd name="connsiteX1" fmla="*/ 0 w 2351531"/>
              <a:gd name="connsiteY1" fmla="*/ 2223515 h 2223515"/>
              <a:gd name="connsiteX2" fmla="*/ 2351531 w 2351531"/>
              <a:gd name="connsiteY2" fmla="*/ 2223515 h 2223515"/>
              <a:gd name="connsiteX3" fmla="*/ 2351531 w 2351531"/>
              <a:gd name="connsiteY3" fmla="*/ 0 h 2223515"/>
              <a:gd name="connsiteX4" fmla="*/ 0 w 2351531"/>
              <a:gd name="connsiteY4" fmla="*/ 0 h 22235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51531" h="2223515">
                <a:moveTo>
                  <a:pt x="0" y="0"/>
                </a:moveTo>
                <a:lnTo>
                  <a:pt x="0" y="2223515"/>
                </a:lnTo>
                <a:lnTo>
                  <a:pt x="2351531" y="2223515"/>
                </a:lnTo>
                <a:lnTo>
                  <a:pt x="2351531"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6370320" y="1127760"/>
            <a:ext cx="2365248" cy="2235707"/>
          </a:xfrm>
          <a:custGeom>
            <a:avLst/>
            <a:gdLst>
              <a:gd name="connsiteX0" fmla="*/ 6350 w 2365248"/>
              <a:gd name="connsiteY0" fmla="*/ 6350 h 2235707"/>
              <a:gd name="connsiteX1" fmla="*/ 6350 w 2365248"/>
              <a:gd name="connsiteY1" fmla="*/ 2229357 h 2235707"/>
              <a:gd name="connsiteX2" fmla="*/ 2358898 w 2365248"/>
              <a:gd name="connsiteY2" fmla="*/ 2229357 h 2235707"/>
              <a:gd name="connsiteX3" fmla="*/ 2358898 w 2365248"/>
              <a:gd name="connsiteY3" fmla="*/ 6350 h 2235707"/>
              <a:gd name="connsiteX4" fmla="*/ 6350 w 2365248"/>
              <a:gd name="connsiteY4" fmla="*/ 6350 h 22357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65248" h="2235707">
                <a:moveTo>
                  <a:pt x="6350" y="6350"/>
                </a:moveTo>
                <a:lnTo>
                  <a:pt x="6350" y="2229357"/>
                </a:lnTo>
                <a:lnTo>
                  <a:pt x="2358898" y="2229357"/>
                </a:lnTo>
                <a:lnTo>
                  <a:pt x="2358898"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778752" y="1363980"/>
            <a:ext cx="50292" cy="62483"/>
          </a:xfrm>
          <a:custGeom>
            <a:avLst/>
            <a:gdLst>
              <a:gd name="connsiteX0" fmla="*/ 25527 w 50292"/>
              <a:gd name="connsiteY0" fmla="*/ 0 h 62483"/>
              <a:gd name="connsiteX1" fmla="*/ 0 w 50292"/>
              <a:gd name="connsiteY1" fmla="*/ 30861 h 62483"/>
              <a:gd name="connsiteX2" fmla="*/ 25527 w 50292"/>
              <a:gd name="connsiteY2" fmla="*/ 62483 h 62483"/>
              <a:gd name="connsiteX3" fmla="*/ 50291 w 50292"/>
              <a:gd name="connsiteY3" fmla="*/ 30861 h 62483"/>
              <a:gd name="connsiteX4" fmla="*/ 25527 w 50292"/>
              <a:gd name="connsiteY4" fmla="*/ 0 h 624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292" h="62483">
                <a:moveTo>
                  <a:pt x="25527" y="0"/>
                </a:moveTo>
                <a:cubicBezTo>
                  <a:pt x="11303" y="0"/>
                  <a:pt x="0" y="13842"/>
                  <a:pt x="0" y="30861"/>
                </a:cubicBezTo>
                <a:cubicBezTo>
                  <a:pt x="0" y="48641"/>
                  <a:pt x="11303" y="62483"/>
                  <a:pt x="25527" y="62483"/>
                </a:cubicBezTo>
                <a:cubicBezTo>
                  <a:pt x="38989" y="62483"/>
                  <a:pt x="50291" y="48641"/>
                  <a:pt x="50291" y="30861"/>
                </a:cubicBezTo>
                <a:cubicBezTo>
                  <a:pt x="50291" y="13842"/>
                  <a:pt x="38989" y="0"/>
                  <a:pt x="25527"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6771131" y="1357883"/>
            <a:ext cx="64008" cy="74676"/>
          </a:xfrm>
          <a:custGeom>
            <a:avLst/>
            <a:gdLst>
              <a:gd name="connsiteX0" fmla="*/ 32385 w 64008"/>
              <a:gd name="connsiteY0" fmla="*/ 6350 h 74676"/>
              <a:gd name="connsiteX1" fmla="*/ 6350 w 64008"/>
              <a:gd name="connsiteY1" fmla="*/ 36957 h 74676"/>
              <a:gd name="connsiteX2" fmla="*/ 32385 w 64008"/>
              <a:gd name="connsiteY2" fmla="*/ 68326 h 74676"/>
              <a:gd name="connsiteX3" fmla="*/ 57658 w 64008"/>
              <a:gd name="connsiteY3" fmla="*/ 36957 h 74676"/>
              <a:gd name="connsiteX4" fmla="*/ 32385 w 64008"/>
              <a:gd name="connsiteY4" fmla="*/ 6350 h 746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008" h="74676">
                <a:moveTo>
                  <a:pt x="32385" y="6350"/>
                </a:moveTo>
                <a:cubicBezTo>
                  <a:pt x="17907" y="6350"/>
                  <a:pt x="6350" y="20193"/>
                  <a:pt x="6350" y="36957"/>
                </a:cubicBezTo>
                <a:cubicBezTo>
                  <a:pt x="6350" y="54483"/>
                  <a:pt x="17907" y="68326"/>
                  <a:pt x="32385" y="68326"/>
                </a:cubicBezTo>
                <a:cubicBezTo>
                  <a:pt x="46228" y="68326"/>
                  <a:pt x="57658" y="54483"/>
                  <a:pt x="57658" y="36957"/>
                </a:cubicBezTo>
                <a:cubicBezTo>
                  <a:pt x="57658" y="20193"/>
                  <a:pt x="46228" y="6350"/>
                  <a:pt x="32385"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6777228" y="1552955"/>
            <a:ext cx="35052" cy="42672"/>
          </a:xfrm>
          <a:custGeom>
            <a:avLst/>
            <a:gdLst>
              <a:gd name="connsiteX0" fmla="*/ 17526 w 35052"/>
              <a:gd name="connsiteY0" fmla="*/ 0 h 42672"/>
              <a:gd name="connsiteX1" fmla="*/ 0 w 35052"/>
              <a:gd name="connsiteY1" fmla="*/ 21336 h 42672"/>
              <a:gd name="connsiteX2" fmla="*/ 17526 w 35052"/>
              <a:gd name="connsiteY2" fmla="*/ 42672 h 42672"/>
              <a:gd name="connsiteX3" fmla="*/ 35052 w 35052"/>
              <a:gd name="connsiteY3" fmla="*/ 21336 h 42672"/>
              <a:gd name="connsiteX4" fmla="*/ 17526 w 35052"/>
              <a:gd name="connsiteY4" fmla="*/ 0 h 426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2672">
                <a:moveTo>
                  <a:pt x="17526" y="0"/>
                </a:moveTo>
                <a:cubicBezTo>
                  <a:pt x="8381" y="0"/>
                  <a:pt x="0" y="9144"/>
                  <a:pt x="0" y="21336"/>
                </a:cubicBezTo>
                <a:cubicBezTo>
                  <a:pt x="0" y="32766"/>
                  <a:pt x="8381" y="42672"/>
                  <a:pt x="17526" y="42672"/>
                </a:cubicBezTo>
                <a:cubicBezTo>
                  <a:pt x="27431" y="42672"/>
                  <a:pt x="35052" y="32766"/>
                  <a:pt x="35052" y="21336"/>
                </a:cubicBezTo>
                <a:cubicBezTo>
                  <a:pt x="35052" y="9144"/>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6769734" y="1545463"/>
            <a:ext cx="48514" cy="56133"/>
          </a:xfrm>
          <a:custGeom>
            <a:avLst/>
            <a:gdLst>
              <a:gd name="connsiteX0" fmla="*/ 24257 w 48514"/>
              <a:gd name="connsiteY0" fmla="*/ 6350 h 56133"/>
              <a:gd name="connsiteX1" fmla="*/ 6350 w 48514"/>
              <a:gd name="connsiteY1" fmla="*/ 28066 h 56133"/>
              <a:gd name="connsiteX2" fmla="*/ 24257 w 48514"/>
              <a:gd name="connsiteY2" fmla="*/ 49783 h 56133"/>
              <a:gd name="connsiteX3" fmla="*/ 42164 w 48514"/>
              <a:gd name="connsiteY3" fmla="*/ 28066 h 56133"/>
              <a:gd name="connsiteX4" fmla="*/ 24257 w 48514"/>
              <a:gd name="connsiteY4" fmla="*/ 6350 h 5613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6133">
                <a:moveTo>
                  <a:pt x="24257" y="6350"/>
                </a:moveTo>
                <a:cubicBezTo>
                  <a:pt x="14985" y="6350"/>
                  <a:pt x="6350" y="15620"/>
                  <a:pt x="6350" y="28066"/>
                </a:cubicBezTo>
                <a:cubicBezTo>
                  <a:pt x="6350" y="39750"/>
                  <a:pt x="14985" y="49783"/>
                  <a:pt x="24257" y="49783"/>
                </a:cubicBezTo>
                <a:cubicBezTo>
                  <a:pt x="34417" y="49783"/>
                  <a:pt x="42164" y="39750"/>
                  <a:pt x="42164" y="28066"/>
                </a:cubicBezTo>
                <a:cubicBezTo>
                  <a:pt x="42164" y="15620"/>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6777228" y="1720595"/>
            <a:ext cx="35052" cy="42672"/>
          </a:xfrm>
          <a:custGeom>
            <a:avLst/>
            <a:gdLst>
              <a:gd name="connsiteX0" fmla="*/ 17526 w 35052"/>
              <a:gd name="connsiteY0" fmla="*/ 0 h 42672"/>
              <a:gd name="connsiteX1" fmla="*/ 0 w 35052"/>
              <a:gd name="connsiteY1" fmla="*/ 21717 h 42672"/>
              <a:gd name="connsiteX2" fmla="*/ 17526 w 35052"/>
              <a:gd name="connsiteY2" fmla="*/ 42672 h 42672"/>
              <a:gd name="connsiteX3" fmla="*/ 35052 w 35052"/>
              <a:gd name="connsiteY3" fmla="*/ 21717 h 42672"/>
              <a:gd name="connsiteX4" fmla="*/ 17526 w 35052"/>
              <a:gd name="connsiteY4" fmla="*/ 0 h 426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2672">
                <a:moveTo>
                  <a:pt x="17526" y="0"/>
                </a:moveTo>
                <a:cubicBezTo>
                  <a:pt x="8381" y="0"/>
                  <a:pt x="0" y="9779"/>
                  <a:pt x="0" y="21717"/>
                </a:cubicBezTo>
                <a:cubicBezTo>
                  <a:pt x="0" y="32893"/>
                  <a:pt x="8381" y="42672"/>
                  <a:pt x="17526" y="42672"/>
                </a:cubicBezTo>
                <a:cubicBezTo>
                  <a:pt x="27431" y="42672"/>
                  <a:pt x="35052" y="32893"/>
                  <a:pt x="35052" y="21717"/>
                </a:cubicBezTo>
                <a:cubicBezTo>
                  <a:pt x="35052" y="9779"/>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6769734" y="1714373"/>
            <a:ext cx="48514" cy="55117"/>
          </a:xfrm>
          <a:custGeom>
            <a:avLst/>
            <a:gdLst>
              <a:gd name="connsiteX0" fmla="*/ 24257 w 48514"/>
              <a:gd name="connsiteY0" fmla="*/ 6350 h 55117"/>
              <a:gd name="connsiteX1" fmla="*/ 6350 w 48514"/>
              <a:gd name="connsiteY1" fmla="*/ 27939 h 55117"/>
              <a:gd name="connsiteX2" fmla="*/ 24257 w 48514"/>
              <a:gd name="connsiteY2" fmla="*/ 48767 h 55117"/>
              <a:gd name="connsiteX3" fmla="*/ 42164 w 48514"/>
              <a:gd name="connsiteY3" fmla="*/ 27939 h 55117"/>
              <a:gd name="connsiteX4" fmla="*/ 24257 w 48514"/>
              <a:gd name="connsiteY4" fmla="*/ 6350 h 551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5117">
                <a:moveTo>
                  <a:pt x="24257" y="6350"/>
                </a:moveTo>
                <a:cubicBezTo>
                  <a:pt x="14985" y="6350"/>
                  <a:pt x="6350" y="16001"/>
                  <a:pt x="6350" y="27939"/>
                </a:cubicBezTo>
                <a:cubicBezTo>
                  <a:pt x="6350" y="39116"/>
                  <a:pt x="14985" y="48767"/>
                  <a:pt x="24257" y="48767"/>
                </a:cubicBezTo>
                <a:cubicBezTo>
                  <a:pt x="34417" y="48767"/>
                  <a:pt x="42164" y="39116"/>
                  <a:pt x="42164" y="27939"/>
                </a:cubicBezTo>
                <a:cubicBezTo>
                  <a:pt x="42164" y="16001"/>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6777228" y="1888235"/>
            <a:ext cx="35052" cy="44196"/>
          </a:xfrm>
          <a:custGeom>
            <a:avLst/>
            <a:gdLst>
              <a:gd name="connsiteX0" fmla="*/ 17526 w 35052"/>
              <a:gd name="connsiteY0" fmla="*/ 0 h 44196"/>
              <a:gd name="connsiteX1" fmla="*/ 0 w 35052"/>
              <a:gd name="connsiteY1" fmla="*/ 21717 h 44196"/>
              <a:gd name="connsiteX2" fmla="*/ 17526 w 35052"/>
              <a:gd name="connsiteY2" fmla="*/ 44196 h 44196"/>
              <a:gd name="connsiteX3" fmla="*/ 35052 w 35052"/>
              <a:gd name="connsiteY3" fmla="*/ 21717 h 44196"/>
              <a:gd name="connsiteX4" fmla="*/ 17526 w 35052"/>
              <a:gd name="connsiteY4" fmla="*/ 0 h 441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4196">
                <a:moveTo>
                  <a:pt x="17526" y="0"/>
                </a:moveTo>
                <a:cubicBezTo>
                  <a:pt x="8381" y="0"/>
                  <a:pt x="0" y="10033"/>
                  <a:pt x="0" y="21717"/>
                </a:cubicBezTo>
                <a:cubicBezTo>
                  <a:pt x="0" y="34163"/>
                  <a:pt x="8381" y="44196"/>
                  <a:pt x="17526" y="44196"/>
                </a:cubicBezTo>
                <a:cubicBezTo>
                  <a:pt x="27431" y="44196"/>
                  <a:pt x="35052" y="34163"/>
                  <a:pt x="35052" y="21717"/>
                </a:cubicBezTo>
                <a:cubicBezTo>
                  <a:pt x="35052" y="10033"/>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6769734" y="1882139"/>
            <a:ext cx="48514" cy="56388"/>
          </a:xfrm>
          <a:custGeom>
            <a:avLst/>
            <a:gdLst>
              <a:gd name="connsiteX0" fmla="*/ 24257 w 48514"/>
              <a:gd name="connsiteY0" fmla="*/ 6350 h 56388"/>
              <a:gd name="connsiteX1" fmla="*/ 6350 w 48514"/>
              <a:gd name="connsiteY1" fmla="*/ 27813 h 56388"/>
              <a:gd name="connsiteX2" fmla="*/ 24257 w 48514"/>
              <a:gd name="connsiteY2" fmla="*/ 50038 h 56388"/>
              <a:gd name="connsiteX3" fmla="*/ 42164 w 48514"/>
              <a:gd name="connsiteY3" fmla="*/ 27813 h 56388"/>
              <a:gd name="connsiteX4" fmla="*/ 24257 w 48514"/>
              <a:gd name="connsiteY4" fmla="*/ 6350 h 563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6388">
                <a:moveTo>
                  <a:pt x="24257" y="6350"/>
                </a:moveTo>
                <a:cubicBezTo>
                  <a:pt x="14985" y="6350"/>
                  <a:pt x="6350" y="16383"/>
                  <a:pt x="6350" y="27813"/>
                </a:cubicBezTo>
                <a:cubicBezTo>
                  <a:pt x="6350" y="40005"/>
                  <a:pt x="14985" y="50038"/>
                  <a:pt x="24257" y="50038"/>
                </a:cubicBezTo>
                <a:cubicBezTo>
                  <a:pt x="34417" y="50038"/>
                  <a:pt x="42164" y="40005"/>
                  <a:pt x="42164" y="27813"/>
                </a:cubicBezTo>
                <a:cubicBezTo>
                  <a:pt x="42164" y="16383"/>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6777228" y="2057400"/>
            <a:ext cx="35052" cy="42671"/>
          </a:xfrm>
          <a:custGeom>
            <a:avLst/>
            <a:gdLst>
              <a:gd name="connsiteX0" fmla="*/ 17526 w 35052"/>
              <a:gd name="connsiteY0" fmla="*/ 0 h 42671"/>
              <a:gd name="connsiteX1" fmla="*/ 0 w 35052"/>
              <a:gd name="connsiteY1" fmla="*/ 21335 h 42671"/>
              <a:gd name="connsiteX2" fmla="*/ 17526 w 35052"/>
              <a:gd name="connsiteY2" fmla="*/ 42672 h 42671"/>
              <a:gd name="connsiteX3" fmla="*/ 35052 w 35052"/>
              <a:gd name="connsiteY3" fmla="*/ 21335 h 42671"/>
              <a:gd name="connsiteX4" fmla="*/ 17526 w 35052"/>
              <a:gd name="connsiteY4" fmla="*/ 0 h 42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2671">
                <a:moveTo>
                  <a:pt x="17526" y="0"/>
                </a:moveTo>
                <a:cubicBezTo>
                  <a:pt x="8381" y="0"/>
                  <a:pt x="0" y="9905"/>
                  <a:pt x="0" y="21335"/>
                </a:cubicBezTo>
                <a:cubicBezTo>
                  <a:pt x="0" y="33527"/>
                  <a:pt x="8381" y="42672"/>
                  <a:pt x="17526" y="42672"/>
                </a:cubicBezTo>
                <a:cubicBezTo>
                  <a:pt x="27431" y="42672"/>
                  <a:pt x="35052" y="33527"/>
                  <a:pt x="35052" y="21335"/>
                </a:cubicBezTo>
                <a:cubicBezTo>
                  <a:pt x="35052" y="9905"/>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769734" y="2051304"/>
            <a:ext cx="48514" cy="54863"/>
          </a:xfrm>
          <a:custGeom>
            <a:avLst/>
            <a:gdLst>
              <a:gd name="connsiteX0" fmla="*/ 24257 w 48514"/>
              <a:gd name="connsiteY0" fmla="*/ 6350 h 54863"/>
              <a:gd name="connsiteX1" fmla="*/ 6350 w 48514"/>
              <a:gd name="connsiteY1" fmla="*/ 27431 h 54863"/>
              <a:gd name="connsiteX2" fmla="*/ 24257 w 48514"/>
              <a:gd name="connsiteY2" fmla="*/ 48513 h 54863"/>
              <a:gd name="connsiteX3" fmla="*/ 42164 w 48514"/>
              <a:gd name="connsiteY3" fmla="*/ 27431 h 54863"/>
              <a:gd name="connsiteX4" fmla="*/ 24257 w 48514"/>
              <a:gd name="connsiteY4" fmla="*/ 6350 h 5486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4863">
                <a:moveTo>
                  <a:pt x="24257" y="6350"/>
                </a:moveTo>
                <a:cubicBezTo>
                  <a:pt x="14985" y="6350"/>
                  <a:pt x="6350" y="16128"/>
                  <a:pt x="6350" y="27431"/>
                </a:cubicBezTo>
                <a:cubicBezTo>
                  <a:pt x="6350" y="39497"/>
                  <a:pt x="14985" y="48513"/>
                  <a:pt x="24257" y="48513"/>
                </a:cubicBezTo>
                <a:cubicBezTo>
                  <a:pt x="34417" y="48513"/>
                  <a:pt x="42164" y="39497"/>
                  <a:pt x="42164" y="27431"/>
                </a:cubicBezTo>
                <a:cubicBezTo>
                  <a:pt x="42164" y="16128"/>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6777228" y="2212848"/>
            <a:ext cx="35052" cy="44195"/>
          </a:xfrm>
          <a:custGeom>
            <a:avLst/>
            <a:gdLst>
              <a:gd name="connsiteX0" fmla="*/ 17526 w 35052"/>
              <a:gd name="connsiteY0" fmla="*/ 0 h 44195"/>
              <a:gd name="connsiteX1" fmla="*/ 0 w 35052"/>
              <a:gd name="connsiteY1" fmla="*/ 21716 h 44195"/>
              <a:gd name="connsiteX2" fmla="*/ 17526 w 35052"/>
              <a:gd name="connsiteY2" fmla="*/ 44195 h 44195"/>
              <a:gd name="connsiteX3" fmla="*/ 35052 w 35052"/>
              <a:gd name="connsiteY3" fmla="*/ 21716 h 44195"/>
              <a:gd name="connsiteX4" fmla="*/ 17526 w 35052"/>
              <a:gd name="connsiteY4" fmla="*/ 0 h 441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4195">
                <a:moveTo>
                  <a:pt x="17526" y="0"/>
                </a:moveTo>
                <a:cubicBezTo>
                  <a:pt x="8381" y="0"/>
                  <a:pt x="0" y="10032"/>
                  <a:pt x="0" y="21716"/>
                </a:cubicBezTo>
                <a:cubicBezTo>
                  <a:pt x="0" y="34162"/>
                  <a:pt x="8381" y="44195"/>
                  <a:pt x="17526" y="44195"/>
                </a:cubicBezTo>
                <a:cubicBezTo>
                  <a:pt x="27431" y="44195"/>
                  <a:pt x="35052" y="34162"/>
                  <a:pt x="35052" y="21716"/>
                </a:cubicBezTo>
                <a:cubicBezTo>
                  <a:pt x="35052" y="10032"/>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6769734" y="2206751"/>
            <a:ext cx="48514" cy="56388"/>
          </a:xfrm>
          <a:custGeom>
            <a:avLst/>
            <a:gdLst>
              <a:gd name="connsiteX0" fmla="*/ 24257 w 48514"/>
              <a:gd name="connsiteY0" fmla="*/ 6350 h 56388"/>
              <a:gd name="connsiteX1" fmla="*/ 6350 w 48514"/>
              <a:gd name="connsiteY1" fmla="*/ 27813 h 56388"/>
              <a:gd name="connsiteX2" fmla="*/ 24257 w 48514"/>
              <a:gd name="connsiteY2" fmla="*/ 50038 h 56388"/>
              <a:gd name="connsiteX3" fmla="*/ 42164 w 48514"/>
              <a:gd name="connsiteY3" fmla="*/ 27813 h 56388"/>
              <a:gd name="connsiteX4" fmla="*/ 24257 w 48514"/>
              <a:gd name="connsiteY4" fmla="*/ 6350 h 563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6388">
                <a:moveTo>
                  <a:pt x="24257" y="6350"/>
                </a:moveTo>
                <a:cubicBezTo>
                  <a:pt x="14985" y="6350"/>
                  <a:pt x="6350" y="16383"/>
                  <a:pt x="6350" y="27813"/>
                </a:cubicBezTo>
                <a:cubicBezTo>
                  <a:pt x="6350" y="40005"/>
                  <a:pt x="14985" y="50038"/>
                  <a:pt x="24257" y="50038"/>
                </a:cubicBezTo>
                <a:cubicBezTo>
                  <a:pt x="34417" y="50038"/>
                  <a:pt x="42164" y="40005"/>
                  <a:pt x="42164" y="27813"/>
                </a:cubicBezTo>
                <a:cubicBezTo>
                  <a:pt x="42164" y="16383"/>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6777228" y="2382011"/>
            <a:ext cx="35052" cy="42672"/>
          </a:xfrm>
          <a:custGeom>
            <a:avLst/>
            <a:gdLst>
              <a:gd name="connsiteX0" fmla="*/ 17526 w 35052"/>
              <a:gd name="connsiteY0" fmla="*/ 0 h 42672"/>
              <a:gd name="connsiteX1" fmla="*/ 0 w 35052"/>
              <a:gd name="connsiteY1" fmla="*/ 21336 h 42672"/>
              <a:gd name="connsiteX2" fmla="*/ 17526 w 35052"/>
              <a:gd name="connsiteY2" fmla="*/ 42672 h 42672"/>
              <a:gd name="connsiteX3" fmla="*/ 35052 w 35052"/>
              <a:gd name="connsiteY3" fmla="*/ 21336 h 42672"/>
              <a:gd name="connsiteX4" fmla="*/ 17526 w 35052"/>
              <a:gd name="connsiteY4" fmla="*/ 0 h 426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2672">
                <a:moveTo>
                  <a:pt x="17526" y="0"/>
                </a:moveTo>
                <a:cubicBezTo>
                  <a:pt x="8381" y="0"/>
                  <a:pt x="0" y="9905"/>
                  <a:pt x="0" y="21336"/>
                </a:cubicBezTo>
                <a:cubicBezTo>
                  <a:pt x="0" y="33527"/>
                  <a:pt x="8381" y="42672"/>
                  <a:pt x="17526" y="42672"/>
                </a:cubicBezTo>
                <a:cubicBezTo>
                  <a:pt x="27431" y="42672"/>
                  <a:pt x="35052" y="33527"/>
                  <a:pt x="35052" y="21336"/>
                </a:cubicBezTo>
                <a:cubicBezTo>
                  <a:pt x="35052" y="9905"/>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6769734" y="2375916"/>
            <a:ext cx="48514" cy="54864"/>
          </a:xfrm>
          <a:custGeom>
            <a:avLst/>
            <a:gdLst>
              <a:gd name="connsiteX0" fmla="*/ 24257 w 48514"/>
              <a:gd name="connsiteY0" fmla="*/ 6350 h 54864"/>
              <a:gd name="connsiteX1" fmla="*/ 6350 w 48514"/>
              <a:gd name="connsiteY1" fmla="*/ 27432 h 54864"/>
              <a:gd name="connsiteX2" fmla="*/ 24257 w 48514"/>
              <a:gd name="connsiteY2" fmla="*/ 48513 h 54864"/>
              <a:gd name="connsiteX3" fmla="*/ 42164 w 48514"/>
              <a:gd name="connsiteY3" fmla="*/ 27432 h 54864"/>
              <a:gd name="connsiteX4" fmla="*/ 24257 w 48514"/>
              <a:gd name="connsiteY4" fmla="*/ 6350 h 548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4864">
                <a:moveTo>
                  <a:pt x="24257" y="6350"/>
                </a:moveTo>
                <a:cubicBezTo>
                  <a:pt x="14985" y="6350"/>
                  <a:pt x="6350" y="16129"/>
                  <a:pt x="6350" y="27432"/>
                </a:cubicBezTo>
                <a:cubicBezTo>
                  <a:pt x="6350" y="39497"/>
                  <a:pt x="14985" y="48513"/>
                  <a:pt x="24257" y="48513"/>
                </a:cubicBezTo>
                <a:cubicBezTo>
                  <a:pt x="34417" y="48513"/>
                  <a:pt x="42164" y="39497"/>
                  <a:pt x="42164" y="27432"/>
                </a:cubicBezTo>
                <a:cubicBezTo>
                  <a:pt x="42164" y="16129"/>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6777228" y="2551176"/>
            <a:ext cx="35052" cy="42671"/>
          </a:xfrm>
          <a:custGeom>
            <a:avLst/>
            <a:gdLst>
              <a:gd name="connsiteX0" fmla="*/ 17526 w 35052"/>
              <a:gd name="connsiteY0" fmla="*/ 0 h 42671"/>
              <a:gd name="connsiteX1" fmla="*/ 0 w 35052"/>
              <a:gd name="connsiteY1" fmla="*/ 21335 h 42671"/>
              <a:gd name="connsiteX2" fmla="*/ 17526 w 35052"/>
              <a:gd name="connsiteY2" fmla="*/ 42672 h 42671"/>
              <a:gd name="connsiteX3" fmla="*/ 35052 w 35052"/>
              <a:gd name="connsiteY3" fmla="*/ 21335 h 42671"/>
              <a:gd name="connsiteX4" fmla="*/ 17526 w 35052"/>
              <a:gd name="connsiteY4" fmla="*/ 0 h 42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2671">
                <a:moveTo>
                  <a:pt x="17526" y="0"/>
                </a:moveTo>
                <a:cubicBezTo>
                  <a:pt x="8381" y="0"/>
                  <a:pt x="0" y="9905"/>
                  <a:pt x="0" y="21335"/>
                </a:cubicBezTo>
                <a:cubicBezTo>
                  <a:pt x="0" y="33527"/>
                  <a:pt x="8381" y="42672"/>
                  <a:pt x="17526" y="42672"/>
                </a:cubicBezTo>
                <a:cubicBezTo>
                  <a:pt x="27431" y="42672"/>
                  <a:pt x="35052" y="33527"/>
                  <a:pt x="35052" y="21335"/>
                </a:cubicBezTo>
                <a:cubicBezTo>
                  <a:pt x="35052" y="9905"/>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6769734" y="2545079"/>
            <a:ext cx="48514" cy="54864"/>
          </a:xfrm>
          <a:custGeom>
            <a:avLst/>
            <a:gdLst>
              <a:gd name="connsiteX0" fmla="*/ 24257 w 48514"/>
              <a:gd name="connsiteY0" fmla="*/ 6350 h 54864"/>
              <a:gd name="connsiteX1" fmla="*/ 6350 w 48514"/>
              <a:gd name="connsiteY1" fmla="*/ 27432 h 54864"/>
              <a:gd name="connsiteX2" fmla="*/ 24257 w 48514"/>
              <a:gd name="connsiteY2" fmla="*/ 48514 h 54864"/>
              <a:gd name="connsiteX3" fmla="*/ 42164 w 48514"/>
              <a:gd name="connsiteY3" fmla="*/ 27432 h 54864"/>
              <a:gd name="connsiteX4" fmla="*/ 24257 w 48514"/>
              <a:gd name="connsiteY4" fmla="*/ 6350 h 548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4864">
                <a:moveTo>
                  <a:pt x="24257" y="6350"/>
                </a:moveTo>
                <a:cubicBezTo>
                  <a:pt x="14985" y="6350"/>
                  <a:pt x="6350" y="16129"/>
                  <a:pt x="6350" y="27432"/>
                </a:cubicBezTo>
                <a:cubicBezTo>
                  <a:pt x="6350" y="39497"/>
                  <a:pt x="14985" y="48514"/>
                  <a:pt x="24257" y="48514"/>
                </a:cubicBezTo>
                <a:cubicBezTo>
                  <a:pt x="34417" y="48514"/>
                  <a:pt x="42164" y="39497"/>
                  <a:pt x="42164" y="27432"/>
                </a:cubicBezTo>
                <a:cubicBezTo>
                  <a:pt x="42164" y="16129"/>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6777228" y="2718816"/>
            <a:ext cx="35052" cy="44196"/>
          </a:xfrm>
          <a:custGeom>
            <a:avLst/>
            <a:gdLst>
              <a:gd name="connsiteX0" fmla="*/ 17526 w 35052"/>
              <a:gd name="connsiteY0" fmla="*/ 0 h 44196"/>
              <a:gd name="connsiteX1" fmla="*/ 0 w 35052"/>
              <a:gd name="connsiteY1" fmla="*/ 22098 h 44196"/>
              <a:gd name="connsiteX2" fmla="*/ 17526 w 35052"/>
              <a:gd name="connsiteY2" fmla="*/ 44195 h 44196"/>
              <a:gd name="connsiteX3" fmla="*/ 35052 w 35052"/>
              <a:gd name="connsiteY3" fmla="*/ 22098 h 44196"/>
              <a:gd name="connsiteX4" fmla="*/ 17526 w 35052"/>
              <a:gd name="connsiteY4" fmla="*/ 0 h 441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4196">
                <a:moveTo>
                  <a:pt x="17526" y="0"/>
                </a:moveTo>
                <a:cubicBezTo>
                  <a:pt x="8381" y="0"/>
                  <a:pt x="0" y="9525"/>
                  <a:pt x="0" y="22098"/>
                </a:cubicBezTo>
                <a:cubicBezTo>
                  <a:pt x="0" y="33908"/>
                  <a:pt x="8381" y="44195"/>
                  <a:pt x="17526" y="44195"/>
                </a:cubicBezTo>
                <a:cubicBezTo>
                  <a:pt x="27431" y="44195"/>
                  <a:pt x="35052" y="33908"/>
                  <a:pt x="35052" y="22098"/>
                </a:cubicBezTo>
                <a:cubicBezTo>
                  <a:pt x="35052" y="9525"/>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6769734" y="2712847"/>
            <a:ext cx="48514" cy="56134"/>
          </a:xfrm>
          <a:custGeom>
            <a:avLst/>
            <a:gdLst>
              <a:gd name="connsiteX0" fmla="*/ 24257 w 48514"/>
              <a:gd name="connsiteY0" fmla="*/ 6350 h 56134"/>
              <a:gd name="connsiteX1" fmla="*/ 6350 w 48514"/>
              <a:gd name="connsiteY1" fmla="*/ 28067 h 56134"/>
              <a:gd name="connsiteX2" fmla="*/ 24257 w 48514"/>
              <a:gd name="connsiteY2" fmla="*/ 49783 h 56134"/>
              <a:gd name="connsiteX3" fmla="*/ 42164 w 48514"/>
              <a:gd name="connsiteY3" fmla="*/ 28067 h 56134"/>
              <a:gd name="connsiteX4" fmla="*/ 24257 w 48514"/>
              <a:gd name="connsiteY4" fmla="*/ 6350 h 5613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6134">
                <a:moveTo>
                  <a:pt x="24257" y="6350"/>
                </a:moveTo>
                <a:cubicBezTo>
                  <a:pt x="14985" y="6350"/>
                  <a:pt x="6350" y="15620"/>
                  <a:pt x="6350" y="28067"/>
                </a:cubicBezTo>
                <a:cubicBezTo>
                  <a:pt x="6350" y="39751"/>
                  <a:pt x="14985" y="49783"/>
                  <a:pt x="24257" y="49783"/>
                </a:cubicBezTo>
                <a:cubicBezTo>
                  <a:pt x="34417" y="49783"/>
                  <a:pt x="42164" y="39751"/>
                  <a:pt x="42164" y="28067"/>
                </a:cubicBezTo>
                <a:cubicBezTo>
                  <a:pt x="42164" y="15620"/>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6777228" y="2887979"/>
            <a:ext cx="35052" cy="42672"/>
          </a:xfrm>
          <a:custGeom>
            <a:avLst/>
            <a:gdLst>
              <a:gd name="connsiteX0" fmla="*/ 17526 w 35052"/>
              <a:gd name="connsiteY0" fmla="*/ 0 h 42672"/>
              <a:gd name="connsiteX1" fmla="*/ 0 w 35052"/>
              <a:gd name="connsiteY1" fmla="*/ 21336 h 42672"/>
              <a:gd name="connsiteX2" fmla="*/ 17526 w 35052"/>
              <a:gd name="connsiteY2" fmla="*/ 42672 h 42672"/>
              <a:gd name="connsiteX3" fmla="*/ 35052 w 35052"/>
              <a:gd name="connsiteY3" fmla="*/ 21336 h 42672"/>
              <a:gd name="connsiteX4" fmla="*/ 17526 w 35052"/>
              <a:gd name="connsiteY4" fmla="*/ 0 h 426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052" h="42672">
                <a:moveTo>
                  <a:pt x="17526" y="0"/>
                </a:moveTo>
                <a:cubicBezTo>
                  <a:pt x="8381" y="0"/>
                  <a:pt x="0" y="9144"/>
                  <a:pt x="0" y="21336"/>
                </a:cubicBezTo>
                <a:cubicBezTo>
                  <a:pt x="0" y="32766"/>
                  <a:pt x="8381" y="42672"/>
                  <a:pt x="17526" y="42672"/>
                </a:cubicBezTo>
                <a:cubicBezTo>
                  <a:pt x="27431" y="42672"/>
                  <a:pt x="35052" y="32766"/>
                  <a:pt x="35052" y="21336"/>
                </a:cubicBezTo>
                <a:cubicBezTo>
                  <a:pt x="35052" y="9144"/>
                  <a:pt x="27431" y="0"/>
                  <a:pt x="17526"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6769734" y="2881883"/>
            <a:ext cx="48514" cy="54864"/>
          </a:xfrm>
          <a:custGeom>
            <a:avLst/>
            <a:gdLst>
              <a:gd name="connsiteX0" fmla="*/ 24257 w 48514"/>
              <a:gd name="connsiteY0" fmla="*/ 6350 h 54864"/>
              <a:gd name="connsiteX1" fmla="*/ 6350 w 48514"/>
              <a:gd name="connsiteY1" fmla="*/ 27432 h 54864"/>
              <a:gd name="connsiteX2" fmla="*/ 24257 w 48514"/>
              <a:gd name="connsiteY2" fmla="*/ 48514 h 54864"/>
              <a:gd name="connsiteX3" fmla="*/ 42164 w 48514"/>
              <a:gd name="connsiteY3" fmla="*/ 27432 h 54864"/>
              <a:gd name="connsiteX4" fmla="*/ 24257 w 48514"/>
              <a:gd name="connsiteY4" fmla="*/ 6350 h 548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8514" h="54864">
                <a:moveTo>
                  <a:pt x="24257" y="6350"/>
                </a:moveTo>
                <a:cubicBezTo>
                  <a:pt x="14985" y="6350"/>
                  <a:pt x="6350" y="15367"/>
                  <a:pt x="6350" y="27432"/>
                </a:cubicBezTo>
                <a:cubicBezTo>
                  <a:pt x="6350" y="38735"/>
                  <a:pt x="14985" y="48514"/>
                  <a:pt x="24257" y="48514"/>
                </a:cubicBezTo>
                <a:cubicBezTo>
                  <a:pt x="34417" y="48514"/>
                  <a:pt x="42164" y="38735"/>
                  <a:pt x="42164" y="27432"/>
                </a:cubicBezTo>
                <a:cubicBezTo>
                  <a:pt x="42164" y="15367"/>
                  <a:pt x="34417" y="6350"/>
                  <a:pt x="24257"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762000" y="152400"/>
            <a:ext cx="4013200" cy="1168400"/>
          </a:xfrm>
          <a:prstGeom prst="rect">
            <a:avLst/>
          </a:prstGeom>
          <a:noFill/>
        </p:spPr>
        <p:txBody>
          <a:bodyPr wrap="none" lIns="0" tIns="0" rIns="0" rtlCol="0">
            <a:spAutoFit/>
          </a:bodyPr>
          <a:lstStyle/>
          <a:p>
            <a:pPr>
              <a:lnSpc>
                <a:spcPts val="4000"/>
              </a:lnSpc>
              <a:tabLst>
                <a:tab pos="355600" algn="l"/>
              </a:tabLst>
            </a:pPr>
            <a:r>
              <a:rPr lang="en-US" altLang="zh-CN" dirty="0"/>
              <a:t>	</a:t>
            </a:r>
            <a:r>
              <a:rPr lang="en-US" altLang="zh-CN" sz="3205" dirty="0">
                <a:solidFill>
                  <a:srgbClr val="C00000"/>
                </a:solidFill>
                <a:latin typeface="Microsoft YaHei UI" panose="020B0503020204020204" pitchFamily="18" charset="-122"/>
                <a:cs typeface="Microsoft YaHei UI" panose="020B0503020204020204" pitchFamily="18" charset="-122"/>
              </a:rPr>
              <a:t>市场评估：竞争分析</a:t>
            </a:r>
          </a:p>
          <a:p>
            <a:pPr>
              <a:lnSpc>
                <a:spcPts val="1000"/>
              </a:lnSpc>
            </a:pPr>
            <a:endParaRPr lang="en-US" altLang="zh-CN" dirty="0"/>
          </a:p>
          <a:p>
            <a:pPr>
              <a:lnSpc>
                <a:spcPts val="1000"/>
              </a:lnSpc>
            </a:pPr>
            <a:endParaRPr lang="en-US" altLang="zh-CN" dirty="0"/>
          </a:p>
          <a:p>
            <a:pPr>
              <a:lnSpc>
                <a:spcPts val="3100"/>
              </a:lnSpc>
              <a:tabLst>
                <a:tab pos="3556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用于竞争分析的关键问题：</a:t>
            </a:r>
          </a:p>
        </p:txBody>
      </p:sp>
      <p:sp>
        <p:nvSpPr>
          <p:cNvPr id="29" name="TextBox 1"/>
          <p:cNvSpPr txBox="1"/>
          <p:nvPr/>
        </p:nvSpPr>
        <p:spPr>
          <a:xfrm>
            <a:off x="660400" y="1409700"/>
            <a:ext cx="4737100" cy="254000"/>
          </a:xfrm>
          <a:prstGeom prst="rect">
            <a:avLst/>
          </a:prstGeom>
          <a:noFill/>
        </p:spPr>
        <p:txBody>
          <a:bodyPr wrap="none" lIns="0" tIns="0" rIns="0" rtlCol="0">
            <a:spAutoFit/>
          </a:bodyPr>
          <a:lstStyle/>
          <a:p>
            <a:pPr>
              <a:lnSpc>
                <a:spcPts val="2000"/>
              </a:lnSpc>
            </a:pPr>
            <a:r>
              <a:rPr lang="en-US" altLang="zh-CN" sz="1800" dirty="0">
                <a:solidFill>
                  <a:srgbClr val="595757"/>
                </a:solidFill>
                <a:latin typeface="Times New Roman" panose="02020603050405020304" pitchFamily="18" charset="0"/>
                <a:cs typeface="Times New Roman" panose="02020603050405020304" pitchFamily="18" charset="0"/>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谁是主要的竞争对手/潜在的竞争参与者/替代者？</a:t>
            </a:r>
          </a:p>
        </p:txBody>
      </p:sp>
      <p:sp>
        <p:nvSpPr>
          <p:cNvPr id="30" name="TextBox 1"/>
          <p:cNvSpPr txBox="1"/>
          <p:nvPr/>
        </p:nvSpPr>
        <p:spPr>
          <a:xfrm>
            <a:off x="660400" y="1943100"/>
            <a:ext cx="63500" cy="3517900"/>
          </a:xfrm>
          <a:prstGeom prst="rect">
            <a:avLst/>
          </a:prstGeom>
          <a:noFill/>
        </p:spPr>
        <p:txBody>
          <a:bodyPr wrap="none" lIns="0" tIns="0" rIns="0" rtlCol="0">
            <a:spAutoFit/>
          </a:bodyPr>
          <a:lstStyle/>
          <a:p>
            <a:pPr>
              <a:lnSpc>
                <a:spcPts val="1700"/>
              </a:lnSpc>
            </a:pPr>
            <a:r>
              <a:rPr lang="en-US" altLang="zh-CN" sz="15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600"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595757"/>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595757"/>
                </a:solidFill>
                <a:latin typeface="Times New Roman" panose="02020603050405020304" pitchFamily="18" charset="0"/>
                <a:cs typeface="Times New Roman" panose="02020603050405020304" pitchFamily="18" charset="0"/>
              </a:rPr>
              <a:t>•</a:t>
            </a:r>
          </a:p>
        </p:txBody>
      </p:sp>
      <p:sp>
        <p:nvSpPr>
          <p:cNvPr id="31" name="TextBox 1"/>
          <p:cNvSpPr txBox="1"/>
          <p:nvPr/>
        </p:nvSpPr>
        <p:spPr>
          <a:xfrm>
            <a:off x="990600" y="1905000"/>
            <a:ext cx="4787900" cy="3543300"/>
          </a:xfrm>
          <a:prstGeom prst="rect">
            <a:avLst/>
          </a:prstGeom>
          <a:noFill/>
        </p:spPr>
        <p:txBody>
          <a:bodyPr wrap="none" lIns="0" tIns="0" rIns="0" rtlCol="0">
            <a:spAutoFit/>
          </a:bodyPr>
          <a:lstStyle/>
          <a:p>
            <a:pPr>
              <a:lnSpc>
                <a:spcPts val="2000"/>
              </a:lnSpc>
              <a:tabLst>
                <a:tab pos="381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他们的规模/资源/市场份额？</a:t>
            </a:r>
          </a:p>
          <a:p>
            <a:pPr>
              <a:lnSpc>
                <a:spcPts val="2800"/>
              </a:lnSpc>
              <a:tabLst>
                <a:tab pos="38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他们提供的产品/定位是什么？他们如何为客户增值？</a:t>
            </a:r>
          </a:p>
          <a:p>
            <a:pPr>
              <a:lnSpc>
                <a:spcPts val="2800"/>
              </a:lnSpc>
              <a:tabLst>
                <a:tab pos="38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他们未来的目标是什么？</a:t>
            </a:r>
          </a:p>
          <a:p>
            <a:pPr>
              <a:lnSpc>
                <a:spcPts val="2800"/>
              </a:lnSpc>
              <a:tabLst>
                <a:tab pos="381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客户为什么从他们哪里购买/不购买？</a:t>
            </a:r>
          </a:p>
          <a:p>
            <a:pPr>
              <a:lnSpc>
                <a:spcPts val="2800"/>
              </a:lnSpc>
              <a:tabLst>
                <a:tab pos="38100" algn="l"/>
              </a:tabLst>
            </a:pPr>
            <a:r>
              <a:rPr lang="en-US" altLang="zh-CN" dirty="0"/>
              <a:t>	</a:t>
            </a:r>
            <a:r>
              <a:rPr lang="en-US" altLang="zh-CN" sz="1600" dirty="0">
                <a:solidFill>
                  <a:srgbClr val="FF0000"/>
                </a:solidFill>
                <a:latin typeface="Microsoft YaHei UI" panose="020B0503020204020204" pitchFamily="18" charset="-122"/>
                <a:cs typeface="Microsoft YaHei UI" panose="020B0503020204020204" pitchFamily="18" charset="-122"/>
              </a:rPr>
              <a:t>他们在哪些细分市场里有优势/劣势？</a:t>
            </a:r>
          </a:p>
          <a:p>
            <a:pPr>
              <a:lnSpc>
                <a:spcPts val="2800"/>
              </a:lnSpc>
              <a:tabLst>
                <a:tab pos="38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他们的活动将如何影响我们的战略？</a:t>
            </a:r>
          </a:p>
          <a:p>
            <a:pPr>
              <a:lnSpc>
                <a:spcPts val="2800"/>
              </a:lnSpc>
              <a:tabLst>
                <a:tab pos="381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我们如何能够从他们手中赢得市场份额？</a:t>
            </a:r>
          </a:p>
          <a:p>
            <a:pPr>
              <a:lnSpc>
                <a:spcPts val="2800"/>
              </a:lnSpc>
              <a:tabLst>
                <a:tab pos="381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谁是最容易赢得的目标对手？</a:t>
            </a:r>
          </a:p>
          <a:p>
            <a:pPr>
              <a:lnSpc>
                <a:spcPts val="2800"/>
              </a:lnSpc>
              <a:tabLst>
                <a:tab pos="38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他们对我们的战略有什么反应？</a:t>
            </a:r>
          </a:p>
          <a:p>
            <a:pPr>
              <a:lnSpc>
                <a:spcPts val="2800"/>
              </a:lnSpc>
              <a:tabLst>
                <a:tab pos="38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他们将对未来的战略有什么反应？</a:t>
            </a:r>
          </a:p>
        </p:txBody>
      </p:sp>
      <p:sp>
        <p:nvSpPr>
          <p:cNvPr id="32" name="TextBox 1"/>
          <p:cNvSpPr txBox="1"/>
          <p:nvPr/>
        </p:nvSpPr>
        <p:spPr>
          <a:xfrm>
            <a:off x="7010400" y="1346200"/>
            <a:ext cx="977900" cy="330200"/>
          </a:xfrm>
          <a:prstGeom prst="rect">
            <a:avLst/>
          </a:prstGeom>
          <a:noFill/>
        </p:spPr>
        <p:txBody>
          <a:bodyPr wrap="none" lIns="0" tIns="0" rIns="0" rtlCol="0">
            <a:spAutoFit/>
          </a:bodyPr>
          <a:lstStyle/>
          <a:p>
            <a:pPr>
              <a:lnSpc>
                <a:spcPts val="1200"/>
              </a:lnSpc>
              <a:tabLst>
                <a:tab pos="381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竞争分析</a:t>
            </a:r>
          </a:p>
          <a:p>
            <a:pPr>
              <a:lnSpc>
                <a:spcPts val="1300"/>
              </a:lnSpc>
              <a:tabLst>
                <a:tab pos="381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主要的竞争对手</a:t>
            </a:r>
          </a:p>
        </p:txBody>
      </p:sp>
      <p:sp>
        <p:nvSpPr>
          <p:cNvPr id="33" name="TextBox 1"/>
          <p:cNvSpPr txBox="1"/>
          <p:nvPr/>
        </p:nvSpPr>
        <p:spPr>
          <a:xfrm>
            <a:off x="7010400" y="1739900"/>
            <a:ext cx="1117600" cy="1282700"/>
          </a:xfrm>
          <a:prstGeom prst="rect">
            <a:avLst/>
          </a:prstGeom>
          <a:noFill/>
        </p:spPr>
        <p:txBody>
          <a:bodyPr wrap="none" lIns="0" tIns="0" rIns="0" rtlCol="0">
            <a:spAutoFit/>
          </a:bodyPr>
          <a:lstStyle/>
          <a:p>
            <a:pPr>
              <a:lnSpc>
                <a:spcPts val="1100"/>
              </a:lnSpc>
              <a:tabLst>
                <a:tab pos="254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他们的目标及目的</a:t>
            </a:r>
          </a:p>
          <a:p>
            <a:pPr>
              <a:lnSpc>
                <a:spcPts val="1200"/>
              </a:lnSpc>
              <a:tabLst>
                <a:tab pos="254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市场行为</a:t>
            </a:r>
          </a:p>
          <a:p>
            <a:pPr>
              <a:lnSpc>
                <a:spcPts val="1300"/>
              </a:lnSpc>
              <a:tabLst>
                <a:tab pos="254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市场份额</a:t>
            </a:r>
          </a:p>
          <a:p>
            <a:pPr>
              <a:lnSpc>
                <a:spcPts val="1200"/>
              </a:lnSpc>
              <a:tabLst>
                <a:tab pos="254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增长情况</a:t>
            </a:r>
          </a:p>
          <a:p>
            <a:pPr>
              <a:lnSpc>
                <a:spcPts val="1200"/>
              </a:lnSpc>
              <a:tabLst>
                <a:tab pos="254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服务质量</a:t>
            </a:r>
          </a:p>
          <a:p>
            <a:pPr>
              <a:lnSpc>
                <a:spcPts val="1300"/>
              </a:lnSpc>
              <a:tabLst>
                <a:tab pos="254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定位</a:t>
            </a:r>
          </a:p>
          <a:p>
            <a:pPr>
              <a:lnSpc>
                <a:spcPts val="1200"/>
              </a:lnSpc>
              <a:tabLst>
                <a:tab pos="254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业务运作和资源</a:t>
            </a:r>
          </a:p>
          <a:p>
            <a:pPr>
              <a:lnSpc>
                <a:spcPts val="1300"/>
              </a:lnSpc>
              <a:tabLst>
                <a:tab pos="254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营销组合及战略</a:t>
            </a:r>
          </a:p>
        </p:txBody>
      </p:sp>
      <p:sp>
        <p:nvSpPr>
          <p:cNvPr id="34" name="TextBox 1"/>
          <p:cNvSpPr txBox="1"/>
          <p:nvPr/>
        </p:nvSpPr>
        <p:spPr>
          <a:xfrm>
            <a:off x="495300" y="5600700"/>
            <a:ext cx="6172200" cy="279400"/>
          </a:xfrm>
          <a:prstGeom prst="rect">
            <a:avLst/>
          </a:prstGeom>
          <a:noFill/>
        </p:spPr>
        <p:txBody>
          <a:bodyPr wrap="none" lIns="0" tIns="0" rIns="0" rtlCol="0">
            <a:spAutoFit/>
          </a:bodyPr>
          <a:lstStyle/>
          <a:p>
            <a:pPr>
              <a:lnSpc>
                <a:spcPts val="2200"/>
              </a:lnSpc>
            </a:pPr>
            <a:r>
              <a:rPr lang="en-US" altLang="zh-CN" sz="1800" dirty="0">
                <a:solidFill>
                  <a:srgbClr val="FF0000"/>
                </a:solidFill>
                <a:latin typeface="Microsoft YaHei UI" panose="020B0503020204020204" pitchFamily="18" charset="-122"/>
                <a:cs typeface="Microsoft YaHei UI" panose="020B0503020204020204" pitchFamily="18" charset="-122"/>
              </a:rPr>
              <a:t>了解对手：组织保证－专人负责；方法保证－创新和外部资源</a:t>
            </a:r>
          </a:p>
        </p:txBody>
      </p:sp>
      <p:sp>
        <p:nvSpPr>
          <p:cNvPr id="28" name="日期占位符 27"/>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395541" y="908685"/>
          <a:ext cx="8086659" cy="4677406"/>
        </p:xfrm>
        <a:graphic>
          <a:graphicData uri="http://schemas.openxmlformats.org/drawingml/2006/table">
            <a:tbl>
              <a:tblPr/>
              <a:tblGrid>
                <a:gridCol w="1649031">
                  <a:extLst>
                    <a:ext uri="{9D8B030D-6E8A-4147-A177-3AD203B41FA5}">
                      <a16:colId xmlns:a16="http://schemas.microsoft.com/office/drawing/2014/main" val="20000"/>
                    </a:ext>
                  </a:extLst>
                </a:gridCol>
                <a:gridCol w="1278255">
                  <a:extLst>
                    <a:ext uri="{9D8B030D-6E8A-4147-A177-3AD203B41FA5}">
                      <a16:colId xmlns:a16="http://schemas.microsoft.com/office/drawing/2014/main" val="20001"/>
                    </a:ext>
                  </a:extLst>
                </a:gridCol>
                <a:gridCol w="1188973">
                  <a:extLst>
                    <a:ext uri="{9D8B030D-6E8A-4147-A177-3AD203B41FA5}">
                      <a16:colId xmlns:a16="http://schemas.microsoft.com/office/drawing/2014/main" val="20002"/>
                    </a:ext>
                  </a:extLst>
                </a:gridCol>
                <a:gridCol w="1275333">
                  <a:extLst>
                    <a:ext uri="{9D8B030D-6E8A-4147-A177-3AD203B41FA5}">
                      <a16:colId xmlns:a16="http://schemas.microsoft.com/office/drawing/2014/main" val="20003"/>
                    </a:ext>
                  </a:extLst>
                </a:gridCol>
                <a:gridCol w="1346454">
                  <a:extLst>
                    <a:ext uri="{9D8B030D-6E8A-4147-A177-3AD203B41FA5}">
                      <a16:colId xmlns:a16="http://schemas.microsoft.com/office/drawing/2014/main" val="20004"/>
                    </a:ext>
                  </a:extLst>
                </a:gridCol>
                <a:gridCol w="1348613">
                  <a:extLst>
                    <a:ext uri="{9D8B030D-6E8A-4147-A177-3AD203B41FA5}">
                      <a16:colId xmlns:a16="http://schemas.microsoft.com/office/drawing/2014/main" val="20005"/>
                    </a:ext>
                  </a:extLst>
                </a:gridCol>
              </a:tblGrid>
              <a:tr h="358012">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评估要素</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竞争对手1</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竞争对手2</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竞争对手3</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竞争对手4</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竞争对手</a:t>
                      </a:r>
                      <a:r>
                        <a:rPr lang="en-US" altLang="zh-CN" sz="1595" b="1" dirty="0">
                          <a:solidFill>
                            <a:srgbClr val="000000"/>
                          </a:solidFill>
                          <a:latin typeface="Times New Roman" panose="02020603050405020304" pitchFamily="18" charset="0"/>
                          <a:cs typeface="Times New Roman" panose="02020603050405020304" pitchFamily="18" charset="0"/>
                        </a:rPr>
                        <a:t>5</a:t>
                      </a:r>
                      <a:endParaRPr lang="zh-CN" altLang="en-US" sz="159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366522">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使命愿景目标</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6394">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产品种类</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6522">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销售渠道</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6395">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客户类型</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6394">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利润模型</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6522">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战略控制点</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395">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增值服务</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876427">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品牌（美誉度，</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知名度，忠</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诚度）</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877823">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其它因素（财务</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优势、合作</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可能等等）</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2" name="TextBox 1"/>
          <p:cNvSpPr txBox="1"/>
          <p:nvPr/>
        </p:nvSpPr>
        <p:spPr>
          <a:xfrm>
            <a:off x="533400" y="215900"/>
            <a:ext cx="56896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市场评估：竞争对手分析工作表</a:t>
            </a:r>
          </a:p>
        </p:txBody>
      </p:sp>
      <p:sp>
        <p:nvSpPr>
          <p:cNvPr id="6" name="TextBox 1"/>
          <p:cNvSpPr txBox="1"/>
          <p:nvPr/>
        </p:nvSpPr>
        <p:spPr>
          <a:xfrm>
            <a:off x="546100" y="6197600"/>
            <a:ext cx="51562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备注：对于主要的竞争对手，出具专门的调研报告，并定期更新。</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304825" y="868933"/>
          <a:ext cx="7879561" cy="5776044"/>
        </p:xfrm>
        <a:graphic>
          <a:graphicData uri="http://schemas.openxmlformats.org/drawingml/2006/table">
            <a:tbl>
              <a:tblPr/>
              <a:tblGrid>
                <a:gridCol w="3691102">
                  <a:extLst>
                    <a:ext uri="{9D8B030D-6E8A-4147-A177-3AD203B41FA5}">
                      <a16:colId xmlns:a16="http://schemas.microsoft.com/office/drawing/2014/main" val="20000"/>
                    </a:ext>
                  </a:extLst>
                </a:gridCol>
                <a:gridCol w="4188459">
                  <a:extLst>
                    <a:ext uri="{9D8B030D-6E8A-4147-A177-3AD203B41FA5}">
                      <a16:colId xmlns:a16="http://schemas.microsoft.com/office/drawing/2014/main" val="20001"/>
                    </a:ext>
                  </a:extLst>
                </a:gridCol>
              </a:tblGrid>
              <a:tr h="274574">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1.基本情况：</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0"/>
                  </a:ext>
                </a:extLst>
              </a:tr>
              <a:tr h="366394">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1a.本年度和未来3年的目标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1"/>
                  </a:ext>
                </a:extLst>
              </a:tr>
              <a:tr h="366522">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1b.财务状况</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2"/>
                  </a:ext>
                </a:extLst>
              </a:tr>
              <a:tr h="366395">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1c.产品生命周期</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3"/>
                  </a:ext>
                </a:extLst>
              </a:tr>
              <a:tr h="366394">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1d.波士顿矩阵</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4"/>
                  </a:ext>
                </a:extLst>
              </a:tr>
              <a:tr h="274574">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2.关键问题</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5"/>
                  </a:ext>
                </a:extLst>
              </a:tr>
              <a:tr h="397636">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2a.我们有哪些业务细分(产品包)？</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6"/>
                  </a:ext>
                </a:extLst>
              </a:tr>
              <a:tr h="399288">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2b.我们的市场地位和市场份额有多少？</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7"/>
                  </a:ext>
                </a:extLst>
              </a:tr>
              <a:tr h="399288">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2c.客户为什么购买我们的产品？(优势)</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8"/>
                  </a:ext>
                </a:extLst>
              </a:tr>
              <a:tr h="397763">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2d.客户为什么不购买我们的产品？(劣势)</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9"/>
                  </a:ext>
                </a:extLst>
              </a:tr>
              <a:tr h="366395">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2e.我们为什么会失去客户？</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10"/>
                  </a:ext>
                </a:extLst>
              </a:tr>
              <a:tr h="399288">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2f.我们过去做了什么帮助我们赢得客户？</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11"/>
                  </a:ext>
                </a:extLst>
              </a:tr>
              <a:tr h="366433">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2g.限制我们的因素是什么？</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12"/>
                  </a:ext>
                </a:extLst>
              </a:tr>
              <a:tr h="458051">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2h.我们预见未来要对什么产品和基础架构做出投资？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13"/>
                  </a:ext>
                </a:extLst>
              </a:tr>
              <a:tr h="394677">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2j.如何能够加强公司内部的业务运作模式？</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14"/>
                  </a:ext>
                </a:extLst>
              </a:tr>
            </a:tbl>
          </a:graphicData>
        </a:graphic>
      </p:graphicFrame>
      <p:sp>
        <p:nvSpPr>
          <p:cNvPr id="2" name="TextBox 1"/>
          <p:cNvSpPr txBox="1"/>
          <p:nvPr/>
        </p:nvSpPr>
        <p:spPr>
          <a:xfrm>
            <a:off x="571500" y="215900"/>
            <a:ext cx="52832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市场评估：对公司自身的分析</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600227" y="1120902"/>
          <a:ext cx="8015702" cy="4307581"/>
        </p:xfrm>
        <a:graphic>
          <a:graphicData uri="http://schemas.openxmlformats.org/drawingml/2006/table">
            <a:tbl>
              <a:tblPr/>
              <a:tblGrid>
                <a:gridCol w="1824710">
                  <a:extLst>
                    <a:ext uri="{9D8B030D-6E8A-4147-A177-3AD203B41FA5}">
                      <a16:colId xmlns:a16="http://schemas.microsoft.com/office/drawing/2014/main" val="20000"/>
                    </a:ext>
                  </a:extLst>
                </a:gridCol>
                <a:gridCol w="1077467">
                  <a:extLst>
                    <a:ext uri="{9D8B030D-6E8A-4147-A177-3AD203B41FA5}">
                      <a16:colId xmlns:a16="http://schemas.microsoft.com/office/drawing/2014/main" val="20001"/>
                    </a:ext>
                  </a:extLst>
                </a:gridCol>
                <a:gridCol w="1178178">
                  <a:extLst>
                    <a:ext uri="{9D8B030D-6E8A-4147-A177-3AD203B41FA5}">
                      <a16:colId xmlns:a16="http://schemas.microsoft.com/office/drawing/2014/main" val="20002"/>
                    </a:ext>
                  </a:extLst>
                </a:gridCol>
                <a:gridCol w="1262380">
                  <a:extLst>
                    <a:ext uri="{9D8B030D-6E8A-4147-A177-3AD203B41FA5}">
                      <a16:colId xmlns:a16="http://schemas.microsoft.com/office/drawing/2014/main" val="20003"/>
                    </a:ext>
                  </a:extLst>
                </a:gridCol>
                <a:gridCol w="1337182">
                  <a:extLst>
                    <a:ext uri="{9D8B030D-6E8A-4147-A177-3AD203B41FA5}">
                      <a16:colId xmlns:a16="http://schemas.microsoft.com/office/drawing/2014/main" val="20004"/>
                    </a:ext>
                  </a:extLst>
                </a:gridCol>
                <a:gridCol w="1335785">
                  <a:extLst>
                    <a:ext uri="{9D8B030D-6E8A-4147-A177-3AD203B41FA5}">
                      <a16:colId xmlns:a16="http://schemas.microsoft.com/office/drawing/2014/main" val="20005"/>
                    </a:ext>
                  </a:extLst>
                </a:gridCol>
              </a:tblGrid>
              <a:tr h="336295">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评估要素</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产品包1</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产品包2</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产品包3</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产品包4</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产品包5</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366394">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目标</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6395">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产品种类（卖什么）</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6522">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销售渠道</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6394">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客户类型</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6395">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利润模型</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6521">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战略控制点</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395">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增值服务</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80898">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品牌（美誉度，知</a:t>
                      </a:r>
                      <a:endParaRPr lang="zh-CN" altLang="en-US" sz="159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595" dirty="0">
                          <a:solidFill>
                            <a:srgbClr val="000000"/>
                          </a:solidFill>
                          <a:latin typeface="Microsoft YaHei UI" panose="020B0503020204020204" pitchFamily="18" charset="-122"/>
                          <a:cs typeface="Microsoft YaHei UI" panose="020B0503020204020204" pitchFamily="18" charset="-122"/>
                        </a:rPr>
                        <a:t>名度，忠诚度）</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825372">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其它因素（成本优</a:t>
                      </a:r>
                      <a:endParaRPr lang="zh-CN" altLang="en-US" sz="159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595" dirty="0">
                          <a:solidFill>
                            <a:srgbClr val="000000"/>
                          </a:solidFill>
                          <a:latin typeface="Microsoft YaHei UI" panose="020B0503020204020204" pitchFamily="18" charset="-122"/>
                          <a:cs typeface="Microsoft YaHei UI" panose="020B0503020204020204" pitchFamily="18" charset="-122"/>
                        </a:rPr>
                        <a:t>势、目前遇到</a:t>
                      </a:r>
                      <a:endParaRPr lang="zh-CN" altLang="en-US" sz="159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595" dirty="0">
                          <a:solidFill>
                            <a:srgbClr val="000000"/>
                          </a:solidFill>
                          <a:latin typeface="Microsoft YaHei UI" panose="020B0503020204020204" pitchFamily="18" charset="-122"/>
                          <a:cs typeface="Microsoft YaHei UI" panose="020B0503020204020204" pitchFamily="18" charset="-122"/>
                        </a:rPr>
                        <a:t>的困难等等）</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2" name="TextBox 1"/>
          <p:cNvSpPr txBox="1"/>
          <p:nvPr/>
        </p:nvSpPr>
        <p:spPr>
          <a:xfrm>
            <a:off x="533400" y="215900"/>
            <a:ext cx="74930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市场评估：对自身产品包/解决方案的分析</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00455" y="1121663"/>
            <a:ext cx="7869936" cy="652271"/>
          </a:xfrm>
          <a:custGeom>
            <a:avLst/>
            <a:gdLst>
              <a:gd name="connsiteX0" fmla="*/ 0 w 7869936"/>
              <a:gd name="connsiteY0" fmla="*/ 0 h 652271"/>
              <a:gd name="connsiteX1" fmla="*/ 0 w 7869936"/>
              <a:gd name="connsiteY1" fmla="*/ 652271 h 652271"/>
              <a:gd name="connsiteX2" fmla="*/ 7869936 w 7869936"/>
              <a:gd name="connsiteY2" fmla="*/ 652271 h 652271"/>
              <a:gd name="connsiteX3" fmla="*/ 7869936 w 7869936"/>
              <a:gd name="connsiteY3" fmla="*/ 0 h 652271"/>
              <a:gd name="connsiteX4" fmla="*/ 0 w 7869936"/>
              <a:gd name="connsiteY4" fmla="*/ 0 h 6522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69936" h="652271">
                <a:moveTo>
                  <a:pt x="0" y="0"/>
                </a:moveTo>
                <a:lnTo>
                  <a:pt x="0" y="652271"/>
                </a:lnTo>
                <a:lnTo>
                  <a:pt x="7869936" y="652271"/>
                </a:lnTo>
                <a:lnTo>
                  <a:pt x="7869936" y="0"/>
                </a:lnTo>
                <a:lnTo>
                  <a:pt x="0" y="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94372" y="1114171"/>
            <a:ext cx="7882115" cy="24892"/>
          </a:xfrm>
          <a:custGeom>
            <a:avLst/>
            <a:gdLst>
              <a:gd name="connsiteX0" fmla="*/ 6350 w 7882115"/>
              <a:gd name="connsiteY0" fmla="*/ 6350 h 24892"/>
              <a:gd name="connsiteX1" fmla="*/ 7875765 w 7882115"/>
              <a:gd name="connsiteY1" fmla="*/ 6350 h 24892"/>
            </a:gdLst>
            <a:ahLst/>
            <a:cxnLst>
              <a:cxn ang="0">
                <a:pos x="connsiteX0" y="connsiteY0"/>
              </a:cxn>
              <a:cxn ang="1">
                <a:pos x="connsiteX1" y="connsiteY1"/>
              </a:cxn>
            </a:cxnLst>
            <a:rect l="l" t="t" r="r" b="b"/>
            <a:pathLst>
              <a:path w="7882115" h="24892">
                <a:moveTo>
                  <a:pt x="6350" y="6350"/>
                </a:moveTo>
                <a:lnTo>
                  <a:pt x="787576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594372" y="5154295"/>
            <a:ext cx="7882115" cy="24892"/>
          </a:xfrm>
          <a:custGeom>
            <a:avLst/>
            <a:gdLst>
              <a:gd name="connsiteX0" fmla="*/ 6350 w 7882115"/>
              <a:gd name="connsiteY0" fmla="*/ 6350 h 24892"/>
              <a:gd name="connsiteX1" fmla="*/ 7875765 w 7882115"/>
              <a:gd name="connsiteY1" fmla="*/ 6350 h 24892"/>
            </a:gdLst>
            <a:ahLst/>
            <a:cxnLst>
              <a:cxn ang="0">
                <a:pos x="connsiteX0" y="connsiteY0"/>
              </a:cxn>
              <a:cxn ang="1">
                <a:pos x="connsiteX1" y="connsiteY1"/>
              </a:cxn>
            </a:cxnLst>
            <a:rect l="l" t="t" r="r" b="b"/>
            <a:pathLst>
              <a:path w="7882115" h="24892">
                <a:moveTo>
                  <a:pt x="6350" y="6350"/>
                </a:moveTo>
                <a:lnTo>
                  <a:pt x="787576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594105" y="1114044"/>
            <a:ext cx="24892" cy="4053840"/>
          </a:xfrm>
          <a:custGeom>
            <a:avLst/>
            <a:gdLst>
              <a:gd name="connsiteX0" fmla="*/ 6350 w 24892"/>
              <a:gd name="connsiteY0" fmla="*/ 6350 h 4053840"/>
              <a:gd name="connsiteX1" fmla="*/ 6350 w 24892"/>
              <a:gd name="connsiteY1" fmla="*/ 4047490 h 4053840"/>
            </a:gdLst>
            <a:ahLst/>
            <a:cxnLst>
              <a:cxn ang="0">
                <a:pos x="connsiteX0" y="connsiteY0"/>
              </a:cxn>
              <a:cxn ang="1">
                <a:pos x="connsiteX1" y="connsiteY1"/>
              </a:cxn>
            </a:cxnLst>
            <a:rect l="l" t="t" r="r" b="b"/>
            <a:pathLst>
              <a:path w="24892" h="4053840">
                <a:moveTo>
                  <a:pt x="6350" y="6350"/>
                </a:moveTo>
                <a:lnTo>
                  <a:pt x="6350" y="404749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8464422" y="1114044"/>
            <a:ext cx="24892" cy="4053840"/>
          </a:xfrm>
          <a:custGeom>
            <a:avLst/>
            <a:gdLst>
              <a:gd name="connsiteX0" fmla="*/ 6350 w 24892"/>
              <a:gd name="connsiteY0" fmla="*/ 6350 h 4053840"/>
              <a:gd name="connsiteX1" fmla="*/ 6350 w 24892"/>
              <a:gd name="connsiteY1" fmla="*/ 4047490 h 4053840"/>
            </a:gdLst>
            <a:ahLst/>
            <a:cxnLst>
              <a:cxn ang="0">
                <a:pos x="connsiteX0" y="connsiteY0"/>
              </a:cxn>
              <a:cxn ang="1">
                <a:pos x="connsiteX1" y="connsiteY1"/>
              </a:cxn>
            </a:cxnLst>
            <a:rect l="l" t="t" r="r" b="b"/>
            <a:pathLst>
              <a:path w="24892" h="4053840">
                <a:moveTo>
                  <a:pt x="6350" y="6350"/>
                </a:moveTo>
                <a:lnTo>
                  <a:pt x="6350" y="404749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594372" y="1767967"/>
            <a:ext cx="7882115" cy="24892"/>
          </a:xfrm>
          <a:custGeom>
            <a:avLst/>
            <a:gdLst>
              <a:gd name="connsiteX0" fmla="*/ 6350 w 7882115"/>
              <a:gd name="connsiteY0" fmla="*/ 6350 h 24892"/>
              <a:gd name="connsiteX1" fmla="*/ 7875765 w 7882115"/>
              <a:gd name="connsiteY1" fmla="*/ 6350 h 24892"/>
            </a:gdLst>
            <a:ahLst/>
            <a:cxnLst>
              <a:cxn ang="0">
                <a:pos x="connsiteX0" y="connsiteY0"/>
              </a:cxn>
              <a:cxn ang="1">
                <a:pos x="connsiteX1" y="connsiteY1"/>
              </a:cxn>
            </a:cxnLst>
            <a:rect l="l" t="t" r="r" b="b"/>
            <a:pathLst>
              <a:path w="7882115" h="24892">
                <a:moveTo>
                  <a:pt x="6350" y="6350"/>
                </a:moveTo>
                <a:lnTo>
                  <a:pt x="787576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571500" y="241300"/>
            <a:ext cx="60960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市场评估：对自身业务的概要总结</a:t>
            </a:r>
          </a:p>
        </p:txBody>
      </p:sp>
      <p:sp>
        <p:nvSpPr>
          <p:cNvPr id="11" name="TextBox 1"/>
          <p:cNvSpPr txBox="1"/>
          <p:nvPr/>
        </p:nvSpPr>
        <p:spPr>
          <a:xfrm>
            <a:off x="723900" y="1168400"/>
            <a:ext cx="7594600" cy="11557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对自身业务的概要总结：综合各种内部分析报告、产品包分析、产品/技术生命周期分</a:t>
            </a:r>
          </a:p>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析、以及上述关键问题的回答</a:t>
            </a:r>
          </a:p>
          <a:p>
            <a:pPr>
              <a:lnSpc>
                <a:spcPts val="1000"/>
              </a:lnSpc>
            </a:pPr>
            <a:endParaRPr lang="en-US" altLang="zh-CN" dirty="0"/>
          </a:p>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A..</a:t>
            </a:r>
          </a:p>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B.</a:t>
            </a:r>
          </a:p>
        </p:txBody>
      </p:sp>
      <p:sp>
        <p:nvSpPr>
          <p:cNvPr id="12" name="TextBox 1"/>
          <p:cNvSpPr txBox="1"/>
          <p:nvPr/>
        </p:nvSpPr>
        <p:spPr>
          <a:xfrm>
            <a:off x="723900" y="2298700"/>
            <a:ext cx="215900" cy="7366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C.</a:t>
            </a:r>
          </a:p>
          <a:p>
            <a:pPr>
              <a:lnSpc>
                <a:spcPts val="1800"/>
              </a:lnSpc>
            </a:pPr>
            <a:r>
              <a:rPr lang="en-US" altLang="zh-CN" sz="1595" dirty="0">
                <a:solidFill>
                  <a:srgbClr val="000000"/>
                </a:solidFill>
                <a:latin typeface="Microsoft YaHei UI" panose="020B0503020204020204" pitchFamily="18" charset="-122"/>
                <a:cs typeface="Microsoft YaHei UI" panose="020B0503020204020204" pitchFamily="18" charset="-122"/>
              </a:rPr>
              <a:t>D.</a:t>
            </a:r>
          </a:p>
          <a:p>
            <a:pPr>
              <a:lnSpc>
                <a:spcPts val="1800"/>
              </a:lnSpc>
            </a:pPr>
            <a:r>
              <a:rPr lang="en-US" altLang="zh-CN" sz="1595" dirty="0">
                <a:solidFill>
                  <a:srgbClr val="000000"/>
                </a:solidFill>
                <a:latin typeface="Microsoft YaHei UI" panose="020B0503020204020204" pitchFamily="18" charset="-122"/>
                <a:cs typeface="Microsoft YaHei UI" panose="020B0503020204020204" pitchFamily="18" charset="-122"/>
              </a:rPr>
              <a:t>E.</a:t>
            </a:r>
          </a:p>
        </p:txBody>
      </p:sp>
      <p:sp>
        <p:nvSpPr>
          <p:cNvPr id="13" name="TextBox 1"/>
          <p:cNvSpPr txBox="1"/>
          <p:nvPr/>
        </p:nvSpPr>
        <p:spPr>
          <a:xfrm>
            <a:off x="723900" y="3048000"/>
            <a:ext cx="393700" cy="215900"/>
          </a:xfrm>
          <a:prstGeom prst="rect">
            <a:avLst/>
          </a:prstGeom>
          <a:noFill/>
        </p:spPr>
        <p:txBody>
          <a:bodyPr wrap="none" lIns="0" tIns="0" rIns="0" rtlCol="0">
            <a:spAutoFit/>
          </a:bodyPr>
          <a:lstStyle/>
          <a:p>
            <a:pPr>
              <a:lnSpc>
                <a:spcPts val="1700"/>
              </a:lnSpc>
            </a:pPr>
            <a:r>
              <a:rPr lang="en-US" altLang="zh-CN" sz="1595" dirty="0">
                <a:solidFill>
                  <a:srgbClr val="000000"/>
                </a:solidFill>
                <a:latin typeface="Times New Roman" panose="02020603050405020304" pitchFamily="18" charset="0"/>
                <a:cs typeface="Times New Roman" panose="02020603050405020304" pitchFamily="18" charset="0"/>
              </a:rPr>
              <a:t>……</a:t>
            </a:r>
          </a:p>
        </p:txBody>
      </p:sp>
      <p:sp>
        <p:nvSpPr>
          <p:cNvPr id="10" name="日期占位符 9"/>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774950" y="1558797"/>
            <a:ext cx="21844" cy="1235836"/>
          </a:xfrm>
          <a:custGeom>
            <a:avLst/>
            <a:gdLst>
              <a:gd name="connsiteX0" fmla="*/ 6350 w 21844"/>
              <a:gd name="connsiteY0" fmla="*/ 6350 h 1235836"/>
              <a:gd name="connsiteX1" fmla="*/ 6350 w 21844"/>
              <a:gd name="connsiteY1" fmla="*/ 1229487 h 1235836"/>
            </a:gdLst>
            <a:ahLst/>
            <a:cxnLst>
              <a:cxn ang="0">
                <a:pos x="connsiteX0" y="connsiteY0"/>
              </a:cxn>
              <a:cxn ang="1">
                <a:pos x="connsiteX1" y="connsiteY1"/>
              </a:cxn>
            </a:cxnLst>
            <a:rect l="l" t="t" r="r" b="b"/>
            <a:pathLst>
              <a:path w="21844" h="1235836">
                <a:moveTo>
                  <a:pt x="6350" y="6350"/>
                </a:moveTo>
                <a:lnTo>
                  <a:pt x="6350" y="12294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3413505" y="1657857"/>
            <a:ext cx="21844" cy="1092835"/>
          </a:xfrm>
          <a:custGeom>
            <a:avLst/>
            <a:gdLst>
              <a:gd name="connsiteX0" fmla="*/ 6350 w 21844"/>
              <a:gd name="connsiteY0" fmla="*/ 6350 h 1092835"/>
              <a:gd name="connsiteX1" fmla="*/ 6350 w 21844"/>
              <a:gd name="connsiteY1" fmla="*/ 1086485 h 1092835"/>
            </a:gdLst>
            <a:ahLst/>
            <a:cxnLst>
              <a:cxn ang="0">
                <a:pos x="connsiteX0" y="connsiteY0"/>
              </a:cxn>
              <a:cxn ang="1">
                <a:pos x="connsiteX1" y="connsiteY1"/>
              </a:cxn>
            </a:cxnLst>
            <a:rect l="l" t="t" r="r" b="b"/>
            <a:pathLst>
              <a:path w="21844" h="1092835">
                <a:moveTo>
                  <a:pt x="6350" y="6350"/>
                </a:moveTo>
                <a:lnTo>
                  <a:pt x="6350" y="108648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350010" y="1430782"/>
            <a:ext cx="3040887" cy="1515364"/>
          </a:xfrm>
          <a:custGeom>
            <a:avLst/>
            <a:gdLst>
              <a:gd name="connsiteX0" fmla="*/ 6350 w 3040887"/>
              <a:gd name="connsiteY0" fmla="*/ 6350 h 1515364"/>
              <a:gd name="connsiteX1" fmla="*/ 3034537 w 3040887"/>
              <a:gd name="connsiteY1" fmla="*/ 292480 h 1515364"/>
              <a:gd name="connsiteX2" fmla="*/ 3034537 w 3040887"/>
              <a:gd name="connsiteY2" fmla="*/ 1222882 h 1515364"/>
              <a:gd name="connsiteX3" fmla="*/ 6350 w 3040887"/>
              <a:gd name="connsiteY3" fmla="*/ 1509013 h 1515364"/>
              <a:gd name="connsiteX4" fmla="*/ 6350 w 3040887"/>
              <a:gd name="connsiteY4" fmla="*/ 6350 h 1515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887" h="1515364">
                <a:moveTo>
                  <a:pt x="6350" y="6350"/>
                </a:moveTo>
                <a:lnTo>
                  <a:pt x="3034537" y="292480"/>
                </a:lnTo>
                <a:lnTo>
                  <a:pt x="3034537" y="1222882"/>
                </a:lnTo>
                <a:lnTo>
                  <a:pt x="6350" y="1509013"/>
                </a:lnTo>
                <a:lnTo>
                  <a:pt x="6350" y="6350"/>
                </a:lnTo>
              </a:path>
            </a:pathLst>
          </a:custGeom>
          <a:solidFill>
            <a:srgbClr val="000000">
              <a:alpha val="0"/>
            </a:srgbClr>
          </a:solidFill>
          <a:ln w="12700">
            <a:solidFill>
              <a:srgbClr val="2F2F98">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4378197" y="1741677"/>
            <a:ext cx="1423923" cy="925576"/>
          </a:xfrm>
          <a:custGeom>
            <a:avLst/>
            <a:gdLst>
              <a:gd name="connsiteX0" fmla="*/ 6350 w 1423923"/>
              <a:gd name="connsiteY0" fmla="*/ 919226 h 925576"/>
              <a:gd name="connsiteX1" fmla="*/ 1417573 w 1423923"/>
              <a:gd name="connsiteY1" fmla="*/ 919226 h 925576"/>
              <a:gd name="connsiteX2" fmla="*/ 1417573 w 1423923"/>
              <a:gd name="connsiteY2" fmla="*/ 6350 h 925576"/>
              <a:gd name="connsiteX3" fmla="*/ 6350 w 1423923"/>
              <a:gd name="connsiteY3" fmla="*/ 6350 h 925576"/>
              <a:gd name="connsiteX4" fmla="*/ 6350 w 1423923"/>
              <a:gd name="connsiteY4" fmla="*/ 919226 h 9255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23923" h="925576">
                <a:moveTo>
                  <a:pt x="6350" y="919226"/>
                </a:moveTo>
                <a:lnTo>
                  <a:pt x="1417573" y="919226"/>
                </a:lnTo>
                <a:lnTo>
                  <a:pt x="1417573" y="6350"/>
                </a:lnTo>
                <a:lnTo>
                  <a:pt x="6350" y="6350"/>
                </a:lnTo>
                <a:lnTo>
                  <a:pt x="6350" y="919226"/>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746250" y="1478025"/>
            <a:ext cx="21844" cy="1381760"/>
          </a:xfrm>
          <a:custGeom>
            <a:avLst/>
            <a:gdLst>
              <a:gd name="connsiteX0" fmla="*/ 6350 w 21844"/>
              <a:gd name="connsiteY0" fmla="*/ 6350 h 1381760"/>
              <a:gd name="connsiteX1" fmla="*/ 6350 w 21844"/>
              <a:gd name="connsiteY1" fmla="*/ 1375409 h 1381760"/>
            </a:gdLst>
            <a:ahLst/>
            <a:cxnLst>
              <a:cxn ang="0">
                <a:pos x="connsiteX0" y="connsiteY0"/>
              </a:cxn>
              <a:cxn ang="1">
                <a:pos x="connsiteX1" y="connsiteY1"/>
              </a:cxn>
            </a:cxnLst>
            <a:rect l="l" t="t" r="r" b="b"/>
            <a:pathLst>
              <a:path w="21844" h="1381760">
                <a:moveTo>
                  <a:pt x="6350" y="6350"/>
                </a:moveTo>
                <a:lnTo>
                  <a:pt x="6350" y="137540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110485" y="1511553"/>
            <a:ext cx="27559" cy="1328674"/>
          </a:xfrm>
          <a:custGeom>
            <a:avLst/>
            <a:gdLst>
              <a:gd name="connsiteX0" fmla="*/ 21209 w 27559"/>
              <a:gd name="connsiteY0" fmla="*/ 6350 h 1328674"/>
              <a:gd name="connsiteX1" fmla="*/ 6350 w 27559"/>
              <a:gd name="connsiteY1" fmla="*/ 1322324 h 1328674"/>
            </a:gdLst>
            <a:ahLst/>
            <a:cxnLst>
              <a:cxn ang="0">
                <a:pos x="connsiteX0" y="connsiteY0"/>
              </a:cxn>
              <a:cxn ang="1">
                <a:pos x="connsiteX1" y="connsiteY1"/>
              </a:cxn>
            </a:cxnLst>
            <a:rect l="l" t="t" r="r" b="b"/>
            <a:pathLst>
              <a:path w="27559" h="1328674">
                <a:moveTo>
                  <a:pt x="21209" y="6350"/>
                </a:moveTo>
                <a:lnTo>
                  <a:pt x="6350" y="132232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5672328" y="4181855"/>
            <a:ext cx="2493264" cy="647700"/>
          </a:xfrm>
          <a:custGeom>
            <a:avLst/>
            <a:gdLst>
              <a:gd name="connsiteX0" fmla="*/ 0 w 2493264"/>
              <a:gd name="connsiteY0" fmla="*/ 647700 h 647700"/>
              <a:gd name="connsiteX1" fmla="*/ 2493264 w 2493264"/>
              <a:gd name="connsiteY1" fmla="*/ 647700 h 647700"/>
              <a:gd name="connsiteX2" fmla="*/ 2493264 w 2493264"/>
              <a:gd name="connsiteY2" fmla="*/ 0 h 647700"/>
              <a:gd name="connsiteX3" fmla="*/ 0 w 2493264"/>
              <a:gd name="connsiteY3" fmla="*/ 0 h 647700"/>
              <a:gd name="connsiteX4" fmla="*/ 0 w 2493264"/>
              <a:gd name="connsiteY4" fmla="*/ 647700 h 647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93264" h="647700">
                <a:moveTo>
                  <a:pt x="0" y="647700"/>
                </a:moveTo>
                <a:lnTo>
                  <a:pt x="2493264" y="647700"/>
                </a:lnTo>
                <a:lnTo>
                  <a:pt x="2493264" y="0"/>
                </a:lnTo>
                <a:lnTo>
                  <a:pt x="0" y="0"/>
                </a:lnTo>
                <a:lnTo>
                  <a:pt x="0" y="647700"/>
                </a:lnTo>
              </a:path>
            </a:pathLst>
          </a:custGeom>
          <a:solidFill>
            <a:srgbClr val="BADDE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5665978" y="4175505"/>
            <a:ext cx="2505964" cy="660400"/>
          </a:xfrm>
          <a:custGeom>
            <a:avLst/>
            <a:gdLst>
              <a:gd name="connsiteX0" fmla="*/ 6350 w 2505964"/>
              <a:gd name="connsiteY0" fmla="*/ 654050 h 660400"/>
              <a:gd name="connsiteX1" fmla="*/ 2499614 w 2505964"/>
              <a:gd name="connsiteY1" fmla="*/ 654050 h 660400"/>
              <a:gd name="connsiteX2" fmla="*/ 2499614 w 2505964"/>
              <a:gd name="connsiteY2" fmla="*/ 6350 h 660400"/>
              <a:gd name="connsiteX3" fmla="*/ 6350 w 2505964"/>
              <a:gd name="connsiteY3" fmla="*/ 6350 h 660400"/>
              <a:gd name="connsiteX4" fmla="*/ 6350 w 2505964"/>
              <a:gd name="connsiteY4" fmla="*/ 654050 h 6604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05964" h="660400">
                <a:moveTo>
                  <a:pt x="6350" y="654050"/>
                </a:moveTo>
                <a:lnTo>
                  <a:pt x="2499614" y="654050"/>
                </a:lnTo>
                <a:lnTo>
                  <a:pt x="2499614" y="6350"/>
                </a:lnTo>
                <a:lnTo>
                  <a:pt x="6350" y="6350"/>
                </a:lnTo>
                <a:lnTo>
                  <a:pt x="6350" y="6540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4593335" y="4000500"/>
            <a:ext cx="1078992" cy="1013460"/>
          </a:xfrm>
          <a:custGeom>
            <a:avLst/>
            <a:gdLst>
              <a:gd name="connsiteX0" fmla="*/ 0 w 1078992"/>
              <a:gd name="connsiteY0" fmla="*/ 0 h 1013460"/>
              <a:gd name="connsiteX1" fmla="*/ 1078992 w 1078992"/>
              <a:gd name="connsiteY1" fmla="*/ 193040 h 1013460"/>
              <a:gd name="connsiteX2" fmla="*/ 1078992 w 1078992"/>
              <a:gd name="connsiteY2" fmla="*/ 820420 h 1013460"/>
              <a:gd name="connsiteX3" fmla="*/ 0 w 1078992"/>
              <a:gd name="connsiteY3" fmla="*/ 1013459 h 1013460"/>
              <a:gd name="connsiteX4" fmla="*/ 0 w 1078992"/>
              <a:gd name="connsiteY4" fmla="*/ 0 h 10134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78992" h="1013460">
                <a:moveTo>
                  <a:pt x="0" y="0"/>
                </a:moveTo>
                <a:lnTo>
                  <a:pt x="1078992" y="193040"/>
                </a:lnTo>
                <a:lnTo>
                  <a:pt x="1078992" y="820420"/>
                </a:lnTo>
                <a:lnTo>
                  <a:pt x="0" y="1013459"/>
                </a:lnTo>
                <a:lnTo>
                  <a:pt x="0" y="0"/>
                </a:lnTo>
              </a:path>
            </a:pathLst>
          </a:custGeom>
          <a:solidFill>
            <a:srgbClr val="BADDE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4586985" y="3994150"/>
            <a:ext cx="1091692" cy="1026160"/>
          </a:xfrm>
          <a:custGeom>
            <a:avLst/>
            <a:gdLst>
              <a:gd name="connsiteX0" fmla="*/ 6350 w 1091692"/>
              <a:gd name="connsiteY0" fmla="*/ 6350 h 1026160"/>
              <a:gd name="connsiteX1" fmla="*/ 1085342 w 1091692"/>
              <a:gd name="connsiteY1" fmla="*/ 199390 h 1026160"/>
              <a:gd name="connsiteX2" fmla="*/ 1085342 w 1091692"/>
              <a:gd name="connsiteY2" fmla="*/ 826770 h 1026160"/>
              <a:gd name="connsiteX3" fmla="*/ 6350 w 1091692"/>
              <a:gd name="connsiteY3" fmla="*/ 1019809 h 1026160"/>
              <a:gd name="connsiteX4" fmla="*/ 6350 w 1091692"/>
              <a:gd name="connsiteY4" fmla="*/ 6350 h 10261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91692" h="1026160">
                <a:moveTo>
                  <a:pt x="6350" y="6350"/>
                </a:moveTo>
                <a:lnTo>
                  <a:pt x="1085342" y="199390"/>
                </a:lnTo>
                <a:lnTo>
                  <a:pt x="1085342" y="826770"/>
                </a:lnTo>
                <a:lnTo>
                  <a:pt x="6350" y="1019809"/>
                </a:lnTo>
                <a:lnTo>
                  <a:pt x="6350" y="6350"/>
                </a:lnTo>
              </a:path>
            </a:pathLst>
          </a:custGeom>
          <a:solidFill>
            <a:srgbClr val="000000">
              <a:alpha val="0"/>
            </a:srgbClr>
          </a:solidFill>
          <a:ln w="12700">
            <a:solidFill>
              <a:srgbClr val="2F2F98">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115814" y="4088638"/>
            <a:ext cx="21844" cy="834644"/>
          </a:xfrm>
          <a:custGeom>
            <a:avLst/>
            <a:gdLst>
              <a:gd name="connsiteX0" fmla="*/ 6350 w 21844"/>
              <a:gd name="connsiteY0" fmla="*/ 6350 h 834644"/>
              <a:gd name="connsiteX1" fmla="*/ 16509 w 21844"/>
              <a:gd name="connsiteY1" fmla="*/ 828294 h 834644"/>
            </a:gdLst>
            <a:ahLst/>
            <a:cxnLst>
              <a:cxn ang="0">
                <a:pos x="connsiteX0" y="connsiteY0"/>
              </a:cxn>
              <a:cxn ang="1">
                <a:pos x="connsiteX1" y="connsiteY1"/>
              </a:cxn>
            </a:cxnLst>
            <a:rect l="l" t="t" r="r" b="b"/>
            <a:pathLst>
              <a:path w="21844" h="834644">
                <a:moveTo>
                  <a:pt x="6350" y="6350"/>
                </a:moveTo>
                <a:lnTo>
                  <a:pt x="16509" y="82829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6709918" y="4212082"/>
            <a:ext cx="21844" cy="585088"/>
          </a:xfrm>
          <a:custGeom>
            <a:avLst/>
            <a:gdLst>
              <a:gd name="connsiteX0" fmla="*/ 6350 w 21844"/>
              <a:gd name="connsiteY0" fmla="*/ 6350 h 585088"/>
              <a:gd name="connsiteX1" fmla="*/ 6350 w 21844"/>
              <a:gd name="connsiteY1" fmla="*/ 578739 h 585088"/>
            </a:gdLst>
            <a:ahLst/>
            <a:cxnLst>
              <a:cxn ang="0">
                <a:pos x="connsiteX0" y="connsiteY0"/>
              </a:cxn>
              <a:cxn ang="1">
                <a:pos x="connsiteX1" y="connsiteY1"/>
              </a:cxn>
            </a:cxnLst>
            <a:rect l="l" t="t" r="r" b="b"/>
            <a:pathLst>
              <a:path w="21844" h="585088">
                <a:moveTo>
                  <a:pt x="6350" y="6350"/>
                </a:moveTo>
                <a:lnTo>
                  <a:pt x="6350" y="57873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6149085" y="4212082"/>
            <a:ext cx="21844" cy="585088"/>
          </a:xfrm>
          <a:custGeom>
            <a:avLst/>
            <a:gdLst>
              <a:gd name="connsiteX0" fmla="*/ 6350 w 21844"/>
              <a:gd name="connsiteY0" fmla="*/ 6350 h 585088"/>
              <a:gd name="connsiteX1" fmla="*/ 6350 w 21844"/>
              <a:gd name="connsiteY1" fmla="*/ 578739 h 585088"/>
            </a:gdLst>
            <a:ahLst/>
            <a:cxnLst>
              <a:cxn ang="0">
                <a:pos x="connsiteX0" y="connsiteY0"/>
              </a:cxn>
              <a:cxn ang="1">
                <a:pos x="connsiteX1" y="connsiteY1"/>
              </a:cxn>
            </a:cxnLst>
            <a:rect l="l" t="t" r="r" b="b"/>
            <a:pathLst>
              <a:path w="21844" h="585088">
                <a:moveTo>
                  <a:pt x="6350" y="6350"/>
                </a:moveTo>
                <a:lnTo>
                  <a:pt x="6350" y="57873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7316469" y="4212082"/>
            <a:ext cx="21844" cy="633094"/>
          </a:xfrm>
          <a:custGeom>
            <a:avLst/>
            <a:gdLst>
              <a:gd name="connsiteX0" fmla="*/ 6350 w 21844"/>
              <a:gd name="connsiteY0" fmla="*/ 6350 h 633094"/>
              <a:gd name="connsiteX1" fmla="*/ 6350 w 21844"/>
              <a:gd name="connsiteY1" fmla="*/ 626745 h 633094"/>
            </a:gdLst>
            <a:ahLst/>
            <a:cxnLst>
              <a:cxn ang="0">
                <a:pos x="connsiteX0" y="connsiteY0"/>
              </a:cxn>
              <a:cxn ang="1">
                <a:pos x="connsiteX1" y="connsiteY1"/>
              </a:cxn>
            </a:cxnLst>
            <a:rect l="l" t="t" r="r" b="b"/>
            <a:pathLst>
              <a:path w="21844" h="633094">
                <a:moveTo>
                  <a:pt x="6350" y="6350"/>
                </a:moveTo>
                <a:lnTo>
                  <a:pt x="6350" y="62674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819658" y="2701798"/>
            <a:ext cx="21844" cy="517270"/>
          </a:xfrm>
          <a:custGeom>
            <a:avLst/>
            <a:gdLst>
              <a:gd name="connsiteX0" fmla="*/ 6350 w 21844"/>
              <a:gd name="connsiteY0" fmla="*/ 6350 h 517270"/>
              <a:gd name="connsiteX1" fmla="*/ 6350 w 21844"/>
              <a:gd name="connsiteY1" fmla="*/ 510920 h 517270"/>
            </a:gdLst>
            <a:ahLst/>
            <a:cxnLst>
              <a:cxn ang="0">
                <a:pos x="connsiteX0" y="connsiteY0"/>
              </a:cxn>
              <a:cxn ang="1">
                <a:pos x="connsiteX1" y="connsiteY1"/>
              </a:cxn>
            </a:cxnLst>
            <a:rect l="l" t="t" r="r" b="b"/>
            <a:pathLst>
              <a:path w="21844" h="517270">
                <a:moveTo>
                  <a:pt x="6350" y="6350"/>
                </a:moveTo>
                <a:lnTo>
                  <a:pt x="6350" y="51092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530351" y="3272028"/>
            <a:ext cx="615695" cy="1956816"/>
          </a:xfrm>
          <a:custGeom>
            <a:avLst/>
            <a:gdLst>
              <a:gd name="connsiteX0" fmla="*/ 0 w 615695"/>
              <a:gd name="connsiteY0" fmla="*/ 1956815 h 1956816"/>
              <a:gd name="connsiteX1" fmla="*/ 615695 w 615695"/>
              <a:gd name="connsiteY1" fmla="*/ 1956815 h 1956816"/>
              <a:gd name="connsiteX2" fmla="*/ 615695 w 615695"/>
              <a:gd name="connsiteY2" fmla="*/ 0 h 1956816"/>
              <a:gd name="connsiteX3" fmla="*/ 0 w 615695"/>
              <a:gd name="connsiteY3" fmla="*/ 0 h 1956816"/>
              <a:gd name="connsiteX4" fmla="*/ 0 w 615695"/>
              <a:gd name="connsiteY4" fmla="*/ 1956815 h 19568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5695" h="1956816">
                <a:moveTo>
                  <a:pt x="0" y="1956815"/>
                </a:moveTo>
                <a:lnTo>
                  <a:pt x="615695" y="1956815"/>
                </a:lnTo>
                <a:lnTo>
                  <a:pt x="615695" y="0"/>
                </a:lnTo>
                <a:lnTo>
                  <a:pt x="0" y="0"/>
                </a:lnTo>
                <a:lnTo>
                  <a:pt x="0" y="1956815"/>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524001" y="3265678"/>
            <a:ext cx="628395" cy="1969516"/>
          </a:xfrm>
          <a:custGeom>
            <a:avLst/>
            <a:gdLst>
              <a:gd name="connsiteX0" fmla="*/ 6350 w 628395"/>
              <a:gd name="connsiteY0" fmla="*/ 1963165 h 1969516"/>
              <a:gd name="connsiteX1" fmla="*/ 622045 w 628395"/>
              <a:gd name="connsiteY1" fmla="*/ 1963165 h 1969516"/>
              <a:gd name="connsiteX2" fmla="*/ 622045 w 628395"/>
              <a:gd name="connsiteY2" fmla="*/ 6350 h 1969516"/>
              <a:gd name="connsiteX3" fmla="*/ 6350 w 628395"/>
              <a:gd name="connsiteY3" fmla="*/ 6350 h 1969516"/>
              <a:gd name="connsiteX4" fmla="*/ 6350 w 628395"/>
              <a:gd name="connsiteY4" fmla="*/ 1963165 h 19695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28395" h="1969516">
                <a:moveTo>
                  <a:pt x="6350" y="1963165"/>
                </a:moveTo>
                <a:lnTo>
                  <a:pt x="622045" y="1963165"/>
                </a:lnTo>
                <a:lnTo>
                  <a:pt x="622045" y="6350"/>
                </a:lnTo>
                <a:lnTo>
                  <a:pt x="6350" y="6350"/>
                </a:lnTo>
                <a:lnTo>
                  <a:pt x="6350" y="1963165"/>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3378708" y="3174492"/>
            <a:ext cx="786384" cy="369831"/>
          </a:xfrm>
          <a:custGeom>
            <a:avLst/>
            <a:gdLst>
              <a:gd name="connsiteX0" fmla="*/ 0 w 786384"/>
              <a:gd name="connsiteY0" fmla="*/ 0 h 369831"/>
              <a:gd name="connsiteX1" fmla="*/ 786383 w 786384"/>
              <a:gd name="connsiteY1" fmla="*/ 0 h 369831"/>
              <a:gd name="connsiteX2" fmla="*/ 786383 w 786384"/>
              <a:gd name="connsiteY2" fmla="*/ 300608 h 369831"/>
              <a:gd name="connsiteX3" fmla="*/ 0 w 786384"/>
              <a:gd name="connsiteY3" fmla="*/ 350138 h 369831"/>
              <a:gd name="connsiteX4" fmla="*/ 0 w 786384"/>
              <a:gd name="connsiteY4" fmla="*/ 0 h 36983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6384" h="369831">
                <a:moveTo>
                  <a:pt x="0" y="0"/>
                </a:moveTo>
                <a:lnTo>
                  <a:pt x="786383" y="0"/>
                </a:lnTo>
                <a:lnTo>
                  <a:pt x="786383" y="300608"/>
                </a:lnTo>
                <a:cubicBezTo>
                  <a:pt x="393191" y="300608"/>
                  <a:pt x="393191" y="415162"/>
                  <a:pt x="0" y="350138"/>
                </a:cubicBezTo>
                <a:lnTo>
                  <a:pt x="0" y="0"/>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372358" y="3168142"/>
            <a:ext cx="799084" cy="382531"/>
          </a:xfrm>
          <a:custGeom>
            <a:avLst/>
            <a:gdLst>
              <a:gd name="connsiteX0" fmla="*/ 6350 w 799084"/>
              <a:gd name="connsiteY0" fmla="*/ 6350 h 382531"/>
              <a:gd name="connsiteX1" fmla="*/ 792733 w 799084"/>
              <a:gd name="connsiteY1" fmla="*/ 6350 h 382531"/>
              <a:gd name="connsiteX2" fmla="*/ 792733 w 799084"/>
              <a:gd name="connsiteY2" fmla="*/ 306958 h 382531"/>
              <a:gd name="connsiteX3" fmla="*/ 6350 w 799084"/>
              <a:gd name="connsiteY3" fmla="*/ 356488 h 382531"/>
              <a:gd name="connsiteX4" fmla="*/ 6350 w 799084"/>
              <a:gd name="connsiteY4" fmla="*/ 6350 h 38253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9084" h="382531">
                <a:moveTo>
                  <a:pt x="6350" y="6350"/>
                </a:moveTo>
                <a:lnTo>
                  <a:pt x="792733" y="6350"/>
                </a:lnTo>
                <a:lnTo>
                  <a:pt x="792733" y="306958"/>
                </a:lnTo>
                <a:cubicBezTo>
                  <a:pt x="399541" y="306958"/>
                  <a:pt x="399541" y="421512"/>
                  <a:pt x="6350" y="356488"/>
                </a:cubicBez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378708" y="4369308"/>
            <a:ext cx="786384" cy="371369"/>
          </a:xfrm>
          <a:custGeom>
            <a:avLst/>
            <a:gdLst>
              <a:gd name="connsiteX0" fmla="*/ 0 w 786384"/>
              <a:gd name="connsiteY0" fmla="*/ 0 h 371369"/>
              <a:gd name="connsiteX1" fmla="*/ 786383 w 786384"/>
              <a:gd name="connsiteY1" fmla="*/ 0 h 371369"/>
              <a:gd name="connsiteX2" fmla="*/ 786383 w 786384"/>
              <a:gd name="connsiteY2" fmla="*/ 301878 h 371369"/>
              <a:gd name="connsiteX3" fmla="*/ 0 w 786384"/>
              <a:gd name="connsiteY3" fmla="*/ 351535 h 371369"/>
              <a:gd name="connsiteX4" fmla="*/ 0 w 786384"/>
              <a:gd name="connsiteY4" fmla="*/ 0 h 3713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6384" h="371369">
                <a:moveTo>
                  <a:pt x="0" y="0"/>
                </a:moveTo>
                <a:lnTo>
                  <a:pt x="786383" y="0"/>
                </a:lnTo>
                <a:lnTo>
                  <a:pt x="786383" y="301878"/>
                </a:lnTo>
                <a:cubicBezTo>
                  <a:pt x="393191" y="301878"/>
                  <a:pt x="393191" y="416940"/>
                  <a:pt x="0" y="351535"/>
                </a:cubicBezTo>
                <a:lnTo>
                  <a:pt x="0" y="0"/>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372358" y="4362958"/>
            <a:ext cx="799084" cy="384069"/>
          </a:xfrm>
          <a:custGeom>
            <a:avLst/>
            <a:gdLst>
              <a:gd name="connsiteX0" fmla="*/ 6350 w 799084"/>
              <a:gd name="connsiteY0" fmla="*/ 6350 h 384069"/>
              <a:gd name="connsiteX1" fmla="*/ 792733 w 799084"/>
              <a:gd name="connsiteY1" fmla="*/ 6350 h 384069"/>
              <a:gd name="connsiteX2" fmla="*/ 792733 w 799084"/>
              <a:gd name="connsiteY2" fmla="*/ 308228 h 384069"/>
              <a:gd name="connsiteX3" fmla="*/ 6350 w 799084"/>
              <a:gd name="connsiteY3" fmla="*/ 357885 h 384069"/>
              <a:gd name="connsiteX4" fmla="*/ 6350 w 799084"/>
              <a:gd name="connsiteY4" fmla="*/ 6350 h 3840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9084" h="384069">
                <a:moveTo>
                  <a:pt x="6350" y="6350"/>
                </a:moveTo>
                <a:lnTo>
                  <a:pt x="792733" y="6350"/>
                </a:lnTo>
                <a:lnTo>
                  <a:pt x="792733" y="308228"/>
                </a:lnTo>
                <a:cubicBezTo>
                  <a:pt x="399541" y="308228"/>
                  <a:pt x="399541" y="423290"/>
                  <a:pt x="6350" y="357885"/>
                </a:cubicBez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3392423" y="3736847"/>
            <a:ext cx="786384" cy="369832"/>
          </a:xfrm>
          <a:custGeom>
            <a:avLst/>
            <a:gdLst>
              <a:gd name="connsiteX0" fmla="*/ 0 w 786384"/>
              <a:gd name="connsiteY0" fmla="*/ 0 h 369832"/>
              <a:gd name="connsiteX1" fmla="*/ 786384 w 786384"/>
              <a:gd name="connsiteY1" fmla="*/ 0 h 369832"/>
              <a:gd name="connsiteX2" fmla="*/ 786384 w 786384"/>
              <a:gd name="connsiteY2" fmla="*/ 300609 h 369832"/>
              <a:gd name="connsiteX3" fmla="*/ 0 w 786384"/>
              <a:gd name="connsiteY3" fmla="*/ 350139 h 369832"/>
              <a:gd name="connsiteX4" fmla="*/ 0 w 786384"/>
              <a:gd name="connsiteY4" fmla="*/ 0 h 3698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6384" h="369832">
                <a:moveTo>
                  <a:pt x="0" y="0"/>
                </a:moveTo>
                <a:lnTo>
                  <a:pt x="786384" y="0"/>
                </a:lnTo>
                <a:lnTo>
                  <a:pt x="786384" y="300609"/>
                </a:lnTo>
                <a:cubicBezTo>
                  <a:pt x="393191" y="300609"/>
                  <a:pt x="393191" y="415163"/>
                  <a:pt x="0" y="350139"/>
                </a:cubicBezTo>
                <a:lnTo>
                  <a:pt x="0" y="0"/>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3386073" y="3730497"/>
            <a:ext cx="799084" cy="382532"/>
          </a:xfrm>
          <a:custGeom>
            <a:avLst/>
            <a:gdLst>
              <a:gd name="connsiteX0" fmla="*/ 6350 w 799084"/>
              <a:gd name="connsiteY0" fmla="*/ 6350 h 382532"/>
              <a:gd name="connsiteX1" fmla="*/ 792734 w 799084"/>
              <a:gd name="connsiteY1" fmla="*/ 6350 h 382532"/>
              <a:gd name="connsiteX2" fmla="*/ 792734 w 799084"/>
              <a:gd name="connsiteY2" fmla="*/ 306959 h 382532"/>
              <a:gd name="connsiteX3" fmla="*/ 6350 w 799084"/>
              <a:gd name="connsiteY3" fmla="*/ 356489 h 382532"/>
              <a:gd name="connsiteX4" fmla="*/ 6350 w 799084"/>
              <a:gd name="connsiteY4" fmla="*/ 6350 h 3825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9084" h="382532">
                <a:moveTo>
                  <a:pt x="6350" y="6350"/>
                </a:moveTo>
                <a:lnTo>
                  <a:pt x="792734" y="6350"/>
                </a:lnTo>
                <a:lnTo>
                  <a:pt x="792734" y="306959"/>
                </a:lnTo>
                <a:cubicBezTo>
                  <a:pt x="399541" y="306959"/>
                  <a:pt x="399541" y="421513"/>
                  <a:pt x="6350" y="356489"/>
                </a:cubicBez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1148841" y="5079238"/>
            <a:ext cx="4796535" cy="21844"/>
          </a:xfrm>
          <a:custGeom>
            <a:avLst/>
            <a:gdLst>
              <a:gd name="connsiteX0" fmla="*/ 6350 w 4796535"/>
              <a:gd name="connsiteY0" fmla="*/ 6350 h 21844"/>
              <a:gd name="connsiteX1" fmla="*/ 4790186 w 4796535"/>
              <a:gd name="connsiteY1" fmla="*/ 6350 h 21844"/>
            </a:gdLst>
            <a:ahLst/>
            <a:cxnLst>
              <a:cxn ang="0">
                <a:pos x="connsiteX0" y="connsiteY0"/>
              </a:cxn>
              <a:cxn ang="1">
                <a:pos x="connsiteX1" y="connsiteY1"/>
              </a:cxn>
            </a:cxnLst>
            <a:rect l="l" t="t" r="r" b="b"/>
            <a:pathLst>
              <a:path w="4796535" h="21844">
                <a:moveTo>
                  <a:pt x="6350" y="6350"/>
                </a:moveTo>
                <a:lnTo>
                  <a:pt x="479018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5824982" y="4817617"/>
            <a:ext cx="100329" cy="100330"/>
          </a:xfrm>
          <a:custGeom>
            <a:avLst/>
            <a:gdLst>
              <a:gd name="connsiteX0" fmla="*/ 75183 w 100329"/>
              <a:gd name="connsiteY0" fmla="*/ 4572 h 100330"/>
              <a:gd name="connsiteX1" fmla="*/ 100329 w 100329"/>
              <a:gd name="connsiteY1" fmla="*/ 100329 h 100330"/>
              <a:gd name="connsiteX2" fmla="*/ 4571 w 100329"/>
              <a:gd name="connsiteY2" fmla="*/ 75184 h 100330"/>
              <a:gd name="connsiteX3" fmla="*/ 0 w 100329"/>
              <a:gd name="connsiteY3" fmla="*/ 67310 h 100330"/>
              <a:gd name="connsiteX4" fmla="*/ 7746 w 100329"/>
              <a:gd name="connsiteY4" fmla="*/ 62865 h 100330"/>
              <a:gd name="connsiteX5" fmla="*/ 93090 w 100329"/>
              <a:gd name="connsiteY5" fmla="*/ 85344 h 100330"/>
              <a:gd name="connsiteX6" fmla="*/ 85344 w 100329"/>
              <a:gd name="connsiteY6" fmla="*/ 93091 h 100330"/>
              <a:gd name="connsiteX7" fmla="*/ 62864 w 100329"/>
              <a:gd name="connsiteY7" fmla="*/ 7747 h 100330"/>
              <a:gd name="connsiteX8" fmla="*/ 67309 w 100329"/>
              <a:gd name="connsiteY8" fmla="*/ 0 h 100330"/>
              <a:gd name="connsiteX9" fmla="*/ 75183 w 100329"/>
              <a:gd name="connsiteY9" fmla="*/ 4572 h 1003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00329" h="100330">
                <a:moveTo>
                  <a:pt x="75183" y="4572"/>
                </a:moveTo>
                <a:lnTo>
                  <a:pt x="100329" y="100329"/>
                </a:lnTo>
                <a:lnTo>
                  <a:pt x="4571" y="75184"/>
                </a:lnTo>
                <a:cubicBezTo>
                  <a:pt x="1142" y="74295"/>
                  <a:pt x="-889" y="70739"/>
                  <a:pt x="0" y="67310"/>
                </a:cubicBezTo>
                <a:cubicBezTo>
                  <a:pt x="889" y="64008"/>
                  <a:pt x="4317" y="61976"/>
                  <a:pt x="7746" y="62865"/>
                </a:cubicBezTo>
                <a:lnTo>
                  <a:pt x="93090" y="85344"/>
                </a:lnTo>
                <a:lnTo>
                  <a:pt x="85344" y="93091"/>
                </a:lnTo>
                <a:lnTo>
                  <a:pt x="62864" y="7747"/>
                </a:lnTo>
                <a:cubicBezTo>
                  <a:pt x="61976" y="4317"/>
                  <a:pt x="64008" y="889"/>
                  <a:pt x="67309" y="0"/>
                </a:cubicBezTo>
                <a:cubicBezTo>
                  <a:pt x="70739" y="-889"/>
                  <a:pt x="74295" y="1142"/>
                  <a:pt x="75183" y="4572"/>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Picture 3"/>
          <p:cNvPicPr>
            <a:picLocks noChangeAspect="1" noChangeArrowheads="1"/>
          </p:cNvPicPr>
          <p:nvPr/>
        </p:nvPicPr>
        <p:blipFill>
          <a:blip r:embed="rId2"/>
          <a:srcRect/>
          <a:stretch>
            <a:fillRect/>
          </a:stretch>
        </p:blipFill>
        <p:spPr bwMode="auto">
          <a:xfrm>
            <a:off x="812800" y="1397000"/>
            <a:ext cx="3632200" cy="1778000"/>
          </a:xfrm>
          <a:prstGeom prst="rect">
            <a:avLst/>
          </a:prstGeom>
          <a:noFill/>
        </p:spPr>
      </p:pic>
      <p:pic>
        <p:nvPicPr>
          <p:cNvPr id="30" name="Picture 3"/>
          <p:cNvPicPr>
            <a:picLocks noChangeAspect="1" noChangeArrowheads="1"/>
          </p:cNvPicPr>
          <p:nvPr/>
        </p:nvPicPr>
        <p:blipFill>
          <a:blip r:embed="rId3"/>
          <a:srcRect/>
          <a:stretch>
            <a:fillRect/>
          </a:stretch>
        </p:blipFill>
        <p:spPr bwMode="auto">
          <a:xfrm>
            <a:off x="6146800" y="2032000"/>
            <a:ext cx="787400" cy="127000"/>
          </a:xfrm>
          <a:prstGeom prst="rect">
            <a:avLst/>
          </a:prstGeom>
          <a:noFill/>
        </p:spPr>
      </p:pic>
      <p:pic>
        <p:nvPicPr>
          <p:cNvPr id="31" name="Picture 3"/>
          <p:cNvPicPr>
            <a:picLocks noChangeAspect="1" noChangeArrowheads="1"/>
          </p:cNvPicPr>
          <p:nvPr/>
        </p:nvPicPr>
        <p:blipFill>
          <a:blip r:embed="rId4"/>
          <a:srcRect/>
          <a:stretch>
            <a:fillRect/>
          </a:stretch>
        </p:blipFill>
        <p:spPr bwMode="auto">
          <a:xfrm>
            <a:off x="1130300" y="3327400"/>
            <a:ext cx="2235200" cy="127000"/>
          </a:xfrm>
          <a:prstGeom prst="rect">
            <a:avLst/>
          </a:prstGeom>
          <a:noFill/>
        </p:spPr>
      </p:pic>
      <p:pic>
        <p:nvPicPr>
          <p:cNvPr id="32" name="Picture 3"/>
          <p:cNvPicPr>
            <a:picLocks noChangeAspect="1" noChangeArrowheads="1"/>
          </p:cNvPicPr>
          <p:nvPr/>
        </p:nvPicPr>
        <p:blipFill>
          <a:blip r:embed="rId5"/>
          <a:srcRect/>
          <a:stretch>
            <a:fillRect/>
          </a:stretch>
        </p:blipFill>
        <p:spPr bwMode="auto">
          <a:xfrm>
            <a:off x="1130300" y="3924300"/>
            <a:ext cx="2235200" cy="127000"/>
          </a:xfrm>
          <a:prstGeom prst="rect">
            <a:avLst/>
          </a:prstGeom>
          <a:noFill/>
        </p:spPr>
      </p:pic>
      <p:pic>
        <p:nvPicPr>
          <p:cNvPr id="33" name="Picture 3"/>
          <p:cNvPicPr>
            <a:picLocks noChangeAspect="1" noChangeArrowheads="1"/>
          </p:cNvPicPr>
          <p:nvPr/>
        </p:nvPicPr>
        <p:blipFill>
          <a:blip r:embed="rId6"/>
          <a:srcRect/>
          <a:stretch>
            <a:fillRect/>
          </a:stretch>
        </p:blipFill>
        <p:spPr bwMode="auto">
          <a:xfrm>
            <a:off x="1130300" y="4495800"/>
            <a:ext cx="2260600" cy="127000"/>
          </a:xfrm>
          <a:prstGeom prst="rect">
            <a:avLst/>
          </a:prstGeom>
          <a:noFill/>
        </p:spPr>
      </p:pic>
      <p:pic>
        <p:nvPicPr>
          <p:cNvPr id="34" name="Picture 3"/>
          <p:cNvPicPr>
            <a:picLocks noChangeAspect="1" noChangeArrowheads="1"/>
          </p:cNvPicPr>
          <p:nvPr/>
        </p:nvPicPr>
        <p:blipFill>
          <a:blip r:embed="rId7"/>
          <a:srcRect/>
          <a:stretch>
            <a:fillRect/>
          </a:stretch>
        </p:blipFill>
        <p:spPr bwMode="auto">
          <a:xfrm>
            <a:off x="3670300" y="3556000"/>
            <a:ext cx="127000" cy="152400"/>
          </a:xfrm>
          <a:prstGeom prst="rect">
            <a:avLst/>
          </a:prstGeom>
          <a:noFill/>
        </p:spPr>
      </p:pic>
      <p:pic>
        <p:nvPicPr>
          <p:cNvPr id="35" name="Picture 3"/>
          <p:cNvPicPr>
            <a:picLocks noChangeAspect="1" noChangeArrowheads="1"/>
          </p:cNvPicPr>
          <p:nvPr/>
        </p:nvPicPr>
        <p:blipFill>
          <a:blip r:embed="rId8"/>
          <a:srcRect/>
          <a:stretch>
            <a:fillRect/>
          </a:stretch>
        </p:blipFill>
        <p:spPr bwMode="auto">
          <a:xfrm>
            <a:off x="3683000" y="4127500"/>
            <a:ext cx="114300" cy="254000"/>
          </a:xfrm>
          <a:prstGeom prst="rect">
            <a:avLst/>
          </a:prstGeom>
          <a:noFill/>
        </p:spPr>
      </p:pic>
      <p:pic>
        <p:nvPicPr>
          <p:cNvPr id="36" name="Picture 3"/>
          <p:cNvPicPr>
            <a:picLocks noChangeAspect="1" noChangeArrowheads="1"/>
          </p:cNvPicPr>
          <p:nvPr/>
        </p:nvPicPr>
        <p:blipFill>
          <a:blip r:embed="rId9"/>
          <a:srcRect/>
          <a:stretch>
            <a:fillRect/>
          </a:stretch>
        </p:blipFill>
        <p:spPr bwMode="auto">
          <a:xfrm>
            <a:off x="4203700" y="3962400"/>
            <a:ext cx="1524000" cy="1130300"/>
          </a:xfrm>
          <a:prstGeom prst="rect">
            <a:avLst/>
          </a:prstGeom>
          <a:noFill/>
        </p:spPr>
      </p:pic>
      <p:pic>
        <p:nvPicPr>
          <p:cNvPr id="37" name="Picture 3"/>
          <p:cNvPicPr>
            <a:picLocks noChangeAspect="1" noChangeArrowheads="1"/>
          </p:cNvPicPr>
          <p:nvPr/>
        </p:nvPicPr>
        <p:blipFill>
          <a:blip r:embed="rId10"/>
          <a:srcRect/>
          <a:stretch>
            <a:fillRect/>
          </a:stretch>
        </p:blipFill>
        <p:spPr bwMode="auto">
          <a:xfrm>
            <a:off x="5867400" y="4902200"/>
            <a:ext cx="114300" cy="190500"/>
          </a:xfrm>
          <a:prstGeom prst="rect">
            <a:avLst/>
          </a:prstGeom>
          <a:noFill/>
        </p:spPr>
      </p:pic>
      <p:pic>
        <p:nvPicPr>
          <p:cNvPr id="38" name="Picture 3"/>
          <p:cNvPicPr>
            <a:picLocks noChangeAspect="1" noChangeArrowheads="1"/>
          </p:cNvPicPr>
          <p:nvPr/>
        </p:nvPicPr>
        <p:blipFill>
          <a:blip r:embed="rId11"/>
          <a:srcRect/>
          <a:stretch>
            <a:fillRect/>
          </a:stretch>
        </p:blipFill>
        <p:spPr bwMode="auto">
          <a:xfrm>
            <a:off x="7137400" y="3517900"/>
            <a:ext cx="127000" cy="495300"/>
          </a:xfrm>
          <a:prstGeom prst="rect">
            <a:avLst/>
          </a:prstGeom>
          <a:noFill/>
        </p:spPr>
      </p:pic>
      <p:sp>
        <p:nvSpPr>
          <p:cNvPr id="2" name="TextBox 1"/>
          <p:cNvSpPr txBox="1"/>
          <p:nvPr/>
        </p:nvSpPr>
        <p:spPr>
          <a:xfrm rot="16200000">
            <a:off x="1206500" y="2095500"/>
            <a:ext cx="6096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市场评估</a:t>
            </a:r>
          </a:p>
        </p:txBody>
      </p:sp>
      <p:sp>
        <p:nvSpPr>
          <p:cNvPr id="40" name="TextBox 1"/>
          <p:cNvSpPr txBox="1"/>
          <p:nvPr/>
        </p:nvSpPr>
        <p:spPr>
          <a:xfrm rot="16200000">
            <a:off x="1574800" y="2082800"/>
            <a:ext cx="6096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市场细分</a:t>
            </a:r>
          </a:p>
        </p:txBody>
      </p:sp>
      <p:sp>
        <p:nvSpPr>
          <p:cNvPr id="41" name="TextBox 1"/>
          <p:cNvSpPr txBox="1"/>
          <p:nvPr/>
        </p:nvSpPr>
        <p:spPr>
          <a:xfrm rot="16200000">
            <a:off x="2032000" y="2095500"/>
            <a:ext cx="4572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机会点</a:t>
            </a:r>
          </a:p>
        </p:txBody>
      </p:sp>
      <p:sp>
        <p:nvSpPr>
          <p:cNvPr id="42" name="TextBox 1"/>
          <p:cNvSpPr txBox="1"/>
          <p:nvPr/>
        </p:nvSpPr>
        <p:spPr>
          <a:xfrm rot="16200000">
            <a:off x="2959100" y="2108200"/>
            <a:ext cx="4572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务计划</a:t>
            </a:r>
          </a:p>
        </p:txBody>
      </p:sp>
      <p:sp>
        <p:nvSpPr>
          <p:cNvPr id="43" name="TextBox 1"/>
          <p:cNvSpPr txBox="1"/>
          <p:nvPr/>
        </p:nvSpPr>
        <p:spPr>
          <a:xfrm rot="16200000">
            <a:off x="2692400" y="2108200"/>
            <a:ext cx="4572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制定业</a:t>
            </a:r>
          </a:p>
        </p:txBody>
      </p:sp>
      <p:sp>
        <p:nvSpPr>
          <p:cNvPr id="44" name="TextBox 1"/>
          <p:cNvSpPr txBox="1"/>
          <p:nvPr/>
        </p:nvSpPr>
        <p:spPr>
          <a:xfrm rot="16200000">
            <a:off x="2374900" y="2095500"/>
            <a:ext cx="304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分析</a:t>
            </a:r>
          </a:p>
        </p:txBody>
      </p:sp>
      <p:sp>
        <p:nvSpPr>
          <p:cNvPr id="45" name="TextBox 1"/>
          <p:cNvSpPr txBox="1"/>
          <p:nvPr/>
        </p:nvSpPr>
        <p:spPr>
          <a:xfrm>
            <a:off x="4660900" y="1955800"/>
            <a:ext cx="914400" cy="457200"/>
          </a:xfrm>
          <a:prstGeom prst="rect">
            <a:avLst/>
          </a:prstGeom>
          <a:noFill/>
        </p:spPr>
        <p:txBody>
          <a:bodyPr wrap="none" lIns="0" tIns="0" rIns="0" rtlCol="0">
            <a:spAutoFit/>
          </a:bodyPr>
          <a:lstStyle/>
          <a:p>
            <a:pPr>
              <a:lnSpc>
                <a:spcPts val="1500"/>
              </a:lnSpc>
              <a:tabLst>
                <a:tab pos="1016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业务计划管理</a:t>
            </a:r>
          </a:p>
          <a:p>
            <a:pPr>
              <a:lnSpc>
                <a:spcPts val="2100"/>
              </a:lnSpc>
              <a:tabLst>
                <a:tab pos="1016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&amp;绩效评估</a:t>
            </a:r>
          </a:p>
        </p:txBody>
      </p:sp>
      <p:sp>
        <p:nvSpPr>
          <p:cNvPr id="46" name="TextBox 1"/>
          <p:cNvSpPr txBox="1"/>
          <p:nvPr/>
        </p:nvSpPr>
        <p:spPr>
          <a:xfrm>
            <a:off x="4673600" y="4406900"/>
            <a:ext cx="304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概念</a:t>
            </a:r>
          </a:p>
        </p:txBody>
      </p:sp>
      <p:sp>
        <p:nvSpPr>
          <p:cNvPr id="47" name="TextBox 1"/>
          <p:cNvSpPr txBox="1"/>
          <p:nvPr/>
        </p:nvSpPr>
        <p:spPr>
          <a:xfrm>
            <a:off x="5181600" y="4406900"/>
            <a:ext cx="304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计划</a:t>
            </a:r>
          </a:p>
        </p:txBody>
      </p:sp>
      <p:sp>
        <p:nvSpPr>
          <p:cNvPr id="48" name="TextBox 1"/>
          <p:cNvSpPr txBox="1"/>
          <p:nvPr/>
        </p:nvSpPr>
        <p:spPr>
          <a:xfrm>
            <a:off x="5753100" y="4394200"/>
            <a:ext cx="304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开发</a:t>
            </a:r>
          </a:p>
        </p:txBody>
      </p:sp>
      <p:sp>
        <p:nvSpPr>
          <p:cNvPr id="49" name="TextBox 1"/>
          <p:cNvSpPr txBox="1"/>
          <p:nvPr/>
        </p:nvSpPr>
        <p:spPr>
          <a:xfrm>
            <a:off x="6248400" y="4368800"/>
            <a:ext cx="304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验证</a:t>
            </a:r>
          </a:p>
        </p:txBody>
      </p:sp>
      <p:sp>
        <p:nvSpPr>
          <p:cNvPr id="50" name="TextBox 1"/>
          <p:cNvSpPr txBox="1"/>
          <p:nvPr/>
        </p:nvSpPr>
        <p:spPr>
          <a:xfrm>
            <a:off x="6819900" y="4368800"/>
            <a:ext cx="304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发布</a:t>
            </a:r>
          </a:p>
        </p:txBody>
      </p:sp>
      <p:sp>
        <p:nvSpPr>
          <p:cNvPr id="51" name="TextBox 1"/>
          <p:cNvSpPr txBox="1"/>
          <p:nvPr/>
        </p:nvSpPr>
        <p:spPr>
          <a:xfrm>
            <a:off x="7378700" y="4381500"/>
            <a:ext cx="6096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生命周期</a:t>
            </a:r>
          </a:p>
        </p:txBody>
      </p:sp>
      <p:sp>
        <p:nvSpPr>
          <p:cNvPr id="52" name="TextBox 1"/>
          <p:cNvSpPr txBox="1"/>
          <p:nvPr/>
        </p:nvSpPr>
        <p:spPr>
          <a:xfrm>
            <a:off x="203200" y="1435100"/>
            <a:ext cx="558800" cy="177800"/>
          </a:xfrm>
          <a:prstGeom prst="rect">
            <a:avLst/>
          </a:prstGeom>
          <a:noFill/>
        </p:spPr>
        <p:txBody>
          <a:bodyPr wrap="none" lIns="0" tIns="0" rIns="0" rtlCol="0">
            <a:spAutoFit/>
          </a:bodyPr>
          <a:lstStyle/>
          <a:p>
            <a:pPr>
              <a:lnSpc>
                <a:spcPts val="1400"/>
              </a:lnSpc>
            </a:pPr>
            <a:r>
              <a:rPr lang="en-US" altLang="zh-CN" sz="1105" dirty="0">
                <a:solidFill>
                  <a:srgbClr val="000000"/>
                </a:solidFill>
                <a:latin typeface="Microsoft YaHei UI" panose="020B0503020204020204" pitchFamily="18" charset="-122"/>
                <a:cs typeface="Microsoft YaHei UI" panose="020B0503020204020204" pitchFamily="18" charset="-122"/>
              </a:rPr>
              <a:t>商业战略</a:t>
            </a:r>
          </a:p>
        </p:txBody>
      </p:sp>
      <p:sp>
        <p:nvSpPr>
          <p:cNvPr id="53" name="TextBox 1"/>
          <p:cNvSpPr txBox="1"/>
          <p:nvPr/>
        </p:nvSpPr>
        <p:spPr>
          <a:xfrm>
            <a:off x="190500" y="1778000"/>
            <a:ext cx="558800" cy="508000"/>
          </a:xfrm>
          <a:prstGeom prst="rect">
            <a:avLst/>
          </a:prstGeom>
          <a:noFill/>
        </p:spPr>
        <p:txBody>
          <a:bodyPr wrap="none" lIns="0" tIns="0" rIns="0" rtlCol="0">
            <a:spAutoFit/>
          </a:bodyPr>
          <a:lstStyle/>
          <a:p>
            <a:pPr>
              <a:lnSpc>
                <a:spcPts val="1400"/>
              </a:lnSpc>
              <a:tabLst>
                <a:tab pos="2921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历史数据</a:t>
            </a:r>
          </a:p>
          <a:p>
            <a:pPr>
              <a:lnSpc>
                <a:spcPts val="1000"/>
              </a:lnSpc>
            </a:pPr>
            <a:endParaRPr lang="en-US" altLang="zh-CN" dirty="0"/>
          </a:p>
          <a:p>
            <a:pPr>
              <a:lnSpc>
                <a:spcPts val="1600"/>
              </a:lnSpc>
              <a:tabLst>
                <a:tab pos="2921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技术</a:t>
            </a:r>
          </a:p>
        </p:txBody>
      </p:sp>
      <p:sp>
        <p:nvSpPr>
          <p:cNvPr id="54" name="TextBox 1"/>
          <p:cNvSpPr txBox="1"/>
          <p:nvPr/>
        </p:nvSpPr>
        <p:spPr>
          <a:xfrm>
            <a:off x="723900" y="3886200"/>
            <a:ext cx="2159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OR</a:t>
            </a:r>
          </a:p>
        </p:txBody>
      </p:sp>
      <p:sp>
        <p:nvSpPr>
          <p:cNvPr id="55" name="TextBox 1"/>
          <p:cNvSpPr txBox="1"/>
          <p:nvPr/>
        </p:nvSpPr>
        <p:spPr>
          <a:xfrm>
            <a:off x="685800" y="4165600"/>
            <a:ext cx="304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需求</a:t>
            </a:r>
          </a:p>
        </p:txBody>
      </p:sp>
      <p:sp>
        <p:nvSpPr>
          <p:cNvPr id="56" name="TextBox 1"/>
          <p:cNvSpPr txBox="1"/>
          <p:nvPr/>
        </p:nvSpPr>
        <p:spPr>
          <a:xfrm>
            <a:off x="685800" y="4445000"/>
            <a:ext cx="304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管理</a:t>
            </a:r>
          </a:p>
        </p:txBody>
      </p:sp>
      <p:sp>
        <p:nvSpPr>
          <p:cNvPr id="57" name="TextBox 1"/>
          <p:cNvSpPr txBox="1"/>
          <p:nvPr/>
        </p:nvSpPr>
        <p:spPr>
          <a:xfrm>
            <a:off x="3568700" y="2006600"/>
            <a:ext cx="457200" cy="1473200"/>
          </a:xfrm>
          <a:prstGeom prst="rect">
            <a:avLst/>
          </a:prstGeom>
          <a:noFill/>
        </p:spPr>
        <p:txBody>
          <a:bodyPr wrap="none" lIns="0" tIns="0" rIns="0" rtlCol="0">
            <a:spAutoFit/>
          </a:bodyPr>
          <a:lstStyle/>
          <a:p>
            <a:pPr>
              <a:lnSpc>
                <a:spcPts val="1500"/>
              </a:lnSpc>
              <a:tabLst>
                <a:tab pos="25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整合业</a:t>
            </a:r>
          </a:p>
          <a:p>
            <a:pPr>
              <a:lnSpc>
                <a:spcPts val="2100"/>
              </a:lnSpc>
              <a:tabLst>
                <a:tab pos="25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务计划</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254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SP/BP</a:t>
            </a:r>
          </a:p>
        </p:txBody>
      </p:sp>
      <p:sp>
        <p:nvSpPr>
          <p:cNvPr id="58" name="TextBox 1"/>
          <p:cNvSpPr txBox="1"/>
          <p:nvPr/>
        </p:nvSpPr>
        <p:spPr>
          <a:xfrm>
            <a:off x="3632200" y="3835400"/>
            <a:ext cx="279400" cy="177800"/>
          </a:xfrm>
          <a:prstGeom prst="rect">
            <a:avLst/>
          </a:prstGeom>
          <a:noFill/>
        </p:spPr>
        <p:txBody>
          <a:bodyPr wrap="none" lIns="0" tIns="0" rIns="0" rtlCol="0">
            <a:spAutoFit/>
          </a:bodyPr>
          <a:lstStyle/>
          <a:p>
            <a:pPr>
              <a:lnSpc>
                <a:spcPts val="1400"/>
              </a:lnSpc>
            </a:pPr>
            <a:r>
              <a:rPr lang="en-US" altLang="zh-CN" sz="1105" dirty="0">
                <a:solidFill>
                  <a:srgbClr val="000000"/>
                </a:solidFill>
                <a:latin typeface="Microsoft YaHei UI" panose="020B0503020204020204" pitchFamily="18" charset="-122"/>
                <a:cs typeface="Microsoft YaHei UI" panose="020B0503020204020204" pitchFamily="18" charset="-122"/>
              </a:rPr>
              <a:t>路标</a:t>
            </a:r>
          </a:p>
        </p:txBody>
      </p:sp>
      <p:sp>
        <p:nvSpPr>
          <p:cNvPr id="59" name="TextBox 1"/>
          <p:cNvSpPr txBox="1"/>
          <p:nvPr/>
        </p:nvSpPr>
        <p:spPr>
          <a:xfrm>
            <a:off x="3517900" y="4445000"/>
            <a:ext cx="508000" cy="177800"/>
          </a:xfrm>
          <a:prstGeom prst="rect">
            <a:avLst/>
          </a:prstGeom>
          <a:noFill/>
        </p:spPr>
        <p:txBody>
          <a:bodyPr wrap="none" lIns="0" tIns="0" rIns="0" rtlCol="0">
            <a:spAutoFit/>
          </a:bodyPr>
          <a:lstStyle/>
          <a:p>
            <a:pPr>
              <a:lnSpc>
                <a:spcPts val="1400"/>
              </a:lnSpc>
            </a:pPr>
            <a:r>
              <a:rPr lang="en-US" altLang="zh-CN" sz="1105" dirty="0">
                <a:solidFill>
                  <a:srgbClr val="000000"/>
                </a:solidFill>
                <a:latin typeface="Microsoft YaHei UI" panose="020B0503020204020204" pitchFamily="18" charset="-122"/>
                <a:cs typeface="Microsoft YaHei UI" panose="020B0503020204020204" pitchFamily="18" charset="-122"/>
              </a:rPr>
              <a:t>Charter</a:t>
            </a:r>
          </a:p>
        </p:txBody>
      </p:sp>
      <p:sp>
        <p:nvSpPr>
          <p:cNvPr id="60" name="TextBox 1"/>
          <p:cNvSpPr txBox="1"/>
          <p:nvPr/>
        </p:nvSpPr>
        <p:spPr>
          <a:xfrm>
            <a:off x="1397000" y="3403600"/>
            <a:ext cx="558800" cy="177800"/>
          </a:xfrm>
          <a:prstGeom prst="rect">
            <a:avLst/>
          </a:prstGeom>
          <a:noFill/>
        </p:spPr>
        <p:txBody>
          <a:bodyPr wrap="none" lIns="0" tIns="0" rIns="0" rtlCol="0">
            <a:spAutoFit/>
          </a:bodyPr>
          <a:lstStyle/>
          <a:p>
            <a:pPr>
              <a:lnSpc>
                <a:spcPts val="1400"/>
              </a:lnSpc>
            </a:pPr>
            <a:r>
              <a:rPr lang="en-US" altLang="zh-CN" sz="1105" dirty="0">
                <a:solidFill>
                  <a:srgbClr val="000000"/>
                </a:solidFill>
                <a:latin typeface="Microsoft YaHei UI" panose="020B0503020204020204" pitchFamily="18" charset="-122"/>
                <a:cs typeface="Microsoft YaHei UI" panose="020B0503020204020204" pitchFamily="18" charset="-122"/>
              </a:rPr>
              <a:t>长期需求</a:t>
            </a:r>
          </a:p>
        </p:txBody>
      </p:sp>
      <p:sp>
        <p:nvSpPr>
          <p:cNvPr id="61" name="TextBox 1"/>
          <p:cNvSpPr txBox="1"/>
          <p:nvPr/>
        </p:nvSpPr>
        <p:spPr>
          <a:xfrm>
            <a:off x="1422400" y="3975100"/>
            <a:ext cx="558800" cy="177800"/>
          </a:xfrm>
          <a:prstGeom prst="rect">
            <a:avLst/>
          </a:prstGeom>
          <a:noFill/>
        </p:spPr>
        <p:txBody>
          <a:bodyPr wrap="none" lIns="0" tIns="0" rIns="0" rtlCol="0">
            <a:spAutoFit/>
          </a:bodyPr>
          <a:lstStyle/>
          <a:p>
            <a:pPr>
              <a:lnSpc>
                <a:spcPts val="1400"/>
              </a:lnSpc>
            </a:pPr>
            <a:r>
              <a:rPr lang="en-US" altLang="zh-CN" sz="1105" dirty="0">
                <a:solidFill>
                  <a:srgbClr val="000000"/>
                </a:solidFill>
                <a:latin typeface="Microsoft YaHei UI" panose="020B0503020204020204" pitchFamily="18" charset="-122"/>
                <a:cs typeface="Microsoft YaHei UI" panose="020B0503020204020204" pitchFamily="18" charset="-122"/>
              </a:rPr>
              <a:t>中期需求</a:t>
            </a:r>
          </a:p>
        </p:txBody>
      </p:sp>
      <p:sp>
        <p:nvSpPr>
          <p:cNvPr id="62" name="TextBox 1"/>
          <p:cNvSpPr txBox="1"/>
          <p:nvPr/>
        </p:nvSpPr>
        <p:spPr>
          <a:xfrm>
            <a:off x="1422400" y="4521200"/>
            <a:ext cx="698500" cy="177800"/>
          </a:xfrm>
          <a:prstGeom prst="rect">
            <a:avLst/>
          </a:prstGeom>
          <a:noFill/>
        </p:spPr>
        <p:txBody>
          <a:bodyPr wrap="none" lIns="0" tIns="0" rIns="0" rtlCol="0">
            <a:spAutoFit/>
          </a:bodyPr>
          <a:lstStyle/>
          <a:p>
            <a:pPr>
              <a:lnSpc>
                <a:spcPts val="1400"/>
              </a:lnSpc>
            </a:pPr>
            <a:r>
              <a:rPr lang="en-US" altLang="zh-CN" sz="1105" dirty="0">
                <a:solidFill>
                  <a:srgbClr val="000000"/>
                </a:solidFill>
                <a:latin typeface="Microsoft YaHei UI" panose="020B0503020204020204" pitchFamily="18" charset="-122"/>
                <a:cs typeface="Microsoft YaHei UI" panose="020B0503020204020204" pitchFamily="18" charset="-122"/>
              </a:rPr>
              <a:t>产品包需求</a:t>
            </a:r>
          </a:p>
        </p:txBody>
      </p:sp>
      <p:sp>
        <p:nvSpPr>
          <p:cNvPr id="63" name="TextBox 1"/>
          <p:cNvSpPr txBox="1"/>
          <p:nvPr/>
        </p:nvSpPr>
        <p:spPr>
          <a:xfrm>
            <a:off x="6819900" y="2070100"/>
            <a:ext cx="889000" cy="1371600"/>
          </a:xfrm>
          <a:prstGeom prst="rect">
            <a:avLst/>
          </a:prstGeom>
          <a:noFill/>
        </p:spPr>
        <p:txBody>
          <a:bodyPr wrap="none" lIns="0" tIns="0" rIns="0" rtlCol="0">
            <a:spAutoFit/>
          </a:bodyPr>
          <a:lstStyle/>
          <a:p>
            <a:pPr>
              <a:lnSpc>
                <a:spcPts val="1400"/>
              </a:lnSpc>
              <a:tabLst>
                <a:tab pos="190500" algn="l"/>
              </a:tabLst>
            </a:pPr>
            <a:r>
              <a:rPr lang="en-US" altLang="zh-CN" dirty="0"/>
              <a:t>	</a:t>
            </a:r>
            <a:r>
              <a:rPr lang="en-US" altLang="zh-CN" sz="1105" dirty="0">
                <a:solidFill>
                  <a:srgbClr val="0000FF"/>
                </a:solidFill>
                <a:latin typeface="Microsoft YaHei UI" panose="020B0503020204020204" pitchFamily="18" charset="-122"/>
                <a:cs typeface="Microsoft YaHei UI" panose="020B0503020204020204" pitchFamily="18" charset="-122"/>
              </a:rPr>
              <a:t>做正确的事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190500" algn="l"/>
              </a:tabLst>
            </a:pPr>
            <a:r>
              <a:rPr lang="en-US" altLang="zh-CN" sz="1105" dirty="0">
                <a:solidFill>
                  <a:srgbClr val="0000FF"/>
                </a:solidFill>
                <a:latin typeface="Microsoft YaHei UI" panose="020B0503020204020204" pitchFamily="18" charset="-122"/>
                <a:cs typeface="Microsoft YaHei UI" panose="020B0503020204020204" pitchFamily="18" charset="-122"/>
              </a:rPr>
              <a:t>正确地做事</a:t>
            </a:r>
          </a:p>
        </p:txBody>
      </p:sp>
      <p:sp>
        <p:nvSpPr>
          <p:cNvPr id="1024" name="TextBox 1"/>
          <p:cNvSpPr txBox="1"/>
          <p:nvPr/>
        </p:nvSpPr>
        <p:spPr>
          <a:xfrm>
            <a:off x="5816600" y="3886200"/>
            <a:ext cx="495300" cy="177800"/>
          </a:xfrm>
          <a:prstGeom prst="rect">
            <a:avLst/>
          </a:prstGeom>
          <a:noFill/>
        </p:spPr>
        <p:txBody>
          <a:bodyPr wrap="none" lIns="0" tIns="0" rIns="0" rtlCol="0">
            <a:spAutoFit/>
          </a:bodyPr>
          <a:lstStyle/>
          <a:p>
            <a:pPr>
              <a:lnSpc>
                <a:spcPts val="1400"/>
              </a:lnSpc>
            </a:pPr>
            <a:r>
              <a:rPr lang="en-US" altLang="zh-CN" sz="1105" dirty="0">
                <a:solidFill>
                  <a:srgbClr val="FF0000"/>
                </a:solidFill>
                <a:latin typeface="Microsoft YaHei UI" panose="020B0503020204020204" pitchFamily="18" charset="-122"/>
                <a:cs typeface="Microsoft YaHei UI" panose="020B0503020204020204" pitchFamily="18" charset="-122"/>
              </a:rPr>
              <a:t>IPD流程</a:t>
            </a:r>
          </a:p>
        </p:txBody>
      </p:sp>
      <p:sp>
        <p:nvSpPr>
          <p:cNvPr id="1025" name="TextBox 1"/>
          <p:cNvSpPr txBox="1"/>
          <p:nvPr/>
        </p:nvSpPr>
        <p:spPr>
          <a:xfrm>
            <a:off x="6019800" y="5016500"/>
            <a:ext cx="279400" cy="177800"/>
          </a:xfrm>
          <a:prstGeom prst="rect">
            <a:avLst/>
          </a:prstGeom>
          <a:noFill/>
        </p:spPr>
        <p:txBody>
          <a:bodyPr wrap="none" lIns="0" tIns="0" rIns="0" rtlCol="0">
            <a:spAutoFit/>
          </a:bodyPr>
          <a:lstStyle/>
          <a:p>
            <a:pPr>
              <a:lnSpc>
                <a:spcPts val="1400"/>
              </a:lnSpc>
            </a:pPr>
            <a:r>
              <a:rPr lang="en-US" altLang="zh-CN" sz="1105" dirty="0">
                <a:solidFill>
                  <a:srgbClr val="000000"/>
                </a:solidFill>
                <a:latin typeface="Microsoft YaHei UI" panose="020B0503020204020204" pitchFamily="18" charset="-122"/>
                <a:cs typeface="Microsoft YaHei UI" panose="020B0503020204020204" pitchFamily="18" charset="-122"/>
              </a:rPr>
              <a:t>PCR</a:t>
            </a:r>
          </a:p>
        </p:txBody>
      </p:sp>
      <p:sp>
        <p:nvSpPr>
          <p:cNvPr id="1026" name="TextBox 1"/>
          <p:cNvSpPr txBox="1"/>
          <p:nvPr/>
        </p:nvSpPr>
        <p:spPr>
          <a:xfrm>
            <a:off x="3213100" y="1257300"/>
            <a:ext cx="812800" cy="177800"/>
          </a:xfrm>
          <a:prstGeom prst="rect">
            <a:avLst/>
          </a:prstGeom>
          <a:noFill/>
        </p:spPr>
        <p:txBody>
          <a:bodyPr wrap="none" lIns="0" tIns="0" rIns="0" rtlCol="0">
            <a:spAutoFit/>
          </a:bodyPr>
          <a:lstStyle/>
          <a:p>
            <a:pPr>
              <a:lnSpc>
                <a:spcPts val="1400"/>
              </a:lnSpc>
            </a:pPr>
            <a:r>
              <a:rPr lang="en-US" altLang="zh-CN" sz="1105" dirty="0">
                <a:solidFill>
                  <a:srgbClr val="FF0000"/>
                </a:solidFill>
                <a:latin typeface="Microsoft YaHei UI" panose="020B0503020204020204" pitchFamily="18" charset="-122"/>
                <a:cs typeface="Microsoft YaHei UI" panose="020B0503020204020204" pitchFamily="18" charset="-122"/>
              </a:rPr>
              <a:t>MM市场管理</a:t>
            </a:r>
          </a:p>
        </p:txBody>
      </p:sp>
      <p:sp>
        <p:nvSpPr>
          <p:cNvPr id="1028" name="TextBox 1"/>
          <p:cNvSpPr txBox="1"/>
          <p:nvPr/>
        </p:nvSpPr>
        <p:spPr>
          <a:xfrm>
            <a:off x="787400" y="5143500"/>
            <a:ext cx="2971800" cy="1371600"/>
          </a:xfrm>
          <a:prstGeom prst="rect">
            <a:avLst/>
          </a:prstGeom>
          <a:noFill/>
        </p:spPr>
        <p:txBody>
          <a:bodyPr wrap="none" lIns="0" tIns="0" rIns="0" rtlCol="0">
            <a:spAutoFit/>
          </a:bodyPr>
          <a:lstStyle/>
          <a:p>
            <a:pPr>
              <a:lnSpc>
                <a:spcPts val="1400"/>
              </a:lnSpc>
              <a:tabLst>
                <a:tab pos="6223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紧急需求</a:t>
            </a:r>
          </a:p>
          <a:p>
            <a:pPr>
              <a:lnSpc>
                <a:spcPts val="1000"/>
              </a:lnSpc>
            </a:pPr>
            <a:endParaRPr lang="en-US" altLang="zh-CN" dirty="0"/>
          </a:p>
          <a:p>
            <a:pPr>
              <a:lnSpc>
                <a:spcPts val="1000"/>
              </a:lnSpc>
            </a:pPr>
            <a:endParaRPr lang="en-US" altLang="zh-CN" dirty="0"/>
          </a:p>
          <a:p>
            <a:pPr>
              <a:lnSpc>
                <a:spcPts val="1600"/>
              </a:lnSpc>
              <a:tabLst>
                <a:tab pos="6223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MM:</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Market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Management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市场管理</a:t>
            </a:r>
          </a:p>
          <a:p>
            <a:pPr>
              <a:lnSpc>
                <a:spcPts val="1400"/>
              </a:lnSpc>
              <a:tabLst>
                <a:tab pos="6223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OR:Offering</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Request产品包需求</a:t>
            </a:r>
          </a:p>
          <a:p>
            <a:pPr>
              <a:lnSpc>
                <a:spcPts val="1400"/>
              </a:lnSpc>
              <a:tabLst>
                <a:tab pos="6223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SP:Strategy</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Planing</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战略规划</a:t>
            </a:r>
          </a:p>
          <a:p>
            <a:pPr>
              <a:lnSpc>
                <a:spcPts val="1400"/>
              </a:lnSpc>
              <a:tabLst>
                <a:tab pos="6223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BP:Business</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Planing</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业务计划</a:t>
            </a:r>
          </a:p>
          <a:p>
            <a:pPr>
              <a:lnSpc>
                <a:spcPts val="1400"/>
              </a:lnSpc>
              <a:tabLst>
                <a:tab pos="6223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PCR:Plan</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Change</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Requests计划变更申请</a:t>
            </a:r>
          </a:p>
        </p:txBody>
      </p:sp>
      <p:sp>
        <p:nvSpPr>
          <p:cNvPr id="1029" name="TextBox 1"/>
          <p:cNvSpPr txBox="1"/>
          <p:nvPr/>
        </p:nvSpPr>
        <p:spPr>
          <a:xfrm>
            <a:off x="533400" y="330200"/>
            <a:ext cx="7632700" cy="914400"/>
          </a:xfrm>
          <a:prstGeom prst="rect">
            <a:avLst/>
          </a:prstGeom>
          <a:noFill/>
        </p:spPr>
        <p:txBody>
          <a:bodyPr wrap="none" lIns="0" tIns="0" rIns="0" rtlCol="0">
            <a:spAutoFit/>
          </a:bodyPr>
          <a:lstStyle/>
          <a:p>
            <a:pPr>
              <a:lnSpc>
                <a:spcPts val="3500"/>
              </a:lnSpc>
              <a:tabLst>
                <a:tab pos="38100" algn="l"/>
              </a:tabLst>
            </a:pPr>
            <a:r>
              <a:rPr lang="en-US" altLang="zh-CN" sz="2795" dirty="0">
                <a:solidFill>
                  <a:srgbClr val="C00000"/>
                </a:solidFill>
                <a:latin typeface="Microsoft YaHei UI" panose="020B0503020204020204" pitchFamily="18" charset="-122"/>
                <a:cs typeface="Microsoft YaHei UI" panose="020B0503020204020204" pitchFamily="18" charset="-122"/>
              </a:rPr>
              <a:t>IPD主业务流包括：MM流程、OR流程、IPD流程</a:t>
            </a:r>
          </a:p>
          <a:p>
            <a:pPr>
              <a:lnSpc>
                <a:spcPts val="1000"/>
              </a:lnSpc>
            </a:pPr>
            <a:endParaRPr lang="en-US" altLang="zh-CN" dirty="0"/>
          </a:p>
          <a:p>
            <a:pPr>
              <a:lnSpc>
                <a:spcPts val="2700"/>
              </a:lnSpc>
              <a:tabLst>
                <a:tab pos="38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市场管理流程是IPD的上游流程，包括组合策略和路标制定，启动IPD流程。</a:t>
            </a:r>
          </a:p>
        </p:txBody>
      </p:sp>
      <p:sp>
        <p:nvSpPr>
          <p:cNvPr id="39" name="日期占位符 38"/>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014971" y="5718047"/>
            <a:ext cx="880871" cy="117348"/>
          </a:xfrm>
          <a:custGeom>
            <a:avLst/>
            <a:gdLst>
              <a:gd name="connsiteX0" fmla="*/ 0 w 880871"/>
              <a:gd name="connsiteY0" fmla="*/ 0 h 117348"/>
              <a:gd name="connsiteX1" fmla="*/ 0 w 880871"/>
              <a:gd name="connsiteY1" fmla="*/ 117348 h 117348"/>
              <a:gd name="connsiteX2" fmla="*/ 880871 w 880871"/>
              <a:gd name="connsiteY2" fmla="*/ 117348 h 117348"/>
              <a:gd name="connsiteX3" fmla="*/ 880871 w 880871"/>
              <a:gd name="connsiteY3" fmla="*/ 0 h 117348"/>
              <a:gd name="connsiteX4" fmla="*/ 0 w 880871"/>
              <a:gd name="connsiteY4" fmla="*/ 0 h 1173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0871" h="117348">
                <a:moveTo>
                  <a:pt x="0" y="0"/>
                </a:moveTo>
                <a:lnTo>
                  <a:pt x="0" y="117348"/>
                </a:lnTo>
                <a:lnTo>
                  <a:pt x="880871" y="117348"/>
                </a:lnTo>
                <a:lnTo>
                  <a:pt x="880871"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nvGraphicFramePr>
        <p:xfrm>
          <a:off x="600227" y="1047622"/>
          <a:ext cx="7870417" cy="4089398"/>
        </p:xfrm>
        <a:graphic>
          <a:graphicData uri="http://schemas.openxmlformats.org/drawingml/2006/table">
            <a:tbl>
              <a:tblPr/>
              <a:tblGrid>
                <a:gridCol w="5848578">
                  <a:extLst>
                    <a:ext uri="{9D8B030D-6E8A-4147-A177-3AD203B41FA5}">
                      <a16:colId xmlns:a16="http://schemas.microsoft.com/office/drawing/2014/main" val="20000"/>
                    </a:ext>
                  </a:extLst>
                </a:gridCol>
                <a:gridCol w="2021839">
                  <a:extLst>
                    <a:ext uri="{9D8B030D-6E8A-4147-A177-3AD203B41FA5}">
                      <a16:colId xmlns:a16="http://schemas.microsoft.com/office/drawing/2014/main" val="20001"/>
                    </a:ext>
                  </a:extLst>
                </a:gridCol>
              </a:tblGrid>
              <a:tr h="336296">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问题</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0C0C0"/>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对问题的回答</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315338">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市场（M）：</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M1.市场正在/可能发生什么变化？哪些会影响到我们的战略/策</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略选择？</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M2.市场/细分市场吸引我们的因素是什么？（规模/增长/利润率/</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其它）？</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M1:</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M2:</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2264">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客户（C）：</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C1.欲望和需求–客户购买的原因（他们购买什么）？</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C2.需要什么样的产品包/解决方案来赢得客户？</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C3.促使客户作出购买决定的</a:t>
                      </a:r>
                      <a:r>
                        <a:rPr lang="en-US" altLang="zh-CN" sz="1405" dirty="0">
                          <a:solidFill>
                            <a:srgbClr val="FF0000"/>
                          </a:solidFill>
                          <a:latin typeface="Microsoft YaHei UI" panose="020B0503020204020204" pitchFamily="18" charset="-122"/>
                          <a:cs typeface="Microsoft YaHei UI" panose="020B0503020204020204" pitchFamily="18" charset="-122"/>
                        </a:rPr>
                        <a:t>关键成功要素（CSF）</a:t>
                      </a:r>
                      <a:r>
                        <a:rPr lang="en-US" altLang="zh-CN" sz="1405" dirty="0">
                          <a:solidFill>
                            <a:srgbClr val="000000"/>
                          </a:solidFill>
                          <a:latin typeface="Microsoft YaHei UI" panose="020B0503020204020204" pitchFamily="18" charset="-122"/>
                          <a:cs typeface="Microsoft YaHei UI" panose="020B0503020204020204" pitchFamily="18" charset="-122"/>
                        </a:rPr>
                        <a:t>是什么？</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C4.他们为什么会向某个供应商购买？</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C5.他们为什么不会向某个供应商购买？</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C1:</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C2:</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C3:</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C4：</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C5:</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25500">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渠道/合作伙伴/价值网（P）：</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P1.哪种中间渠道（可能）很重要？为什么？</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P2.哪些渠道注定会成为或继续作为竞争对手？</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P1:</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P2:</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469900" y="152400"/>
            <a:ext cx="48768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市场评估：市场定义工作表</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215900"/>
            <a:ext cx="69215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采用客户$APPEALS，分析和明确客户的需要与欲望</a:t>
            </a:r>
          </a:p>
        </p:txBody>
      </p:sp>
      <p:sp>
        <p:nvSpPr>
          <p:cNvPr id="3" name="TextBox 1"/>
          <p:cNvSpPr txBox="1"/>
          <p:nvPr/>
        </p:nvSpPr>
        <p:spPr>
          <a:xfrm>
            <a:off x="4102100" y="1244600"/>
            <a:ext cx="3086100" cy="685800"/>
          </a:xfrm>
          <a:prstGeom prst="rect">
            <a:avLst/>
          </a:prstGeom>
          <a:noFill/>
        </p:spPr>
        <p:txBody>
          <a:bodyPr wrap="none" lIns="0" tIns="0" rIns="0" rtlCol="0">
            <a:spAutoFit/>
          </a:bodyPr>
          <a:lstStyle/>
          <a:p>
            <a:pPr>
              <a:lnSpc>
                <a:spcPts val="2400"/>
              </a:lnSpc>
            </a:pPr>
            <a:r>
              <a:rPr lang="en-US" altLang="zh-CN" sz="1895" dirty="0">
                <a:solidFill>
                  <a:srgbClr val="000000"/>
                </a:solidFill>
                <a:latin typeface="Microsoft YaHei UI" panose="020B0503020204020204" pitchFamily="18" charset="-122"/>
                <a:cs typeface="Microsoft YaHei UI" panose="020B0503020204020204" pitchFamily="18" charset="-122"/>
              </a:rPr>
              <a:t>$...</a:t>
            </a:r>
            <a:r>
              <a:rPr lang="en-US" altLang="zh-CN" sz="1895" dirty="0">
                <a:latin typeface="Times New Roman" panose="02020603050405020304" pitchFamily="18" charset="0"/>
                <a:cs typeface="Times New Roman" panose="02020603050405020304" pitchFamily="18" charset="0"/>
              </a:rPr>
              <a:t> </a:t>
            </a:r>
            <a:r>
              <a:rPr lang="en-US" altLang="zh-CN" sz="1895" dirty="0">
                <a:solidFill>
                  <a:srgbClr val="000000"/>
                </a:solidFill>
                <a:latin typeface="Microsoft YaHei UI" panose="020B0503020204020204" pitchFamily="18" charset="-122"/>
                <a:cs typeface="Microsoft YaHei UI" panose="020B0503020204020204" pitchFamily="18" charset="-122"/>
              </a:rPr>
              <a:t>价格（Price）</a:t>
            </a:r>
          </a:p>
          <a:p>
            <a:pPr>
              <a:lnSpc>
                <a:spcPts val="3000"/>
              </a:lnSpc>
            </a:pPr>
            <a:r>
              <a:rPr lang="en-US" altLang="zh-CN" sz="1895" dirty="0">
                <a:solidFill>
                  <a:srgbClr val="000000"/>
                </a:solidFill>
                <a:latin typeface="Microsoft YaHei UI" panose="020B0503020204020204" pitchFamily="18" charset="-122"/>
                <a:cs typeface="Microsoft YaHei UI" panose="020B0503020204020204" pitchFamily="18" charset="-122"/>
              </a:rPr>
              <a:t>A...可获得性（Availability）</a:t>
            </a:r>
          </a:p>
        </p:txBody>
      </p:sp>
      <p:sp>
        <p:nvSpPr>
          <p:cNvPr id="4" name="TextBox 1"/>
          <p:cNvSpPr txBox="1"/>
          <p:nvPr/>
        </p:nvSpPr>
        <p:spPr>
          <a:xfrm>
            <a:off x="4102100" y="2146300"/>
            <a:ext cx="2895600" cy="685800"/>
          </a:xfrm>
          <a:prstGeom prst="rect">
            <a:avLst/>
          </a:prstGeom>
          <a:noFill/>
        </p:spPr>
        <p:txBody>
          <a:bodyPr wrap="none" lIns="0" tIns="0" rIns="0" rtlCol="0">
            <a:spAutoFit/>
          </a:bodyPr>
          <a:lstStyle/>
          <a:p>
            <a:pPr>
              <a:lnSpc>
                <a:spcPts val="2400"/>
              </a:lnSpc>
            </a:pPr>
            <a:r>
              <a:rPr lang="en-US" altLang="zh-CN" sz="1895" dirty="0">
                <a:solidFill>
                  <a:srgbClr val="000000"/>
                </a:solidFill>
                <a:latin typeface="Microsoft YaHei UI" panose="020B0503020204020204" pitchFamily="18" charset="-122"/>
                <a:cs typeface="Microsoft YaHei UI" panose="020B0503020204020204" pitchFamily="18" charset="-122"/>
              </a:rPr>
              <a:t>P...包装（Packaging）</a:t>
            </a:r>
          </a:p>
          <a:p>
            <a:pPr>
              <a:lnSpc>
                <a:spcPts val="3000"/>
              </a:lnSpc>
            </a:pPr>
            <a:r>
              <a:rPr lang="en-US" altLang="zh-CN" sz="1895" dirty="0">
                <a:solidFill>
                  <a:srgbClr val="000000"/>
                </a:solidFill>
                <a:latin typeface="Microsoft YaHei UI" panose="020B0503020204020204" pitchFamily="18" charset="-122"/>
                <a:cs typeface="Microsoft YaHei UI" panose="020B0503020204020204" pitchFamily="18" charset="-122"/>
              </a:rPr>
              <a:t>P...</a:t>
            </a:r>
            <a:r>
              <a:rPr lang="en-US" altLang="zh-CN" sz="1895" dirty="0">
                <a:latin typeface="Times New Roman" panose="02020603050405020304" pitchFamily="18" charset="0"/>
                <a:cs typeface="Times New Roman" panose="02020603050405020304" pitchFamily="18" charset="0"/>
              </a:rPr>
              <a:t> </a:t>
            </a:r>
            <a:r>
              <a:rPr lang="en-US" altLang="zh-CN" sz="1895" dirty="0">
                <a:solidFill>
                  <a:srgbClr val="000000"/>
                </a:solidFill>
                <a:latin typeface="Microsoft YaHei UI" panose="020B0503020204020204" pitchFamily="18" charset="-122"/>
                <a:cs typeface="Microsoft YaHei UI" panose="020B0503020204020204" pitchFamily="18" charset="-122"/>
              </a:rPr>
              <a:t>性能（Performance）</a:t>
            </a:r>
          </a:p>
        </p:txBody>
      </p:sp>
      <p:sp>
        <p:nvSpPr>
          <p:cNvPr id="5" name="TextBox 1"/>
          <p:cNvSpPr txBox="1"/>
          <p:nvPr/>
        </p:nvSpPr>
        <p:spPr>
          <a:xfrm>
            <a:off x="4102100" y="3022600"/>
            <a:ext cx="2921000" cy="304800"/>
          </a:xfrm>
          <a:prstGeom prst="rect">
            <a:avLst/>
          </a:prstGeom>
          <a:noFill/>
        </p:spPr>
        <p:txBody>
          <a:bodyPr wrap="none" lIns="0" tIns="0" rIns="0" rtlCol="0">
            <a:spAutoFit/>
          </a:bodyPr>
          <a:lstStyle/>
          <a:p>
            <a:pPr>
              <a:lnSpc>
                <a:spcPts val="2400"/>
              </a:lnSpc>
            </a:pPr>
            <a:r>
              <a:rPr lang="en-US" altLang="zh-CN" sz="1895" dirty="0">
                <a:solidFill>
                  <a:srgbClr val="000000"/>
                </a:solidFill>
                <a:latin typeface="Microsoft YaHei UI" panose="020B0503020204020204" pitchFamily="18" charset="-122"/>
                <a:cs typeface="Microsoft YaHei UI" panose="020B0503020204020204" pitchFamily="18" charset="-122"/>
              </a:rPr>
              <a:t>E...</a:t>
            </a:r>
            <a:r>
              <a:rPr lang="en-US" altLang="zh-CN" sz="1895" dirty="0">
                <a:latin typeface="Times New Roman" panose="02020603050405020304" pitchFamily="18" charset="0"/>
                <a:cs typeface="Times New Roman" panose="02020603050405020304" pitchFamily="18" charset="0"/>
              </a:rPr>
              <a:t> </a:t>
            </a:r>
            <a:r>
              <a:rPr lang="en-US" altLang="zh-CN" sz="1895" dirty="0">
                <a:solidFill>
                  <a:srgbClr val="000000"/>
                </a:solidFill>
                <a:latin typeface="Microsoft YaHei UI" panose="020B0503020204020204" pitchFamily="18" charset="-122"/>
                <a:cs typeface="Microsoft YaHei UI" panose="020B0503020204020204" pitchFamily="18" charset="-122"/>
              </a:rPr>
              <a:t>易用性（Ease-of-use）</a:t>
            </a:r>
          </a:p>
        </p:txBody>
      </p:sp>
      <p:sp>
        <p:nvSpPr>
          <p:cNvPr id="6" name="TextBox 1"/>
          <p:cNvSpPr txBox="1"/>
          <p:nvPr/>
        </p:nvSpPr>
        <p:spPr>
          <a:xfrm>
            <a:off x="4102100" y="3441700"/>
            <a:ext cx="4559300" cy="1282700"/>
          </a:xfrm>
          <a:prstGeom prst="rect">
            <a:avLst/>
          </a:prstGeom>
          <a:noFill/>
        </p:spPr>
        <p:txBody>
          <a:bodyPr wrap="none" lIns="0" tIns="0" rIns="0" rtlCol="0">
            <a:spAutoFit/>
          </a:bodyPr>
          <a:lstStyle/>
          <a:p>
            <a:pPr>
              <a:lnSpc>
                <a:spcPts val="2400"/>
              </a:lnSpc>
              <a:tabLst>
                <a:tab pos="38100" algn="l"/>
              </a:tabLst>
            </a:pPr>
            <a:r>
              <a:rPr lang="en-US" altLang="zh-CN" sz="1895" dirty="0">
                <a:solidFill>
                  <a:srgbClr val="000000"/>
                </a:solidFill>
                <a:latin typeface="Microsoft YaHei UI" panose="020B0503020204020204" pitchFamily="18" charset="-122"/>
                <a:cs typeface="Microsoft YaHei UI" panose="020B0503020204020204" pitchFamily="18" charset="-122"/>
              </a:rPr>
              <a:t>A...</a:t>
            </a:r>
            <a:r>
              <a:rPr lang="en-US" altLang="zh-CN" sz="1895" dirty="0">
                <a:latin typeface="Times New Roman" panose="02020603050405020304" pitchFamily="18" charset="0"/>
                <a:cs typeface="Times New Roman" panose="02020603050405020304" pitchFamily="18" charset="0"/>
              </a:rPr>
              <a:t> </a:t>
            </a:r>
            <a:r>
              <a:rPr lang="en-US" altLang="zh-CN" sz="1895" dirty="0">
                <a:solidFill>
                  <a:srgbClr val="000000"/>
                </a:solidFill>
                <a:latin typeface="Microsoft YaHei UI" panose="020B0503020204020204" pitchFamily="18" charset="-122"/>
                <a:cs typeface="Microsoft YaHei UI" panose="020B0503020204020204" pitchFamily="18" charset="-122"/>
              </a:rPr>
              <a:t>保证（Assurances）</a:t>
            </a:r>
          </a:p>
          <a:p>
            <a:pPr>
              <a:lnSpc>
                <a:spcPts val="1000"/>
              </a:lnSpc>
            </a:pPr>
            <a:endParaRPr lang="en-US" altLang="zh-CN" dirty="0"/>
          </a:p>
          <a:p>
            <a:pPr>
              <a:lnSpc>
                <a:spcPts val="2500"/>
              </a:lnSpc>
              <a:tabLst>
                <a:tab pos="38100" algn="l"/>
              </a:tabLst>
            </a:pPr>
            <a:r>
              <a:rPr lang="en-US" altLang="zh-CN" dirty="0"/>
              <a:t>	</a:t>
            </a:r>
            <a:r>
              <a:rPr lang="en-US" altLang="zh-CN" sz="1895" dirty="0">
                <a:solidFill>
                  <a:srgbClr val="000000"/>
                </a:solidFill>
                <a:latin typeface="Microsoft YaHei UI" panose="020B0503020204020204" pitchFamily="18" charset="-122"/>
                <a:cs typeface="Microsoft YaHei UI" panose="020B0503020204020204" pitchFamily="18" charset="-122"/>
              </a:rPr>
              <a:t>L...</a:t>
            </a:r>
            <a:r>
              <a:rPr lang="en-US" altLang="zh-CN" sz="1895" dirty="0">
                <a:latin typeface="Times New Roman" panose="02020603050405020304" pitchFamily="18" charset="0"/>
                <a:cs typeface="Times New Roman" panose="02020603050405020304" pitchFamily="18" charset="0"/>
              </a:rPr>
              <a:t> </a:t>
            </a:r>
            <a:r>
              <a:rPr lang="en-US" altLang="zh-CN" sz="1895" dirty="0">
                <a:solidFill>
                  <a:srgbClr val="000000"/>
                </a:solidFill>
                <a:latin typeface="Microsoft YaHei UI" panose="020B0503020204020204" pitchFamily="18" charset="-122"/>
                <a:cs typeface="Microsoft YaHei UI" panose="020B0503020204020204" pitchFamily="18" charset="-122"/>
              </a:rPr>
              <a:t>生命周期成本（Life</a:t>
            </a:r>
            <a:r>
              <a:rPr lang="en-US" altLang="zh-CN" sz="1895" dirty="0">
                <a:latin typeface="Times New Roman" panose="02020603050405020304" pitchFamily="18" charset="0"/>
                <a:cs typeface="Times New Roman" panose="02020603050405020304" pitchFamily="18" charset="0"/>
              </a:rPr>
              <a:t> </a:t>
            </a:r>
            <a:r>
              <a:rPr lang="en-US" altLang="zh-CN" sz="1895" dirty="0">
                <a:solidFill>
                  <a:srgbClr val="000000"/>
                </a:solidFill>
                <a:latin typeface="Microsoft YaHei UI" panose="020B0503020204020204" pitchFamily="18" charset="-122"/>
                <a:cs typeface="Microsoft YaHei UI" panose="020B0503020204020204" pitchFamily="18" charset="-122"/>
              </a:rPr>
              <a:t>cycle</a:t>
            </a:r>
            <a:r>
              <a:rPr lang="en-US" altLang="zh-CN" sz="1895" dirty="0">
                <a:latin typeface="Times New Roman" panose="02020603050405020304" pitchFamily="18" charset="0"/>
                <a:cs typeface="Times New Roman" panose="02020603050405020304" pitchFamily="18" charset="0"/>
              </a:rPr>
              <a:t> </a:t>
            </a:r>
            <a:r>
              <a:rPr lang="en-US" altLang="zh-CN" sz="1895" dirty="0">
                <a:solidFill>
                  <a:srgbClr val="000000"/>
                </a:solidFill>
                <a:latin typeface="Microsoft YaHei UI" panose="020B0503020204020204" pitchFamily="18" charset="-122"/>
                <a:cs typeface="Microsoft YaHei UI" panose="020B0503020204020204" pitchFamily="18" charset="-122"/>
              </a:rPr>
              <a:t>costs）</a:t>
            </a:r>
          </a:p>
          <a:p>
            <a:pPr>
              <a:lnSpc>
                <a:spcPts val="1000"/>
              </a:lnSpc>
            </a:pPr>
            <a:endParaRPr lang="en-US" altLang="zh-CN" dirty="0"/>
          </a:p>
          <a:p>
            <a:pPr>
              <a:lnSpc>
                <a:spcPts val="3200"/>
              </a:lnSpc>
              <a:tabLst>
                <a:tab pos="38100" algn="l"/>
              </a:tabLst>
            </a:pPr>
            <a:r>
              <a:rPr lang="en-US" altLang="zh-CN" sz="1900" dirty="0">
                <a:solidFill>
                  <a:srgbClr val="000000"/>
                </a:solidFill>
                <a:latin typeface="Microsoft YaHei UI" panose="020B0503020204020204" pitchFamily="18" charset="-122"/>
                <a:cs typeface="Microsoft YaHei UI" panose="020B0503020204020204" pitchFamily="18" charset="-122"/>
              </a:rPr>
              <a:t>S...</a:t>
            </a:r>
            <a:r>
              <a:rPr lang="en-US" altLang="zh-CN" sz="1900" dirty="0">
                <a:latin typeface="Times New Roman" panose="02020603050405020304" pitchFamily="18" charset="0"/>
                <a:cs typeface="Times New Roman" panose="02020603050405020304" pitchFamily="18" charset="0"/>
              </a:rPr>
              <a:t> </a:t>
            </a:r>
            <a:r>
              <a:rPr lang="en-US" altLang="zh-CN" sz="1900" dirty="0">
                <a:solidFill>
                  <a:srgbClr val="000000"/>
                </a:solidFill>
                <a:latin typeface="Microsoft YaHei UI" panose="020B0503020204020204" pitchFamily="18" charset="-122"/>
                <a:cs typeface="Microsoft YaHei UI" panose="020B0503020204020204" pitchFamily="18" charset="-122"/>
              </a:rPr>
              <a:t>社会接受程度（Social</a:t>
            </a:r>
            <a:r>
              <a:rPr lang="en-US" altLang="zh-CN" sz="1900" dirty="0">
                <a:latin typeface="Times New Roman" panose="02020603050405020304" pitchFamily="18" charset="0"/>
                <a:cs typeface="Times New Roman" panose="02020603050405020304" pitchFamily="18" charset="0"/>
              </a:rPr>
              <a:t> </a:t>
            </a:r>
            <a:r>
              <a:rPr lang="en-US" altLang="zh-CN" sz="1900" dirty="0">
                <a:solidFill>
                  <a:srgbClr val="000000"/>
                </a:solidFill>
                <a:latin typeface="Microsoft YaHei UI" panose="020B0503020204020204" pitchFamily="18" charset="-122"/>
                <a:cs typeface="Microsoft YaHei UI" panose="020B0503020204020204" pitchFamily="18" charset="-122"/>
              </a:rPr>
              <a:t>acceptance）</a:t>
            </a:r>
          </a:p>
        </p:txBody>
      </p:sp>
      <p:sp>
        <p:nvSpPr>
          <p:cNvPr id="7" name="TextBox 1"/>
          <p:cNvSpPr txBox="1"/>
          <p:nvPr/>
        </p:nvSpPr>
        <p:spPr>
          <a:xfrm>
            <a:off x="254000" y="2425700"/>
            <a:ext cx="558800" cy="292100"/>
          </a:xfrm>
          <a:prstGeom prst="rect">
            <a:avLst/>
          </a:prstGeom>
          <a:noFill/>
        </p:spPr>
        <p:txBody>
          <a:bodyPr wrap="none" lIns="0" tIns="0" rIns="0" rtlCol="0">
            <a:spAutoFit/>
          </a:bodyPr>
          <a:lstStyle/>
          <a:p>
            <a:pPr>
              <a:lnSpc>
                <a:spcPts val="1100"/>
              </a:lnSpc>
              <a:tabLst>
                <a:tab pos="1143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可获得性</a:t>
            </a:r>
          </a:p>
          <a:p>
            <a:pPr>
              <a:lnSpc>
                <a:spcPts val="1200"/>
              </a:lnSpc>
              <a:tabLst>
                <a:tab pos="114300" algn="l"/>
              </a:tabLst>
            </a:pPr>
            <a:r>
              <a:rPr lang="en-US" altLang="zh-CN" dirty="0"/>
              <a:t>	</a:t>
            </a:r>
            <a:r>
              <a:rPr lang="en-US" altLang="zh-CN" sz="995" dirty="0">
                <a:solidFill>
                  <a:srgbClr val="000000"/>
                </a:solidFill>
                <a:latin typeface="Times New Roman" panose="02020603050405020304" pitchFamily="18" charset="0"/>
                <a:cs typeface="Times New Roman" panose="02020603050405020304" pitchFamily="18" charset="0"/>
              </a:rPr>
              <a:t>wt: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Times New Roman" panose="02020603050405020304" pitchFamily="18" charset="0"/>
                <a:cs typeface="Times New Roman" panose="02020603050405020304" pitchFamily="18" charset="0"/>
              </a:rPr>
              <a:t>.031</a:t>
            </a:r>
          </a:p>
        </p:txBody>
      </p:sp>
      <p:sp>
        <p:nvSpPr>
          <p:cNvPr id="8" name="TextBox 1"/>
          <p:cNvSpPr txBox="1"/>
          <p:nvPr/>
        </p:nvSpPr>
        <p:spPr>
          <a:xfrm>
            <a:off x="1663700" y="2082800"/>
            <a:ext cx="444500" cy="101600"/>
          </a:xfrm>
          <a:prstGeom prst="rect">
            <a:avLst/>
          </a:prstGeom>
          <a:noFill/>
        </p:spPr>
        <p:txBody>
          <a:bodyPr wrap="none" lIns="0" tIns="0" rIns="0" rtlCol="0">
            <a:spAutoFit/>
          </a:bodyPr>
          <a:lstStyle/>
          <a:p>
            <a:pPr>
              <a:lnSpc>
                <a:spcPts val="800"/>
              </a:lnSpc>
            </a:pPr>
            <a:r>
              <a:rPr lang="en-US" altLang="zh-CN" sz="995" dirty="0">
                <a:solidFill>
                  <a:srgbClr val="000000"/>
                </a:solidFill>
                <a:latin typeface="Times New Roman" panose="02020603050405020304" pitchFamily="18" charset="0"/>
                <a:cs typeface="Times New Roman" panose="02020603050405020304" pitchFamily="18" charset="0"/>
              </a:rPr>
              <a:t>wt: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Times New Roman" panose="02020603050405020304" pitchFamily="18" charset="0"/>
                <a:cs typeface="Times New Roman" panose="02020603050405020304" pitchFamily="18" charset="0"/>
              </a:rPr>
              <a:t>.094</a:t>
            </a:r>
          </a:p>
        </p:txBody>
      </p:sp>
      <p:sp>
        <p:nvSpPr>
          <p:cNvPr id="9" name="TextBox 1"/>
          <p:cNvSpPr txBox="1"/>
          <p:nvPr/>
        </p:nvSpPr>
        <p:spPr>
          <a:xfrm>
            <a:off x="2857500" y="2527300"/>
            <a:ext cx="444500" cy="292100"/>
          </a:xfrm>
          <a:prstGeom prst="rect">
            <a:avLst/>
          </a:prstGeom>
          <a:noFill/>
        </p:spPr>
        <p:txBody>
          <a:bodyPr wrap="none" lIns="0" tIns="0" rIns="0" rtlCol="0">
            <a:spAutoFit/>
          </a:bodyPr>
          <a:lstStyle/>
          <a:p>
            <a:pPr>
              <a:lnSpc>
                <a:spcPts val="1100"/>
              </a:lnSpc>
              <a:tabLst>
                <a:tab pos="762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性能</a:t>
            </a:r>
          </a:p>
          <a:p>
            <a:pPr>
              <a:lnSpc>
                <a:spcPts val="1200"/>
              </a:lnSpc>
              <a:tabLst>
                <a:tab pos="76200" algn="l"/>
              </a:tabLst>
            </a:pPr>
            <a:r>
              <a:rPr lang="en-US" altLang="zh-CN" sz="995" dirty="0">
                <a:solidFill>
                  <a:srgbClr val="000000"/>
                </a:solidFill>
                <a:latin typeface="Times New Roman" panose="02020603050405020304" pitchFamily="18" charset="0"/>
                <a:cs typeface="Times New Roman" panose="02020603050405020304" pitchFamily="18" charset="0"/>
              </a:rPr>
              <a:t>wt: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Times New Roman" panose="02020603050405020304" pitchFamily="18" charset="0"/>
                <a:cs typeface="Times New Roman" panose="02020603050405020304" pitchFamily="18" charset="0"/>
              </a:rPr>
              <a:t>.252</a:t>
            </a:r>
          </a:p>
        </p:txBody>
      </p:sp>
      <p:sp>
        <p:nvSpPr>
          <p:cNvPr id="10" name="TextBox 1"/>
          <p:cNvSpPr txBox="1"/>
          <p:nvPr/>
        </p:nvSpPr>
        <p:spPr>
          <a:xfrm>
            <a:off x="2933700" y="3390900"/>
            <a:ext cx="711200" cy="1143000"/>
          </a:xfrm>
          <a:prstGeom prst="rect">
            <a:avLst/>
          </a:prstGeom>
          <a:noFill/>
        </p:spPr>
        <p:txBody>
          <a:bodyPr wrap="none" lIns="0" tIns="0" rIns="0" rtlCol="0">
            <a:spAutoFit/>
          </a:bodyPr>
          <a:lstStyle/>
          <a:p>
            <a:pPr>
              <a:lnSpc>
                <a:spcPts val="1100"/>
              </a:lnSpc>
              <a:tabLst>
                <a:tab pos="76200" algn="l"/>
                <a:tab pos="266700" algn="l"/>
                <a:tab pos="3810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易用</a:t>
            </a:r>
          </a:p>
          <a:p>
            <a:pPr>
              <a:lnSpc>
                <a:spcPts val="1100"/>
              </a:lnSpc>
              <a:tabLst>
                <a:tab pos="76200" algn="l"/>
                <a:tab pos="266700" algn="l"/>
                <a:tab pos="381000" algn="l"/>
              </a:tabLst>
            </a:pPr>
            <a:r>
              <a:rPr lang="en-US" altLang="zh-CN" dirty="0"/>
              <a:t>		</a:t>
            </a:r>
            <a:r>
              <a:rPr lang="en-US" altLang="zh-CN" sz="995" dirty="0">
                <a:solidFill>
                  <a:srgbClr val="000000"/>
                </a:solidFill>
                <a:latin typeface="Times New Roman" panose="02020603050405020304" pitchFamily="18" charset="0"/>
                <a:cs typeface="Times New Roman" panose="02020603050405020304" pitchFamily="18" charset="0"/>
              </a:rPr>
              <a:t>wt: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Times New Roman" panose="02020603050405020304" pitchFamily="18" charset="0"/>
                <a:cs typeface="Times New Roman" panose="02020603050405020304" pitchFamily="18" charset="0"/>
              </a:rPr>
              <a:t>.079</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76200" algn="l"/>
                <a:tab pos="266700" algn="l"/>
                <a:tab pos="3810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保证</a:t>
            </a:r>
          </a:p>
          <a:p>
            <a:pPr>
              <a:lnSpc>
                <a:spcPts val="1100"/>
              </a:lnSpc>
              <a:tabLst>
                <a:tab pos="76200" algn="l"/>
                <a:tab pos="266700" algn="l"/>
                <a:tab pos="381000" algn="l"/>
              </a:tabLst>
            </a:pPr>
            <a:r>
              <a:rPr lang="en-US" altLang="zh-CN" sz="995" dirty="0">
                <a:solidFill>
                  <a:srgbClr val="000000"/>
                </a:solidFill>
                <a:latin typeface="Times New Roman" panose="02020603050405020304" pitchFamily="18" charset="0"/>
                <a:cs typeface="Times New Roman" panose="02020603050405020304" pitchFamily="18" charset="0"/>
              </a:rPr>
              <a:t>wt: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Times New Roman" panose="02020603050405020304" pitchFamily="18" charset="0"/>
                <a:cs typeface="Times New Roman" panose="02020603050405020304" pitchFamily="18" charset="0"/>
              </a:rPr>
              <a:t>.289</a:t>
            </a:r>
          </a:p>
        </p:txBody>
      </p:sp>
      <p:sp>
        <p:nvSpPr>
          <p:cNvPr id="11" name="TextBox 1"/>
          <p:cNvSpPr txBox="1"/>
          <p:nvPr/>
        </p:nvSpPr>
        <p:spPr>
          <a:xfrm>
            <a:off x="101600" y="3403600"/>
            <a:ext cx="901700" cy="1270000"/>
          </a:xfrm>
          <a:prstGeom prst="rect">
            <a:avLst/>
          </a:prstGeom>
          <a:noFill/>
        </p:spPr>
        <p:txBody>
          <a:bodyPr wrap="none" lIns="0" tIns="0" rIns="0" rtlCol="0">
            <a:spAutoFit/>
          </a:bodyPr>
          <a:lstStyle/>
          <a:p>
            <a:pPr>
              <a:lnSpc>
                <a:spcPts val="1100"/>
              </a:lnSpc>
              <a:tabLst>
                <a:tab pos="63500" algn="l"/>
                <a:tab pos="177800" algn="l"/>
                <a:tab pos="1905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价格</a:t>
            </a:r>
          </a:p>
          <a:p>
            <a:pPr>
              <a:lnSpc>
                <a:spcPts val="1400"/>
              </a:lnSpc>
              <a:tabLst>
                <a:tab pos="63500" algn="l"/>
                <a:tab pos="177800" algn="l"/>
                <a:tab pos="190500" algn="l"/>
              </a:tabLst>
            </a:pPr>
            <a:r>
              <a:rPr lang="en-US" altLang="zh-CN" sz="995" dirty="0">
                <a:solidFill>
                  <a:srgbClr val="000000"/>
                </a:solidFill>
                <a:latin typeface="Times New Roman" panose="02020603050405020304" pitchFamily="18" charset="0"/>
                <a:cs typeface="Times New Roman" panose="02020603050405020304" pitchFamily="18" charset="0"/>
              </a:rPr>
              <a:t>wt: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Times New Roman" panose="02020603050405020304" pitchFamily="18" charset="0"/>
                <a:cs typeface="Times New Roman" panose="02020603050405020304" pitchFamily="18" charset="0"/>
              </a:rPr>
              <a:t>.172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200"/>
              </a:lnSpc>
              <a:tabLst>
                <a:tab pos="63500" algn="l"/>
                <a:tab pos="177800" algn="l"/>
                <a:tab pos="1905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社会接受程度</a:t>
            </a:r>
          </a:p>
          <a:p>
            <a:pPr>
              <a:lnSpc>
                <a:spcPts val="1200"/>
              </a:lnSpc>
              <a:tabLst>
                <a:tab pos="63500" algn="l"/>
                <a:tab pos="177800" algn="l"/>
                <a:tab pos="190500" algn="l"/>
              </a:tabLst>
            </a:pPr>
            <a:r>
              <a:rPr lang="en-US" altLang="zh-CN" dirty="0"/>
              <a:t>		</a:t>
            </a:r>
            <a:r>
              <a:rPr lang="en-US" altLang="zh-CN" sz="995" dirty="0">
                <a:solidFill>
                  <a:srgbClr val="000000"/>
                </a:solidFill>
                <a:latin typeface="Times New Roman" panose="02020603050405020304" pitchFamily="18" charset="0"/>
                <a:cs typeface="Times New Roman" panose="02020603050405020304" pitchFamily="18" charset="0"/>
              </a:rPr>
              <a:t>wt: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Times New Roman" panose="02020603050405020304" pitchFamily="18" charset="0"/>
                <a:cs typeface="Times New Roman" panose="02020603050405020304" pitchFamily="18" charset="0"/>
              </a:rPr>
              <a:t>.053</a:t>
            </a:r>
          </a:p>
        </p:txBody>
      </p:sp>
      <p:sp>
        <p:nvSpPr>
          <p:cNvPr id="12" name="TextBox 1"/>
          <p:cNvSpPr txBox="1"/>
          <p:nvPr/>
        </p:nvSpPr>
        <p:spPr>
          <a:xfrm>
            <a:off x="1473200" y="4876800"/>
            <a:ext cx="8382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生命周期成本</a:t>
            </a:r>
          </a:p>
        </p:txBody>
      </p:sp>
      <p:sp>
        <p:nvSpPr>
          <p:cNvPr id="13" name="TextBox 1"/>
          <p:cNvSpPr txBox="1"/>
          <p:nvPr/>
        </p:nvSpPr>
        <p:spPr>
          <a:xfrm>
            <a:off x="1435100" y="5067300"/>
            <a:ext cx="1066800" cy="825500"/>
          </a:xfrm>
          <a:prstGeom prst="rect">
            <a:avLst/>
          </a:prstGeom>
          <a:noFill/>
        </p:spPr>
        <p:txBody>
          <a:bodyPr wrap="none" lIns="0" tIns="0" rIns="0" rtlCol="0">
            <a:spAutoFit/>
          </a:bodyPr>
          <a:lstStyle/>
          <a:p>
            <a:pPr>
              <a:lnSpc>
                <a:spcPts val="800"/>
              </a:lnSpc>
              <a:tabLst>
                <a:tab pos="177800" algn="l"/>
              </a:tabLst>
            </a:pPr>
            <a:r>
              <a:rPr lang="en-US" altLang="zh-CN" dirty="0"/>
              <a:t>	</a:t>
            </a:r>
            <a:r>
              <a:rPr lang="en-US" altLang="zh-CN" sz="995" dirty="0">
                <a:solidFill>
                  <a:srgbClr val="000000"/>
                </a:solidFill>
                <a:latin typeface="Times New Roman" panose="02020603050405020304" pitchFamily="18" charset="0"/>
                <a:cs typeface="Times New Roman" panose="02020603050405020304" pitchFamily="18" charset="0"/>
              </a:rPr>
              <a:t>wt: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Times New Roman" panose="02020603050405020304" pitchFamily="18" charset="0"/>
                <a:cs typeface="Times New Roman" panose="02020603050405020304" pitchFamily="18" charset="0"/>
              </a:rPr>
              <a:t>.030</a:t>
            </a:r>
          </a:p>
          <a:p>
            <a:pPr>
              <a:lnSpc>
                <a:spcPts val="1000"/>
              </a:lnSpc>
            </a:pPr>
            <a:endParaRPr lang="en-US" altLang="zh-CN" dirty="0"/>
          </a:p>
          <a:p>
            <a:pPr>
              <a:lnSpc>
                <a:spcPts val="1000"/>
              </a:lnSpc>
            </a:pPr>
            <a:endParaRPr lang="en-US" altLang="zh-CN" dirty="0"/>
          </a:p>
          <a:p>
            <a:pPr>
              <a:lnSpc>
                <a:spcPts val="1300"/>
              </a:lnSpc>
              <a:tabLst>
                <a:tab pos="1778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公司产品包</a:t>
            </a:r>
          </a:p>
          <a:p>
            <a:pPr>
              <a:lnSpc>
                <a:spcPts val="1000"/>
              </a:lnSpc>
            </a:pPr>
            <a:endParaRPr lang="en-US" altLang="zh-CN" dirty="0"/>
          </a:p>
          <a:p>
            <a:pPr>
              <a:lnSpc>
                <a:spcPts val="1300"/>
              </a:lnSpc>
              <a:tabLst>
                <a:tab pos="1778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竞争对手产品包</a:t>
            </a:r>
          </a:p>
        </p:txBody>
      </p:sp>
      <p:sp>
        <p:nvSpPr>
          <p:cNvPr id="14" name="TextBox 1"/>
          <p:cNvSpPr txBox="1"/>
          <p:nvPr/>
        </p:nvSpPr>
        <p:spPr>
          <a:xfrm>
            <a:off x="889000" y="1308100"/>
            <a:ext cx="1612900" cy="711200"/>
          </a:xfrm>
          <a:prstGeom prst="rect">
            <a:avLst/>
          </a:prstGeom>
          <a:noFill/>
        </p:spPr>
        <p:txBody>
          <a:bodyPr wrap="none" lIns="0" tIns="0" rIns="0" rtlCol="0">
            <a:spAutoFit/>
          </a:bodyPr>
          <a:lstStyle/>
          <a:p>
            <a:pPr>
              <a:lnSpc>
                <a:spcPts val="2400"/>
              </a:lnSpc>
              <a:tabLst>
                <a:tab pos="850900" algn="l"/>
              </a:tabLst>
            </a:pPr>
            <a:r>
              <a:rPr lang="en-US" altLang="zh-CN" sz="1895" dirty="0">
                <a:solidFill>
                  <a:srgbClr val="000000"/>
                </a:solidFill>
                <a:latin typeface="Microsoft YaHei UI" panose="020B0503020204020204" pitchFamily="18" charset="-122"/>
                <a:cs typeface="Microsoft YaHei UI" panose="020B0503020204020204" pitchFamily="18" charset="-122"/>
              </a:rPr>
              <a:t>客户$APPEALS</a:t>
            </a:r>
          </a:p>
          <a:p>
            <a:pPr>
              <a:lnSpc>
                <a:spcPts val="1000"/>
              </a:lnSpc>
            </a:pPr>
            <a:endParaRPr lang="en-US" altLang="zh-CN" dirty="0"/>
          </a:p>
          <a:p>
            <a:pPr>
              <a:lnSpc>
                <a:spcPts val="1000"/>
              </a:lnSpc>
            </a:pPr>
            <a:endParaRPr lang="en-US" altLang="zh-CN" dirty="0"/>
          </a:p>
          <a:p>
            <a:pPr>
              <a:lnSpc>
                <a:spcPts val="1200"/>
              </a:lnSpc>
              <a:tabLst>
                <a:tab pos="8509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包装</a:t>
            </a:r>
          </a:p>
        </p:txBody>
      </p:sp>
      <p:sp>
        <p:nvSpPr>
          <p:cNvPr id="15" name="TextBox 1"/>
          <p:cNvSpPr txBox="1"/>
          <p:nvPr/>
        </p:nvSpPr>
        <p:spPr>
          <a:xfrm>
            <a:off x="2654300" y="5156200"/>
            <a:ext cx="5854700" cy="381000"/>
          </a:xfrm>
          <a:prstGeom prst="rect">
            <a:avLst/>
          </a:prstGeom>
          <a:noFill/>
        </p:spPr>
        <p:txBody>
          <a:bodyPr wrap="none" lIns="0" tIns="0" rIns="0" rtlCol="0">
            <a:spAutoFit/>
          </a:bodyPr>
          <a:lstStyle/>
          <a:p>
            <a:pPr>
              <a:lnSpc>
                <a:spcPts val="3000"/>
              </a:lnSpc>
            </a:pPr>
            <a:r>
              <a:rPr lang="en-US" altLang="zh-CN" sz="2400" dirty="0">
                <a:solidFill>
                  <a:srgbClr val="CC0000"/>
                </a:solidFill>
                <a:latin typeface="Times New Roman" panose="02020603050405020304" pitchFamily="18" charset="0"/>
                <a:cs typeface="Times New Roman" panose="02020603050405020304" pitchFamily="18" charset="0"/>
              </a:rPr>
              <a:t>*</a:t>
            </a:r>
            <a:r>
              <a:rPr lang="en-US" altLang="zh-CN" sz="2400" dirty="0">
                <a:solidFill>
                  <a:srgbClr val="CC0000"/>
                </a:solidFill>
                <a:latin typeface="Microsoft YaHei UI" panose="020B0503020204020204" pitchFamily="18" charset="-122"/>
                <a:cs typeface="Microsoft YaHei UI" panose="020B0503020204020204" pitchFamily="18" charset="-122"/>
              </a:rPr>
              <a:t>客户$APPEALS也代表了客户的购买标准。</a:t>
            </a:r>
          </a:p>
        </p:txBody>
      </p:sp>
      <p:sp>
        <p:nvSpPr>
          <p:cNvPr id="16" name="日期占位符 1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800" y="241300"/>
            <a:ext cx="53975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$APPEALS的每个维度都包括了多个要素</a:t>
            </a:r>
          </a:p>
        </p:txBody>
      </p:sp>
      <p:sp>
        <p:nvSpPr>
          <p:cNvPr id="3" name="TextBox 1"/>
          <p:cNvSpPr txBox="1"/>
          <p:nvPr/>
        </p:nvSpPr>
        <p:spPr>
          <a:xfrm>
            <a:off x="4318000" y="2768600"/>
            <a:ext cx="317500" cy="127000"/>
          </a:xfrm>
          <a:prstGeom prst="rect">
            <a:avLst/>
          </a:prstGeom>
          <a:noFill/>
        </p:spPr>
        <p:txBody>
          <a:bodyPr wrap="none" lIns="0" tIns="0" rIns="0" rtlCol="0">
            <a:spAutoFit/>
          </a:bodyPr>
          <a:lstStyle/>
          <a:p>
            <a:pPr>
              <a:lnSpc>
                <a:spcPts val="1000"/>
              </a:lnSpc>
            </a:pPr>
            <a:r>
              <a:rPr lang="en-US" altLang="zh-CN" sz="995" dirty="0">
                <a:solidFill>
                  <a:srgbClr val="000000"/>
                </a:solidFill>
                <a:latin typeface="Times New Roman" panose="02020603050405020304" pitchFamily="18" charset="0"/>
                <a:cs typeface="Times New Roman" panose="02020603050405020304" pitchFamily="18" charset="0"/>
              </a:rPr>
              <a:t>P</a:t>
            </a:r>
            <a:r>
              <a:rPr lang="en-US" altLang="zh-CN" sz="995" dirty="0">
                <a:solidFill>
                  <a:srgbClr val="000000"/>
                </a:solidFill>
                <a:latin typeface="Microsoft YaHei UI" panose="020B0503020204020204" pitchFamily="18" charset="-122"/>
                <a:cs typeface="Microsoft YaHei UI" panose="020B0503020204020204" pitchFamily="18" charset="-122"/>
              </a:rPr>
              <a:t>包装</a:t>
            </a:r>
          </a:p>
        </p:txBody>
      </p:sp>
      <p:sp>
        <p:nvSpPr>
          <p:cNvPr id="4" name="TextBox 1"/>
          <p:cNvSpPr txBox="1"/>
          <p:nvPr/>
        </p:nvSpPr>
        <p:spPr>
          <a:xfrm>
            <a:off x="4864100" y="2908300"/>
            <a:ext cx="317500" cy="127000"/>
          </a:xfrm>
          <a:prstGeom prst="rect">
            <a:avLst/>
          </a:prstGeom>
          <a:noFill/>
        </p:spPr>
        <p:txBody>
          <a:bodyPr wrap="none" lIns="0" tIns="0" rIns="0" rtlCol="0">
            <a:spAutoFit/>
          </a:bodyPr>
          <a:lstStyle/>
          <a:p>
            <a:pPr>
              <a:lnSpc>
                <a:spcPts val="1000"/>
              </a:lnSpc>
            </a:pPr>
            <a:r>
              <a:rPr lang="en-US" altLang="zh-CN" sz="995" dirty="0">
                <a:solidFill>
                  <a:srgbClr val="000000"/>
                </a:solidFill>
                <a:latin typeface="Times New Roman" panose="02020603050405020304" pitchFamily="18" charset="0"/>
                <a:cs typeface="Times New Roman" panose="02020603050405020304" pitchFamily="18" charset="0"/>
              </a:rPr>
              <a:t>P</a:t>
            </a:r>
            <a:r>
              <a:rPr lang="en-US" altLang="zh-CN" sz="995" dirty="0">
                <a:solidFill>
                  <a:srgbClr val="000000"/>
                </a:solidFill>
                <a:latin typeface="Microsoft YaHei UI" panose="020B0503020204020204" pitchFamily="18" charset="-122"/>
                <a:cs typeface="Microsoft YaHei UI" panose="020B0503020204020204" pitchFamily="18" charset="-122"/>
              </a:rPr>
              <a:t>性能</a:t>
            </a:r>
          </a:p>
        </p:txBody>
      </p:sp>
      <p:sp>
        <p:nvSpPr>
          <p:cNvPr id="5" name="TextBox 1"/>
          <p:cNvSpPr txBox="1"/>
          <p:nvPr/>
        </p:nvSpPr>
        <p:spPr>
          <a:xfrm>
            <a:off x="3543300" y="2908300"/>
            <a:ext cx="584200" cy="127000"/>
          </a:xfrm>
          <a:prstGeom prst="rect">
            <a:avLst/>
          </a:prstGeom>
          <a:noFill/>
        </p:spPr>
        <p:txBody>
          <a:bodyPr wrap="none" lIns="0" tIns="0" rIns="0" rtlCol="0">
            <a:spAutoFit/>
          </a:bodyPr>
          <a:lstStyle/>
          <a:p>
            <a:pPr>
              <a:lnSpc>
                <a:spcPts val="1000"/>
              </a:lnSpc>
            </a:pPr>
            <a:r>
              <a:rPr lang="en-US" altLang="zh-CN" sz="995" dirty="0">
                <a:solidFill>
                  <a:srgbClr val="000000"/>
                </a:solidFill>
                <a:latin typeface="Times New Roman" panose="02020603050405020304" pitchFamily="18" charset="0"/>
                <a:cs typeface="Times New Roman" panose="02020603050405020304" pitchFamily="18" charset="0"/>
              </a:rPr>
              <a:t>A</a:t>
            </a:r>
            <a:r>
              <a:rPr lang="en-US" altLang="zh-CN" sz="995" dirty="0">
                <a:solidFill>
                  <a:srgbClr val="000000"/>
                </a:solidFill>
                <a:latin typeface="Microsoft YaHei UI" panose="020B0503020204020204" pitchFamily="18" charset="-122"/>
                <a:cs typeface="Microsoft YaHei UI" panose="020B0503020204020204" pitchFamily="18" charset="-122"/>
              </a:rPr>
              <a:t>可获得性</a:t>
            </a:r>
          </a:p>
        </p:txBody>
      </p:sp>
      <p:sp>
        <p:nvSpPr>
          <p:cNvPr id="6" name="TextBox 1"/>
          <p:cNvSpPr txBox="1"/>
          <p:nvPr/>
        </p:nvSpPr>
        <p:spPr>
          <a:xfrm>
            <a:off x="5194300" y="3479800"/>
            <a:ext cx="241300" cy="266700"/>
          </a:xfrm>
          <a:prstGeom prst="rect">
            <a:avLst/>
          </a:prstGeom>
          <a:noFill/>
        </p:spPr>
        <p:txBody>
          <a:bodyPr wrap="none" lIns="0" tIns="0" rIns="0" rtlCol="0">
            <a:spAutoFit/>
          </a:bodyPr>
          <a:lstStyle/>
          <a:p>
            <a:pPr>
              <a:lnSpc>
                <a:spcPts val="1000"/>
              </a:lnSpc>
              <a:tabLst>
                <a:tab pos="25400" algn="l"/>
              </a:tabLst>
            </a:pPr>
            <a:r>
              <a:rPr lang="en-US" altLang="zh-CN" dirty="0"/>
              <a:t>	</a:t>
            </a:r>
            <a:r>
              <a:rPr lang="en-US" altLang="zh-CN" sz="995" dirty="0">
                <a:solidFill>
                  <a:srgbClr val="000000"/>
                </a:solidFill>
                <a:latin typeface="Times New Roman" panose="02020603050405020304" pitchFamily="18" charset="0"/>
                <a:cs typeface="Times New Roman" panose="02020603050405020304" pitchFamily="18" charset="0"/>
              </a:rPr>
              <a:t>E</a:t>
            </a:r>
            <a:r>
              <a:rPr lang="en-US" altLang="zh-CN" sz="995" dirty="0">
                <a:solidFill>
                  <a:srgbClr val="000000"/>
                </a:solidFill>
                <a:latin typeface="Microsoft YaHei UI" panose="020B0503020204020204" pitchFamily="18" charset="-122"/>
                <a:cs typeface="Microsoft YaHei UI" panose="020B0503020204020204" pitchFamily="18" charset="-122"/>
              </a:rPr>
              <a:t>易</a:t>
            </a:r>
          </a:p>
          <a:p>
            <a:pPr>
              <a:lnSpc>
                <a:spcPts val="1000"/>
              </a:lnSpc>
              <a:tabLst>
                <a:tab pos="254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用性</a:t>
            </a:r>
          </a:p>
        </p:txBody>
      </p:sp>
      <p:sp>
        <p:nvSpPr>
          <p:cNvPr id="7" name="TextBox 1"/>
          <p:cNvSpPr txBox="1"/>
          <p:nvPr/>
        </p:nvSpPr>
        <p:spPr>
          <a:xfrm>
            <a:off x="2222500" y="2705100"/>
            <a:ext cx="241300" cy="2921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订购</a:t>
            </a:r>
          </a:p>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等</a:t>
            </a:r>
            <a:r>
              <a:rPr lang="en-US" altLang="zh-CN" sz="995" dirty="0">
                <a:solidFill>
                  <a:srgbClr val="000000"/>
                </a:solidFill>
                <a:latin typeface="Times New Roman" panose="02020603050405020304" pitchFamily="18" charset="0"/>
                <a:cs typeface="Times New Roman" panose="02020603050405020304" pitchFamily="18" charset="0"/>
              </a:rPr>
              <a:t>…</a:t>
            </a:r>
          </a:p>
        </p:txBody>
      </p:sp>
      <p:sp>
        <p:nvSpPr>
          <p:cNvPr id="8" name="TextBox 1"/>
          <p:cNvSpPr txBox="1"/>
          <p:nvPr/>
        </p:nvSpPr>
        <p:spPr>
          <a:xfrm>
            <a:off x="2222500" y="1193800"/>
            <a:ext cx="812800" cy="1498600"/>
          </a:xfrm>
          <a:prstGeom prst="rect">
            <a:avLst/>
          </a:prstGeom>
          <a:noFill/>
        </p:spPr>
        <p:txBody>
          <a:bodyPr wrap="none" lIns="0" tIns="0" rIns="0" rtlCol="0">
            <a:spAutoFit/>
          </a:bodyPr>
          <a:lstStyle/>
          <a:p>
            <a:pPr>
              <a:lnSpc>
                <a:spcPts val="1200"/>
              </a:lnSpc>
              <a:tabLst>
                <a:tab pos="101600" algn="l"/>
                <a:tab pos="215900" algn="l"/>
              </a:tabLst>
            </a:pPr>
            <a:r>
              <a:rPr lang="en-US" altLang="zh-CN" dirty="0"/>
              <a:t>	</a:t>
            </a:r>
            <a:r>
              <a:rPr lang="en-US" altLang="zh-CN" sz="1200" b="1" dirty="0">
                <a:solidFill>
                  <a:srgbClr val="000000"/>
                </a:solidFill>
                <a:latin typeface="Times New Roman" panose="02020603050405020304" pitchFamily="18" charset="0"/>
                <a:cs typeface="Times New Roman" panose="02020603050405020304" pitchFamily="18" charset="0"/>
              </a:rPr>
              <a:t>A</a:t>
            </a:r>
            <a:r>
              <a:rPr lang="en-US" altLang="zh-CN" sz="1200" dirty="0">
                <a:solidFill>
                  <a:srgbClr val="000000"/>
                </a:solidFill>
                <a:latin typeface="Microsoft YaHei UI" panose="020B0503020204020204" pitchFamily="18" charset="-122"/>
                <a:cs typeface="Microsoft YaHei UI" panose="020B0503020204020204" pitchFamily="18" charset="-122"/>
              </a:rPr>
              <a:t>可获得性</a:t>
            </a:r>
          </a:p>
          <a:p>
            <a:pPr>
              <a:lnSpc>
                <a:spcPts val="1500"/>
              </a:lnSpc>
              <a:tabLst>
                <a:tab pos="101600" algn="l"/>
                <a:tab pos="215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购买过程</a:t>
            </a:r>
          </a:p>
          <a:p>
            <a:pPr>
              <a:lnSpc>
                <a:spcPts val="1800"/>
              </a:lnSpc>
              <a:tabLst>
                <a:tab pos="101600" algn="l"/>
                <a:tab pos="2159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分销</a:t>
            </a:r>
          </a:p>
          <a:p>
            <a:pPr>
              <a:lnSpc>
                <a:spcPts val="1500"/>
              </a:lnSpc>
              <a:tabLst>
                <a:tab pos="101600" algn="l"/>
                <a:tab pos="2159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销售</a:t>
            </a:r>
          </a:p>
          <a:p>
            <a:pPr>
              <a:lnSpc>
                <a:spcPts val="1400"/>
              </a:lnSpc>
              <a:tabLst>
                <a:tab pos="101600" algn="l"/>
                <a:tab pos="2159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分配</a:t>
            </a:r>
          </a:p>
          <a:p>
            <a:pPr>
              <a:lnSpc>
                <a:spcPts val="1300"/>
              </a:lnSpc>
              <a:tabLst>
                <a:tab pos="101600" algn="l"/>
                <a:tab pos="2159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渠道</a:t>
            </a:r>
          </a:p>
          <a:p>
            <a:pPr>
              <a:lnSpc>
                <a:spcPts val="1400"/>
              </a:lnSpc>
              <a:tabLst>
                <a:tab pos="101600" algn="l"/>
                <a:tab pos="2159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交货期</a:t>
            </a:r>
          </a:p>
          <a:p>
            <a:pPr>
              <a:lnSpc>
                <a:spcPts val="1400"/>
              </a:lnSpc>
              <a:tabLst>
                <a:tab pos="101600" algn="l"/>
                <a:tab pos="2159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广告</a:t>
            </a:r>
          </a:p>
        </p:txBody>
      </p:sp>
      <p:sp>
        <p:nvSpPr>
          <p:cNvPr id="9" name="TextBox 1"/>
          <p:cNvSpPr txBox="1"/>
          <p:nvPr/>
        </p:nvSpPr>
        <p:spPr>
          <a:xfrm>
            <a:off x="4000500" y="1041400"/>
            <a:ext cx="711200" cy="1676400"/>
          </a:xfrm>
          <a:prstGeom prst="rect">
            <a:avLst/>
          </a:prstGeom>
          <a:noFill/>
        </p:spPr>
        <p:txBody>
          <a:bodyPr wrap="none" lIns="0" tIns="0" rIns="0" rtlCol="0">
            <a:spAutoFit/>
          </a:bodyPr>
          <a:lstStyle/>
          <a:p>
            <a:pPr>
              <a:lnSpc>
                <a:spcPts val="1200"/>
              </a:lnSpc>
              <a:tabLst>
                <a:tab pos="215900" algn="l"/>
                <a:tab pos="228600" algn="l"/>
              </a:tabLst>
            </a:pPr>
            <a:r>
              <a:rPr lang="en-US" altLang="zh-CN" dirty="0"/>
              <a:t>		</a:t>
            </a:r>
            <a:r>
              <a:rPr lang="en-US" altLang="zh-CN" sz="1200" b="1" dirty="0">
                <a:solidFill>
                  <a:srgbClr val="000000"/>
                </a:solidFill>
                <a:latin typeface="Times New Roman" panose="02020603050405020304" pitchFamily="18" charset="0"/>
                <a:cs typeface="Times New Roman" panose="02020603050405020304" pitchFamily="18" charset="0"/>
              </a:rPr>
              <a:t>P</a:t>
            </a:r>
            <a:r>
              <a:rPr lang="en-US" altLang="zh-CN" sz="1200" dirty="0">
                <a:solidFill>
                  <a:srgbClr val="000000"/>
                </a:solidFill>
                <a:latin typeface="Microsoft YaHei UI" panose="020B0503020204020204" pitchFamily="18" charset="-122"/>
                <a:cs typeface="Microsoft YaHei UI" panose="020B0503020204020204" pitchFamily="18" charset="-122"/>
              </a:rPr>
              <a:t>包装</a:t>
            </a:r>
          </a:p>
          <a:p>
            <a:pPr>
              <a:lnSpc>
                <a:spcPts val="1500"/>
              </a:lnSpc>
              <a:tabLst>
                <a:tab pos="215900" algn="l"/>
                <a:tab pos="2286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视觉评估</a:t>
            </a:r>
          </a:p>
          <a:p>
            <a:pPr>
              <a:lnSpc>
                <a:spcPts val="1800"/>
              </a:lnSpc>
              <a:tabLst>
                <a:tab pos="215900" algn="l"/>
                <a:tab pos="2286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销售界面</a:t>
            </a:r>
          </a:p>
          <a:p>
            <a:pPr>
              <a:lnSpc>
                <a:spcPts val="1500"/>
              </a:lnSpc>
              <a:tabLst>
                <a:tab pos="215900" algn="l"/>
                <a:tab pos="2286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布局</a:t>
            </a:r>
          </a:p>
          <a:p>
            <a:pPr>
              <a:lnSpc>
                <a:spcPts val="1400"/>
              </a:lnSpc>
              <a:tabLst>
                <a:tab pos="215900" algn="l"/>
                <a:tab pos="2286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尺寸</a:t>
            </a:r>
          </a:p>
          <a:p>
            <a:pPr>
              <a:lnSpc>
                <a:spcPts val="1300"/>
              </a:lnSpc>
              <a:tabLst>
                <a:tab pos="215900" algn="l"/>
                <a:tab pos="2286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风格</a:t>
            </a:r>
          </a:p>
          <a:p>
            <a:pPr>
              <a:lnSpc>
                <a:spcPts val="1400"/>
              </a:lnSpc>
              <a:tabLst>
                <a:tab pos="215900" algn="l"/>
                <a:tab pos="2286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颜色</a:t>
            </a:r>
          </a:p>
          <a:p>
            <a:pPr>
              <a:lnSpc>
                <a:spcPts val="1400"/>
              </a:lnSpc>
              <a:tabLst>
                <a:tab pos="215900" algn="l"/>
                <a:tab pos="2286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结构</a:t>
            </a:r>
          </a:p>
          <a:p>
            <a:pPr>
              <a:lnSpc>
                <a:spcPts val="1400"/>
              </a:lnSpc>
              <a:tabLst>
                <a:tab pos="215900" algn="l"/>
                <a:tab pos="2286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等</a:t>
            </a:r>
            <a:r>
              <a:rPr lang="en-US" altLang="zh-CN" sz="995" dirty="0">
                <a:solidFill>
                  <a:srgbClr val="000000"/>
                </a:solidFill>
                <a:latin typeface="Times New Roman" panose="02020603050405020304" pitchFamily="18" charset="0"/>
                <a:cs typeface="Times New Roman" panose="02020603050405020304" pitchFamily="18" charset="0"/>
              </a:rPr>
              <a:t>…</a:t>
            </a:r>
          </a:p>
        </p:txBody>
      </p:sp>
      <p:sp>
        <p:nvSpPr>
          <p:cNvPr id="10" name="TextBox 1"/>
          <p:cNvSpPr txBox="1"/>
          <p:nvPr/>
        </p:nvSpPr>
        <p:spPr>
          <a:xfrm>
            <a:off x="5765800" y="2755900"/>
            <a:ext cx="368300" cy="2921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多产性</a:t>
            </a:r>
          </a:p>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等</a:t>
            </a:r>
            <a:r>
              <a:rPr lang="en-US" altLang="zh-CN" sz="995" dirty="0">
                <a:solidFill>
                  <a:srgbClr val="000000"/>
                </a:solidFill>
                <a:latin typeface="Times New Roman" panose="02020603050405020304" pitchFamily="18" charset="0"/>
                <a:cs typeface="Times New Roman" panose="02020603050405020304" pitchFamily="18" charset="0"/>
              </a:rPr>
              <a:t>…</a:t>
            </a:r>
          </a:p>
        </p:txBody>
      </p:sp>
      <p:sp>
        <p:nvSpPr>
          <p:cNvPr id="11" name="TextBox 1"/>
          <p:cNvSpPr txBox="1"/>
          <p:nvPr/>
        </p:nvSpPr>
        <p:spPr>
          <a:xfrm>
            <a:off x="5765800" y="1244600"/>
            <a:ext cx="787400" cy="1460500"/>
          </a:xfrm>
          <a:prstGeom prst="rect">
            <a:avLst/>
          </a:prstGeom>
          <a:noFill/>
        </p:spPr>
        <p:txBody>
          <a:bodyPr wrap="none" lIns="0" tIns="0" rIns="0" rtlCol="0">
            <a:spAutoFit/>
          </a:bodyPr>
          <a:lstStyle/>
          <a:p>
            <a:pPr>
              <a:lnSpc>
                <a:spcPts val="1200"/>
              </a:lnSpc>
              <a:tabLst>
                <a:tab pos="292100" algn="l"/>
                <a:tab pos="317500" algn="l"/>
              </a:tabLst>
            </a:pPr>
            <a:r>
              <a:rPr lang="en-US" altLang="zh-CN" dirty="0"/>
              <a:t>		</a:t>
            </a:r>
            <a:r>
              <a:rPr lang="en-US" altLang="zh-CN" sz="1200" b="1" dirty="0">
                <a:solidFill>
                  <a:srgbClr val="000000"/>
                </a:solidFill>
                <a:latin typeface="Times New Roman" panose="02020603050405020304" pitchFamily="18" charset="0"/>
                <a:cs typeface="Times New Roman" panose="02020603050405020304" pitchFamily="18" charset="0"/>
              </a:rPr>
              <a:t>P</a:t>
            </a:r>
            <a:r>
              <a:rPr lang="en-US" altLang="zh-CN" sz="1200" dirty="0">
                <a:solidFill>
                  <a:srgbClr val="000000"/>
                </a:solidFill>
                <a:latin typeface="Microsoft YaHei UI" panose="020B0503020204020204" pitchFamily="18" charset="-122"/>
                <a:cs typeface="Microsoft YaHei UI" panose="020B0503020204020204" pitchFamily="18" charset="-122"/>
              </a:rPr>
              <a:t>性能</a:t>
            </a:r>
          </a:p>
          <a:p>
            <a:pPr>
              <a:lnSpc>
                <a:spcPts val="1300"/>
              </a:lnSpc>
              <a:tabLst>
                <a:tab pos="292100" algn="l"/>
                <a:tab pos="3175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规格比较</a:t>
            </a:r>
          </a:p>
          <a:p>
            <a:pPr>
              <a:lnSpc>
                <a:spcPts val="1800"/>
              </a:lnSpc>
              <a:tabLst>
                <a:tab pos="292100" algn="l"/>
                <a:tab pos="317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速度</a:t>
            </a:r>
          </a:p>
          <a:p>
            <a:pPr>
              <a:lnSpc>
                <a:spcPts val="1500"/>
              </a:lnSpc>
              <a:tabLst>
                <a:tab pos="292100" algn="l"/>
                <a:tab pos="317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功能</a:t>
            </a:r>
          </a:p>
          <a:p>
            <a:pPr>
              <a:lnSpc>
                <a:spcPts val="1400"/>
              </a:lnSpc>
              <a:tabLst>
                <a:tab pos="292100" algn="l"/>
                <a:tab pos="317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规格</a:t>
            </a:r>
          </a:p>
          <a:p>
            <a:pPr>
              <a:lnSpc>
                <a:spcPts val="1300"/>
              </a:lnSpc>
              <a:tabLst>
                <a:tab pos="292100" algn="l"/>
                <a:tab pos="317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容量</a:t>
            </a:r>
          </a:p>
          <a:p>
            <a:pPr>
              <a:lnSpc>
                <a:spcPts val="1400"/>
              </a:lnSpc>
              <a:tabLst>
                <a:tab pos="292100" algn="l"/>
                <a:tab pos="317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精确度</a:t>
            </a:r>
          </a:p>
          <a:p>
            <a:pPr>
              <a:lnSpc>
                <a:spcPts val="1400"/>
              </a:lnSpc>
              <a:tabLst>
                <a:tab pos="292100" algn="l"/>
                <a:tab pos="3175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多功能性</a:t>
            </a:r>
          </a:p>
        </p:txBody>
      </p:sp>
      <p:sp>
        <p:nvSpPr>
          <p:cNvPr id="12" name="TextBox 1"/>
          <p:cNvSpPr txBox="1"/>
          <p:nvPr/>
        </p:nvSpPr>
        <p:spPr>
          <a:xfrm>
            <a:off x="7137400" y="3314700"/>
            <a:ext cx="368300" cy="6350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安装</a:t>
            </a:r>
          </a:p>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可用性</a:t>
            </a:r>
          </a:p>
          <a:p>
            <a:pPr>
              <a:lnSpc>
                <a:spcPts val="1400"/>
              </a:lnSpc>
            </a:pPr>
            <a:r>
              <a:rPr lang="en-US" altLang="zh-CN" sz="995" dirty="0">
                <a:solidFill>
                  <a:srgbClr val="000000"/>
                </a:solidFill>
                <a:latin typeface="Microsoft YaHei UI" panose="020B0503020204020204" pitchFamily="18" charset="-122"/>
                <a:cs typeface="Microsoft YaHei UI" panose="020B0503020204020204" pitchFamily="18" charset="-122"/>
              </a:rPr>
              <a:t>升级</a:t>
            </a:r>
          </a:p>
          <a:p>
            <a:pPr>
              <a:lnSpc>
                <a:spcPts val="1300"/>
              </a:lnSpc>
            </a:pPr>
            <a:r>
              <a:rPr lang="en-US" altLang="zh-CN" sz="1000" dirty="0">
                <a:solidFill>
                  <a:srgbClr val="000000"/>
                </a:solidFill>
                <a:latin typeface="Microsoft YaHei UI" panose="020B0503020204020204" pitchFamily="18" charset="-122"/>
                <a:cs typeface="Microsoft YaHei UI" panose="020B0503020204020204" pitchFamily="18" charset="-122"/>
              </a:rPr>
              <a:t>图形化</a:t>
            </a:r>
          </a:p>
        </p:txBody>
      </p:sp>
      <p:sp>
        <p:nvSpPr>
          <p:cNvPr id="13" name="TextBox 1"/>
          <p:cNvSpPr txBox="1"/>
          <p:nvPr/>
        </p:nvSpPr>
        <p:spPr>
          <a:xfrm>
            <a:off x="7137400" y="4013200"/>
            <a:ext cx="622300" cy="6604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显示</a:t>
            </a:r>
          </a:p>
          <a:p>
            <a:pPr>
              <a:lnSpc>
                <a:spcPts val="1400"/>
              </a:lnSpc>
            </a:pPr>
            <a:r>
              <a:rPr lang="en-US" altLang="zh-CN" sz="995" dirty="0">
                <a:solidFill>
                  <a:srgbClr val="000000"/>
                </a:solidFill>
                <a:latin typeface="Microsoft YaHei UI" panose="020B0503020204020204" pitchFamily="18" charset="-122"/>
                <a:cs typeface="Microsoft YaHei UI" panose="020B0503020204020204" pitchFamily="18" charset="-122"/>
              </a:rPr>
              <a:t>人类工程学</a:t>
            </a:r>
          </a:p>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文档</a:t>
            </a:r>
          </a:p>
          <a:p>
            <a:pPr>
              <a:lnSpc>
                <a:spcPts val="1400"/>
              </a:lnSpc>
            </a:pPr>
            <a:r>
              <a:rPr lang="en-US" altLang="zh-CN" sz="995" dirty="0">
                <a:solidFill>
                  <a:srgbClr val="000000"/>
                </a:solidFill>
                <a:latin typeface="Microsoft YaHei UI" panose="020B0503020204020204" pitchFamily="18" charset="-122"/>
                <a:cs typeface="Microsoft YaHei UI" panose="020B0503020204020204" pitchFamily="18" charset="-122"/>
              </a:rPr>
              <a:t>等</a:t>
            </a:r>
            <a:r>
              <a:rPr lang="en-US" altLang="zh-CN" sz="995" dirty="0">
                <a:solidFill>
                  <a:srgbClr val="000000"/>
                </a:solidFill>
                <a:latin typeface="Times New Roman" panose="02020603050405020304" pitchFamily="18" charset="0"/>
                <a:cs typeface="Times New Roman" panose="02020603050405020304" pitchFamily="18" charset="0"/>
              </a:rPr>
              <a:t>…</a:t>
            </a:r>
          </a:p>
        </p:txBody>
      </p:sp>
      <p:sp>
        <p:nvSpPr>
          <p:cNvPr id="14" name="TextBox 1"/>
          <p:cNvSpPr txBox="1"/>
          <p:nvPr/>
        </p:nvSpPr>
        <p:spPr>
          <a:xfrm>
            <a:off x="7302500" y="2768600"/>
            <a:ext cx="622300" cy="342900"/>
          </a:xfrm>
          <a:prstGeom prst="rect">
            <a:avLst/>
          </a:prstGeom>
          <a:noFill/>
        </p:spPr>
        <p:txBody>
          <a:bodyPr wrap="none" lIns="0" tIns="0" rIns="0" rtlCol="0">
            <a:spAutoFit/>
          </a:bodyPr>
          <a:lstStyle/>
          <a:p>
            <a:pPr>
              <a:lnSpc>
                <a:spcPts val="1200"/>
              </a:lnSpc>
              <a:tabLst>
                <a:tab pos="25400" algn="l"/>
              </a:tabLst>
            </a:pPr>
            <a:r>
              <a:rPr lang="en-US" altLang="zh-CN" dirty="0"/>
              <a:t>	</a:t>
            </a:r>
            <a:r>
              <a:rPr lang="en-US" altLang="zh-CN" sz="1200" b="1" dirty="0">
                <a:solidFill>
                  <a:srgbClr val="000000"/>
                </a:solidFill>
                <a:latin typeface="Times New Roman" panose="02020603050405020304" pitchFamily="18" charset="0"/>
                <a:cs typeface="Times New Roman" panose="02020603050405020304" pitchFamily="18" charset="0"/>
              </a:rPr>
              <a:t>E</a:t>
            </a:r>
            <a:r>
              <a:rPr lang="en-US" altLang="zh-CN" sz="1200" dirty="0">
                <a:solidFill>
                  <a:srgbClr val="000000"/>
                </a:solidFill>
                <a:latin typeface="Microsoft YaHei UI" panose="020B0503020204020204" pitchFamily="18" charset="-122"/>
                <a:cs typeface="Microsoft YaHei UI" panose="020B0503020204020204" pitchFamily="18" charset="-122"/>
              </a:rPr>
              <a:t>易用性</a:t>
            </a:r>
          </a:p>
          <a:p>
            <a:pPr>
              <a:lnSpc>
                <a:spcPts val="1400"/>
              </a:lnSpc>
              <a:tabLst>
                <a:tab pos="254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感觉的比较</a:t>
            </a:r>
          </a:p>
        </p:txBody>
      </p:sp>
      <p:sp>
        <p:nvSpPr>
          <p:cNvPr id="15" name="TextBox 1"/>
          <p:cNvSpPr txBox="1"/>
          <p:nvPr/>
        </p:nvSpPr>
        <p:spPr>
          <a:xfrm>
            <a:off x="977900" y="3365500"/>
            <a:ext cx="495300" cy="6350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技术</a:t>
            </a:r>
          </a:p>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原材料</a:t>
            </a:r>
          </a:p>
          <a:p>
            <a:pPr>
              <a:lnSpc>
                <a:spcPts val="1400"/>
              </a:lnSpc>
            </a:pPr>
            <a:r>
              <a:rPr lang="en-US" altLang="zh-CN" sz="995" dirty="0">
                <a:solidFill>
                  <a:srgbClr val="000000"/>
                </a:solidFill>
                <a:latin typeface="Microsoft YaHei UI" panose="020B0503020204020204" pitchFamily="18" charset="-122"/>
                <a:cs typeface="Microsoft YaHei UI" panose="020B0503020204020204" pitchFamily="18" charset="-122"/>
              </a:rPr>
              <a:t>生产</a:t>
            </a:r>
          </a:p>
          <a:p>
            <a:pPr>
              <a:lnSpc>
                <a:spcPts val="1300"/>
              </a:lnSpc>
            </a:pPr>
            <a:r>
              <a:rPr lang="en-US" altLang="zh-CN" sz="1000" dirty="0">
                <a:solidFill>
                  <a:srgbClr val="000000"/>
                </a:solidFill>
                <a:latin typeface="Microsoft YaHei UI" panose="020B0503020204020204" pitchFamily="18" charset="-122"/>
                <a:cs typeface="Microsoft YaHei UI" panose="020B0503020204020204" pitchFamily="18" charset="-122"/>
              </a:rPr>
              <a:t>人力成本</a:t>
            </a:r>
          </a:p>
        </p:txBody>
      </p:sp>
      <p:sp>
        <p:nvSpPr>
          <p:cNvPr id="16" name="TextBox 1"/>
          <p:cNvSpPr txBox="1"/>
          <p:nvPr/>
        </p:nvSpPr>
        <p:spPr>
          <a:xfrm>
            <a:off x="977900" y="4064000"/>
            <a:ext cx="495300" cy="6604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管理成本</a:t>
            </a:r>
          </a:p>
          <a:p>
            <a:pPr>
              <a:lnSpc>
                <a:spcPts val="1400"/>
              </a:lnSpc>
            </a:pPr>
            <a:r>
              <a:rPr lang="en-US" altLang="zh-CN" sz="995" dirty="0">
                <a:solidFill>
                  <a:srgbClr val="000000"/>
                </a:solidFill>
                <a:latin typeface="Microsoft YaHei UI" panose="020B0503020204020204" pitchFamily="18" charset="-122"/>
                <a:cs typeface="Microsoft YaHei UI" panose="020B0503020204020204" pitchFamily="18" charset="-122"/>
              </a:rPr>
              <a:t>库存</a:t>
            </a:r>
          </a:p>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废料</a:t>
            </a:r>
          </a:p>
          <a:p>
            <a:pPr>
              <a:lnSpc>
                <a:spcPts val="1400"/>
              </a:lnSpc>
            </a:pPr>
            <a:r>
              <a:rPr lang="en-US" altLang="zh-CN" sz="995" dirty="0">
                <a:solidFill>
                  <a:srgbClr val="000000"/>
                </a:solidFill>
                <a:latin typeface="Microsoft YaHei UI" panose="020B0503020204020204" pitchFamily="18" charset="-122"/>
                <a:cs typeface="Microsoft YaHei UI" panose="020B0503020204020204" pitchFamily="18" charset="-122"/>
              </a:rPr>
              <a:t>等</a:t>
            </a:r>
            <a:r>
              <a:rPr lang="en-US" altLang="zh-CN" sz="995" dirty="0">
                <a:solidFill>
                  <a:srgbClr val="000000"/>
                </a:solidFill>
                <a:latin typeface="Times New Roman" panose="02020603050405020304" pitchFamily="18" charset="0"/>
                <a:cs typeface="Times New Roman" panose="02020603050405020304" pitchFamily="18" charset="0"/>
              </a:rPr>
              <a:t>…</a:t>
            </a:r>
          </a:p>
        </p:txBody>
      </p:sp>
      <p:sp>
        <p:nvSpPr>
          <p:cNvPr id="17" name="TextBox 1"/>
          <p:cNvSpPr txBox="1"/>
          <p:nvPr/>
        </p:nvSpPr>
        <p:spPr>
          <a:xfrm>
            <a:off x="1193800" y="2781300"/>
            <a:ext cx="495300" cy="406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＄价格</a:t>
            </a:r>
          </a:p>
          <a:p>
            <a:pPr>
              <a:lnSpc>
                <a:spcPts val="1000"/>
              </a:lnSpc>
            </a:pPr>
            <a:endParaRPr lang="en-US" altLang="zh-CN" dirty="0"/>
          </a:p>
          <a:p>
            <a:pPr>
              <a:lnSpc>
                <a:spcPts val="1000"/>
              </a:lnSpc>
            </a:pPr>
            <a:r>
              <a:rPr lang="en-US" altLang="zh-CN" sz="995" dirty="0">
                <a:solidFill>
                  <a:srgbClr val="000000"/>
                </a:solidFill>
                <a:latin typeface="Microsoft YaHei UI" panose="020B0503020204020204" pitchFamily="18" charset="-122"/>
                <a:cs typeface="Microsoft YaHei UI" panose="020B0503020204020204" pitchFamily="18" charset="-122"/>
              </a:rPr>
              <a:t>价格比较</a:t>
            </a:r>
          </a:p>
        </p:txBody>
      </p:sp>
      <p:sp>
        <p:nvSpPr>
          <p:cNvPr id="18" name="TextBox 1"/>
          <p:cNvSpPr txBox="1"/>
          <p:nvPr/>
        </p:nvSpPr>
        <p:spPr>
          <a:xfrm>
            <a:off x="2197100" y="4140200"/>
            <a:ext cx="1028700" cy="1854200"/>
          </a:xfrm>
          <a:prstGeom prst="rect">
            <a:avLst/>
          </a:prstGeom>
          <a:noFill/>
        </p:spPr>
        <p:txBody>
          <a:bodyPr wrap="none" lIns="0" tIns="0" rIns="0" rtlCol="0">
            <a:spAutoFit/>
          </a:bodyPr>
          <a:lstStyle/>
          <a:p>
            <a:pPr>
              <a:lnSpc>
                <a:spcPts val="1200"/>
              </a:lnSpc>
              <a:tabLst>
                <a:tab pos="38100" algn="l"/>
                <a:tab pos="114300" algn="l"/>
              </a:tabLst>
            </a:pPr>
            <a:r>
              <a:rPr lang="en-US" altLang="zh-CN" dirty="0"/>
              <a:t>	</a:t>
            </a:r>
            <a:r>
              <a:rPr lang="en-US" altLang="zh-CN" sz="1200" b="1" dirty="0">
                <a:solidFill>
                  <a:srgbClr val="000000"/>
                </a:solidFill>
                <a:latin typeface="Times New Roman" panose="02020603050405020304" pitchFamily="18" charset="0"/>
                <a:cs typeface="Times New Roman" panose="02020603050405020304" pitchFamily="18" charset="0"/>
              </a:rPr>
              <a:t>S</a:t>
            </a:r>
            <a:r>
              <a:rPr lang="en-US" altLang="zh-CN" sz="1200" dirty="0">
                <a:solidFill>
                  <a:srgbClr val="000000"/>
                </a:solidFill>
                <a:latin typeface="Microsoft YaHei UI" panose="020B0503020204020204" pitchFamily="18" charset="-122"/>
                <a:cs typeface="Microsoft YaHei UI" panose="020B0503020204020204" pitchFamily="18" charset="-122"/>
              </a:rPr>
              <a:t>社会接受程度</a:t>
            </a:r>
          </a:p>
          <a:p>
            <a:pPr>
              <a:lnSpc>
                <a:spcPts val="1400"/>
              </a:lnSpc>
              <a:tabLst>
                <a:tab pos="38100" algn="l"/>
                <a:tab pos="114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其它方面的影响</a:t>
            </a:r>
          </a:p>
          <a:p>
            <a:pPr>
              <a:lnSpc>
                <a:spcPts val="1800"/>
              </a:lnSpc>
              <a:tabLst>
                <a:tab pos="38100" algn="l"/>
                <a:tab pos="1143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顾问</a:t>
            </a:r>
          </a:p>
          <a:p>
            <a:pPr>
              <a:lnSpc>
                <a:spcPts val="1500"/>
              </a:lnSpc>
              <a:tabLst>
                <a:tab pos="38100" algn="l"/>
                <a:tab pos="1143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团体</a:t>
            </a:r>
          </a:p>
          <a:p>
            <a:pPr>
              <a:lnSpc>
                <a:spcPts val="1300"/>
              </a:lnSpc>
              <a:tabLst>
                <a:tab pos="38100" algn="l"/>
                <a:tab pos="1143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环境的影响</a:t>
            </a:r>
          </a:p>
          <a:p>
            <a:pPr>
              <a:lnSpc>
                <a:spcPts val="1400"/>
              </a:lnSpc>
              <a:tabLst>
                <a:tab pos="38100" algn="l"/>
                <a:tab pos="1143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法律关系</a:t>
            </a:r>
          </a:p>
          <a:p>
            <a:pPr>
              <a:lnSpc>
                <a:spcPts val="1400"/>
              </a:lnSpc>
              <a:tabLst>
                <a:tab pos="38100" algn="l"/>
                <a:tab pos="1143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安全</a:t>
            </a:r>
          </a:p>
          <a:p>
            <a:pPr>
              <a:lnSpc>
                <a:spcPts val="1300"/>
              </a:lnSpc>
              <a:tabLst>
                <a:tab pos="38100" algn="l"/>
                <a:tab pos="1143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保密</a:t>
            </a:r>
          </a:p>
          <a:p>
            <a:pPr>
              <a:lnSpc>
                <a:spcPts val="1400"/>
              </a:lnSpc>
              <a:tabLst>
                <a:tab pos="38100" algn="l"/>
                <a:tab pos="1143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责任</a:t>
            </a:r>
          </a:p>
          <a:p>
            <a:pPr>
              <a:lnSpc>
                <a:spcPts val="1400"/>
              </a:lnSpc>
              <a:tabLst>
                <a:tab pos="38100" algn="l"/>
                <a:tab pos="1143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等</a:t>
            </a:r>
            <a:r>
              <a:rPr lang="en-US" altLang="zh-CN" sz="995" dirty="0">
                <a:solidFill>
                  <a:srgbClr val="000000"/>
                </a:solidFill>
                <a:latin typeface="Times New Roman" panose="02020603050405020304" pitchFamily="18" charset="0"/>
                <a:cs typeface="Times New Roman" panose="02020603050405020304" pitchFamily="18" charset="0"/>
              </a:rPr>
              <a:t>…</a:t>
            </a:r>
          </a:p>
        </p:txBody>
      </p:sp>
      <p:sp>
        <p:nvSpPr>
          <p:cNvPr id="19" name="TextBox 1"/>
          <p:cNvSpPr txBox="1"/>
          <p:nvPr/>
        </p:nvSpPr>
        <p:spPr>
          <a:xfrm>
            <a:off x="3365500" y="3530600"/>
            <a:ext cx="241300" cy="266700"/>
          </a:xfrm>
          <a:prstGeom prst="rect">
            <a:avLst/>
          </a:prstGeom>
          <a:noFill/>
        </p:spPr>
        <p:txBody>
          <a:bodyPr wrap="none" lIns="0" tIns="0" rIns="0" rtlCol="0">
            <a:spAutoFit/>
          </a:bodyPr>
          <a:lstStyle/>
          <a:p>
            <a:pPr>
              <a:lnSpc>
                <a:spcPts val="900"/>
              </a:lnSpc>
              <a:tabLst>
                <a:tab pos="63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＄价</a:t>
            </a:r>
          </a:p>
          <a:p>
            <a:pPr>
              <a:lnSpc>
                <a:spcPts val="1100"/>
              </a:lnSpc>
              <a:tabLst>
                <a:tab pos="635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格</a:t>
            </a:r>
          </a:p>
        </p:txBody>
      </p:sp>
      <p:sp>
        <p:nvSpPr>
          <p:cNvPr id="20" name="TextBox 1"/>
          <p:cNvSpPr txBox="1"/>
          <p:nvPr/>
        </p:nvSpPr>
        <p:spPr>
          <a:xfrm>
            <a:off x="3492500" y="4064000"/>
            <a:ext cx="1765300" cy="1955800"/>
          </a:xfrm>
          <a:prstGeom prst="rect">
            <a:avLst/>
          </a:prstGeom>
          <a:noFill/>
        </p:spPr>
        <p:txBody>
          <a:bodyPr wrap="none" lIns="0" tIns="0" rIns="0" rtlCol="0">
            <a:spAutoFit/>
          </a:bodyPr>
          <a:lstStyle/>
          <a:p>
            <a:pPr>
              <a:lnSpc>
                <a:spcPts val="1200"/>
              </a:lnSpc>
              <a:tabLst>
                <a:tab pos="355600" algn="l"/>
                <a:tab pos="469900" algn="l"/>
                <a:tab pos="584200" algn="l"/>
                <a:tab pos="622300" algn="l"/>
              </a:tabLst>
            </a:pPr>
            <a:r>
              <a:rPr lang="en-US" altLang="zh-CN" sz="995" dirty="0">
                <a:solidFill>
                  <a:srgbClr val="000000"/>
                </a:solidFill>
                <a:latin typeface="Times New Roman" panose="02020603050405020304" pitchFamily="18" charset="0"/>
                <a:cs typeface="Times New Roman" panose="02020603050405020304" pitchFamily="18" charset="0"/>
              </a:rPr>
              <a:t>S</a:t>
            </a:r>
            <a:r>
              <a:rPr lang="en-US" altLang="zh-CN" sz="995" dirty="0">
                <a:solidFill>
                  <a:srgbClr val="000000"/>
                </a:solidFill>
                <a:latin typeface="Microsoft YaHei UI" panose="020B0503020204020204" pitchFamily="18" charset="-122"/>
                <a:cs typeface="Microsoft YaHei UI" panose="020B0503020204020204" pitchFamily="18" charset="-122"/>
              </a:rPr>
              <a:t>社会接受程度</a:t>
            </a:r>
            <a:r>
              <a:rPr lang="en-US" altLang="zh-CN" sz="1000" dirty="0">
                <a:latin typeface="Times New Roman" panose="02020603050405020304" pitchFamily="18" charset="0"/>
                <a:cs typeface="Times New Roman" panose="02020603050405020304" pitchFamily="18" charset="0"/>
              </a:rPr>
              <a:t>                       </a:t>
            </a:r>
            <a:r>
              <a:rPr lang="en-US" altLang="zh-CN" sz="1000" dirty="0">
                <a:solidFill>
                  <a:srgbClr val="000000"/>
                </a:solidFill>
                <a:latin typeface="Times New Roman" panose="02020603050405020304" pitchFamily="18" charset="0"/>
                <a:cs typeface="Times New Roman" panose="02020603050405020304" pitchFamily="18" charset="0"/>
              </a:rPr>
              <a:t>A</a:t>
            </a:r>
            <a:r>
              <a:rPr lang="en-US" altLang="zh-CN" sz="1000" dirty="0">
                <a:solidFill>
                  <a:srgbClr val="000000"/>
                </a:solidFill>
                <a:latin typeface="Microsoft YaHei UI" panose="020B0503020204020204" pitchFamily="18" charset="-122"/>
                <a:cs typeface="Microsoft YaHei UI" panose="020B0503020204020204" pitchFamily="18" charset="-122"/>
              </a:rPr>
              <a:t>保证</a:t>
            </a:r>
          </a:p>
          <a:p>
            <a:pPr>
              <a:lnSpc>
                <a:spcPts val="1400"/>
              </a:lnSpc>
              <a:tabLst>
                <a:tab pos="355600" algn="l"/>
                <a:tab pos="469900" algn="l"/>
                <a:tab pos="584200" algn="l"/>
                <a:tab pos="622300" algn="l"/>
              </a:tabLst>
            </a:pPr>
            <a:r>
              <a:rPr lang="en-US" altLang="zh-CN" dirty="0"/>
              <a:t>			</a:t>
            </a:r>
            <a:r>
              <a:rPr lang="en-US" altLang="zh-CN" sz="995" dirty="0">
                <a:solidFill>
                  <a:srgbClr val="000000"/>
                </a:solidFill>
                <a:latin typeface="Times New Roman" panose="02020603050405020304" pitchFamily="18" charset="0"/>
                <a:cs typeface="Times New Roman" panose="02020603050405020304" pitchFamily="18" charset="0"/>
              </a:rPr>
              <a:t>L</a:t>
            </a:r>
            <a:r>
              <a:rPr lang="en-US" altLang="zh-CN" sz="995" dirty="0">
                <a:solidFill>
                  <a:srgbClr val="000000"/>
                </a:solidFill>
                <a:latin typeface="Microsoft YaHei UI" panose="020B0503020204020204" pitchFamily="18" charset="-122"/>
                <a:cs typeface="Microsoft YaHei UI" panose="020B0503020204020204" pitchFamily="18" charset="-122"/>
              </a:rPr>
              <a:t>生命周期成本</a:t>
            </a:r>
          </a:p>
          <a:p>
            <a:pPr>
              <a:lnSpc>
                <a:spcPts val="1800"/>
              </a:lnSpc>
              <a:tabLst>
                <a:tab pos="355600" algn="l"/>
                <a:tab pos="469900" algn="l"/>
                <a:tab pos="584200" algn="l"/>
                <a:tab pos="622300" algn="l"/>
              </a:tabLst>
            </a:pPr>
            <a:r>
              <a:rPr lang="en-US" altLang="zh-CN" dirty="0"/>
              <a:t>		</a:t>
            </a:r>
            <a:r>
              <a:rPr lang="en-US" altLang="zh-CN" sz="1200" b="1" dirty="0">
                <a:solidFill>
                  <a:srgbClr val="000000"/>
                </a:solidFill>
                <a:latin typeface="Times New Roman" panose="02020603050405020304" pitchFamily="18" charset="0"/>
                <a:cs typeface="Times New Roman" panose="02020603050405020304" pitchFamily="18" charset="0"/>
              </a:rPr>
              <a:t>L</a:t>
            </a:r>
            <a:r>
              <a:rPr lang="en-US" altLang="zh-CN" sz="1200" dirty="0">
                <a:solidFill>
                  <a:srgbClr val="000000"/>
                </a:solidFill>
                <a:latin typeface="Microsoft YaHei UI" panose="020B0503020204020204" pitchFamily="18" charset="-122"/>
                <a:cs typeface="Microsoft YaHei UI" panose="020B0503020204020204" pitchFamily="18" charset="-122"/>
              </a:rPr>
              <a:t>生命周期成本</a:t>
            </a:r>
          </a:p>
          <a:p>
            <a:pPr>
              <a:lnSpc>
                <a:spcPts val="1000"/>
              </a:lnSpc>
            </a:pPr>
            <a:endParaRPr lang="en-US" altLang="zh-CN" dirty="0"/>
          </a:p>
          <a:p>
            <a:pPr>
              <a:lnSpc>
                <a:spcPts val="1000"/>
              </a:lnSpc>
              <a:tabLst>
                <a:tab pos="355600" algn="l"/>
                <a:tab pos="469900" algn="l"/>
                <a:tab pos="584200" algn="l"/>
                <a:tab pos="622300" algn="l"/>
              </a:tabLst>
            </a:pPr>
            <a:r>
              <a:rPr lang="en-US" altLang="zh-CN" dirty="0"/>
              <a:t>				</a:t>
            </a:r>
            <a:r>
              <a:rPr lang="en-US" altLang="zh-CN" sz="1000" dirty="0">
                <a:solidFill>
                  <a:srgbClr val="000000"/>
                </a:solidFill>
                <a:latin typeface="Microsoft YaHei UI" panose="020B0503020204020204" pitchFamily="18" charset="-122"/>
                <a:cs typeface="Microsoft YaHei UI" panose="020B0503020204020204" pitchFamily="18" charset="-122"/>
              </a:rPr>
              <a:t>真实成本比较</a:t>
            </a:r>
          </a:p>
          <a:p>
            <a:pPr>
              <a:lnSpc>
                <a:spcPts val="1700"/>
              </a:lnSpc>
              <a:tabLst>
                <a:tab pos="355600" algn="l"/>
                <a:tab pos="469900" algn="l"/>
                <a:tab pos="584200" algn="l"/>
                <a:tab pos="622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寿命</a:t>
            </a:r>
          </a:p>
          <a:p>
            <a:pPr>
              <a:lnSpc>
                <a:spcPts val="1400"/>
              </a:lnSpc>
              <a:tabLst>
                <a:tab pos="355600" algn="l"/>
                <a:tab pos="469900" algn="l"/>
                <a:tab pos="584200" algn="l"/>
                <a:tab pos="622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正常运作／停工时间</a:t>
            </a:r>
          </a:p>
          <a:p>
            <a:pPr>
              <a:lnSpc>
                <a:spcPts val="1300"/>
              </a:lnSpc>
              <a:tabLst>
                <a:tab pos="355600" algn="l"/>
                <a:tab pos="469900" algn="l"/>
                <a:tab pos="584200" algn="l"/>
                <a:tab pos="622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磨损</a:t>
            </a:r>
          </a:p>
          <a:p>
            <a:pPr>
              <a:lnSpc>
                <a:spcPts val="1400"/>
              </a:lnSpc>
              <a:tabLst>
                <a:tab pos="355600" algn="l"/>
                <a:tab pos="469900" algn="l"/>
                <a:tab pos="584200" algn="l"/>
                <a:tab pos="622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服务</a:t>
            </a:r>
          </a:p>
          <a:p>
            <a:pPr>
              <a:lnSpc>
                <a:spcPts val="1400"/>
              </a:lnSpc>
              <a:tabLst>
                <a:tab pos="355600" algn="l"/>
                <a:tab pos="469900" algn="l"/>
                <a:tab pos="584200" algn="l"/>
                <a:tab pos="622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备件</a:t>
            </a:r>
          </a:p>
          <a:p>
            <a:pPr>
              <a:lnSpc>
                <a:spcPts val="1300"/>
              </a:lnSpc>
              <a:tabLst>
                <a:tab pos="355600" algn="l"/>
                <a:tab pos="469900" algn="l"/>
                <a:tab pos="584200" algn="l"/>
                <a:tab pos="622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能源</a:t>
            </a:r>
          </a:p>
        </p:txBody>
      </p:sp>
      <p:sp>
        <p:nvSpPr>
          <p:cNvPr id="21" name="TextBox 1"/>
          <p:cNvSpPr txBox="1"/>
          <p:nvPr/>
        </p:nvSpPr>
        <p:spPr>
          <a:xfrm>
            <a:off x="5854700" y="6019800"/>
            <a:ext cx="241300" cy="139700"/>
          </a:xfrm>
          <a:prstGeom prst="rect">
            <a:avLst/>
          </a:prstGeom>
          <a:noFill/>
        </p:spPr>
        <p:txBody>
          <a:bodyPr wrap="none" lIns="0" tIns="0" rIns="0" rtlCol="0">
            <a:spAutoFit/>
          </a:bodyPr>
          <a:lstStyle/>
          <a:p>
            <a:pPr>
              <a:lnSpc>
                <a:spcPts val="1100"/>
              </a:lnSpc>
            </a:pPr>
            <a:r>
              <a:rPr lang="en-US" altLang="zh-CN" sz="995" dirty="0">
                <a:solidFill>
                  <a:srgbClr val="000000"/>
                </a:solidFill>
                <a:latin typeface="Microsoft YaHei UI" panose="020B0503020204020204" pitchFamily="18" charset="-122"/>
                <a:cs typeface="Microsoft YaHei UI" panose="020B0503020204020204" pitchFamily="18" charset="-122"/>
              </a:rPr>
              <a:t>等</a:t>
            </a:r>
            <a:r>
              <a:rPr lang="en-US" altLang="zh-CN" sz="995" dirty="0">
                <a:solidFill>
                  <a:srgbClr val="000000"/>
                </a:solidFill>
                <a:latin typeface="Times New Roman" panose="02020603050405020304" pitchFamily="18" charset="0"/>
                <a:cs typeface="Times New Roman" panose="02020603050405020304" pitchFamily="18" charset="0"/>
              </a:rPr>
              <a:t>…</a:t>
            </a:r>
          </a:p>
        </p:txBody>
      </p:sp>
      <p:sp>
        <p:nvSpPr>
          <p:cNvPr id="22" name="TextBox 1"/>
          <p:cNvSpPr txBox="1"/>
          <p:nvPr/>
        </p:nvSpPr>
        <p:spPr>
          <a:xfrm>
            <a:off x="5854700" y="4114800"/>
            <a:ext cx="812800" cy="1917700"/>
          </a:xfrm>
          <a:prstGeom prst="rect">
            <a:avLst/>
          </a:prstGeom>
          <a:noFill/>
        </p:spPr>
        <p:txBody>
          <a:bodyPr wrap="none" lIns="0" tIns="0" rIns="0" rtlCol="0">
            <a:spAutoFit/>
          </a:bodyPr>
          <a:lstStyle/>
          <a:p>
            <a:pPr>
              <a:lnSpc>
                <a:spcPts val="1200"/>
              </a:lnSpc>
              <a:tabLst>
                <a:tab pos="177800" algn="l"/>
                <a:tab pos="190500" algn="l"/>
              </a:tabLst>
            </a:pPr>
            <a:r>
              <a:rPr lang="en-US" altLang="zh-CN" dirty="0"/>
              <a:t>	</a:t>
            </a:r>
            <a:r>
              <a:rPr lang="en-US" altLang="zh-CN" sz="1200" b="1" dirty="0">
                <a:solidFill>
                  <a:srgbClr val="000000"/>
                </a:solidFill>
                <a:latin typeface="Times New Roman" panose="02020603050405020304" pitchFamily="18" charset="0"/>
                <a:cs typeface="Times New Roman" panose="02020603050405020304" pitchFamily="18" charset="0"/>
              </a:rPr>
              <a:t>A</a:t>
            </a:r>
            <a:r>
              <a:rPr lang="en-US" altLang="zh-CN" sz="1200" dirty="0">
                <a:solidFill>
                  <a:srgbClr val="000000"/>
                </a:solidFill>
                <a:latin typeface="Microsoft YaHei UI" panose="020B0503020204020204" pitchFamily="18" charset="-122"/>
                <a:cs typeface="Microsoft YaHei UI" panose="020B0503020204020204" pitchFamily="18" charset="-122"/>
              </a:rPr>
              <a:t>保证</a:t>
            </a:r>
          </a:p>
          <a:p>
            <a:pPr>
              <a:lnSpc>
                <a:spcPts val="1000"/>
              </a:lnSpc>
            </a:pPr>
            <a:endParaRPr lang="en-US" altLang="zh-CN" dirty="0"/>
          </a:p>
          <a:p>
            <a:pPr>
              <a:lnSpc>
                <a:spcPts val="1100"/>
              </a:lnSpc>
              <a:tabLst>
                <a:tab pos="177800" algn="l"/>
                <a:tab pos="190500" algn="l"/>
              </a:tabLst>
            </a:pPr>
            <a:r>
              <a:rPr lang="en-US" altLang="zh-CN" dirty="0"/>
              <a:t>		</a:t>
            </a:r>
            <a:r>
              <a:rPr lang="en-US" altLang="zh-CN" sz="1000" dirty="0">
                <a:solidFill>
                  <a:srgbClr val="000000"/>
                </a:solidFill>
                <a:latin typeface="Microsoft YaHei UI" panose="020B0503020204020204" pitchFamily="18" charset="-122"/>
                <a:cs typeface="Microsoft YaHei UI" panose="020B0503020204020204" pitchFamily="18" charset="-122"/>
              </a:rPr>
              <a:t>顾虑和响应</a:t>
            </a:r>
          </a:p>
          <a:p>
            <a:pPr>
              <a:lnSpc>
                <a:spcPts val="1700"/>
              </a:lnSpc>
              <a:tabLst>
                <a:tab pos="177800" algn="l"/>
                <a:tab pos="190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可靠性</a:t>
            </a:r>
          </a:p>
          <a:p>
            <a:pPr>
              <a:lnSpc>
                <a:spcPts val="1500"/>
              </a:lnSpc>
              <a:tabLst>
                <a:tab pos="177800" algn="l"/>
                <a:tab pos="190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可用性</a:t>
            </a:r>
          </a:p>
          <a:p>
            <a:pPr>
              <a:lnSpc>
                <a:spcPts val="1300"/>
              </a:lnSpc>
              <a:tabLst>
                <a:tab pos="177800" algn="l"/>
                <a:tab pos="190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可（维）修性</a:t>
            </a:r>
          </a:p>
          <a:p>
            <a:pPr>
              <a:lnSpc>
                <a:spcPts val="1400"/>
              </a:lnSpc>
              <a:tabLst>
                <a:tab pos="177800" algn="l"/>
                <a:tab pos="190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保证</a:t>
            </a:r>
          </a:p>
          <a:p>
            <a:pPr>
              <a:lnSpc>
                <a:spcPts val="1400"/>
              </a:lnSpc>
              <a:tabLst>
                <a:tab pos="177800" algn="l"/>
                <a:tab pos="190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质量</a:t>
            </a:r>
          </a:p>
          <a:p>
            <a:pPr>
              <a:lnSpc>
                <a:spcPts val="1300"/>
              </a:lnSpc>
              <a:tabLst>
                <a:tab pos="177800" algn="l"/>
                <a:tab pos="190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安全性</a:t>
            </a:r>
          </a:p>
          <a:p>
            <a:pPr>
              <a:lnSpc>
                <a:spcPts val="1400"/>
              </a:lnSpc>
              <a:tabLst>
                <a:tab pos="177800" algn="l"/>
                <a:tab pos="1905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稳定性</a:t>
            </a:r>
          </a:p>
          <a:p>
            <a:pPr>
              <a:lnSpc>
                <a:spcPts val="1400"/>
              </a:lnSpc>
              <a:tabLst>
                <a:tab pos="177800" algn="l"/>
                <a:tab pos="190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完整性</a:t>
            </a:r>
          </a:p>
        </p:txBody>
      </p:sp>
      <p:sp>
        <p:nvSpPr>
          <p:cNvPr id="23" name="日期占位符 2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864095" y="5756147"/>
            <a:ext cx="883920" cy="117348"/>
          </a:xfrm>
          <a:custGeom>
            <a:avLst/>
            <a:gdLst>
              <a:gd name="connsiteX0" fmla="*/ 0 w 883920"/>
              <a:gd name="connsiteY0" fmla="*/ 0 h 117348"/>
              <a:gd name="connsiteX1" fmla="*/ 0 w 883920"/>
              <a:gd name="connsiteY1" fmla="*/ 117348 h 117348"/>
              <a:gd name="connsiteX2" fmla="*/ 883920 w 883920"/>
              <a:gd name="connsiteY2" fmla="*/ 117348 h 117348"/>
              <a:gd name="connsiteX3" fmla="*/ 883920 w 883920"/>
              <a:gd name="connsiteY3" fmla="*/ 0 h 117348"/>
              <a:gd name="connsiteX4" fmla="*/ 0 w 883920"/>
              <a:gd name="connsiteY4" fmla="*/ 0 h 1173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3920" h="117348">
                <a:moveTo>
                  <a:pt x="0" y="0"/>
                </a:moveTo>
                <a:lnTo>
                  <a:pt x="0" y="117348"/>
                </a:lnTo>
                <a:lnTo>
                  <a:pt x="883920" y="117348"/>
                </a:lnTo>
                <a:lnTo>
                  <a:pt x="883920"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nvGraphicFramePr>
        <p:xfrm>
          <a:off x="129336" y="985647"/>
          <a:ext cx="8242375" cy="5103812"/>
        </p:xfrm>
        <a:graphic>
          <a:graphicData uri="http://schemas.openxmlformats.org/drawingml/2006/table">
            <a:tbl>
              <a:tblPr/>
              <a:tblGrid>
                <a:gridCol w="1400378">
                  <a:extLst>
                    <a:ext uri="{9D8B030D-6E8A-4147-A177-3AD203B41FA5}">
                      <a16:colId xmlns:a16="http://schemas.microsoft.com/office/drawing/2014/main" val="20000"/>
                    </a:ext>
                  </a:extLst>
                </a:gridCol>
                <a:gridCol w="3142106">
                  <a:extLst>
                    <a:ext uri="{9D8B030D-6E8A-4147-A177-3AD203B41FA5}">
                      <a16:colId xmlns:a16="http://schemas.microsoft.com/office/drawing/2014/main" val="20001"/>
                    </a:ext>
                  </a:extLst>
                </a:gridCol>
                <a:gridCol w="3699891">
                  <a:extLst>
                    <a:ext uri="{9D8B030D-6E8A-4147-A177-3AD203B41FA5}">
                      <a16:colId xmlns:a16="http://schemas.microsoft.com/office/drawing/2014/main" val="20002"/>
                    </a:ext>
                  </a:extLst>
                </a:gridCol>
              </a:tblGrid>
              <a:tr h="532130">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优劣势项目</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0C0C0"/>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优势（组织在哪些能力、资产、</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技能等方面达到较高水平）</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劣势（组织在哪些能力、资产、技能等</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595" dirty="0">
                          <a:solidFill>
                            <a:srgbClr val="000000"/>
                          </a:solidFill>
                          <a:latin typeface="Microsoft YaHei UI" panose="020B0503020204020204" pitchFamily="18" charset="-122"/>
                          <a:cs typeface="Microsoft YaHei UI" panose="020B0503020204020204" pitchFamily="18" charset="-122"/>
                        </a:rPr>
                        <a:t>比对手差，并会给对手创造可乘之机。）</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335533">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产品质量</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35661">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产品价格</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5533">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成本</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2002">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渠道/销售网</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络</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5661">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销售促进</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5533">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人员素质</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5661">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管理水平</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35533">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研发能力</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35660">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规模/资金</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35661">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增值服务</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35533">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关系建立</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35635">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其它……</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2" name="TextBox 1"/>
          <p:cNvSpPr txBox="1"/>
          <p:nvPr/>
        </p:nvSpPr>
        <p:spPr>
          <a:xfrm>
            <a:off x="152400" y="355600"/>
            <a:ext cx="48768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市场评估：对优势和劣势分析的总结</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745413" y="3573779"/>
          <a:ext cx="7437194" cy="1719071"/>
        </p:xfrm>
        <a:graphic>
          <a:graphicData uri="http://schemas.openxmlformats.org/drawingml/2006/table">
            <a:tbl>
              <a:tblPr/>
              <a:tblGrid>
                <a:gridCol w="1859102">
                  <a:extLst>
                    <a:ext uri="{9D8B030D-6E8A-4147-A177-3AD203B41FA5}">
                      <a16:colId xmlns:a16="http://schemas.microsoft.com/office/drawing/2014/main" val="20000"/>
                    </a:ext>
                  </a:extLst>
                </a:gridCol>
                <a:gridCol w="1854580">
                  <a:extLst>
                    <a:ext uri="{9D8B030D-6E8A-4147-A177-3AD203B41FA5}">
                      <a16:colId xmlns:a16="http://schemas.microsoft.com/office/drawing/2014/main" val="20001"/>
                    </a:ext>
                  </a:extLst>
                </a:gridCol>
                <a:gridCol w="1846834">
                  <a:extLst>
                    <a:ext uri="{9D8B030D-6E8A-4147-A177-3AD203B41FA5}">
                      <a16:colId xmlns:a16="http://schemas.microsoft.com/office/drawing/2014/main" val="20002"/>
                    </a:ext>
                  </a:extLst>
                </a:gridCol>
                <a:gridCol w="1876678">
                  <a:extLst>
                    <a:ext uri="{9D8B030D-6E8A-4147-A177-3AD203B41FA5}">
                      <a16:colId xmlns:a16="http://schemas.microsoft.com/office/drawing/2014/main" val="20003"/>
                    </a:ext>
                  </a:extLst>
                </a:gridCol>
              </a:tblGrid>
              <a:tr h="580898">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业务影响/发生可</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能性</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0C0C0"/>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可能性高</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可能性中</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可能性低</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366394">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对业务的影响－高</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6395">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对业务的影响－中</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5384">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对业务的影响－低</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C0C0C0"/>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6" name="表格 4"/>
          <p:cNvGraphicFramePr>
            <a:graphicFrameLocks noGrp="1"/>
          </p:cNvGraphicFramePr>
          <p:nvPr/>
        </p:nvGraphicFramePr>
        <p:xfrm>
          <a:off x="4654677" y="1251458"/>
          <a:ext cx="3297172" cy="1855849"/>
        </p:xfrm>
        <a:graphic>
          <a:graphicData uri="http://schemas.openxmlformats.org/drawingml/2006/table">
            <a:tbl>
              <a:tblPr/>
              <a:tblGrid>
                <a:gridCol w="1097279">
                  <a:extLst>
                    <a:ext uri="{9D8B030D-6E8A-4147-A177-3AD203B41FA5}">
                      <a16:colId xmlns:a16="http://schemas.microsoft.com/office/drawing/2014/main" val="20000"/>
                    </a:ext>
                  </a:extLst>
                </a:gridCol>
                <a:gridCol w="1101851">
                  <a:extLst>
                    <a:ext uri="{9D8B030D-6E8A-4147-A177-3AD203B41FA5}">
                      <a16:colId xmlns:a16="http://schemas.microsoft.com/office/drawing/2014/main" val="20001"/>
                    </a:ext>
                  </a:extLst>
                </a:gridCol>
                <a:gridCol w="1098042">
                  <a:extLst>
                    <a:ext uri="{9D8B030D-6E8A-4147-A177-3AD203B41FA5}">
                      <a16:colId xmlns:a16="http://schemas.microsoft.com/office/drawing/2014/main" val="20002"/>
                    </a:ext>
                  </a:extLst>
                </a:gridCol>
              </a:tblGrid>
              <a:tr h="645921">
                <a:tc>
                  <a:txBody>
                    <a:bodyPr/>
                    <a:lstStyle/>
                    <a:p>
                      <a:endParaRPr lang="zh-CN" altLang="en-US" dirty="0"/>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发生的可</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能性高</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9A33"/>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发生的可</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能性低</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9A33"/>
                    </a:solidFill>
                  </a:tcPr>
                </a:tc>
                <a:extLst>
                  <a:ext uri="{0D108BD9-81ED-4DB2-BD59-A6C34878D82A}">
                    <a16:rowId xmlns:a16="http://schemas.microsoft.com/office/drawing/2014/main" val="10000"/>
                  </a:ext>
                </a:extLst>
              </a:tr>
              <a:tr h="606933">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对业务的</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影响</a:t>
                      </a:r>
                      <a:r>
                        <a:rPr lang="en-US" altLang="zh-CN" sz="995" dirty="0">
                          <a:solidFill>
                            <a:srgbClr val="000000"/>
                          </a:solidFill>
                          <a:latin typeface="Times New Roman" panose="02020603050405020304" pitchFamily="18" charset="0"/>
                          <a:cs typeface="Times New Roman" panose="02020603050405020304" pitchFamily="18" charset="0"/>
                        </a:rPr>
                        <a:t>-</a:t>
                      </a:r>
                      <a:r>
                        <a:rPr lang="en-US" altLang="zh-CN" sz="995" dirty="0">
                          <a:solidFill>
                            <a:srgbClr val="000000"/>
                          </a:solidFill>
                          <a:latin typeface="Microsoft YaHei UI" panose="020B0503020204020204" pitchFamily="18" charset="-122"/>
                          <a:cs typeface="Microsoft YaHei UI" panose="020B0503020204020204" pitchFamily="18" charset="-122"/>
                        </a:rPr>
                        <a:t>高</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9A33"/>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1"/>
                  </a:ext>
                </a:extLst>
              </a:tr>
              <a:tr h="602995">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对业务的</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影响</a:t>
                      </a:r>
                      <a:r>
                        <a:rPr lang="en-US" altLang="zh-CN" sz="995" dirty="0">
                          <a:solidFill>
                            <a:srgbClr val="000000"/>
                          </a:solidFill>
                          <a:latin typeface="Times New Roman" panose="02020603050405020304" pitchFamily="18" charset="0"/>
                          <a:cs typeface="Times New Roman" panose="02020603050405020304" pitchFamily="18" charset="0"/>
                        </a:rPr>
                        <a:t>-</a:t>
                      </a:r>
                      <a:r>
                        <a:rPr lang="en-US" altLang="zh-CN" sz="995" dirty="0">
                          <a:solidFill>
                            <a:srgbClr val="000000"/>
                          </a:solidFill>
                          <a:latin typeface="Microsoft YaHei UI" panose="020B0503020204020204" pitchFamily="18" charset="-122"/>
                          <a:cs typeface="Microsoft YaHei UI" panose="020B0503020204020204" pitchFamily="18" charset="-122"/>
                        </a:rPr>
                        <a:t>低</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9A33"/>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2"/>
                  </a:ext>
                </a:extLst>
              </a:tr>
            </a:tbl>
          </a:graphicData>
        </a:graphic>
      </p:graphicFrame>
      <p:graphicFrame>
        <p:nvGraphicFramePr>
          <p:cNvPr id="7" name="表格 4"/>
          <p:cNvGraphicFramePr>
            <a:graphicFrameLocks noGrp="1"/>
          </p:cNvGraphicFramePr>
          <p:nvPr/>
        </p:nvGraphicFramePr>
        <p:xfrm>
          <a:off x="976172" y="1279778"/>
          <a:ext cx="3297248" cy="1851278"/>
        </p:xfrm>
        <a:graphic>
          <a:graphicData uri="http://schemas.openxmlformats.org/drawingml/2006/table">
            <a:tbl>
              <a:tblPr/>
              <a:tblGrid>
                <a:gridCol w="1098118">
                  <a:extLst>
                    <a:ext uri="{9D8B030D-6E8A-4147-A177-3AD203B41FA5}">
                      <a16:colId xmlns:a16="http://schemas.microsoft.com/office/drawing/2014/main" val="20000"/>
                    </a:ext>
                  </a:extLst>
                </a:gridCol>
                <a:gridCol w="1101851">
                  <a:extLst>
                    <a:ext uri="{9D8B030D-6E8A-4147-A177-3AD203B41FA5}">
                      <a16:colId xmlns:a16="http://schemas.microsoft.com/office/drawing/2014/main" val="20001"/>
                    </a:ext>
                  </a:extLst>
                </a:gridCol>
                <a:gridCol w="1097279">
                  <a:extLst>
                    <a:ext uri="{9D8B030D-6E8A-4147-A177-3AD203B41FA5}">
                      <a16:colId xmlns:a16="http://schemas.microsoft.com/office/drawing/2014/main" val="20002"/>
                    </a:ext>
                  </a:extLst>
                </a:gridCol>
              </a:tblGrid>
              <a:tr h="645033">
                <a:tc>
                  <a:txBody>
                    <a:bodyPr/>
                    <a:lstStyle/>
                    <a:p>
                      <a:endParaRPr lang="zh-CN" altLang="en-US" dirty="0"/>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发生的可</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能性高</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9A33"/>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发生的可</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能性低</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9A33"/>
                    </a:solidFill>
                  </a:tcPr>
                </a:tc>
                <a:extLst>
                  <a:ext uri="{0D108BD9-81ED-4DB2-BD59-A6C34878D82A}">
                    <a16:rowId xmlns:a16="http://schemas.microsoft.com/office/drawing/2014/main" val="10000"/>
                  </a:ext>
                </a:extLst>
              </a:tr>
              <a:tr h="609219">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对业务的</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影响</a:t>
                      </a:r>
                      <a:r>
                        <a:rPr lang="en-US" altLang="zh-CN" sz="995" dirty="0">
                          <a:solidFill>
                            <a:srgbClr val="000000"/>
                          </a:solidFill>
                          <a:latin typeface="Times New Roman" panose="02020603050405020304" pitchFamily="18" charset="0"/>
                          <a:cs typeface="Times New Roman" panose="02020603050405020304" pitchFamily="18" charset="0"/>
                        </a:rPr>
                        <a:t>-</a:t>
                      </a:r>
                      <a:r>
                        <a:rPr lang="en-US" altLang="zh-CN" sz="995" dirty="0">
                          <a:solidFill>
                            <a:srgbClr val="000000"/>
                          </a:solidFill>
                          <a:latin typeface="Microsoft YaHei UI" panose="020B0503020204020204" pitchFamily="18" charset="-122"/>
                          <a:cs typeface="Microsoft YaHei UI" panose="020B0503020204020204" pitchFamily="18" charset="-122"/>
                        </a:rPr>
                        <a:t>高</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9A33"/>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1"/>
                  </a:ext>
                </a:extLst>
              </a:tr>
              <a:tr h="597026">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对业务的</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影响</a:t>
                      </a:r>
                      <a:r>
                        <a:rPr lang="en-US" altLang="zh-CN" sz="995" dirty="0">
                          <a:solidFill>
                            <a:srgbClr val="000000"/>
                          </a:solidFill>
                          <a:latin typeface="Times New Roman" panose="02020603050405020304" pitchFamily="18" charset="0"/>
                          <a:cs typeface="Times New Roman" panose="02020603050405020304" pitchFamily="18" charset="0"/>
                        </a:rPr>
                        <a:t>-</a:t>
                      </a:r>
                      <a:r>
                        <a:rPr lang="en-US" altLang="zh-CN" sz="995" dirty="0">
                          <a:solidFill>
                            <a:srgbClr val="000000"/>
                          </a:solidFill>
                          <a:latin typeface="Microsoft YaHei UI" panose="020B0503020204020204" pitchFamily="18" charset="-122"/>
                          <a:cs typeface="Microsoft YaHei UI" panose="020B0503020204020204" pitchFamily="18" charset="-122"/>
                        </a:rPr>
                        <a:t>低</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9A33"/>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685800" y="5715000"/>
            <a:ext cx="7366000" cy="393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列出重要的趋势或事件，填入以上分析表格。有的事件/趋势，从不同的角度看，可能是威胁，</a:t>
            </a:r>
          </a:p>
          <a:p>
            <a:pPr>
              <a:lnSpc>
                <a:spcPts val="1300"/>
              </a:lnSpc>
            </a:pPr>
            <a:r>
              <a:rPr lang="en-US" altLang="zh-CN" sz="1405" dirty="0">
                <a:solidFill>
                  <a:srgbClr val="000000"/>
                </a:solidFill>
                <a:latin typeface="Microsoft YaHei UI" panose="020B0503020204020204" pitchFamily="18" charset="-122"/>
                <a:cs typeface="Microsoft YaHei UI" panose="020B0503020204020204" pitchFamily="18" charset="-122"/>
              </a:rPr>
              <a:t>也可能是机会。</a:t>
            </a:r>
          </a:p>
        </p:txBody>
      </p:sp>
      <p:sp>
        <p:nvSpPr>
          <p:cNvPr id="8" name="TextBox 1"/>
          <p:cNvSpPr txBox="1"/>
          <p:nvPr/>
        </p:nvSpPr>
        <p:spPr>
          <a:xfrm>
            <a:off x="393700" y="215900"/>
            <a:ext cx="39624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市场评估：对机会和威胁分析</a:t>
            </a:r>
          </a:p>
        </p:txBody>
      </p:sp>
      <p:sp>
        <p:nvSpPr>
          <p:cNvPr id="9" name="TextBox 1"/>
          <p:cNvSpPr txBox="1"/>
          <p:nvPr/>
        </p:nvSpPr>
        <p:spPr>
          <a:xfrm>
            <a:off x="2159000" y="965200"/>
            <a:ext cx="3810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机</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会</a:t>
            </a:r>
          </a:p>
        </p:txBody>
      </p:sp>
      <p:sp>
        <p:nvSpPr>
          <p:cNvPr id="10" name="TextBox 1"/>
          <p:cNvSpPr txBox="1"/>
          <p:nvPr/>
        </p:nvSpPr>
        <p:spPr>
          <a:xfrm>
            <a:off x="6083300" y="1066800"/>
            <a:ext cx="3810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威</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胁</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050023" y="5827776"/>
            <a:ext cx="880871" cy="115823"/>
          </a:xfrm>
          <a:custGeom>
            <a:avLst/>
            <a:gdLst>
              <a:gd name="connsiteX0" fmla="*/ 0 w 880871"/>
              <a:gd name="connsiteY0" fmla="*/ 0 h 115823"/>
              <a:gd name="connsiteX1" fmla="*/ 0 w 880871"/>
              <a:gd name="connsiteY1" fmla="*/ 115823 h 115823"/>
              <a:gd name="connsiteX2" fmla="*/ 880871 w 880871"/>
              <a:gd name="connsiteY2" fmla="*/ 115823 h 115823"/>
              <a:gd name="connsiteX3" fmla="*/ 880871 w 880871"/>
              <a:gd name="connsiteY3" fmla="*/ 0 h 115823"/>
              <a:gd name="connsiteX4" fmla="*/ 0 w 880871"/>
              <a:gd name="connsiteY4" fmla="*/ 0 h 1158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0871" h="115823">
                <a:moveTo>
                  <a:pt x="0" y="0"/>
                </a:moveTo>
                <a:lnTo>
                  <a:pt x="0" y="115823"/>
                </a:lnTo>
                <a:lnTo>
                  <a:pt x="880871" y="115823"/>
                </a:lnTo>
                <a:lnTo>
                  <a:pt x="880871"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170164" y="5827776"/>
            <a:ext cx="880871" cy="115823"/>
          </a:xfrm>
          <a:custGeom>
            <a:avLst/>
            <a:gdLst>
              <a:gd name="connsiteX0" fmla="*/ 0 w 880871"/>
              <a:gd name="connsiteY0" fmla="*/ 0 h 115823"/>
              <a:gd name="connsiteX1" fmla="*/ 0 w 880871"/>
              <a:gd name="connsiteY1" fmla="*/ 115823 h 115823"/>
              <a:gd name="connsiteX2" fmla="*/ 880871 w 880871"/>
              <a:gd name="connsiteY2" fmla="*/ 115823 h 115823"/>
              <a:gd name="connsiteX3" fmla="*/ 880871 w 880871"/>
              <a:gd name="connsiteY3" fmla="*/ 0 h 115823"/>
              <a:gd name="connsiteX4" fmla="*/ 0 w 880871"/>
              <a:gd name="connsiteY4" fmla="*/ 0 h 1158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0871" h="115823">
                <a:moveTo>
                  <a:pt x="0" y="0"/>
                </a:moveTo>
                <a:lnTo>
                  <a:pt x="0" y="115823"/>
                </a:lnTo>
                <a:lnTo>
                  <a:pt x="880871" y="115823"/>
                </a:lnTo>
                <a:lnTo>
                  <a:pt x="880871"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749300" y="304800"/>
            <a:ext cx="7099300" cy="29210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业务设计中至少要有一个强有力的战略控制点</a:t>
            </a:r>
          </a:p>
          <a:p>
            <a:pPr>
              <a:lnSpc>
                <a:spcPts val="1000"/>
              </a:lnSpc>
            </a:pPr>
            <a:endParaRPr lang="en-US" altLang="zh-CN" dirty="0"/>
          </a:p>
          <a:p>
            <a:pPr>
              <a:lnSpc>
                <a:spcPts val="1000"/>
              </a:lnSpc>
            </a:pPr>
            <a:endParaRPr lang="en-US" altLang="zh-CN" dirty="0"/>
          </a:p>
          <a:p>
            <a:pPr>
              <a:lnSpc>
                <a:spcPts val="2200"/>
              </a:lnSpc>
            </a:pPr>
            <a:r>
              <a:rPr lang="en-US" altLang="zh-CN" sz="1405" dirty="0">
                <a:solidFill>
                  <a:srgbClr val="C00000"/>
                </a:solidFill>
                <a:latin typeface="Microsoft YaHei UI" panose="020B0503020204020204" pitchFamily="18" charset="-122"/>
                <a:cs typeface="Microsoft YaHei UI" panose="020B0503020204020204" pitchFamily="18" charset="-122"/>
              </a:rPr>
              <a:t>战略控制点保护业务设计形成的利润流有多种战略控制点：</a:t>
            </a:r>
          </a:p>
          <a:p>
            <a:pPr>
              <a:lnSpc>
                <a:spcPts val="2200"/>
              </a:lnSpc>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品牌</a:t>
            </a:r>
          </a:p>
          <a:p>
            <a:pPr>
              <a:lnSpc>
                <a:spcPts val="2100"/>
              </a:lnSpc>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专利</a:t>
            </a:r>
          </a:p>
          <a:p>
            <a:pPr>
              <a:lnSpc>
                <a:spcPts val="2100"/>
              </a:lnSpc>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版权</a:t>
            </a:r>
          </a:p>
          <a:p>
            <a:pPr>
              <a:lnSpc>
                <a:spcPts val="2100"/>
              </a:lnSpc>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领先两年的产品开发</a:t>
            </a:r>
          </a:p>
          <a:p>
            <a:pPr>
              <a:lnSpc>
                <a:spcPts val="2100"/>
              </a:lnSpc>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20%的成本优势</a:t>
            </a:r>
          </a:p>
          <a:p>
            <a:pPr>
              <a:lnSpc>
                <a:spcPts val="2100"/>
              </a:lnSpc>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分销控制</a:t>
            </a:r>
          </a:p>
          <a:p>
            <a:pPr>
              <a:lnSpc>
                <a:spcPts val="2100"/>
              </a:lnSpc>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供应控制</a:t>
            </a:r>
          </a:p>
        </p:txBody>
      </p:sp>
      <p:sp>
        <p:nvSpPr>
          <p:cNvPr id="7" name="TextBox 1"/>
          <p:cNvSpPr txBox="1"/>
          <p:nvPr/>
        </p:nvSpPr>
        <p:spPr>
          <a:xfrm>
            <a:off x="749300" y="3238500"/>
            <a:ext cx="50800" cy="165100"/>
          </a:xfrm>
          <a:prstGeom prst="rect">
            <a:avLst/>
          </a:prstGeom>
          <a:noFill/>
        </p:spPr>
        <p:txBody>
          <a:bodyPr wrap="none" lIns="0" tIns="0" rIns="0" rtlCol="0">
            <a:spAutoFit/>
          </a:bodyPr>
          <a:lstStyle/>
          <a:p>
            <a:pPr>
              <a:lnSpc>
                <a:spcPts val="1300"/>
              </a:lnSpc>
            </a:pPr>
            <a:r>
              <a:rPr lang="en-US" altLang="zh-CN" sz="1200" dirty="0">
                <a:solidFill>
                  <a:srgbClr val="000000"/>
                </a:solidFill>
                <a:latin typeface="Times New Roman" panose="02020603050405020304" pitchFamily="18" charset="0"/>
                <a:cs typeface="Times New Roman" panose="02020603050405020304" pitchFamily="18" charset="0"/>
              </a:rPr>
              <a:t>•</a:t>
            </a:r>
          </a:p>
        </p:txBody>
      </p:sp>
      <p:sp>
        <p:nvSpPr>
          <p:cNvPr id="8" name="TextBox 1"/>
          <p:cNvSpPr txBox="1"/>
          <p:nvPr/>
        </p:nvSpPr>
        <p:spPr>
          <a:xfrm>
            <a:off x="977900" y="3213100"/>
            <a:ext cx="1066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拥有客户信息流</a:t>
            </a:r>
          </a:p>
        </p:txBody>
      </p:sp>
      <p:sp>
        <p:nvSpPr>
          <p:cNvPr id="9" name="TextBox 1"/>
          <p:cNvSpPr txBox="1"/>
          <p:nvPr/>
        </p:nvSpPr>
        <p:spPr>
          <a:xfrm>
            <a:off x="749300" y="3556000"/>
            <a:ext cx="7785100" cy="2159000"/>
          </a:xfrm>
          <a:prstGeom prst="rect">
            <a:avLst/>
          </a:prstGeom>
          <a:noFill/>
        </p:spPr>
        <p:txBody>
          <a:bodyPr wrap="none" lIns="0" tIns="0" rIns="0" rtlCol="0">
            <a:spAutoFit/>
          </a:bodyPr>
          <a:lstStyle/>
          <a:p>
            <a:pPr>
              <a:lnSpc>
                <a:spcPts val="1500"/>
              </a:lnSpc>
              <a:tabLst>
                <a:tab pos="165100" algn="l"/>
              </a:tabLst>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独特的组织文化</a:t>
            </a:r>
          </a:p>
          <a:p>
            <a:pPr>
              <a:lnSpc>
                <a:spcPts val="2100"/>
              </a:lnSpc>
              <a:tabLst>
                <a:tab pos="165100" algn="l"/>
              </a:tabLst>
            </a:pPr>
            <a:r>
              <a:rPr lang="en-US" altLang="zh-CN" sz="1200" dirty="0">
                <a:solidFill>
                  <a:srgbClr val="595757"/>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价值链控制</a:t>
            </a:r>
          </a:p>
          <a:p>
            <a:pPr>
              <a:lnSpc>
                <a:spcPts val="1000"/>
              </a:lnSpc>
            </a:pPr>
            <a:endParaRPr lang="en-US" altLang="zh-CN" dirty="0"/>
          </a:p>
          <a:p>
            <a:pPr>
              <a:lnSpc>
                <a:spcPts val="1000"/>
              </a:lnSpc>
            </a:pPr>
            <a:endParaRPr lang="en-US" altLang="zh-CN" dirty="0"/>
          </a:p>
          <a:p>
            <a:pPr>
              <a:lnSpc>
                <a:spcPts val="2600"/>
              </a:lnSpc>
              <a:tabLst>
                <a:tab pos="165100" algn="l"/>
              </a:tabLst>
            </a:pPr>
            <a:r>
              <a:rPr lang="en-US" altLang="zh-CN" sz="1405" dirty="0">
                <a:solidFill>
                  <a:srgbClr val="C00000"/>
                </a:solidFill>
                <a:latin typeface="Microsoft YaHei UI" panose="020B0503020204020204" pitchFamily="18" charset="-122"/>
                <a:cs typeface="Microsoft YaHei UI" panose="020B0503020204020204" pitchFamily="18" charset="-122"/>
              </a:rPr>
              <a:t>每个好的业务设计至少要有一个战略控制点。最好的业务设计有两个或更多：</a:t>
            </a:r>
          </a:p>
          <a:p>
            <a:pPr>
              <a:lnSpc>
                <a:spcPts val="2200"/>
              </a:lnSpc>
              <a:tabLst>
                <a:tab pos="165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Intel的战略控制点有：领先两年的产品、价值链控制和品牌</a:t>
            </a:r>
          </a:p>
          <a:p>
            <a:pPr>
              <a:lnSpc>
                <a:spcPts val="2100"/>
              </a:lnSpc>
              <a:tabLst>
                <a:tab pos="165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可口可乐的战略控制点有：品牌、低成本的的物流系统、价值链管理、全球绝对支配地位（可口可乐拥有的市场份</a:t>
            </a:r>
          </a:p>
          <a:p>
            <a:pPr>
              <a:lnSpc>
                <a:spcPts val="2100"/>
              </a:lnSpc>
              <a:tabLst>
                <a:tab pos="165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额是竞争对手的3-5倍）</a:t>
            </a:r>
          </a:p>
          <a:p>
            <a:pPr>
              <a:lnSpc>
                <a:spcPts val="2100"/>
              </a:lnSpc>
              <a:tabLst>
                <a:tab pos="165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GE（通用电气）的战略控制点有：低成本的地位、并凭借全套的服务和解决方案包拥有了良好的客户关系。</a:t>
            </a:r>
          </a:p>
        </p:txBody>
      </p:sp>
      <p:sp>
        <p:nvSpPr>
          <p:cNvPr id="6" name="日期占位符 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033259" y="5812535"/>
            <a:ext cx="880871" cy="117348"/>
          </a:xfrm>
          <a:custGeom>
            <a:avLst/>
            <a:gdLst>
              <a:gd name="connsiteX0" fmla="*/ 0 w 880871"/>
              <a:gd name="connsiteY0" fmla="*/ 0 h 117348"/>
              <a:gd name="connsiteX1" fmla="*/ 0 w 880871"/>
              <a:gd name="connsiteY1" fmla="*/ 117348 h 117348"/>
              <a:gd name="connsiteX2" fmla="*/ 880871 w 880871"/>
              <a:gd name="connsiteY2" fmla="*/ 117348 h 117348"/>
              <a:gd name="connsiteX3" fmla="*/ 880871 w 880871"/>
              <a:gd name="connsiteY3" fmla="*/ 0 h 117348"/>
              <a:gd name="connsiteX4" fmla="*/ 0 w 880871"/>
              <a:gd name="connsiteY4" fmla="*/ 0 h 1173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0871" h="117348">
                <a:moveTo>
                  <a:pt x="0" y="0"/>
                </a:moveTo>
                <a:lnTo>
                  <a:pt x="0" y="117348"/>
                </a:lnTo>
                <a:lnTo>
                  <a:pt x="880871" y="117348"/>
                </a:lnTo>
                <a:lnTo>
                  <a:pt x="880871"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nvGraphicFramePr>
        <p:xfrm>
          <a:off x="683564" y="947166"/>
          <a:ext cx="7494978" cy="4855597"/>
        </p:xfrm>
        <a:graphic>
          <a:graphicData uri="http://schemas.openxmlformats.org/drawingml/2006/table">
            <a:tbl>
              <a:tblPr/>
              <a:tblGrid>
                <a:gridCol w="1225245">
                  <a:extLst>
                    <a:ext uri="{9D8B030D-6E8A-4147-A177-3AD203B41FA5}">
                      <a16:colId xmlns:a16="http://schemas.microsoft.com/office/drawing/2014/main" val="20000"/>
                    </a:ext>
                  </a:extLst>
                </a:gridCol>
                <a:gridCol w="883411">
                  <a:extLst>
                    <a:ext uri="{9D8B030D-6E8A-4147-A177-3AD203B41FA5}">
                      <a16:colId xmlns:a16="http://schemas.microsoft.com/office/drawing/2014/main" val="20001"/>
                    </a:ext>
                  </a:extLst>
                </a:gridCol>
                <a:gridCol w="3493769">
                  <a:extLst>
                    <a:ext uri="{9D8B030D-6E8A-4147-A177-3AD203B41FA5}">
                      <a16:colId xmlns:a16="http://schemas.microsoft.com/office/drawing/2014/main" val="20002"/>
                    </a:ext>
                  </a:extLst>
                </a:gridCol>
                <a:gridCol w="1892553">
                  <a:extLst>
                    <a:ext uri="{9D8B030D-6E8A-4147-A177-3AD203B41FA5}">
                      <a16:colId xmlns:a16="http://schemas.microsoft.com/office/drawing/2014/main" val="20003"/>
                    </a:ext>
                  </a:extLst>
                </a:gridCol>
              </a:tblGrid>
              <a:tr h="616838">
                <a:tc>
                  <a:txBody>
                    <a:bodyPr/>
                    <a:lstStyle/>
                    <a:p>
                      <a:pPr algn="ctr"/>
                      <a:r>
                        <a:rPr lang="en-US" altLang="zh-CN" sz="1600" dirty="0">
                          <a:solidFill>
                            <a:srgbClr val="000000"/>
                          </a:solidFill>
                          <a:latin typeface="Microsoft YaHei UI" panose="020B0503020204020204" pitchFamily="18" charset="-122"/>
                          <a:cs typeface="Microsoft YaHei UI" panose="020B0503020204020204" pitchFamily="18" charset="-122"/>
                        </a:rPr>
                        <a:t>保护利润</a:t>
                      </a:r>
                      <a:endParaRPr lang="zh-CN" altLang="en-US" sz="1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595" dirty="0">
                          <a:solidFill>
                            <a:srgbClr val="000000"/>
                          </a:solidFill>
                          <a:latin typeface="Microsoft YaHei UI" panose="020B0503020204020204" pitchFamily="18" charset="-122"/>
                          <a:cs typeface="Microsoft YaHei UI" panose="020B0503020204020204" pitchFamily="18" charset="-122"/>
                        </a:rPr>
                        <a:t>的强度</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指数</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战略控制点（手段）</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举例</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extLst>
                  <a:ext uri="{0D108BD9-81ED-4DB2-BD59-A6C34878D82A}">
                    <a16:rowId xmlns:a16="http://schemas.microsoft.com/office/drawing/2014/main" val="10000"/>
                  </a:ext>
                </a:extLst>
              </a:tr>
              <a:tr h="345947">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高</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10</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建立行业标准</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微软、Oracle</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1"/>
                  </a:ext>
                </a:extLst>
              </a:tr>
              <a:tr h="554989">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9</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管理价值链</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Intel、可口可乐</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2"/>
                  </a:ext>
                </a:extLst>
              </a:tr>
              <a:tr h="600329">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8</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领导地位</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可口可乐、全</a:t>
                      </a:r>
                      <a:endParaRPr lang="zh-CN" altLang="en-US" sz="15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595" dirty="0">
                          <a:solidFill>
                            <a:srgbClr val="000000"/>
                          </a:solidFill>
                          <a:latin typeface="Microsoft YaHei UI" panose="020B0503020204020204" pitchFamily="18" charset="-122"/>
                          <a:cs typeface="Microsoft YaHei UI" panose="020B0503020204020204" pitchFamily="18" charset="-122"/>
                        </a:rPr>
                        <a:t>球性的公司</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3"/>
                  </a:ext>
                </a:extLst>
              </a:tr>
              <a:tr h="366522">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7</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拥有良好的客户关系</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通用、EDS</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4"/>
                  </a:ext>
                </a:extLst>
              </a:tr>
              <a:tr h="345947">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中</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6</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品牌、版权</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无数的</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5"/>
                  </a:ext>
                </a:extLst>
              </a:tr>
              <a:tr h="366395">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5</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两年的产品开发提前期</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Intel</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6"/>
                  </a:ext>
                </a:extLst>
              </a:tr>
              <a:tr h="345947">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低</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4</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一年的产品开发提前期</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很少</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7"/>
                  </a:ext>
                </a:extLst>
              </a:tr>
              <a:tr h="600329">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3</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10-20%的成本优势</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Nucor、西南航</a:t>
                      </a:r>
                      <a:endParaRPr lang="zh-CN" altLang="en-US" sz="15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595" dirty="0">
                          <a:solidFill>
                            <a:srgbClr val="000000"/>
                          </a:solidFill>
                          <a:latin typeface="Microsoft YaHei UI" panose="020B0503020204020204" pitchFamily="18" charset="-122"/>
                          <a:cs typeface="Microsoft YaHei UI" panose="020B0503020204020204" pitchFamily="18" charset="-122"/>
                        </a:rPr>
                        <a:t>空</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8"/>
                  </a:ext>
                </a:extLst>
              </a:tr>
              <a:tr h="345947">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无</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2</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具有平均成本</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无数的</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9"/>
                  </a:ext>
                </a:extLst>
              </a:tr>
              <a:tr h="366407">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00EFEF"/>
                    </a:solidFill>
                  </a:tcPr>
                </a:tc>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1</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成本劣势</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无数的</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10"/>
                  </a:ext>
                </a:extLst>
              </a:tr>
            </a:tbl>
          </a:graphicData>
        </a:graphic>
      </p:graphicFrame>
      <p:sp>
        <p:nvSpPr>
          <p:cNvPr id="2" name="TextBox 1"/>
          <p:cNvSpPr txBox="1"/>
          <p:nvPr/>
        </p:nvSpPr>
        <p:spPr>
          <a:xfrm>
            <a:off x="533400" y="215900"/>
            <a:ext cx="32004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战略控制指数及举例</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611555" y="2780919"/>
          <a:ext cx="7488884" cy="3402075"/>
        </p:xfrm>
        <a:graphic>
          <a:graphicData uri="http://schemas.openxmlformats.org/drawingml/2006/table">
            <a:tbl>
              <a:tblPr/>
              <a:tblGrid>
                <a:gridCol w="1728165">
                  <a:extLst>
                    <a:ext uri="{9D8B030D-6E8A-4147-A177-3AD203B41FA5}">
                      <a16:colId xmlns:a16="http://schemas.microsoft.com/office/drawing/2014/main" val="20000"/>
                    </a:ext>
                  </a:extLst>
                </a:gridCol>
                <a:gridCol w="3384422">
                  <a:extLst>
                    <a:ext uri="{9D8B030D-6E8A-4147-A177-3AD203B41FA5}">
                      <a16:colId xmlns:a16="http://schemas.microsoft.com/office/drawing/2014/main" val="20001"/>
                    </a:ext>
                  </a:extLst>
                </a:gridCol>
                <a:gridCol w="2376297">
                  <a:extLst>
                    <a:ext uri="{9D8B030D-6E8A-4147-A177-3AD203B41FA5}">
                      <a16:colId xmlns:a16="http://schemas.microsoft.com/office/drawing/2014/main" val="20002"/>
                    </a:ext>
                  </a:extLst>
                </a:gridCol>
              </a:tblGrid>
              <a:tr h="928115">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始于：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确定分析结构与框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架</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目的：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根据谁买什么和为什么买，为产品线提供市</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场细分的手段。然后收集所选细分市场的数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据，用于进一步分析。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终于：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获得、评估并准备组合分析模</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型的数据</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0"/>
                  </a:ext>
                </a:extLst>
              </a:tr>
              <a:tr h="1828800">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输入：</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使命描述与市场定</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市场评估的结论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市场地图</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活动：</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确定分析结构与框架</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确定市场细分框架</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获得/审视所需的组合分析框架</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验证市场细分框架、标准与权重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批准市场细分框架、标准与权重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获得、评估和准备组合分析模型的数据</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获得粗略的市场/细分市场数据</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分析、评估和准备市场/细分市场数据</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批准的市场细分框架</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初步选定的细分市场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每个所选细分市场的概貌</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初始客户$APPEALS分析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将公司和竞争对手的产品/产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品包与每个细分市场映射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645160">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来源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市场评估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客户：</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市场管理的后续步骤</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342900" y="304800"/>
            <a:ext cx="7734300" cy="13843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22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这个步骤包括确定结构，用这个结构来进一步分析市场、收集信息，对机会进行排序</a:t>
            </a:r>
          </a:p>
          <a:p>
            <a:pPr>
              <a:lnSpc>
                <a:spcPts val="23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和选择。在确定结构时，产品线必须使用一致的细分变量和评估标准。</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本步骤包括</a:t>
            </a:r>
          </a:p>
          <a:p>
            <a:pPr>
              <a:lnSpc>
                <a:spcPts val="23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针对所有市场/细分市场的市场情报收集和标准数据准备。</a:t>
            </a:r>
          </a:p>
        </p:txBody>
      </p:sp>
      <p:sp>
        <p:nvSpPr>
          <p:cNvPr id="6" name="TextBox 1"/>
          <p:cNvSpPr txBox="1"/>
          <p:nvPr/>
        </p:nvSpPr>
        <p:spPr>
          <a:xfrm>
            <a:off x="558800" y="1739900"/>
            <a:ext cx="6096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目的：</a:t>
            </a:r>
          </a:p>
        </p:txBody>
      </p:sp>
      <p:sp>
        <p:nvSpPr>
          <p:cNvPr id="7" name="TextBox 1"/>
          <p:cNvSpPr txBox="1"/>
          <p:nvPr/>
        </p:nvSpPr>
        <p:spPr>
          <a:xfrm>
            <a:off x="558800" y="2108200"/>
            <a:ext cx="50800" cy="1905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8" name="TextBox 1"/>
          <p:cNvSpPr txBox="1"/>
          <p:nvPr/>
        </p:nvSpPr>
        <p:spPr>
          <a:xfrm>
            <a:off x="901700" y="2070100"/>
            <a:ext cx="3987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确定市场细分的框架，要、确定/获得组合分析模型</a:t>
            </a:r>
          </a:p>
        </p:txBody>
      </p:sp>
      <p:sp>
        <p:nvSpPr>
          <p:cNvPr id="9" name="TextBox 1"/>
          <p:cNvSpPr txBox="1"/>
          <p:nvPr/>
        </p:nvSpPr>
        <p:spPr>
          <a:xfrm>
            <a:off x="558800" y="2374900"/>
            <a:ext cx="2667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、收集和准备各细分市场的数据。</a:t>
            </a:r>
          </a:p>
        </p:txBody>
      </p:sp>
      <p:sp>
        <p:nvSpPr>
          <p:cNvPr id="10" name="TextBox 1"/>
          <p:cNvSpPr txBox="1"/>
          <p:nvPr/>
        </p:nvSpPr>
        <p:spPr>
          <a:xfrm>
            <a:off x="5740400" y="1752600"/>
            <a:ext cx="8128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交付件：</a:t>
            </a:r>
          </a:p>
        </p:txBody>
      </p:sp>
      <p:sp>
        <p:nvSpPr>
          <p:cNvPr id="11" name="TextBox 1"/>
          <p:cNvSpPr txBox="1"/>
          <p:nvPr/>
        </p:nvSpPr>
        <p:spPr>
          <a:xfrm>
            <a:off x="5740400" y="2108200"/>
            <a:ext cx="50800" cy="1905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12" name="TextBox 1"/>
          <p:cNvSpPr txBox="1"/>
          <p:nvPr/>
        </p:nvSpPr>
        <p:spPr>
          <a:xfrm>
            <a:off x="6083300" y="2082800"/>
            <a:ext cx="1066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市场细分框架</a:t>
            </a:r>
          </a:p>
        </p:txBody>
      </p:sp>
      <p:sp>
        <p:nvSpPr>
          <p:cNvPr id="13" name="TextBox 1"/>
          <p:cNvSpPr txBox="1"/>
          <p:nvPr/>
        </p:nvSpPr>
        <p:spPr>
          <a:xfrm>
            <a:off x="5740400" y="2413000"/>
            <a:ext cx="50800" cy="1905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14" name="TextBox 1"/>
          <p:cNvSpPr txBox="1"/>
          <p:nvPr/>
        </p:nvSpPr>
        <p:spPr>
          <a:xfrm>
            <a:off x="6083300" y="2387600"/>
            <a:ext cx="21336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初步的目标细分市场的数据</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940295" y="0"/>
            <a:ext cx="2203704" cy="2197100"/>
          </a:xfrm>
          <a:custGeom>
            <a:avLst/>
            <a:gdLst>
              <a:gd name="connsiteX0" fmla="*/ 0 w 2203704"/>
              <a:gd name="connsiteY0" fmla="*/ 0 h 2197100"/>
              <a:gd name="connsiteX1" fmla="*/ 2203704 w 2203704"/>
              <a:gd name="connsiteY1" fmla="*/ 0 h 2197100"/>
              <a:gd name="connsiteX2" fmla="*/ 2203704 w 2203704"/>
              <a:gd name="connsiteY2" fmla="*/ 2197100 h 2197100"/>
              <a:gd name="connsiteX3" fmla="*/ 0 w 2203704"/>
              <a:gd name="connsiteY3" fmla="*/ 2197100 h 2197100"/>
              <a:gd name="connsiteX4" fmla="*/ 0 w 2203704"/>
              <a:gd name="connsiteY4" fmla="*/ 0 h 2197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03704" h="2197100">
                <a:moveTo>
                  <a:pt x="0" y="0"/>
                </a:moveTo>
                <a:lnTo>
                  <a:pt x="2203704" y="0"/>
                </a:lnTo>
                <a:lnTo>
                  <a:pt x="2203704" y="2197100"/>
                </a:lnTo>
                <a:lnTo>
                  <a:pt x="0" y="21971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33004" y="208788"/>
            <a:ext cx="918971" cy="734567"/>
          </a:xfrm>
          <a:custGeom>
            <a:avLst/>
            <a:gdLst>
              <a:gd name="connsiteX0" fmla="*/ 203200 w 918971"/>
              <a:gd name="connsiteY0" fmla="*/ 733806 h 734567"/>
              <a:gd name="connsiteX1" fmla="*/ 695959 w 918971"/>
              <a:gd name="connsiteY1" fmla="*/ 734567 h 734567"/>
              <a:gd name="connsiteX2" fmla="*/ 773810 w 918971"/>
              <a:gd name="connsiteY2" fmla="*/ 602360 h 734567"/>
              <a:gd name="connsiteX3" fmla="*/ 847978 w 918971"/>
              <a:gd name="connsiteY3" fmla="*/ 466978 h 734567"/>
              <a:gd name="connsiteX4" fmla="*/ 918971 w 918971"/>
              <a:gd name="connsiteY4" fmla="*/ 330199 h 734567"/>
              <a:gd name="connsiteX5" fmla="*/ 771525 w 918971"/>
              <a:gd name="connsiteY5" fmla="*/ 413511 h 734567"/>
              <a:gd name="connsiteX6" fmla="*/ 0 w 918971"/>
              <a:gd name="connsiteY6" fmla="*/ 0 h 734567"/>
              <a:gd name="connsiteX7" fmla="*/ 173354 w 918971"/>
              <a:gd name="connsiteY7" fmla="*/ 213232 h 734567"/>
              <a:gd name="connsiteX8" fmla="*/ 66420 w 918971"/>
              <a:gd name="connsiteY8" fmla="*/ 460120 h 734567"/>
              <a:gd name="connsiteX9" fmla="*/ 368172 w 918971"/>
              <a:gd name="connsiteY9" fmla="*/ 640587 h 734567"/>
              <a:gd name="connsiteX10" fmla="*/ 203200 w 918971"/>
              <a:gd name="connsiteY10" fmla="*/ 733806 h 7345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18971" h="734567">
                <a:moveTo>
                  <a:pt x="203200" y="733806"/>
                </a:moveTo>
                <a:lnTo>
                  <a:pt x="695959" y="734567"/>
                </a:lnTo>
                <a:lnTo>
                  <a:pt x="773810" y="602360"/>
                </a:lnTo>
                <a:lnTo>
                  <a:pt x="847978" y="466978"/>
                </a:lnTo>
                <a:lnTo>
                  <a:pt x="918971" y="330199"/>
                </a:lnTo>
                <a:lnTo>
                  <a:pt x="771525" y="413511"/>
                </a:lnTo>
                <a:cubicBezTo>
                  <a:pt x="605789" y="157734"/>
                  <a:pt x="303402" y="0"/>
                  <a:pt x="0" y="0"/>
                </a:cubicBezTo>
                <a:lnTo>
                  <a:pt x="173354" y="213232"/>
                </a:lnTo>
                <a:lnTo>
                  <a:pt x="66420" y="460120"/>
                </a:lnTo>
                <a:cubicBezTo>
                  <a:pt x="184657" y="480567"/>
                  <a:pt x="294131" y="546099"/>
                  <a:pt x="368172" y="640587"/>
                </a:cubicBezTo>
                <a:lnTo>
                  <a:pt x="203200" y="733806"/>
                </a:lnTo>
              </a:path>
            </a:pathLst>
          </a:custGeom>
          <a:solidFill>
            <a:srgbClr val="CC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26907" y="202691"/>
            <a:ext cx="931164" cy="746759"/>
          </a:xfrm>
          <a:custGeom>
            <a:avLst/>
            <a:gdLst>
              <a:gd name="connsiteX0" fmla="*/ 209423 w 931164"/>
              <a:gd name="connsiteY0" fmla="*/ 739647 h 746759"/>
              <a:gd name="connsiteX1" fmla="*/ 701929 w 931164"/>
              <a:gd name="connsiteY1" fmla="*/ 740410 h 746759"/>
              <a:gd name="connsiteX2" fmla="*/ 779780 w 931164"/>
              <a:gd name="connsiteY2" fmla="*/ 608202 h 746759"/>
              <a:gd name="connsiteX3" fmla="*/ 853821 w 931164"/>
              <a:gd name="connsiteY3" fmla="*/ 473075 h 746759"/>
              <a:gd name="connsiteX4" fmla="*/ 924814 w 931164"/>
              <a:gd name="connsiteY4" fmla="*/ 336295 h 746759"/>
              <a:gd name="connsiteX5" fmla="*/ 777494 w 931164"/>
              <a:gd name="connsiteY5" fmla="*/ 419608 h 746759"/>
              <a:gd name="connsiteX6" fmla="*/ 6350 w 931164"/>
              <a:gd name="connsiteY6" fmla="*/ 6350 h 746759"/>
              <a:gd name="connsiteX7" fmla="*/ 179705 w 931164"/>
              <a:gd name="connsiteY7" fmla="*/ 219456 h 746759"/>
              <a:gd name="connsiteX8" fmla="*/ 72771 w 931164"/>
              <a:gd name="connsiteY8" fmla="*/ 466216 h 746759"/>
              <a:gd name="connsiteX9" fmla="*/ 374396 w 931164"/>
              <a:gd name="connsiteY9" fmla="*/ 646430 h 746759"/>
              <a:gd name="connsiteX10" fmla="*/ 209423 w 931164"/>
              <a:gd name="connsiteY10" fmla="*/ 739647 h 7467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31164" h="746759">
                <a:moveTo>
                  <a:pt x="209423" y="739647"/>
                </a:moveTo>
                <a:lnTo>
                  <a:pt x="701929" y="740410"/>
                </a:lnTo>
                <a:lnTo>
                  <a:pt x="779780" y="608202"/>
                </a:lnTo>
                <a:lnTo>
                  <a:pt x="853821" y="473075"/>
                </a:lnTo>
                <a:lnTo>
                  <a:pt x="924814" y="336295"/>
                </a:lnTo>
                <a:lnTo>
                  <a:pt x="777494" y="419608"/>
                </a:lnTo>
                <a:cubicBezTo>
                  <a:pt x="611885" y="163957"/>
                  <a:pt x="309626" y="6350"/>
                  <a:pt x="6350" y="6350"/>
                </a:cubicBezTo>
                <a:lnTo>
                  <a:pt x="179705" y="219456"/>
                </a:lnTo>
                <a:lnTo>
                  <a:pt x="72771" y="466216"/>
                </a:lnTo>
                <a:cubicBezTo>
                  <a:pt x="191008" y="486663"/>
                  <a:pt x="300355" y="552069"/>
                  <a:pt x="374396" y="646430"/>
                </a:cubicBezTo>
                <a:lnTo>
                  <a:pt x="209423" y="73964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8287511" y="742187"/>
            <a:ext cx="717804" cy="896111"/>
          </a:xfrm>
          <a:custGeom>
            <a:avLst/>
            <a:gdLst>
              <a:gd name="connsiteX0" fmla="*/ 223266 w 717804"/>
              <a:gd name="connsiteY0" fmla="*/ 889762 h 896111"/>
              <a:gd name="connsiteX1" fmla="*/ 711454 w 717804"/>
              <a:gd name="connsiteY1" fmla="*/ 879856 h 896111"/>
              <a:gd name="connsiteX2" fmla="*/ 560196 w 717804"/>
              <a:gd name="connsiteY2" fmla="*/ 795020 h 896111"/>
              <a:gd name="connsiteX3" fmla="*/ 587629 w 717804"/>
              <a:gd name="connsiteY3" fmla="*/ 6350 h 896111"/>
              <a:gd name="connsiteX4" fmla="*/ 458596 w 717804"/>
              <a:gd name="connsiteY4" fmla="*/ 232409 h 896111"/>
              <a:gd name="connsiteX5" fmla="*/ 178943 w 717804"/>
              <a:gd name="connsiteY5" fmla="*/ 229362 h 896111"/>
              <a:gd name="connsiteX6" fmla="*/ 156844 w 717804"/>
              <a:gd name="connsiteY6" fmla="*/ 568325 h 896111"/>
              <a:gd name="connsiteX7" fmla="*/ 6350 w 717804"/>
              <a:gd name="connsiteY7" fmla="*/ 486664 h 896111"/>
              <a:gd name="connsiteX8" fmla="*/ 223266 w 717804"/>
              <a:gd name="connsiteY8" fmla="*/ 889762 h 8961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7804" h="896111">
                <a:moveTo>
                  <a:pt x="223266" y="889762"/>
                </a:moveTo>
                <a:lnTo>
                  <a:pt x="711454" y="879856"/>
                </a:lnTo>
                <a:lnTo>
                  <a:pt x="560196" y="795020"/>
                </a:lnTo>
                <a:cubicBezTo>
                  <a:pt x="696848" y="555117"/>
                  <a:pt x="707390" y="255523"/>
                  <a:pt x="587629" y="6350"/>
                </a:cubicBezTo>
                <a:lnTo>
                  <a:pt x="458596" y="232409"/>
                </a:lnTo>
                <a:lnTo>
                  <a:pt x="178943" y="229362"/>
                </a:lnTo>
                <a:cubicBezTo>
                  <a:pt x="216154" y="337820"/>
                  <a:pt x="205613" y="465073"/>
                  <a:pt x="156844" y="568325"/>
                </a:cubicBezTo>
                <a:lnTo>
                  <a:pt x="6350" y="486664"/>
                </a:lnTo>
                <a:lnTo>
                  <a:pt x="223266" y="88976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7057643" y="1290827"/>
            <a:ext cx="894588" cy="734568"/>
          </a:xfrm>
          <a:custGeom>
            <a:avLst/>
            <a:gdLst>
              <a:gd name="connsiteX0" fmla="*/ 316103 w 894588"/>
              <a:gd name="connsiteY0" fmla="*/ 6350 h 734568"/>
              <a:gd name="connsiteX1" fmla="*/ 6350 w 894588"/>
              <a:gd name="connsiteY1" fmla="*/ 370713 h 734568"/>
              <a:gd name="connsiteX2" fmla="*/ 179197 w 894588"/>
              <a:gd name="connsiteY2" fmla="*/ 309625 h 734568"/>
              <a:gd name="connsiteX3" fmla="*/ 877443 w 894588"/>
              <a:gd name="connsiteY3" fmla="*/ 728217 h 734568"/>
              <a:gd name="connsiteX4" fmla="*/ 750570 w 894588"/>
              <a:gd name="connsiteY4" fmla="*/ 517398 h 734568"/>
              <a:gd name="connsiteX5" fmla="*/ 888238 w 894588"/>
              <a:gd name="connsiteY5" fmla="*/ 271399 h 734568"/>
              <a:gd name="connsiteX6" fmla="*/ 638175 w 894588"/>
              <a:gd name="connsiteY6" fmla="*/ 146938 h 734568"/>
              <a:gd name="connsiteX7" fmla="*/ 786511 w 894588"/>
              <a:gd name="connsiteY7" fmla="*/ 93472 h 734568"/>
              <a:gd name="connsiteX8" fmla="*/ 316103 w 894588"/>
              <a:gd name="connsiteY8" fmla="*/ 6350 h 7345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894588" h="734568">
                <a:moveTo>
                  <a:pt x="316103" y="6350"/>
                </a:moveTo>
                <a:lnTo>
                  <a:pt x="6350" y="370713"/>
                </a:lnTo>
                <a:lnTo>
                  <a:pt x="179197" y="309625"/>
                </a:lnTo>
                <a:cubicBezTo>
                  <a:pt x="333502" y="547497"/>
                  <a:pt x="594995" y="703198"/>
                  <a:pt x="877443" y="728217"/>
                </a:cubicBezTo>
                <a:lnTo>
                  <a:pt x="750570" y="517398"/>
                </a:lnTo>
                <a:lnTo>
                  <a:pt x="888238" y="271399"/>
                </a:lnTo>
                <a:cubicBezTo>
                  <a:pt x="794004" y="258952"/>
                  <a:pt x="706755" y="211455"/>
                  <a:pt x="638175" y="146938"/>
                </a:cubicBezTo>
                <a:lnTo>
                  <a:pt x="786511" y="93472"/>
                </a:lnTo>
                <a:lnTo>
                  <a:pt x="3161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7252716" y="64007"/>
            <a:ext cx="928115" cy="813816"/>
          </a:xfrm>
          <a:custGeom>
            <a:avLst/>
            <a:gdLst>
              <a:gd name="connsiteX0" fmla="*/ 406780 w 928115"/>
              <a:gd name="connsiteY0" fmla="*/ 807466 h 813816"/>
              <a:gd name="connsiteX1" fmla="*/ 712342 w 928115"/>
              <a:gd name="connsiteY1" fmla="*/ 608583 h 813816"/>
              <a:gd name="connsiteX2" fmla="*/ 737615 w 928115"/>
              <a:gd name="connsiteY2" fmla="*/ 778509 h 813816"/>
              <a:gd name="connsiteX3" fmla="*/ 921765 w 928115"/>
              <a:gd name="connsiteY3" fmla="*/ 365379 h 813816"/>
              <a:gd name="connsiteX4" fmla="*/ 645921 w 928115"/>
              <a:gd name="connsiteY4" fmla="*/ 6350 h 813816"/>
              <a:gd name="connsiteX5" fmla="*/ 646683 w 928115"/>
              <a:gd name="connsiteY5" fmla="*/ 159512 h 813816"/>
              <a:gd name="connsiteX6" fmla="*/ 6350 w 928115"/>
              <a:gd name="connsiteY6" fmla="*/ 585597 h 813816"/>
              <a:gd name="connsiteX7" fmla="*/ 267715 w 928115"/>
              <a:gd name="connsiteY7" fmla="*/ 587121 h 813816"/>
              <a:gd name="connsiteX8" fmla="*/ 406780 w 928115"/>
              <a:gd name="connsiteY8" fmla="*/ 807466 h 8138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928115" h="813816">
                <a:moveTo>
                  <a:pt x="406780" y="807466"/>
                </a:moveTo>
                <a:cubicBezTo>
                  <a:pt x="478663" y="705993"/>
                  <a:pt x="588644" y="629665"/>
                  <a:pt x="712342" y="608583"/>
                </a:cubicBezTo>
                <a:lnTo>
                  <a:pt x="737615" y="778509"/>
                </a:lnTo>
                <a:lnTo>
                  <a:pt x="921765" y="365379"/>
                </a:lnTo>
                <a:lnTo>
                  <a:pt x="645921" y="6350"/>
                </a:lnTo>
                <a:lnTo>
                  <a:pt x="646683" y="159512"/>
                </a:lnTo>
                <a:cubicBezTo>
                  <a:pt x="374268" y="209930"/>
                  <a:pt x="153542" y="349504"/>
                  <a:pt x="6350" y="585597"/>
                </a:cubicBezTo>
                <a:lnTo>
                  <a:pt x="267715" y="587121"/>
                </a:lnTo>
                <a:lnTo>
                  <a:pt x="406780" y="80746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7010400" y="673608"/>
            <a:ext cx="731520" cy="816863"/>
          </a:xfrm>
          <a:custGeom>
            <a:avLst/>
            <a:gdLst>
              <a:gd name="connsiteX0" fmla="*/ 480441 w 731520"/>
              <a:gd name="connsiteY0" fmla="*/ 6350 h 816863"/>
              <a:gd name="connsiteX1" fmla="*/ 6350 w 731520"/>
              <a:gd name="connsiteY1" fmla="*/ 7111 h 816863"/>
              <a:gd name="connsiteX2" fmla="*/ 155447 w 731520"/>
              <a:gd name="connsiteY2" fmla="*/ 91186 h 816863"/>
              <a:gd name="connsiteX3" fmla="*/ 163068 w 731520"/>
              <a:gd name="connsiteY3" fmla="*/ 810513 h 816863"/>
              <a:gd name="connsiteX4" fmla="*/ 349757 w 731520"/>
              <a:gd name="connsiteY4" fmla="*/ 590550 h 816863"/>
              <a:gd name="connsiteX5" fmla="*/ 589788 w 731520"/>
              <a:gd name="connsiteY5" fmla="*/ 628777 h 816863"/>
              <a:gd name="connsiteX6" fmla="*/ 565277 w 731520"/>
              <a:gd name="connsiteY6" fmla="*/ 322580 h 816863"/>
              <a:gd name="connsiteX7" fmla="*/ 725169 w 731520"/>
              <a:gd name="connsiteY7" fmla="*/ 411099 h 816863"/>
              <a:gd name="connsiteX8" fmla="*/ 480441 w 731520"/>
              <a:gd name="connsiteY8" fmla="*/ 6350 h 8168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31520" h="816863">
                <a:moveTo>
                  <a:pt x="480441" y="6350"/>
                </a:moveTo>
                <a:lnTo>
                  <a:pt x="6350" y="7111"/>
                </a:lnTo>
                <a:lnTo>
                  <a:pt x="155447" y="91186"/>
                </a:lnTo>
                <a:cubicBezTo>
                  <a:pt x="56895" y="318008"/>
                  <a:pt x="59690" y="585850"/>
                  <a:pt x="163068" y="810513"/>
                </a:cubicBezTo>
                <a:lnTo>
                  <a:pt x="349757" y="590550"/>
                </a:lnTo>
                <a:lnTo>
                  <a:pt x="589788" y="628777"/>
                </a:lnTo>
                <a:cubicBezTo>
                  <a:pt x="547243" y="540130"/>
                  <a:pt x="534669" y="416433"/>
                  <a:pt x="565277" y="322580"/>
                </a:cubicBezTo>
                <a:lnTo>
                  <a:pt x="725169" y="411099"/>
                </a:lnTo>
                <a:lnTo>
                  <a:pt x="48044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7840980" y="1391411"/>
            <a:ext cx="941831" cy="821436"/>
          </a:xfrm>
          <a:custGeom>
            <a:avLst/>
            <a:gdLst>
              <a:gd name="connsiteX0" fmla="*/ 6350 w 941831"/>
              <a:gd name="connsiteY0" fmla="*/ 409575 h 821436"/>
              <a:gd name="connsiteX1" fmla="*/ 240156 w 941831"/>
              <a:gd name="connsiteY1" fmla="*/ 815086 h 821436"/>
              <a:gd name="connsiteX2" fmla="*/ 240156 w 941831"/>
              <a:gd name="connsiteY2" fmla="*/ 628777 h 821436"/>
              <a:gd name="connsiteX3" fmla="*/ 599313 w 941831"/>
              <a:gd name="connsiteY3" fmla="*/ 535558 h 821436"/>
              <a:gd name="connsiteX4" fmla="*/ 935481 w 941831"/>
              <a:gd name="connsiteY4" fmla="*/ 259842 h 821436"/>
              <a:gd name="connsiteX5" fmla="*/ 653541 w 941831"/>
              <a:gd name="connsiteY5" fmla="*/ 274447 h 821436"/>
              <a:gd name="connsiteX6" fmla="*/ 525144 w 941831"/>
              <a:gd name="connsiteY6" fmla="*/ 33909 h 821436"/>
              <a:gd name="connsiteX7" fmla="*/ 240156 w 941831"/>
              <a:gd name="connsiteY7" fmla="*/ 174371 h 821436"/>
              <a:gd name="connsiteX8" fmla="*/ 240156 w 941831"/>
              <a:gd name="connsiteY8" fmla="*/ 6350 h 821436"/>
              <a:gd name="connsiteX9" fmla="*/ 6350 w 941831"/>
              <a:gd name="connsiteY9" fmla="*/ 409575 h 8214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41831" h="821436">
                <a:moveTo>
                  <a:pt x="6350" y="409575"/>
                </a:moveTo>
                <a:lnTo>
                  <a:pt x="240156" y="815086"/>
                </a:lnTo>
                <a:lnTo>
                  <a:pt x="240156" y="628777"/>
                </a:lnTo>
                <a:cubicBezTo>
                  <a:pt x="351663" y="627380"/>
                  <a:pt x="498982" y="584327"/>
                  <a:pt x="599313" y="535558"/>
                </a:cubicBezTo>
                <a:cubicBezTo>
                  <a:pt x="731646" y="472948"/>
                  <a:pt x="847343" y="376682"/>
                  <a:pt x="935481" y="259842"/>
                </a:cubicBezTo>
                <a:lnTo>
                  <a:pt x="653541" y="274447"/>
                </a:lnTo>
                <a:lnTo>
                  <a:pt x="525144" y="33909"/>
                </a:lnTo>
                <a:cubicBezTo>
                  <a:pt x="448182" y="109093"/>
                  <a:pt x="348233" y="163068"/>
                  <a:pt x="240156" y="174371"/>
                </a:cubicBezTo>
                <a:lnTo>
                  <a:pt x="240156" y="6350"/>
                </a:lnTo>
                <a:lnTo>
                  <a:pt x="6350" y="4095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533400" y="254000"/>
            <a:ext cx="32512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“细分市场”概况</a:t>
            </a:r>
          </a:p>
        </p:txBody>
      </p:sp>
      <p:sp>
        <p:nvSpPr>
          <p:cNvPr id="13" name="TextBox 1"/>
          <p:cNvSpPr txBox="1"/>
          <p:nvPr/>
        </p:nvSpPr>
        <p:spPr>
          <a:xfrm>
            <a:off x="762000" y="1511300"/>
            <a:ext cx="5943600" cy="54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针对“市场定义”中所描述的市场，为业务单元/产品线制定“市场细分”。</a:t>
            </a:r>
          </a:p>
          <a:p>
            <a:pPr>
              <a:lnSpc>
                <a:spcPts val="2500"/>
              </a:lnSpc>
            </a:pPr>
            <a:r>
              <a:rPr lang="en-US" altLang="zh-CN" sz="1595" dirty="0">
                <a:solidFill>
                  <a:srgbClr val="000000"/>
                </a:solidFill>
                <a:latin typeface="Microsoft YaHei UI" panose="020B0503020204020204" pitchFamily="18" charset="-122"/>
                <a:cs typeface="Microsoft YaHei UI" panose="020B0503020204020204" pitchFamily="18" charset="-122"/>
              </a:rPr>
              <a:t>活动：</a:t>
            </a:r>
          </a:p>
        </p:txBody>
      </p:sp>
      <p:sp>
        <p:nvSpPr>
          <p:cNvPr id="14" name="TextBox 1"/>
          <p:cNvSpPr txBox="1"/>
          <p:nvPr/>
        </p:nvSpPr>
        <p:spPr>
          <a:xfrm>
            <a:off x="762000" y="1143000"/>
            <a:ext cx="6096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目的：</a:t>
            </a:r>
          </a:p>
        </p:txBody>
      </p:sp>
      <p:sp>
        <p:nvSpPr>
          <p:cNvPr id="15" name="TextBox 1"/>
          <p:cNvSpPr txBox="1"/>
          <p:nvPr/>
        </p:nvSpPr>
        <p:spPr>
          <a:xfrm>
            <a:off x="762000" y="2349500"/>
            <a:ext cx="7493000" cy="3390900"/>
          </a:xfrm>
          <a:prstGeom prst="rect">
            <a:avLst/>
          </a:prstGeom>
          <a:noFill/>
        </p:spPr>
        <p:txBody>
          <a:bodyPr wrap="none" lIns="0" tIns="0" rIns="0" rtlCol="0">
            <a:spAutoFit/>
          </a:bodyPr>
          <a:lstStyle/>
          <a:p>
            <a:pPr>
              <a:lnSpc>
                <a:spcPts val="1700"/>
              </a:lnSpc>
              <a:tabLst>
                <a:tab pos="647700" algn="l"/>
              </a:tabLst>
            </a:pPr>
            <a:r>
              <a:rPr lang="en-US" altLang="zh-CN" sz="1405" dirty="0">
                <a:solidFill>
                  <a:srgbClr val="C00000"/>
                </a:solidFill>
                <a:latin typeface="Microsoft YaHei UI" panose="020B0503020204020204" pitchFamily="18" charset="-122"/>
                <a:cs typeface="Microsoft YaHei UI" panose="020B0503020204020204" pitchFamily="18" charset="-122"/>
              </a:rPr>
              <a:t>从三个维度出发进行市场细分：</a:t>
            </a:r>
          </a:p>
          <a:p>
            <a:pPr>
              <a:lnSpc>
                <a:spcPts val="2700"/>
              </a:lnSpc>
              <a:tabLst>
                <a:tab pos="647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•从我们的市场购买东西的客户是谁？</a:t>
            </a:r>
          </a:p>
          <a:p>
            <a:pPr>
              <a:lnSpc>
                <a:spcPts val="2500"/>
              </a:lnSpc>
              <a:tabLst>
                <a:tab pos="647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•客户在我们的市场里购买什么？</a:t>
            </a:r>
          </a:p>
          <a:p>
            <a:pPr>
              <a:lnSpc>
                <a:spcPts val="2400"/>
              </a:lnSpc>
              <a:tabLst>
                <a:tab pos="647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•客户为什么要从我们的市场购买（他们追求什么样的利益）？</a:t>
            </a:r>
          </a:p>
          <a:p>
            <a:pPr>
              <a:lnSpc>
                <a:spcPts val="1000"/>
              </a:lnSpc>
            </a:pPr>
            <a:endParaRPr lang="en-US" altLang="zh-CN" dirty="0"/>
          </a:p>
          <a:p>
            <a:pPr>
              <a:lnSpc>
                <a:spcPts val="1000"/>
              </a:lnSpc>
            </a:pPr>
            <a:endParaRPr lang="en-US" altLang="zh-CN" dirty="0"/>
          </a:p>
          <a:p>
            <a:pPr>
              <a:lnSpc>
                <a:spcPts val="1800"/>
              </a:lnSpc>
              <a:tabLst>
                <a:tab pos="647700" algn="l"/>
              </a:tabLst>
            </a:pPr>
            <a:r>
              <a:rPr lang="en-US" altLang="zh-CN" sz="1405" dirty="0">
                <a:solidFill>
                  <a:srgbClr val="C00000"/>
                </a:solidFill>
                <a:latin typeface="Microsoft YaHei UI" panose="020B0503020204020204" pitchFamily="18" charset="-122"/>
                <a:cs typeface="Microsoft YaHei UI" panose="020B0503020204020204" pitchFamily="18" charset="-122"/>
              </a:rPr>
              <a:t>审视选定的市场细分在实施方面的可行性，运用“发现利润区”的概念，回答以下问题：</a:t>
            </a:r>
          </a:p>
          <a:p>
            <a:pPr>
              <a:lnSpc>
                <a:spcPts val="1000"/>
              </a:lnSpc>
            </a:pPr>
            <a:endParaRPr lang="en-US" altLang="zh-CN" dirty="0"/>
          </a:p>
          <a:p>
            <a:pPr>
              <a:lnSpc>
                <a:spcPts val="2600"/>
              </a:lnSpc>
              <a:tabLst>
                <a:tab pos="647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•在哪些细分市场可以提供增值和战略控制点？</a:t>
            </a:r>
          </a:p>
          <a:p>
            <a:pPr>
              <a:lnSpc>
                <a:spcPts val="2500"/>
              </a:lnSpc>
              <a:tabLst>
                <a:tab pos="647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•哪些因素使我们能够给客户提供增值？</a:t>
            </a:r>
          </a:p>
          <a:p>
            <a:pPr>
              <a:lnSpc>
                <a:spcPts val="2600"/>
              </a:lnSpc>
              <a:tabLst>
                <a:tab pos="6477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输出：</a:t>
            </a:r>
          </a:p>
          <a:p>
            <a:pPr>
              <a:lnSpc>
                <a:spcPts val="2100"/>
              </a:lnSpc>
              <a:tabLst>
                <a:tab pos="6477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大约6至8个（参考值）最具吸引力的潜在细分市场，做为下一步“组合分析”的对象：市场调研</a:t>
            </a:r>
          </a:p>
          <a:p>
            <a:pPr>
              <a:lnSpc>
                <a:spcPts val="2400"/>
              </a:lnSpc>
              <a:tabLst>
                <a:tab pos="6477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计划</a:t>
            </a:r>
          </a:p>
        </p:txBody>
      </p:sp>
      <p:sp>
        <p:nvSpPr>
          <p:cNvPr id="16" name="TextBox 1"/>
          <p:cNvSpPr txBox="1"/>
          <p:nvPr/>
        </p:nvSpPr>
        <p:spPr>
          <a:xfrm>
            <a:off x="8280400" y="381000"/>
            <a:ext cx="304800" cy="330200"/>
          </a:xfrm>
          <a:prstGeom prst="rect">
            <a:avLst/>
          </a:prstGeom>
          <a:noFill/>
        </p:spPr>
        <p:txBody>
          <a:bodyPr wrap="none" lIns="0" tIns="0" rIns="0" rtlCol="0">
            <a:spAutoFit/>
          </a:bodyPr>
          <a:lstStyle/>
          <a:p>
            <a:pPr>
              <a:lnSpc>
                <a:spcPts val="1200"/>
              </a:lnSpc>
            </a:pPr>
            <a:r>
              <a:rPr lang="en-US" altLang="zh-CN" sz="1200" dirty="0">
                <a:solidFill>
                  <a:srgbClr val="CC0000"/>
                </a:solidFill>
                <a:latin typeface="Microsoft YaHei UI" panose="020B0503020204020204" pitchFamily="18" charset="-122"/>
                <a:cs typeface="Microsoft YaHei UI" panose="020B0503020204020204" pitchFamily="18" charset="-122"/>
              </a:rPr>
              <a:t>市场</a:t>
            </a:r>
          </a:p>
          <a:p>
            <a:pPr>
              <a:lnSpc>
                <a:spcPts val="1400"/>
              </a:lnSpc>
            </a:pPr>
            <a:r>
              <a:rPr lang="en-US" altLang="zh-CN" sz="1200" dirty="0">
                <a:solidFill>
                  <a:srgbClr val="CC0000"/>
                </a:solidFill>
                <a:latin typeface="Microsoft YaHei UI" panose="020B0503020204020204" pitchFamily="18" charset="-122"/>
                <a:cs typeface="Microsoft YaHei UI" panose="020B0503020204020204" pitchFamily="18" charset="-122"/>
              </a:rPr>
              <a:t>细分</a:t>
            </a:r>
          </a:p>
        </p:txBody>
      </p:sp>
      <p:sp>
        <p:nvSpPr>
          <p:cNvPr id="17" name="TextBox 1"/>
          <p:cNvSpPr txBox="1"/>
          <p:nvPr/>
        </p:nvSpPr>
        <p:spPr>
          <a:xfrm>
            <a:off x="7035800" y="457200"/>
            <a:ext cx="990600" cy="508000"/>
          </a:xfrm>
          <a:prstGeom prst="rect">
            <a:avLst/>
          </a:prstGeom>
          <a:noFill/>
        </p:spPr>
        <p:txBody>
          <a:bodyPr wrap="none" lIns="0" tIns="0" rIns="0" rtlCol="0">
            <a:spAutoFit/>
          </a:bodyPr>
          <a:lstStyle/>
          <a:p>
            <a:pPr>
              <a:lnSpc>
                <a:spcPts val="900"/>
              </a:lnSpc>
              <a:tabLst>
                <a:tab pos="5334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理解市场</a:t>
            </a:r>
          </a:p>
          <a:p>
            <a:pPr>
              <a:lnSpc>
                <a:spcPts val="1000"/>
              </a:lnSpc>
            </a:pPr>
            <a:endParaRPr lang="en-US" altLang="zh-CN" dirty="0"/>
          </a:p>
          <a:p>
            <a:pPr>
              <a:lnSpc>
                <a:spcPts val="1000"/>
              </a:lnSpc>
            </a:pPr>
            <a:endParaRPr lang="en-US" altLang="zh-CN" dirty="0"/>
          </a:p>
          <a:p>
            <a:pPr>
              <a:lnSpc>
                <a:spcPts val="1100"/>
              </a:lnSpc>
              <a:tabLst>
                <a:tab pos="5334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管理业务计划</a:t>
            </a:r>
          </a:p>
        </p:txBody>
      </p:sp>
      <p:sp>
        <p:nvSpPr>
          <p:cNvPr id="18" name="TextBox 1"/>
          <p:cNvSpPr txBox="1"/>
          <p:nvPr/>
        </p:nvSpPr>
        <p:spPr>
          <a:xfrm>
            <a:off x="7086600" y="977900"/>
            <a:ext cx="5080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和评价绩效</a:t>
            </a:r>
          </a:p>
        </p:txBody>
      </p:sp>
      <p:sp>
        <p:nvSpPr>
          <p:cNvPr id="19" name="TextBox 1"/>
          <p:cNvSpPr txBox="1"/>
          <p:nvPr/>
        </p:nvSpPr>
        <p:spPr>
          <a:xfrm>
            <a:off x="8470900" y="1219200"/>
            <a:ext cx="457200" cy="114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组合分析</a:t>
            </a:r>
          </a:p>
        </p:txBody>
      </p:sp>
      <p:sp>
        <p:nvSpPr>
          <p:cNvPr id="20" name="TextBox 1"/>
          <p:cNvSpPr txBox="1"/>
          <p:nvPr/>
        </p:nvSpPr>
        <p:spPr>
          <a:xfrm>
            <a:off x="7327900" y="1511300"/>
            <a:ext cx="1244600" cy="355600"/>
          </a:xfrm>
          <a:prstGeom prst="rect">
            <a:avLst/>
          </a:prstGeom>
          <a:noFill/>
        </p:spPr>
        <p:txBody>
          <a:bodyPr wrap="none" lIns="0" tIns="0" rIns="0" rtlCol="0">
            <a:spAutoFit/>
          </a:bodyPr>
          <a:lstStyle/>
          <a:p>
            <a:pPr>
              <a:lnSpc>
                <a:spcPts val="800"/>
              </a:lnSpc>
              <a:tabLst>
                <a:tab pos="6604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整合及制定</a:t>
            </a:r>
          </a:p>
          <a:p>
            <a:pPr>
              <a:lnSpc>
                <a:spcPts val="1000"/>
              </a:lnSpc>
              <a:tabLst>
                <a:tab pos="6604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产品线规划</a:t>
            </a:r>
            <a:r>
              <a:rPr lang="en-US" altLang="zh-CN" sz="900" dirty="0">
                <a:latin typeface="Times New Roman" panose="02020603050405020304" pitchFamily="18" charset="0"/>
                <a:cs typeface="Times New Roman" panose="02020603050405020304" pitchFamily="18" charset="0"/>
              </a:rPr>
              <a:t>  </a:t>
            </a:r>
            <a:r>
              <a:rPr lang="en-US" altLang="zh-CN" sz="900" dirty="0">
                <a:solidFill>
                  <a:srgbClr val="000000"/>
                </a:solidFill>
                <a:latin typeface="Microsoft YaHei UI" panose="020B0503020204020204" pitchFamily="18" charset="-122"/>
                <a:cs typeface="Microsoft YaHei UI" panose="020B0503020204020204" pitchFamily="18" charset="-122"/>
              </a:rPr>
              <a:t>制定细分市场</a:t>
            </a:r>
          </a:p>
          <a:p>
            <a:pPr>
              <a:lnSpc>
                <a:spcPts val="1000"/>
              </a:lnSpc>
              <a:tabLst>
                <a:tab pos="6604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业务计划</a:t>
            </a:r>
          </a:p>
        </p:txBody>
      </p:sp>
      <p:sp>
        <p:nvSpPr>
          <p:cNvPr id="21" name="TextBox 1"/>
          <p:cNvSpPr txBox="1"/>
          <p:nvPr/>
        </p:nvSpPr>
        <p:spPr>
          <a:xfrm>
            <a:off x="7759700" y="1028700"/>
            <a:ext cx="571500" cy="254000"/>
          </a:xfrm>
          <a:prstGeom prst="rect">
            <a:avLst/>
          </a:prstGeom>
          <a:noFill/>
        </p:spPr>
        <p:txBody>
          <a:bodyPr wrap="none" lIns="0" tIns="0" rIns="0" rtlCol="0">
            <a:spAutoFit/>
          </a:bodyPr>
          <a:lstStyle/>
          <a:p>
            <a:pPr>
              <a:lnSpc>
                <a:spcPts val="900"/>
              </a:lnSpc>
              <a:tabLst>
                <a:tab pos="165100" algn="l"/>
              </a:tabLst>
            </a:pPr>
            <a:r>
              <a:rPr lang="en-US" altLang="zh-CN" sz="900" dirty="0">
                <a:solidFill>
                  <a:srgbClr val="000000"/>
                </a:solidFill>
                <a:latin typeface="Microsoft YaHei UI" panose="020B0503020204020204" pitchFamily="18" charset="-122"/>
                <a:cs typeface="Microsoft YaHei UI" panose="020B0503020204020204" pitchFamily="18" charset="-122"/>
              </a:rPr>
              <a:t>市场及客户</a:t>
            </a:r>
          </a:p>
          <a:p>
            <a:pPr>
              <a:lnSpc>
                <a:spcPts val="1100"/>
              </a:lnSpc>
              <a:tabLst>
                <a:tab pos="1651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需求</a:t>
            </a:r>
          </a:p>
        </p:txBody>
      </p:sp>
      <p:sp>
        <p:nvSpPr>
          <p:cNvPr id="12" name="日期占位符 1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44500" y="520700"/>
            <a:ext cx="37973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市场细分</a:t>
            </a:r>
            <a:r>
              <a:rPr lang="en-US" altLang="zh-CN" sz="3205" dirty="0">
                <a:latin typeface="Times New Roman" panose="02020603050405020304" pitchFamily="18" charset="0"/>
                <a:cs typeface="Times New Roman" panose="02020603050405020304" pitchFamily="18" charset="0"/>
              </a:rPr>
              <a:t>  </a:t>
            </a:r>
            <a:r>
              <a:rPr lang="en-US" altLang="zh-CN" sz="3205" dirty="0">
                <a:solidFill>
                  <a:srgbClr val="C00000"/>
                </a:solidFill>
                <a:latin typeface="Microsoft YaHei UI" panose="020B0503020204020204" pitchFamily="18" charset="-122"/>
                <a:cs typeface="Microsoft YaHei UI" panose="020B0503020204020204" pitchFamily="18" charset="-122"/>
              </a:rPr>
              <a:t>-</a:t>
            </a:r>
            <a:r>
              <a:rPr lang="en-US" altLang="zh-CN" sz="3205" dirty="0">
                <a:latin typeface="Times New Roman" panose="02020603050405020304" pitchFamily="18" charset="0"/>
                <a:cs typeface="Times New Roman" panose="02020603050405020304" pitchFamily="18" charset="0"/>
              </a:rPr>
              <a:t>  </a:t>
            </a:r>
            <a:r>
              <a:rPr lang="en-US" altLang="zh-CN" sz="3205" dirty="0">
                <a:solidFill>
                  <a:srgbClr val="C00000"/>
                </a:solidFill>
                <a:latin typeface="Microsoft YaHei UI" panose="020B0503020204020204" pitchFamily="18" charset="-122"/>
                <a:cs typeface="Microsoft YaHei UI" panose="020B0503020204020204" pitchFamily="18" charset="-122"/>
              </a:rPr>
              <a:t>基本概念</a:t>
            </a:r>
          </a:p>
        </p:txBody>
      </p:sp>
      <p:sp>
        <p:nvSpPr>
          <p:cNvPr id="5" name="TextBox 1"/>
          <p:cNvSpPr txBox="1"/>
          <p:nvPr/>
        </p:nvSpPr>
        <p:spPr>
          <a:xfrm>
            <a:off x="673100" y="1689100"/>
            <a:ext cx="74168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“是指按照购买者可能会从中获益的个别产品和/或营销组合，将</a:t>
            </a:r>
            <a:r>
              <a:rPr lang="en-US" altLang="zh-CN" sz="1800" dirty="0">
                <a:solidFill>
                  <a:srgbClr val="FF0000"/>
                </a:solidFill>
                <a:latin typeface="Microsoft YaHei UI" panose="020B0503020204020204" pitchFamily="18" charset="-122"/>
                <a:cs typeface="Microsoft YaHei UI" panose="020B0503020204020204" pitchFamily="18" charset="-122"/>
              </a:rPr>
              <a:t>一个市场</a:t>
            </a:r>
          </a:p>
        </p:txBody>
      </p:sp>
      <p:sp>
        <p:nvSpPr>
          <p:cNvPr id="6" name="TextBox 1"/>
          <p:cNvSpPr txBox="1"/>
          <p:nvPr/>
        </p:nvSpPr>
        <p:spPr>
          <a:xfrm>
            <a:off x="444500" y="2032000"/>
            <a:ext cx="4114800" cy="279400"/>
          </a:xfrm>
          <a:prstGeom prst="rect">
            <a:avLst/>
          </a:prstGeom>
          <a:noFill/>
        </p:spPr>
        <p:txBody>
          <a:bodyPr wrap="none" lIns="0" tIns="0" rIns="0" rtlCol="0">
            <a:spAutoFit/>
          </a:bodyPr>
          <a:lstStyle/>
          <a:p>
            <a:pPr>
              <a:lnSpc>
                <a:spcPts val="2200"/>
              </a:lnSpc>
            </a:pPr>
            <a:r>
              <a:rPr lang="en-US" altLang="zh-CN" sz="1800" dirty="0">
                <a:solidFill>
                  <a:srgbClr val="FF0000"/>
                </a:solidFill>
                <a:latin typeface="Microsoft YaHei UI" panose="020B0503020204020204" pitchFamily="18" charset="-122"/>
                <a:cs typeface="Microsoft YaHei UI" panose="020B0503020204020204" pitchFamily="18" charset="-122"/>
              </a:rPr>
              <a:t>分为若干个不同的购买者群体的行动</a:t>
            </a:r>
            <a:r>
              <a:rPr lang="en-US" altLang="zh-CN" sz="1800" dirty="0">
                <a:solidFill>
                  <a:srgbClr val="000000"/>
                </a:solidFill>
                <a:latin typeface="Microsoft YaHei UI" panose="020B0503020204020204" pitchFamily="18" charset="-122"/>
                <a:cs typeface="Microsoft YaHei UI" panose="020B0503020204020204" pitchFamily="18" charset="-122"/>
              </a:rPr>
              <a:t>。”</a:t>
            </a:r>
          </a:p>
        </p:txBody>
      </p:sp>
      <p:sp>
        <p:nvSpPr>
          <p:cNvPr id="7" name="TextBox 1"/>
          <p:cNvSpPr txBox="1"/>
          <p:nvPr/>
        </p:nvSpPr>
        <p:spPr>
          <a:xfrm>
            <a:off x="6184900" y="2489200"/>
            <a:ext cx="17399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菲利普.</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科特勒</a:t>
            </a:r>
          </a:p>
        </p:txBody>
      </p:sp>
      <p:sp>
        <p:nvSpPr>
          <p:cNvPr id="8" name="TextBox 1"/>
          <p:cNvSpPr txBox="1"/>
          <p:nvPr/>
        </p:nvSpPr>
        <p:spPr>
          <a:xfrm>
            <a:off x="444500" y="3403600"/>
            <a:ext cx="7772400" cy="1066800"/>
          </a:xfrm>
          <a:prstGeom prst="rect">
            <a:avLst/>
          </a:prstGeom>
          <a:noFill/>
        </p:spPr>
        <p:txBody>
          <a:bodyPr wrap="none" lIns="0" tIns="0" rIns="0" rtlCol="0">
            <a:spAutoFit/>
          </a:bodyPr>
          <a:lstStyle/>
          <a:p>
            <a:pPr>
              <a:lnSpc>
                <a:spcPts val="2200"/>
              </a:lnSpc>
              <a:tabLst>
                <a:tab pos="2286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“营销并不是企图说服一些毫无特性的客户群体来了解我们。</a:t>
            </a:r>
            <a:r>
              <a:rPr lang="en-US" altLang="zh-CN" sz="1800" dirty="0">
                <a:solidFill>
                  <a:srgbClr val="FF0000"/>
                </a:solidFill>
                <a:latin typeface="Microsoft YaHei UI" panose="020B0503020204020204" pitchFamily="18" charset="-122"/>
                <a:cs typeface="Microsoft YaHei UI" panose="020B0503020204020204" pitchFamily="18" charset="-122"/>
              </a:rPr>
              <a:t>而是与某个具</a:t>
            </a:r>
          </a:p>
          <a:p>
            <a:pPr>
              <a:lnSpc>
                <a:spcPts val="3000"/>
              </a:lnSpc>
              <a:tabLst>
                <a:tab pos="228600" algn="l"/>
              </a:tabLst>
            </a:pPr>
            <a:r>
              <a:rPr lang="en-US" altLang="zh-CN" sz="1800" dirty="0">
                <a:solidFill>
                  <a:srgbClr val="FF0000"/>
                </a:solidFill>
                <a:latin typeface="Microsoft YaHei UI" panose="020B0503020204020204" pitchFamily="18" charset="-122"/>
                <a:cs typeface="Microsoft YaHei UI" panose="020B0503020204020204" pitchFamily="18" charset="-122"/>
              </a:rPr>
              <a:t>体的客户群体进行的长期对话。</a:t>
            </a:r>
            <a:r>
              <a:rPr lang="en-US" altLang="zh-CN" sz="1800" dirty="0">
                <a:solidFill>
                  <a:srgbClr val="000000"/>
                </a:solidFill>
                <a:latin typeface="Microsoft YaHei UI" panose="020B0503020204020204" pitchFamily="18" charset="-122"/>
                <a:cs typeface="Microsoft YaHei UI" panose="020B0503020204020204" pitchFamily="18" charset="-122"/>
              </a:rPr>
              <a:t>你深入了解这群客户的需求，并且为他们开发</a:t>
            </a:r>
          </a:p>
          <a:p>
            <a:pPr>
              <a:lnSpc>
                <a:spcPts val="3000"/>
              </a:lnSpc>
              <a:tabLst>
                <a:tab pos="2286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出比竞争对手提供的产品更具差异化优势的独特产品。”</a:t>
            </a:r>
          </a:p>
        </p:txBody>
      </p:sp>
      <p:sp>
        <p:nvSpPr>
          <p:cNvPr id="9" name="TextBox 1"/>
          <p:cNvSpPr txBox="1"/>
          <p:nvPr/>
        </p:nvSpPr>
        <p:spPr>
          <a:xfrm>
            <a:off x="5930900" y="4635500"/>
            <a:ext cx="20066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玛尔科姆.</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马克唐纳</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325625" y="2139442"/>
            <a:ext cx="1580769" cy="1817242"/>
          </a:xfrm>
          <a:custGeom>
            <a:avLst/>
            <a:gdLst>
              <a:gd name="connsiteX0" fmla="*/ 6350 w 1580769"/>
              <a:gd name="connsiteY0" fmla="*/ 6350 h 1817242"/>
              <a:gd name="connsiteX1" fmla="*/ 1574419 w 1580769"/>
              <a:gd name="connsiteY1" fmla="*/ 1810892 h 1817242"/>
            </a:gdLst>
            <a:ahLst/>
            <a:cxnLst>
              <a:cxn ang="0">
                <a:pos x="connsiteX0" y="connsiteY0"/>
              </a:cxn>
              <a:cxn ang="1">
                <a:pos x="connsiteX1" y="connsiteY1"/>
              </a:cxn>
            </a:cxnLst>
            <a:rect l="l" t="t" r="r" b="b"/>
            <a:pathLst>
              <a:path w="1580769" h="1817242">
                <a:moveTo>
                  <a:pt x="6350" y="6350"/>
                </a:moveTo>
                <a:lnTo>
                  <a:pt x="1574419" y="181089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1325625" y="2139442"/>
            <a:ext cx="1580769" cy="1871472"/>
          </a:xfrm>
          <a:custGeom>
            <a:avLst/>
            <a:gdLst>
              <a:gd name="connsiteX0" fmla="*/ 1574419 w 1580769"/>
              <a:gd name="connsiteY0" fmla="*/ 6350 h 1871472"/>
              <a:gd name="connsiteX1" fmla="*/ 6350 w 1580769"/>
              <a:gd name="connsiteY1" fmla="*/ 1865122 h 1871472"/>
            </a:gdLst>
            <a:ahLst/>
            <a:cxnLst>
              <a:cxn ang="0">
                <a:pos x="connsiteX0" y="connsiteY0"/>
              </a:cxn>
              <a:cxn ang="1">
                <a:pos x="connsiteX1" y="connsiteY1"/>
              </a:cxn>
            </a:cxnLst>
            <a:rect l="l" t="t" r="r" b="b"/>
            <a:pathLst>
              <a:path w="1580769" h="1871472">
                <a:moveTo>
                  <a:pt x="1574419" y="6350"/>
                </a:moveTo>
                <a:lnTo>
                  <a:pt x="6350" y="186512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21182" y="3040126"/>
            <a:ext cx="2605023" cy="21844"/>
          </a:xfrm>
          <a:custGeom>
            <a:avLst/>
            <a:gdLst>
              <a:gd name="connsiteX0" fmla="*/ 6350 w 2605023"/>
              <a:gd name="connsiteY0" fmla="*/ 6350 h 21844"/>
              <a:gd name="connsiteX1" fmla="*/ 2598673 w 2605023"/>
              <a:gd name="connsiteY1" fmla="*/ 6350 h 21844"/>
            </a:gdLst>
            <a:ahLst/>
            <a:cxnLst>
              <a:cxn ang="0">
                <a:pos x="connsiteX0" y="connsiteY0"/>
              </a:cxn>
              <a:cxn ang="1">
                <a:pos x="connsiteX1" y="connsiteY1"/>
              </a:cxn>
            </a:cxnLst>
            <a:rect l="l" t="t" r="r" b="b"/>
            <a:pathLst>
              <a:path w="2605023" h="21844">
                <a:moveTo>
                  <a:pt x="6350" y="6350"/>
                </a:moveTo>
                <a:lnTo>
                  <a:pt x="259867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827532" y="1894332"/>
            <a:ext cx="2592323" cy="2304288"/>
          </a:xfrm>
          <a:custGeom>
            <a:avLst/>
            <a:gdLst>
              <a:gd name="connsiteX0" fmla="*/ 0 w 2592323"/>
              <a:gd name="connsiteY0" fmla="*/ 1152144 h 2304288"/>
              <a:gd name="connsiteX1" fmla="*/ 1296161 w 2592323"/>
              <a:gd name="connsiteY1" fmla="*/ 0 h 2304288"/>
              <a:gd name="connsiteX2" fmla="*/ 2592323 w 2592323"/>
              <a:gd name="connsiteY2" fmla="*/ 1152144 h 2304288"/>
              <a:gd name="connsiteX3" fmla="*/ 1296161 w 2592323"/>
              <a:gd name="connsiteY3" fmla="*/ 2304288 h 2304288"/>
              <a:gd name="connsiteX4" fmla="*/ 0 w 2592323"/>
              <a:gd name="connsiteY4" fmla="*/ 1152144 h 23042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92323" h="2304288">
                <a:moveTo>
                  <a:pt x="0" y="1152144"/>
                </a:moveTo>
                <a:cubicBezTo>
                  <a:pt x="0" y="515873"/>
                  <a:pt x="580262" y="0"/>
                  <a:pt x="1296161" y="0"/>
                </a:cubicBezTo>
                <a:cubicBezTo>
                  <a:pt x="2012060" y="0"/>
                  <a:pt x="2592323" y="515873"/>
                  <a:pt x="2592323" y="1152144"/>
                </a:cubicBezTo>
                <a:cubicBezTo>
                  <a:pt x="2592323" y="1788414"/>
                  <a:pt x="2012060" y="2304288"/>
                  <a:pt x="1296161" y="2304288"/>
                </a:cubicBezTo>
                <a:cubicBezTo>
                  <a:pt x="580262" y="2304288"/>
                  <a:pt x="0" y="1788414"/>
                  <a:pt x="0" y="1152144"/>
                </a:cubicBezTo>
              </a:path>
            </a:pathLst>
          </a:custGeom>
          <a:solidFill>
            <a:srgbClr val="DAEE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1182" y="1887982"/>
            <a:ext cx="2605023" cy="2316988"/>
          </a:xfrm>
          <a:custGeom>
            <a:avLst/>
            <a:gdLst>
              <a:gd name="connsiteX0" fmla="*/ 6350 w 2605023"/>
              <a:gd name="connsiteY0" fmla="*/ 1158494 h 2316988"/>
              <a:gd name="connsiteX1" fmla="*/ 1302511 w 2605023"/>
              <a:gd name="connsiteY1" fmla="*/ 6350 h 2316988"/>
              <a:gd name="connsiteX2" fmla="*/ 2598673 w 2605023"/>
              <a:gd name="connsiteY2" fmla="*/ 1158494 h 2316988"/>
              <a:gd name="connsiteX3" fmla="*/ 1302511 w 2605023"/>
              <a:gd name="connsiteY3" fmla="*/ 2310638 h 2316988"/>
              <a:gd name="connsiteX4" fmla="*/ 6350 w 2605023"/>
              <a:gd name="connsiteY4" fmla="*/ 1158494 h 23169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023" h="2316988">
                <a:moveTo>
                  <a:pt x="6350" y="1158494"/>
                </a:moveTo>
                <a:cubicBezTo>
                  <a:pt x="6350" y="522223"/>
                  <a:pt x="586612" y="6350"/>
                  <a:pt x="1302511" y="6350"/>
                </a:cubicBezTo>
                <a:cubicBezTo>
                  <a:pt x="2018410" y="6350"/>
                  <a:pt x="2598673" y="522223"/>
                  <a:pt x="2598673" y="1158494"/>
                </a:cubicBezTo>
                <a:cubicBezTo>
                  <a:pt x="2598673" y="1794764"/>
                  <a:pt x="2018410" y="2310638"/>
                  <a:pt x="1302511" y="2310638"/>
                </a:cubicBezTo>
                <a:cubicBezTo>
                  <a:pt x="586612" y="2310638"/>
                  <a:pt x="6350" y="1794764"/>
                  <a:pt x="6350" y="1158494"/>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714500" y="2665476"/>
            <a:ext cx="864108" cy="760476"/>
          </a:xfrm>
          <a:custGeom>
            <a:avLst/>
            <a:gdLst>
              <a:gd name="connsiteX0" fmla="*/ 0 w 864108"/>
              <a:gd name="connsiteY0" fmla="*/ 380238 h 760476"/>
              <a:gd name="connsiteX1" fmla="*/ 432054 w 864108"/>
              <a:gd name="connsiteY1" fmla="*/ 0 h 760476"/>
              <a:gd name="connsiteX2" fmla="*/ 864107 w 864108"/>
              <a:gd name="connsiteY2" fmla="*/ 380238 h 760476"/>
              <a:gd name="connsiteX3" fmla="*/ 432054 w 864108"/>
              <a:gd name="connsiteY3" fmla="*/ 760476 h 760476"/>
              <a:gd name="connsiteX4" fmla="*/ 0 w 864108"/>
              <a:gd name="connsiteY4" fmla="*/ 380238 h 7604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64108" h="760476">
                <a:moveTo>
                  <a:pt x="0" y="380238"/>
                </a:moveTo>
                <a:cubicBezTo>
                  <a:pt x="0" y="170179"/>
                  <a:pt x="193420" y="0"/>
                  <a:pt x="432054" y="0"/>
                </a:cubicBezTo>
                <a:cubicBezTo>
                  <a:pt x="670686" y="0"/>
                  <a:pt x="864107" y="170179"/>
                  <a:pt x="864107" y="380238"/>
                </a:cubicBezTo>
                <a:cubicBezTo>
                  <a:pt x="864107" y="590295"/>
                  <a:pt x="670686" y="760476"/>
                  <a:pt x="432054" y="760476"/>
                </a:cubicBezTo>
                <a:cubicBezTo>
                  <a:pt x="193420" y="760476"/>
                  <a:pt x="0" y="590295"/>
                  <a:pt x="0" y="380238"/>
                </a:cubicBezTo>
              </a:path>
            </a:pathLst>
          </a:custGeom>
          <a:solidFill>
            <a:srgbClr val="0371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1708150" y="2659126"/>
            <a:ext cx="876808" cy="773176"/>
          </a:xfrm>
          <a:custGeom>
            <a:avLst/>
            <a:gdLst>
              <a:gd name="connsiteX0" fmla="*/ 6350 w 876808"/>
              <a:gd name="connsiteY0" fmla="*/ 386588 h 773176"/>
              <a:gd name="connsiteX1" fmla="*/ 438404 w 876808"/>
              <a:gd name="connsiteY1" fmla="*/ 6350 h 773176"/>
              <a:gd name="connsiteX2" fmla="*/ 870457 w 876808"/>
              <a:gd name="connsiteY2" fmla="*/ 386588 h 773176"/>
              <a:gd name="connsiteX3" fmla="*/ 438404 w 876808"/>
              <a:gd name="connsiteY3" fmla="*/ 766826 h 773176"/>
              <a:gd name="connsiteX4" fmla="*/ 6350 w 876808"/>
              <a:gd name="connsiteY4" fmla="*/ 386588 h 7731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808" h="773176">
                <a:moveTo>
                  <a:pt x="6350" y="386588"/>
                </a:moveTo>
                <a:cubicBezTo>
                  <a:pt x="6350" y="176529"/>
                  <a:pt x="199770" y="6350"/>
                  <a:pt x="438404" y="6350"/>
                </a:cubicBezTo>
                <a:cubicBezTo>
                  <a:pt x="677036" y="6350"/>
                  <a:pt x="870457" y="176529"/>
                  <a:pt x="870457" y="386588"/>
                </a:cubicBezTo>
                <a:cubicBezTo>
                  <a:pt x="870457" y="596645"/>
                  <a:pt x="677036" y="766826"/>
                  <a:pt x="438404" y="766826"/>
                </a:cubicBezTo>
                <a:cubicBezTo>
                  <a:pt x="199770" y="766826"/>
                  <a:pt x="6350" y="596645"/>
                  <a:pt x="6350" y="386588"/>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612519" y="3178048"/>
            <a:ext cx="184911" cy="218186"/>
          </a:xfrm>
          <a:custGeom>
            <a:avLst/>
            <a:gdLst>
              <a:gd name="connsiteX0" fmla="*/ 0 w 184911"/>
              <a:gd name="connsiteY0" fmla="*/ 0 h 218186"/>
              <a:gd name="connsiteX1" fmla="*/ 37464 w 184911"/>
              <a:gd name="connsiteY1" fmla="*/ 54482 h 218186"/>
              <a:gd name="connsiteX2" fmla="*/ 110108 w 184911"/>
              <a:gd name="connsiteY2" fmla="*/ 4698 h 218186"/>
              <a:gd name="connsiteX3" fmla="*/ 184911 w 184911"/>
              <a:gd name="connsiteY3" fmla="*/ 113792 h 218186"/>
              <a:gd name="connsiteX4" fmla="*/ 112267 w 184911"/>
              <a:gd name="connsiteY4" fmla="*/ 163702 h 218186"/>
              <a:gd name="connsiteX5" fmla="*/ 149605 w 184911"/>
              <a:gd name="connsiteY5" fmla="*/ 218186 h 218186"/>
              <a:gd name="connsiteX6" fmla="*/ 2158 w 184911"/>
              <a:gd name="connsiteY6" fmla="*/ 158876 h 218186"/>
              <a:gd name="connsiteX7" fmla="*/ 0 w 184911"/>
              <a:gd name="connsiteY7" fmla="*/ 0 h 2181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4911" h="218186">
                <a:moveTo>
                  <a:pt x="0" y="0"/>
                </a:moveTo>
                <a:lnTo>
                  <a:pt x="37464" y="54482"/>
                </a:lnTo>
                <a:lnTo>
                  <a:pt x="110108" y="4698"/>
                </a:lnTo>
                <a:lnTo>
                  <a:pt x="184911" y="113792"/>
                </a:lnTo>
                <a:lnTo>
                  <a:pt x="112267" y="163702"/>
                </a:lnTo>
                <a:lnTo>
                  <a:pt x="149605" y="218186"/>
                </a:lnTo>
                <a:lnTo>
                  <a:pt x="2158" y="158876"/>
                </a:lnTo>
                <a:lnTo>
                  <a:pt x="0" y="0"/>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606169" y="3171698"/>
            <a:ext cx="197611" cy="230886"/>
          </a:xfrm>
          <a:custGeom>
            <a:avLst/>
            <a:gdLst>
              <a:gd name="connsiteX0" fmla="*/ 6350 w 197611"/>
              <a:gd name="connsiteY0" fmla="*/ 6350 h 230886"/>
              <a:gd name="connsiteX1" fmla="*/ 43814 w 197611"/>
              <a:gd name="connsiteY1" fmla="*/ 60832 h 230886"/>
              <a:gd name="connsiteX2" fmla="*/ 116458 w 197611"/>
              <a:gd name="connsiteY2" fmla="*/ 11048 h 230886"/>
              <a:gd name="connsiteX3" fmla="*/ 191261 w 197611"/>
              <a:gd name="connsiteY3" fmla="*/ 120142 h 230886"/>
              <a:gd name="connsiteX4" fmla="*/ 118617 w 197611"/>
              <a:gd name="connsiteY4" fmla="*/ 170052 h 230886"/>
              <a:gd name="connsiteX5" fmla="*/ 155955 w 197611"/>
              <a:gd name="connsiteY5" fmla="*/ 224536 h 230886"/>
              <a:gd name="connsiteX6" fmla="*/ 8508 w 197611"/>
              <a:gd name="connsiteY6" fmla="*/ 165226 h 230886"/>
              <a:gd name="connsiteX7" fmla="*/ 6350 w 197611"/>
              <a:gd name="connsiteY7" fmla="*/ 6350 h 2308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7611" h="230886">
                <a:moveTo>
                  <a:pt x="6350" y="6350"/>
                </a:moveTo>
                <a:lnTo>
                  <a:pt x="43814" y="60832"/>
                </a:lnTo>
                <a:lnTo>
                  <a:pt x="116458" y="11048"/>
                </a:lnTo>
                <a:lnTo>
                  <a:pt x="191261" y="120142"/>
                </a:lnTo>
                <a:lnTo>
                  <a:pt x="118617" y="170052"/>
                </a:lnTo>
                <a:lnTo>
                  <a:pt x="155955" y="224536"/>
                </a:lnTo>
                <a:lnTo>
                  <a:pt x="8508" y="165226"/>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014727" y="3425952"/>
            <a:ext cx="265176" cy="175259"/>
          </a:xfrm>
          <a:custGeom>
            <a:avLst/>
            <a:gdLst>
              <a:gd name="connsiteX0" fmla="*/ 0 w 265176"/>
              <a:gd name="connsiteY0" fmla="*/ 87629 h 175259"/>
              <a:gd name="connsiteX1" fmla="*/ 66294 w 265176"/>
              <a:gd name="connsiteY1" fmla="*/ 87629 h 175259"/>
              <a:gd name="connsiteX2" fmla="*/ 66294 w 265176"/>
              <a:gd name="connsiteY2" fmla="*/ 0 h 175259"/>
              <a:gd name="connsiteX3" fmla="*/ 198882 w 265176"/>
              <a:gd name="connsiteY3" fmla="*/ 0 h 175259"/>
              <a:gd name="connsiteX4" fmla="*/ 198882 w 265176"/>
              <a:gd name="connsiteY4" fmla="*/ 87629 h 175259"/>
              <a:gd name="connsiteX5" fmla="*/ 265176 w 265176"/>
              <a:gd name="connsiteY5" fmla="*/ 87629 h 175259"/>
              <a:gd name="connsiteX6" fmla="*/ 132588 w 265176"/>
              <a:gd name="connsiteY6" fmla="*/ 175259 h 175259"/>
              <a:gd name="connsiteX7" fmla="*/ 0 w 265176"/>
              <a:gd name="connsiteY7" fmla="*/ 87629 h 1752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65176" h="175259">
                <a:moveTo>
                  <a:pt x="0" y="87629"/>
                </a:moveTo>
                <a:lnTo>
                  <a:pt x="66294" y="87629"/>
                </a:lnTo>
                <a:lnTo>
                  <a:pt x="66294" y="0"/>
                </a:lnTo>
                <a:lnTo>
                  <a:pt x="198882" y="0"/>
                </a:lnTo>
                <a:lnTo>
                  <a:pt x="198882" y="87629"/>
                </a:lnTo>
                <a:lnTo>
                  <a:pt x="265176" y="87629"/>
                </a:lnTo>
                <a:lnTo>
                  <a:pt x="132588" y="175259"/>
                </a:lnTo>
                <a:lnTo>
                  <a:pt x="0" y="87629"/>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008377" y="3419602"/>
            <a:ext cx="277876" cy="187959"/>
          </a:xfrm>
          <a:custGeom>
            <a:avLst/>
            <a:gdLst>
              <a:gd name="connsiteX0" fmla="*/ 6350 w 277876"/>
              <a:gd name="connsiteY0" fmla="*/ 93979 h 187959"/>
              <a:gd name="connsiteX1" fmla="*/ 72644 w 277876"/>
              <a:gd name="connsiteY1" fmla="*/ 93979 h 187959"/>
              <a:gd name="connsiteX2" fmla="*/ 72644 w 277876"/>
              <a:gd name="connsiteY2" fmla="*/ 6350 h 187959"/>
              <a:gd name="connsiteX3" fmla="*/ 205232 w 277876"/>
              <a:gd name="connsiteY3" fmla="*/ 6350 h 187959"/>
              <a:gd name="connsiteX4" fmla="*/ 205232 w 277876"/>
              <a:gd name="connsiteY4" fmla="*/ 93979 h 187959"/>
              <a:gd name="connsiteX5" fmla="*/ 271526 w 277876"/>
              <a:gd name="connsiteY5" fmla="*/ 93979 h 187959"/>
              <a:gd name="connsiteX6" fmla="*/ 138938 w 277876"/>
              <a:gd name="connsiteY6" fmla="*/ 181609 h 187959"/>
              <a:gd name="connsiteX7" fmla="*/ 6350 w 277876"/>
              <a:gd name="connsiteY7" fmla="*/ 93979 h 1879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7876" h="187959">
                <a:moveTo>
                  <a:pt x="6350" y="93979"/>
                </a:moveTo>
                <a:lnTo>
                  <a:pt x="72644" y="93979"/>
                </a:lnTo>
                <a:lnTo>
                  <a:pt x="72644" y="6350"/>
                </a:lnTo>
                <a:lnTo>
                  <a:pt x="205232" y="6350"/>
                </a:lnTo>
                <a:lnTo>
                  <a:pt x="205232" y="93979"/>
                </a:lnTo>
                <a:lnTo>
                  <a:pt x="271526" y="93979"/>
                </a:lnTo>
                <a:lnTo>
                  <a:pt x="138938" y="181609"/>
                </a:lnTo>
                <a:lnTo>
                  <a:pt x="6350" y="93979"/>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595500" y="2729357"/>
            <a:ext cx="185039" cy="226567"/>
          </a:xfrm>
          <a:custGeom>
            <a:avLst/>
            <a:gdLst>
              <a:gd name="connsiteX0" fmla="*/ 143891 w 185039"/>
              <a:gd name="connsiteY0" fmla="*/ 0 h 226567"/>
              <a:gd name="connsiteX1" fmla="*/ 109600 w 185039"/>
              <a:gd name="connsiteY1" fmla="*/ 56641 h 226567"/>
              <a:gd name="connsiteX2" fmla="*/ 185038 w 185039"/>
              <a:gd name="connsiteY2" fmla="*/ 102235 h 226567"/>
              <a:gd name="connsiteX3" fmla="*/ 116713 w 185039"/>
              <a:gd name="connsiteY3" fmla="*/ 215519 h 226567"/>
              <a:gd name="connsiteX4" fmla="*/ 41275 w 185039"/>
              <a:gd name="connsiteY4" fmla="*/ 169925 h 226567"/>
              <a:gd name="connsiteX5" fmla="*/ 6985 w 185039"/>
              <a:gd name="connsiteY5" fmla="*/ 226567 h 226567"/>
              <a:gd name="connsiteX6" fmla="*/ 0 w 185039"/>
              <a:gd name="connsiteY6" fmla="*/ 67691 h 226567"/>
              <a:gd name="connsiteX7" fmla="*/ 143891 w 185039"/>
              <a:gd name="connsiteY7" fmla="*/ 0 h 2265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5039" h="226567">
                <a:moveTo>
                  <a:pt x="143891" y="0"/>
                </a:moveTo>
                <a:lnTo>
                  <a:pt x="109600" y="56641"/>
                </a:lnTo>
                <a:lnTo>
                  <a:pt x="185038" y="102235"/>
                </a:lnTo>
                <a:lnTo>
                  <a:pt x="116713" y="215519"/>
                </a:lnTo>
                <a:lnTo>
                  <a:pt x="41275" y="169925"/>
                </a:lnTo>
                <a:lnTo>
                  <a:pt x="6985" y="226567"/>
                </a:lnTo>
                <a:lnTo>
                  <a:pt x="0" y="67691"/>
                </a:lnTo>
                <a:lnTo>
                  <a:pt x="143891" y="0"/>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589150" y="2723007"/>
            <a:ext cx="197739" cy="239267"/>
          </a:xfrm>
          <a:custGeom>
            <a:avLst/>
            <a:gdLst>
              <a:gd name="connsiteX0" fmla="*/ 150241 w 197739"/>
              <a:gd name="connsiteY0" fmla="*/ 6350 h 239267"/>
              <a:gd name="connsiteX1" fmla="*/ 115950 w 197739"/>
              <a:gd name="connsiteY1" fmla="*/ 62991 h 239267"/>
              <a:gd name="connsiteX2" fmla="*/ 191388 w 197739"/>
              <a:gd name="connsiteY2" fmla="*/ 108585 h 239267"/>
              <a:gd name="connsiteX3" fmla="*/ 123063 w 197739"/>
              <a:gd name="connsiteY3" fmla="*/ 221869 h 239267"/>
              <a:gd name="connsiteX4" fmla="*/ 47625 w 197739"/>
              <a:gd name="connsiteY4" fmla="*/ 176275 h 239267"/>
              <a:gd name="connsiteX5" fmla="*/ 13335 w 197739"/>
              <a:gd name="connsiteY5" fmla="*/ 232917 h 239267"/>
              <a:gd name="connsiteX6" fmla="*/ 6350 w 197739"/>
              <a:gd name="connsiteY6" fmla="*/ 74041 h 239267"/>
              <a:gd name="connsiteX7" fmla="*/ 150241 w 197739"/>
              <a:gd name="connsiteY7" fmla="*/ 6350 h 2392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7739" h="239267">
                <a:moveTo>
                  <a:pt x="150241" y="6350"/>
                </a:moveTo>
                <a:lnTo>
                  <a:pt x="115950" y="62991"/>
                </a:lnTo>
                <a:lnTo>
                  <a:pt x="191388" y="108585"/>
                </a:lnTo>
                <a:lnTo>
                  <a:pt x="123063" y="221869"/>
                </a:lnTo>
                <a:lnTo>
                  <a:pt x="47625" y="176275"/>
                </a:lnTo>
                <a:lnTo>
                  <a:pt x="13335" y="232917"/>
                </a:lnTo>
                <a:lnTo>
                  <a:pt x="6350" y="74041"/>
                </a:lnTo>
                <a:lnTo>
                  <a:pt x="150241"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2507995" y="3152394"/>
            <a:ext cx="185674" cy="228727"/>
          </a:xfrm>
          <a:custGeom>
            <a:avLst/>
            <a:gdLst>
              <a:gd name="connsiteX0" fmla="*/ 42926 w 185674"/>
              <a:gd name="connsiteY0" fmla="*/ 228727 h 228727"/>
              <a:gd name="connsiteX1" fmla="*/ 76200 w 185674"/>
              <a:gd name="connsiteY1" fmla="*/ 171450 h 228727"/>
              <a:gd name="connsiteX2" fmla="*/ 0 w 185674"/>
              <a:gd name="connsiteY2" fmla="*/ 127127 h 228727"/>
              <a:gd name="connsiteX3" fmla="*/ 66548 w 185674"/>
              <a:gd name="connsiteY3" fmla="*/ 12826 h 228727"/>
              <a:gd name="connsiteX4" fmla="*/ 142748 w 185674"/>
              <a:gd name="connsiteY4" fmla="*/ 57150 h 228727"/>
              <a:gd name="connsiteX5" fmla="*/ 176022 w 185674"/>
              <a:gd name="connsiteY5" fmla="*/ 0 h 228727"/>
              <a:gd name="connsiteX6" fmla="*/ 185674 w 185674"/>
              <a:gd name="connsiteY6" fmla="*/ 158622 h 228727"/>
              <a:gd name="connsiteX7" fmla="*/ 42926 w 185674"/>
              <a:gd name="connsiteY7" fmla="*/ 228727 h 2287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5674" h="228727">
                <a:moveTo>
                  <a:pt x="42926" y="228727"/>
                </a:moveTo>
                <a:lnTo>
                  <a:pt x="76200" y="171450"/>
                </a:lnTo>
                <a:lnTo>
                  <a:pt x="0" y="127127"/>
                </a:lnTo>
                <a:lnTo>
                  <a:pt x="66548" y="12826"/>
                </a:lnTo>
                <a:lnTo>
                  <a:pt x="142748" y="57150"/>
                </a:lnTo>
                <a:lnTo>
                  <a:pt x="176022" y="0"/>
                </a:lnTo>
                <a:lnTo>
                  <a:pt x="185674" y="158622"/>
                </a:lnTo>
                <a:lnTo>
                  <a:pt x="42926" y="228727"/>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501645" y="3146044"/>
            <a:ext cx="198374" cy="241427"/>
          </a:xfrm>
          <a:custGeom>
            <a:avLst/>
            <a:gdLst>
              <a:gd name="connsiteX0" fmla="*/ 49276 w 198374"/>
              <a:gd name="connsiteY0" fmla="*/ 235077 h 241427"/>
              <a:gd name="connsiteX1" fmla="*/ 82550 w 198374"/>
              <a:gd name="connsiteY1" fmla="*/ 177800 h 241427"/>
              <a:gd name="connsiteX2" fmla="*/ 6350 w 198374"/>
              <a:gd name="connsiteY2" fmla="*/ 133477 h 241427"/>
              <a:gd name="connsiteX3" fmla="*/ 72898 w 198374"/>
              <a:gd name="connsiteY3" fmla="*/ 19176 h 241427"/>
              <a:gd name="connsiteX4" fmla="*/ 149098 w 198374"/>
              <a:gd name="connsiteY4" fmla="*/ 63500 h 241427"/>
              <a:gd name="connsiteX5" fmla="*/ 182372 w 198374"/>
              <a:gd name="connsiteY5" fmla="*/ 6350 h 241427"/>
              <a:gd name="connsiteX6" fmla="*/ 192024 w 198374"/>
              <a:gd name="connsiteY6" fmla="*/ 164972 h 241427"/>
              <a:gd name="connsiteX7" fmla="*/ 49276 w 198374"/>
              <a:gd name="connsiteY7" fmla="*/ 235077 h 2414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8374" h="241427">
                <a:moveTo>
                  <a:pt x="49276" y="235077"/>
                </a:moveTo>
                <a:lnTo>
                  <a:pt x="82550" y="177800"/>
                </a:lnTo>
                <a:lnTo>
                  <a:pt x="6350" y="133477"/>
                </a:lnTo>
                <a:lnTo>
                  <a:pt x="72898" y="19176"/>
                </a:lnTo>
                <a:lnTo>
                  <a:pt x="149098" y="63500"/>
                </a:lnTo>
                <a:lnTo>
                  <a:pt x="182372" y="6350"/>
                </a:lnTo>
                <a:lnTo>
                  <a:pt x="192024" y="164972"/>
                </a:lnTo>
                <a:lnTo>
                  <a:pt x="49276" y="235077"/>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480436" y="2710688"/>
            <a:ext cx="187451" cy="214883"/>
          </a:xfrm>
          <a:custGeom>
            <a:avLst/>
            <a:gdLst>
              <a:gd name="connsiteX0" fmla="*/ 187452 w 187451"/>
              <a:gd name="connsiteY0" fmla="*/ 214883 h 214883"/>
              <a:gd name="connsiteX1" fmla="*/ 148844 w 187451"/>
              <a:gd name="connsiteY1" fmla="*/ 161163 h 214883"/>
              <a:gd name="connsiteX2" fmla="*/ 77216 w 187451"/>
              <a:gd name="connsiteY2" fmla="*/ 212597 h 214883"/>
              <a:gd name="connsiteX3" fmla="*/ 0 w 187451"/>
              <a:gd name="connsiteY3" fmla="*/ 105155 h 214883"/>
              <a:gd name="connsiteX4" fmla="*/ 71627 w 187451"/>
              <a:gd name="connsiteY4" fmla="*/ 53720 h 214883"/>
              <a:gd name="connsiteX5" fmla="*/ 33020 w 187451"/>
              <a:gd name="connsiteY5" fmla="*/ 0 h 214883"/>
              <a:gd name="connsiteX6" fmla="*/ 181736 w 187451"/>
              <a:gd name="connsiteY6" fmla="*/ 56007 h 214883"/>
              <a:gd name="connsiteX7" fmla="*/ 187452 w 187451"/>
              <a:gd name="connsiteY7" fmla="*/ 214883 h 2148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7451" h="214883">
                <a:moveTo>
                  <a:pt x="187452" y="214883"/>
                </a:moveTo>
                <a:lnTo>
                  <a:pt x="148844" y="161163"/>
                </a:lnTo>
                <a:lnTo>
                  <a:pt x="77216" y="212597"/>
                </a:lnTo>
                <a:lnTo>
                  <a:pt x="0" y="105155"/>
                </a:lnTo>
                <a:lnTo>
                  <a:pt x="71627" y="53720"/>
                </a:lnTo>
                <a:lnTo>
                  <a:pt x="33020" y="0"/>
                </a:lnTo>
                <a:lnTo>
                  <a:pt x="181736" y="56007"/>
                </a:lnTo>
                <a:lnTo>
                  <a:pt x="187452" y="214883"/>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2474086" y="2704338"/>
            <a:ext cx="200151" cy="227583"/>
          </a:xfrm>
          <a:custGeom>
            <a:avLst/>
            <a:gdLst>
              <a:gd name="connsiteX0" fmla="*/ 193802 w 200151"/>
              <a:gd name="connsiteY0" fmla="*/ 221233 h 227583"/>
              <a:gd name="connsiteX1" fmla="*/ 155194 w 200151"/>
              <a:gd name="connsiteY1" fmla="*/ 167513 h 227583"/>
              <a:gd name="connsiteX2" fmla="*/ 83566 w 200151"/>
              <a:gd name="connsiteY2" fmla="*/ 218947 h 227583"/>
              <a:gd name="connsiteX3" fmla="*/ 6350 w 200151"/>
              <a:gd name="connsiteY3" fmla="*/ 111505 h 227583"/>
              <a:gd name="connsiteX4" fmla="*/ 77977 w 200151"/>
              <a:gd name="connsiteY4" fmla="*/ 60070 h 227583"/>
              <a:gd name="connsiteX5" fmla="*/ 39370 w 200151"/>
              <a:gd name="connsiteY5" fmla="*/ 6350 h 227583"/>
              <a:gd name="connsiteX6" fmla="*/ 188086 w 200151"/>
              <a:gd name="connsiteY6" fmla="*/ 62357 h 227583"/>
              <a:gd name="connsiteX7" fmla="*/ 193802 w 200151"/>
              <a:gd name="connsiteY7" fmla="*/ 221233 h 2275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00151" h="227583">
                <a:moveTo>
                  <a:pt x="193802" y="221233"/>
                </a:moveTo>
                <a:lnTo>
                  <a:pt x="155194" y="167513"/>
                </a:lnTo>
                <a:lnTo>
                  <a:pt x="83566" y="218947"/>
                </a:lnTo>
                <a:lnTo>
                  <a:pt x="6350" y="111505"/>
                </a:lnTo>
                <a:lnTo>
                  <a:pt x="77977" y="60070"/>
                </a:lnTo>
                <a:lnTo>
                  <a:pt x="39370" y="6350"/>
                </a:lnTo>
                <a:lnTo>
                  <a:pt x="188086" y="62357"/>
                </a:lnTo>
                <a:lnTo>
                  <a:pt x="193802" y="22123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1970532" y="2503932"/>
            <a:ext cx="265176" cy="176783"/>
          </a:xfrm>
          <a:custGeom>
            <a:avLst/>
            <a:gdLst>
              <a:gd name="connsiteX0" fmla="*/ 265175 w 265176"/>
              <a:gd name="connsiteY0" fmla="*/ 88391 h 176783"/>
              <a:gd name="connsiteX1" fmla="*/ 198882 w 265176"/>
              <a:gd name="connsiteY1" fmla="*/ 88391 h 176783"/>
              <a:gd name="connsiteX2" fmla="*/ 198882 w 265176"/>
              <a:gd name="connsiteY2" fmla="*/ 176783 h 176783"/>
              <a:gd name="connsiteX3" fmla="*/ 66294 w 265176"/>
              <a:gd name="connsiteY3" fmla="*/ 176783 h 176783"/>
              <a:gd name="connsiteX4" fmla="*/ 66294 w 265176"/>
              <a:gd name="connsiteY4" fmla="*/ 88391 h 176783"/>
              <a:gd name="connsiteX5" fmla="*/ 0 w 265176"/>
              <a:gd name="connsiteY5" fmla="*/ 88391 h 176783"/>
              <a:gd name="connsiteX6" fmla="*/ 132588 w 265176"/>
              <a:gd name="connsiteY6" fmla="*/ 0 h 176783"/>
              <a:gd name="connsiteX7" fmla="*/ 265175 w 265176"/>
              <a:gd name="connsiteY7" fmla="*/ 88391 h 1767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65176" h="176783">
                <a:moveTo>
                  <a:pt x="265175" y="88391"/>
                </a:moveTo>
                <a:lnTo>
                  <a:pt x="198882" y="88391"/>
                </a:lnTo>
                <a:lnTo>
                  <a:pt x="198882" y="176783"/>
                </a:lnTo>
                <a:lnTo>
                  <a:pt x="66294" y="176783"/>
                </a:lnTo>
                <a:lnTo>
                  <a:pt x="66294" y="88391"/>
                </a:lnTo>
                <a:lnTo>
                  <a:pt x="0" y="88391"/>
                </a:lnTo>
                <a:lnTo>
                  <a:pt x="132588" y="0"/>
                </a:lnTo>
                <a:lnTo>
                  <a:pt x="265175" y="88391"/>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1964182" y="2497582"/>
            <a:ext cx="277876" cy="189483"/>
          </a:xfrm>
          <a:custGeom>
            <a:avLst/>
            <a:gdLst>
              <a:gd name="connsiteX0" fmla="*/ 271525 w 277876"/>
              <a:gd name="connsiteY0" fmla="*/ 94741 h 189483"/>
              <a:gd name="connsiteX1" fmla="*/ 205232 w 277876"/>
              <a:gd name="connsiteY1" fmla="*/ 94741 h 189483"/>
              <a:gd name="connsiteX2" fmla="*/ 205232 w 277876"/>
              <a:gd name="connsiteY2" fmla="*/ 183133 h 189483"/>
              <a:gd name="connsiteX3" fmla="*/ 72644 w 277876"/>
              <a:gd name="connsiteY3" fmla="*/ 183133 h 189483"/>
              <a:gd name="connsiteX4" fmla="*/ 72644 w 277876"/>
              <a:gd name="connsiteY4" fmla="*/ 94741 h 189483"/>
              <a:gd name="connsiteX5" fmla="*/ 6350 w 277876"/>
              <a:gd name="connsiteY5" fmla="*/ 94741 h 189483"/>
              <a:gd name="connsiteX6" fmla="*/ 138938 w 277876"/>
              <a:gd name="connsiteY6" fmla="*/ 6350 h 189483"/>
              <a:gd name="connsiteX7" fmla="*/ 271525 w 277876"/>
              <a:gd name="connsiteY7" fmla="*/ 94741 h 1894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7876" h="189483">
                <a:moveTo>
                  <a:pt x="271525" y="94741"/>
                </a:moveTo>
                <a:lnTo>
                  <a:pt x="205232" y="94741"/>
                </a:lnTo>
                <a:lnTo>
                  <a:pt x="205232" y="183133"/>
                </a:lnTo>
                <a:lnTo>
                  <a:pt x="72644" y="183133"/>
                </a:lnTo>
                <a:lnTo>
                  <a:pt x="72644" y="94741"/>
                </a:lnTo>
                <a:lnTo>
                  <a:pt x="6350" y="94741"/>
                </a:lnTo>
                <a:lnTo>
                  <a:pt x="138938" y="6350"/>
                </a:lnTo>
                <a:lnTo>
                  <a:pt x="271525" y="94741"/>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33400" y="317500"/>
            <a:ext cx="8013700" cy="1727200"/>
          </a:xfrm>
          <a:prstGeom prst="rect">
            <a:avLst/>
          </a:prstGeom>
          <a:noFill/>
        </p:spPr>
        <p:txBody>
          <a:bodyPr wrap="none" lIns="0" tIns="0" rIns="0" rtlCol="0">
            <a:spAutoFit/>
          </a:bodyPr>
          <a:lstStyle/>
          <a:p>
            <a:pPr>
              <a:lnSpc>
                <a:spcPts val="4000"/>
              </a:lnSpc>
              <a:tabLst>
                <a:tab pos="29591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MM六步骤</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200"/>
              </a:lnSpc>
              <a:tabLst>
                <a:tab pos="29591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STEP1：理解市场</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设定愿景、使命和目标/确定潜在的机会目标</a:t>
            </a:r>
          </a:p>
          <a:p>
            <a:pPr>
              <a:lnSpc>
                <a:spcPts val="1000"/>
              </a:lnSpc>
            </a:pPr>
            <a:endParaRPr lang="en-US" altLang="zh-CN" dirty="0"/>
          </a:p>
          <a:p>
            <a:pPr>
              <a:lnSpc>
                <a:spcPts val="2200"/>
              </a:lnSpc>
              <a:tabLst>
                <a:tab pos="29591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STEP2：市场细分</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确定市场细分结构/确定初步目标细分市场</a:t>
            </a:r>
          </a:p>
        </p:txBody>
      </p:sp>
      <p:sp>
        <p:nvSpPr>
          <p:cNvPr id="24" name="TextBox 1"/>
          <p:cNvSpPr txBox="1"/>
          <p:nvPr/>
        </p:nvSpPr>
        <p:spPr>
          <a:xfrm>
            <a:off x="3492500" y="2146300"/>
            <a:ext cx="4953000" cy="254000"/>
          </a:xfrm>
          <a:prstGeom prst="rect">
            <a:avLst/>
          </a:prstGeom>
          <a:noFill/>
        </p:spPr>
        <p:txBody>
          <a:bodyPr wrap="none" lIns="0" tIns="0" rIns="0" rtlCol="0">
            <a:spAutoFit/>
          </a:bodyPr>
          <a:lstStyle/>
          <a:p>
            <a:pPr>
              <a:lnSpc>
                <a:spcPts val="2000"/>
              </a:lnSpc>
            </a:pPr>
            <a:r>
              <a:rPr lang="en-US" altLang="zh-CN" sz="1600" dirty="0">
                <a:solidFill>
                  <a:srgbClr val="FF0000"/>
                </a:solidFill>
                <a:latin typeface="Microsoft YaHei UI" panose="020B0503020204020204" pitchFamily="18" charset="-122"/>
                <a:cs typeface="Microsoft YaHei UI" panose="020B0503020204020204" pitchFamily="18" charset="-122"/>
              </a:rPr>
              <a:t>STEP3：组合分析</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选择投资机会并排序/审视战略定位/竞争分</a:t>
            </a:r>
          </a:p>
        </p:txBody>
      </p:sp>
      <p:sp>
        <p:nvSpPr>
          <p:cNvPr id="25" name="TextBox 1"/>
          <p:cNvSpPr txBox="1"/>
          <p:nvPr/>
        </p:nvSpPr>
        <p:spPr>
          <a:xfrm>
            <a:off x="3492500" y="2565400"/>
            <a:ext cx="4978400" cy="17780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析/审视财务分析/审视差距分析/确定业务设计</a:t>
            </a:r>
          </a:p>
          <a:p>
            <a:pPr>
              <a:lnSpc>
                <a:spcPts val="1000"/>
              </a:lnSpc>
            </a:pPr>
            <a:endParaRPr lang="en-US" altLang="zh-CN" dirty="0"/>
          </a:p>
          <a:p>
            <a:pPr>
              <a:lnSpc>
                <a:spcPts val="2200"/>
              </a:lnSpc>
            </a:pPr>
            <a:r>
              <a:rPr lang="en-US" altLang="zh-CN" sz="1595" dirty="0">
                <a:solidFill>
                  <a:srgbClr val="FF0000"/>
                </a:solidFill>
                <a:latin typeface="Microsoft YaHei UI" panose="020B0503020204020204" pitchFamily="18" charset="-122"/>
                <a:cs typeface="Microsoft YaHei UI" panose="020B0503020204020204" pitchFamily="18" charset="-122"/>
              </a:rPr>
              <a:t>STEP4：制定业务战略规划</a:t>
            </a:r>
          </a:p>
          <a:p>
            <a:pPr>
              <a:lnSpc>
                <a:spcPts val="1000"/>
              </a:lnSpc>
            </a:pPr>
            <a:endParaRPr lang="en-US" altLang="zh-CN" dirty="0"/>
          </a:p>
          <a:p>
            <a:pPr>
              <a:lnSpc>
                <a:spcPts val="2200"/>
              </a:lnSpc>
            </a:pPr>
            <a:r>
              <a:rPr lang="en-US" altLang="zh-CN" sz="1595" dirty="0">
                <a:solidFill>
                  <a:srgbClr val="FF0000"/>
                </a:solidFill>
                <a:latin typeface="Microsoft YaHei UI" panose="020B0503020204020204" pitchFamily="18" charset="-122"/>
                <a:cs typeface="Microsoft YaHei UI" panose="020B0503020204020204" pitchFamily="18" charset="-122"/>
              </a:rPr>
              <a:t>STEP5：融合和优化业务计划</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对业务计划做出承诺，确保业</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务计划与其他部门的协调配合</a:t>
            </a:r>
          </a:p>
          <a:p>
            <a:pPr>
              <a:lnSpc>
                <a:spcPts val="1000"/>
              </a:lnSpc>
            </a:pPr>
            <a:endParaRPr lang="en-US" altLang="zh-CN" dirty="0"/>
          </a:p>
          <a:p>
            <a:pPr>
              <a:lnSpc>
                <a:spcPts val="2200"/>
              </a:lnSpc>
            </a:pPr>
            <a:r>
              <a:rPr lang="en-US" altLang="zh-CN" sz="1595" dirty="0">
                <a:solidFill>
                  <a:srgbClr val="FF0000"/>
                </a:solidFill>
                <a:latin typeface="Microsoft YaHei UI" panose="020B0503020204020204" pitchFamily="18" charset="-122"/>
                <a:cs typeface="Microsoft YaHei UI" panose="020B0503020204020204" pitchFamily="18" charset="-122"/>
              </a:rPr>
              <a:t>STEP6：管理业务计划并评估绩效</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制定任务书，确保业务计</a:t>
            </a:r>
          </a:p>
        </p:txBody>
      </p:sp>
      <p:sp>
        <p:nvSpPr>
          <p:cNvPr id="26" name="TextBox 1"/>
          <p:cNvSpPr txBox="1"/>
          <p:nvPr/>
        </p:nvSpPr>
        <p:spPr>
          <a:xfrm>
            <a:off x="1828800" y="2133600"/>
            <a:ext cx="6096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理解市场</a:t>
            </a:r>
          </a:p>
        </p:txBody>
      </p:sp>
      <p:sp>
        <p:nvSpPr>
          <p:cNvPr id="27" name="TextBox 1"/>
          <p:cNvSpPr txBox="1"/>
          <p:nvPr/>
        </p:nvSpPr>
        <p:spPr>
          <a:xfrm>
            <a:off x="965200" y="2476500"/>
            <a:ext cx="609600" cy="1244600"/>
          </a:xfrm>
          <a:prstGeom prst="rect">
            <a:avLst/>
          </a:prstGeom>
          <a:noFill/>
        </p:spPr>
        <p:txBody>
          <a:bodyPr wrap="none" lIns="0" tIns="0" rIns="0" rtlCol="0">
            <a:spAutoFit/>
          </a:bodyPr>
          <a:lstStyle/>
          <a:p>
            <a:pPr>
              <a:lnSpc>
                <a:spcPts val="1500"/>
              </a:lnSpc>
              <a:tabLst>
                <a:tab pos="762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管理业务</a:t>
            </a:r>
          </a:p>
          <a:p>
            <a:pPr>
              <a:lnSpc>
                <a:spcPts val="1400"/>
              </a:lnSpc>
              <a:tabLst>
                <a:tab pos="762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计划并评</a:t>
            </a:r>
          </a:p>
          <a:p>
            <a:pPr>
              <a:lnSpc>
                <a:spcPts val="1400"/>
              </a:lnSpc>
              <a:tabLst>
                <a:tab pos="762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估绩效</a:t>
            </a:r>
          </a:p>
          <a:p>
            <a:pPr>
              <a:lnSpc>
                <a:spcPts val="1000"/>
              </a:lnSpc>
            </a:pPr>
            <a:endParaRPr lang="en-US" altLang="zh-CN" dirty="0"/>
          </a:p>
          <a:p>
            <a:pPr>
              <a:lnSpc>
                <a:spcPts val="1500"/>
              </a:lnSpc>
              <a:tabLst>
                <a:tab pos="762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融合和</a:t>
            </a:r>
          </a:p>
          <a:p>
            <a:pPr>
              <a:lnSpc>
                <a:spcPts val="1400"/>
              </a:lnSpc>
              <a:tabLst>
                <a:tab pos="762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优化业</a:t>
            </a:r>
          </a:p>
          <a:p>
            <a:pPr>
              <a:lnSpc>
                <a:spcPts val="1400"/>
              </a:lnSpc>
              <a:tabLst>
                <a:tab pos="762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务计划</a:t>
            </a:r>
          </a:p>
        </p:txBody>
      </p:sp>
      <p:sp>
        <p:nvSpPr>
          <p:cNvPr id="28" name="TextBox 1"/>
          <p:cNvSpPr txBox="1"/>
          <p:nvPr/>
        </p:nvSpPr>
        <p:spPr>
          <a:xfrm>
            <a:off x="2654300" y="2679700"/>
            <a:ext cx="647700" cy="825500"/>
          </a:xfrm>
          <a:prstGeom prst="rect">
            <a:avLst/>
          </a:prstGeom>
          <a:noFill/>
        </p:spPr>
        <p:txBody>
          <a:bodyPr wrap="none" lIns="0" tIns="0" rIns="0" rtlCol="0">
            <a:spAutoFit/>
          </a:bodyPr>
          <a:lstStyle/>
          <a:p>
            <a:pPr>
              <a:lnSpc>
                <a:spcPts val="1500"/>
              </a:lnSpc>
              <a:tabLst>
                <a:tab pos="38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市场细分</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38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组合分析</a:t>
            </a:r>
          </a:p>
        </p:txBody>
      </p:sp>
      <p:sp>
        <p:nvSpPr>
          <p:cNvPr id="29" name="TextBox 1"/>
          <p:cNvSpPr txBox="1"/>
          <p:nvPr/>
        </p:nvSpPr>
        <p:spPr>
          <a:xfrm>
            <a:off x="1778000" y="3670300"/>
            <a:ext cx="762000" cy="368300"/>
          </a:xfrm>
          <a:prstGeom prst="rect">
            <a:avLst/>
          </a:prstGeom>
          <a:noFill/>
        </p:spPr>
        <p:txBody>
          <a:bodyPr wrap="none" lIns="0" tIns="0" rIns="0" rtlCol="0">
            <a:spAutoFit/>
          </a:bodyPr>
          <a:lstStyle/>
          <a:p>
            <a:pPr>
              <a:lnSpc>
                <a:spcPts val="1500"/>
              </a:lnSpc>
              <a:tabLst>
                <a:tab pos="762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制定业务战</a:t>
            </a:r>
          </a:p>
          <a:p>
            <a:pPr>
              <a:lnSpc>
                <a:spcPts val="1400"/>
              </a:lnSpc>
              <a:tabLst>
                <a:tab pos="762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略与计划</a:t>
            </a:r>
          </a:p>
        </p:txBody>
      </p:sp>
      <p:sp>
        <p:nvSpPr>
          <p:cNvPr id="30" name="TextBox 1"/>
          <p:cNvSpPr txBox="1"/>
          <p:nvPr/>
        </p:nvSpPr>
        <p:spPr>
          <a:xfrm>
            <a:off x="533400" y="4445000"/>
            <a:ext cx="7442200" cy="1600200"/>
          </a:xfrm>
          <a:prstGeom prst="rect">
            <a:avLst/>
          </a:prstGeom>
          <a:noFill/>
        </p:spPr>
        <p:txBody>
          <a:bodyPr wrap="none" lIns="0" tIns="0" rIns="0" rtlCol="0">
            <a:spAutoFit/>
          </a:bodyPr>
          <a:lstStyle/>
          <a:p>
            <a:pPr>
              <a:lnSpc>
                <a:spcPts val="1700"/>
              </a:lnSpc>
              <a:tabLst>
                <a:tab pos="2959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划的执行根据计划评估表现/需要时对业务计划进行刷新</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29591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solidFill>
                  <a:srgbClr val="FF0000"/>
                </a:solidFill>
                <a:latin typeface="Microsoft YaHei UI" panose="020B0503020204020204" pitchFamily="18" charset="-122"/>
                <a:cs typeface="Microsoft YaHei UI" panose="020B0503020204020204" pitchFamily="18" charset="-122"/>
              </a:rPr>
              <a:t>MM过程实际上永远没有结束的时候，</a:t>
            </a:r>
            <a:r>
              <a:rPr lang="en-US" altLang="zh-CN" sz="1405" dirty="0">
                <a:solidFill>
                  <a:srgbClr val="000000"/>
                </a:solidFill>
                <a:latin typeface="Microsoft YaHei UI" panose="020B0503020204020204" pitchFamily="18" charset="-122"/>
                <a:cs typeface="Microsoft YaHei UI" panose="020B0503020204020204" pitchFamily="18" charset="-122"/>
              </a:rPr>
              <a:t>因为外部环境在不断地变化，促使管理层不断地</a:t>
            </a:r>
          </a:p>
          <a:p>
            <a:pPr>
              <a:lnSpc>
                <a:spcPts val="2500"/>
              </a:lnSpc>
              <a:tabLst>
                <a:tab pos="29591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评估客户需要和需求，管理层团队可以通过MM流程定义的管理体系不断地对以往的投资决策进</a:t>
            </a:r>
          </a:p>
          <a:p>
            <a:pPr>
              <a:lnSpc>
                <a:spcPts val="2500"/>
              </a:lnSpc>
              <a:tabLst>
                <a:tab pos="29591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行审视，并做出适当的调整”</a:t>
            </a:r>
          </a:p>
        </p:txBody>
      </p:sp>
      <p:sp>
        <p:nvSpPr>
          <p:cNvPr id="23" name="日期占位符 2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noChangeArrowheads="1"/>
          </p:cNvPicPr>
          <p:nvPr/>
        </p:nvPicPr>
        <p:blipFill>
          <a:blip r:embed="rId2"/>
          <a:srcRect/>
          <a:stretch>
            <a:fillRect/>
          </a:stretch>
        </p:blipFill>
        <p:spPr bwMode="auto">
          <a:xfrm>
            <a:off x="2120900" y="1333500"/>
            <a:ext cx="5029200" cy="4279900"/>
          </a:xfrm>
          <a:prstGeom prst="rect">
            <a:avLst/>
          </a:prstGeom>
          <a:noFill/>
        </p:spPr>
      </p:pic>
      <p:sp>
        <p:nvSpPr>
          <p:cNvPr id="2" name="TextBox 1"/>
          <p:cNvSpPr txBox="1"/>
          <p:nvPr/>
        </p:nvSpPr>
        <p:spPr>
          <a:xfrm>
            <a:off x="533400" y="215900"/>
            <a:ext cx="28448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市场细分的原因</a:t>
            </a:r>
          </a:p>
        </p:txBody>
      </p:sp>
      <p:sp>
        <p:nvSpPr>
          <p:cNvPr id="6" name="TextBox 1"/>
          <p:cNvSpPr txBox="1"/>
          <p:nvPr/>
        </p:nvSpPr>
        <p:spPr>
          <a:xfrm>
            <a:off x="4927600" y="1714500"/>
            <a:ext cx="1955800" cy="3721100"/>
          </a:xfrm>
          <a:prstGeom prst="rect">
            <a:avLst/>
          </a:prstGeom>
          <a:noFill/>
        </p:spPr>
        <p:txBody>
          <a:bodyPr wrap="none" lIns="0" tIns="0" rIns="0" rtlCol="0">
            <a:spAutoFit/>
          </a:bodyPr>
          <a:lstStyle/>
          <a:p>
            <a:pPr>
              <a:lnSpc>
                <a:spcPts val="2000"/>
              </a:lnSpc>
              <a:tabLst>
                <a:tab pos="38100" algn="l"/>
                <a:tab pos="3048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顾客群需求多样化</a:t>
            </a:r>
          </a:p>
          <a:p>
            <a:pPr>
              <a:lnSpc>
                <a:spcPts val="2900"/>
              </a:lnSpc>
              <a:tabLst>
                <a:tab pos="38100" algn="l"/>
                <a:tab pos="3048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消费人群广泛</a:t>
            </a:r>
          </a:p>
          <a:p>
            <a:pPr>
              <a:lnSpc>
                <a:spcPts val="1000"/>
              </a:lnSpc>
            </a:pPr>
            <a:endParaRPr lang="en-US" altLang="zh-CN" dirty="0"/>
          </a:p>
          <a:p>
            <a:pPr>
              <a:lnSpc>
                <a:spcPts val="2000"/>
              </a:lnSpc>
              <a:tabLst>
                <a:tab pos="38100" algn="l"/>
                <a:tab pos="3048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不同的消费者类型</a:t>
            </a:r>
          </a:p>
          <a:p>
            <a:pPr>
              <a:lnSpc>
                <a:spcPts val="1600"/>
              </a:lnSpc>
              <a:tabLst>
                <a:tab pos="38100" algn="l"/>
                <a:tab pos="304800" algn="l"/>
                <a:tab pos="342900" algn="l"/>
                <a:tab pos="457200" algn="l"/>
              </a:tabLst>
            </a:pPr>
            <a:r>
              <a:rPr lang="en-US" altLang="zh-CN" sz="1595" dirty="0">
                <a:solidFill>
                  <a:srgbClr val="FF6500"/>
                </a:solidFill>
                <a:latin typeface="Microsoft YaHei UI" panose="020B0503020204020204" pitchFamily="18" charset="-122"/>
                <a:cs typeface="Microsoft YaHei UI" panose="020B0503020204020204" pitchFamily="18" charset="-122"/>
              </a:rPr>
              <a:t>(市场细分)</a:t>
            </a:r>
          </a:p>
          <a:p>
            <a:pPr>
              <a:lnSpc>
                <a:spcPts val="2800"/>
              </a:lnSpc>
              <a:tabLst>
                <a:tab pos="38100" algn="l"/>
                <a:tab pos="3048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个性化需求</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000"/>
              </a:lnSpc>
              <a:tabLst>
                <a:tab pos="38100" algn="l"/>
                <a:tab pos="3048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激烈的市场竞争</a:t>
            </a:r>
          </a:p>
          <a:p>
            <a:pPr>
              <a:lnSpc>
                <a:spcPts val="3000"/>
              </a:lnSpc>
              <a:tabLst>
                <a:tab pos="38100" algn="l"/>
                <a:tab pos="3048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竞争品牌日益增加</a:t>
            </a:r>
          </a:p>
          <a:p>
            <a:pPr>
              <a:lnSpc>
                <a:spcPts val="1000"/>
              </a:lnSpc>
            </a:pPr>
            <a:endParaRPr lang="en-US" altLang="zh-CN" dirty="0"/>
          </a:p>
          <a:p>
            <a:pPr>
              <a:lnSpc>
                <a:spcPts val="2900"/>
              </a:lnSpc>
              <a:tabLst>
                <a:tab pos="38100" algn="l"/>
                <a:tab pos="3048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恶性的价格竞争</a:t>
            </a:r>
          </a:p>
          <a:p>
            <a:pPr>
              <a:lnSpc>
                <a:spcPts val="1000"/>
              </a:lnSpc>
            </a:pPr>
            <a:endParaRPr lang="en-US" altLang="zh-CN" dirty="0"/>
          </a:p>
          <a:p>
            <a:pPr>
              <a:lnSpc>
                <a:spcPts val="2700"/>
              </a:lnSpc>
              <a:tabLst>
                <a:tab pos="38100" algn="l"/>
                <a:tab pos="3048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营销手段的竞争</a:t>
            </a:r>
          </a:p>
        </p:txBody>
      </p:sp>
      <p:sp>
        <p:nvSpPr>
          <p:cNvPr id="7" name="TextBox 1"/>
          <p:cNvSpPr txBox="1"/>
          <p:nvPr/>
        </p:nvSpPr>
        <p:spPr>
          <a:xfrm>
            <a:off x="2374900" y="1828800"/>
            <a:ext cx="1955800" cy="3441700"/>
          </a:xfrm>
          <a:prstGeom prst="rect">
            <a:avLst/>
          </a:prstGeom>
          <a:noFill/>
        </p:spPr>
        <p:txBody>
          <a:bodyPr wrap="none" lIns="0" tIns="0" rIns="0" rtlCol="0">
            <a:spAutoFit/>
          </a:bodyPr>
          <a:lstStyle/>
          <a:p>
            <a:pPr>
              <a:lnSpc>
                <a:spcPts val="2000"/>
              </a:lnSpc>
              <a:tabLst>
                <a:tab pos="215900" algn="l"/>
                <a:tab pos="2540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企业资源有限</a:t>
            </a:r>
          </a:p>
          <a:p>
            <a:pPr>
              <a:lnSpc>
                <a:spcPts val="1000"/>
              </a:lnSpc>
            </a:pPr>
            <a:endParaRPr lang="en-US" altLang="zh-CN" dirty="0"/>
          </a:p>
          <a:p>
            <a:pPr>
              <a:lnSpc>
                <a:spcPts val="1000"/>
              </a:lnSpc>
            </a:pPr>
            <a:endParaRPr lang="en-US" altLang="zh-CN" dirty="0"/>
          </a:p>
          <a:p>
            <a:pPr>
              <a:lnSpc>
                <a:spcPts val="2600"/>
              </a:lnSpc>
              <a:tabLst>
                <a:tab pos="215900" algn="l"/>
                <a:tab pos="254000" algn="l"/>
                <a:tab pos="342900" algn="l"/>
                <a:tab pos="4572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对投入要进行选择</a:t>
            </a:r>
          </a:p>
          <a:p>
            <a:pPr>
              <a:lnSpc>
                <a:spcPts val="2600"/>
              </a:lnSpc>
              <a:tabLst>
                <a:tab pos="215900" algn="l"/>
                <a:tab pos="254000" algn="l"/>
                <a:tab pos="342900" algn="l"/>
                <a:tab pos="4572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和自己的能力相互</a:t>
            </a:r>
          </a:p>
          <a:p>
            <a:pPr>
              <a:lnSpc>
                <a:spcPts val="1300"/>
              </a:lnSpc>
              <a:tabLst>
                <a:tab pos="215900" algn="l"/>
                <a:tab pos="254000" algn="l"/>
                <a:tab pos="342900" algn="l"/>
                <a:tab pos="457200" algn="l"/>
              </a:tabLst>
            </a:pPr>
            <a:r>
              <a:rPr lang="en-US" altLang="zh-CN" sz="1600" dirty="0">
                <a:solidFill>
                  <a:srgbClr val="000000"/>
                </a:solidFill>
                <a:latin typeface="Microsoft YaHei UI" panose="020B0503020204020204" pitchFamily="18" charset="-122"/>
                <a:cs typeface="Microsoft YaHei UI" panose="020B0503020204020204" pitchFamily="18" charset="-122"/>
              </a:rPr>
              <a:t>匹配</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000"/>
              </a:lnSpc>
              <a:tabLst>
                <a:tab pos="215900" algn="l"/>
                <a:tab pos="254000" algn="l"/>
                <a:tab pos="342900" algn="l"/>
                <a:tab pos="457200" algn="l"/>
              </a:tabLst>
            </a:pPr>
            <a:r>
              <a:rPr lang="en-US" altLang="zh-CN" dirty="0"/>
              <a:t>				</a:t>
            </a:r>
            <a:r>
              <a:rPr lang="en-US" altLang="zh-CN" sz="1595" dirty="0">
                <a:solidFill>
                  <a:srgbClr val="FF6500"/>
                </a:solidFill>
                <a:latin typeface="Microsoft YaHei UI" panose="020B0503020204020204" pitchFamily="18" charset="-122"/>
                <a:cs typeface="Microsoft YaHei UI" panose="020B0503020204020204" pitchFamily="18" charset="-122"/>
              </a:rPr>
              <a:t>生命周期短暂</a:t>
            </a:r>
          </a:p>
          <a:p>
            <a:pPr>
              <a:lnSpc>
                <a:spcPts val="1000"/>
              </a:lnSpc>
            </a:pPr>
            <a:endParaRPr lang="en-US" altLang="zh-CN" dirty="0"/>
          </a:p>
          <a:p>
            <a:pPr>
              <a:lnSpc>
                <a:spcPts val="2600"/>
              </a:lnSpc>
              <a:tabLst>
                <a:tab pos="215900" algn="l"/>
                <a:tab pos="254000" algn="l"/>
                <a:tab pos="342900" algn="l"/>
                <a:tab pos="457200" algn="l"/>
              </a:tabLst>
            </a:pPr>
            <a:r>
              <a:rPr lang="en-US" altLang="zh-CN" dirty="0"/>
              <a:t>		</a:t>
            </a:r>
            <a:r>
              <a:rPr lang="en-US" altLang="zh-CN" sz="1600" dirty="0">
                <a:solidFill>
                  <a:srgbClr val="000000"/>
                </a:solidFill>
                <a:latin typeface="Microsoft YaHei UI" panose="020B0503020204020204" pitchFamily="18" charset="-122"/>
                <a:cs typeface="Microsoft YaHei UI" panose="020B0503020204020204" pitchFamily="18" charset="-122"/>
              </a:rPr>
              <a:t>技术更新快,</a:t>
            </a:r>
            <a:r>
              <a:rPr lang="en-US" altLang="zh-CN" sz="1600" dirty="0">
                <a:latin typeface="Times New Roman" panose="02020603050405020304" pitchFamily="18" charset="0"/>
                <a:cs typeface="Times New Roman" panose="02020603050405020304" pitchFamily="18" charset="0"/>
              </a:rPr>
              <a:t>  </a:t>
            </a:r>
            <a:r>
              <a:rPr lang="en-US" altLang="zh-CN" sz="1600" dirty="0">
                <a:solidFill>
                  <a:srgbClr val="000000"/>
                </a:solidFill>
                <a:latin typeface="Microsoft YaHei UI" panose="020B0503020204020204" pitchFamily="18" charset="-122"/>
                <a:cs typeface="Microsoft YaHei UI" panose="020B0503020204020204" pitchFamily="18" charset="-122"/>
              </a:rPr>
              <a:t>新产</a:t>
            </a:r>
          </a:p>
          <a:p>
            <a:pPr>
              <a:lnSpc>
                <a:spcPts val="1900"/>
              </a:lnSpc>
              <a:tabLst>
                <a:tab pos="215900" algn="l"/>
                <a:tab pos="254000" algn="l"/>
                <a:tab pos="342900" algn="l"/>
                <a:tab pos="4572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品层出不穷</a:t>
            </a:r>
          </a:p>
          <a:p>
            <a:pPr>
              <a:lnSpc>
                <a:spcPts val="1000"/>
              </a:lnSpc>
            </a:pPr>
            <a:endParaRPr lang="en-US" altLang="zh-CN" dirty="0"/>
          </a:p>
          <a:p>
            <a:pPr>
              <a:lnSpc>
                <a:spcPts val="2700"/>
              </a:lnSpc>
              <a:tabLst>
                <a:tab pos="215900" algn="l"/>
                <a:tab pos="254000" algn="l"/>
                <a:tab pos="342900" algn="l"/>
                <a:tab pos="4572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向时尚潮流转移</a:t>
            </a:r>
          </a:p>
        </p:txBody>
      </p:sp>
      <p:sp>
        <p:nvSpPr>
          <p:cNvPr id="8" name="TextBox 1"/>
          <p:cNvSpPr txBox="1"/>
          <p:nvPr/>
        </p:nvSpPr>
        <p:spPr>
          <a:xfrm>
            <a:off x="533400" y="5740400"/>
            <a:ext cx="6489700" cy="609600"/>
          </a:xfrm>
          <a:prstGeom prst="rect">
            <a:avLst/>
          </a:prstGeom>
          <a:noFill/>
        </p:spPr>
        <p:txBody>
          <a:bodyPr wrap="none" lIns="0" tIns="0" rIns="0" rtlCol="0">
            <a:spAutoFit/>
          </a:bodyPr>
          <a:lstStyle/>
          <a:p>
            <a:pPr>
              <a:lnSpc>
                <a:spcPts val="2000"/>
              </a:lnSpc>
              <a:tabLst>
                <a:tab pos="4064000" algn="l"/>
              </a:tabLst>
            </a:pPr>
            <a:r>
              <a:rPr lang="en-US" altLang="zh-CN" sz="1595" dirty="0">
                <a:solidFill>
                  <a:srgbClr val="C00000"/>
                </a:solidFill>
                <a:latin typeface="Microsoft YaHei UI" panose="020B0503020204020204" pitchFamily="18" charset="-122"/>
                <a:cs typeface="Microsoft YaHei UI" panose="020B0503020204020204" pitchFamily="18" charset="-122"/>
              </a:rPr>
              <a:t>面对一个庞大的市场时，只有一个做法：先把市场分散，然后各个击破。</a:t>
            </a:r>
          </a:p>
          <a:p>
            <a:pPr>
              <a:lnSpc>
                <a:spcPts val="2700"/>
              </a:lnSpc>
              <a:tabLst>
                <a:tab pos="4064000" algn="l"/>
              </a:tabLst>
            </a:pPr>
            <a:r>
              <a:rPr lang="en-US" altLang="zh-CN" dirty="0"/>
              <a:t>	</a:t>
            </a:r>
            <a:r>
              <a:rPr lang="en-US" altLang="zh-CN" sz="1595" dirty="0">
                <a:solidFill>
                  <a:srgbClr val="C00000"/>
                </a:solidFill>
                <a:latin typeface="Microsoft YaHei UI" panose="020B0503020204020204" pitchFamily="18" charset="-122"/>
                <a:cs typeface="Microsoft YaHei UI" panose="020B0503020204020204" pitchFamily="18" charset="-122"/>
              </a:rPr>
              <a:t>－（美）迈克尔.戴尔</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98931" y="1094232"/>
            <a:ext cx="3788664" cy="829055"/>
          </a:xfrm>
          <a:custGeom>
            <a:avLst/>
            <a:gdLst>
              <a:gd name="connsiteX0" fmla="*/ 0 w 3788664"/>
              <a:gd name="connsiteY0" fmla="*/ 0 h 829055"/>
              <a:gd name="connsiteX1" fmla="*/ 0 w 3788664"/>
              <a:gd name="connsiteY1" fmla="*/ 829055 h 829055"/>
              <a:gd name="connsiteX2" fmla="*/ 3788664 w 3788664"/>
              <a:gd name="connsiteY2" fmla="*/ 829055 h 829055"/>
              <a:gd name="connsiteX3" fmla="*/ 3788664 w 3788664"/>
              <a:gd name="connsiteY3" fmla="*/ 0 h 829055"/>
              <a:gd name="connsiteX4" fmla="*/ 0 w 3788664"/>
              <a:gd name="connsiteY4" fmla="*/ 0 h 8290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88664" h="829055">
                <a:moveTo>
                  <a:pt x="0" y="0"/>
                </a:moveTo>
                <a:lnTo>
                  <a:pt x="0" y="829055"/>
                </a:lnTo>
                <a:lnTo>
                  <a:pt x="3788664" y="829055"/>
                </a:lnTo>
                <a:lnTo>
                  <a:pt x="3788664"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4553711" y="1280160"/>
            <a:ext cx="446532" cy="374904"/>
          </a:xfrm>
          <a:custGeom>
            <a:avLst/>
            <a:gdLst>
              <a:gd name="connsiteX0" fmla="*/ 283972 w 446532"/>
              <a:gd name="connsiteY0" fmla="*/ 374904 h 374904"/>
              <a:gd name="connsiteX1" fmla="*/ 283972 w 446532"/>
              <a:gd name="connsiteY1" fmla="*/ 301751 h 374904"/>
              <a:gd name="connsiteX2" fmla="*/ 1523 w 446532"/>
              <a:gd name="connsiteY2" fmla="*/ 300989 h 374904"/>
              <a:gd name="connsiteX3" fmla="*/ 0 w 446532"/>
              <a:gd name="connsiteY3" fmla="*/ 84581 h 374904"/>
              <a:gd name="connsiteX4" fmla="*/ 281685 w 446532"/>
              <a:gd name="connsiteY4" fmla="*/ 84581 h 374904"/>
              <a:gd name="connsiteX5" fmla="*/ 281685 w 446532"/>
              <a:gd name="connsiteY5" fmla="*/ 0 h 374904"/>
              <a:gd name="connsiteX6" fmla="*/ 446532 w 446532"/>
              <a:gd name="connsiteY6" fmla="*/ 188213 h 374904"/>
              <a:gd name="connsiteX7" fmla="*/ 283972 w 446532"/>
              <a:gd name="connsiteY7" fmla="*/ 374904 h 3749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46532" h="374904">
                <a:moveTo>
                  <a:pt x="283972" y="374904"/>
                </a:moveTo>
                <a:lnTo>
                  <a:pt x="283972" y="301751"/>
                </a:lnTo>
                <a:lnTo>
                  <a:pt x="1523" y="300989"/>
                </a:lnTo>
                <a:lnTo>
                  <a:pt x="0" y="84581"/>
                </a:lnTo>
                <a:lnTo>
                  <a:pt x="281685" y="84581"/>
                </a:lnTo>
                <a:lnTo>
                  <a:pt x="281685" y="0"/>
                </a:lnTo>
                <a:lnTo>
                  <a:pt x="446532" y="188213"/>
                </a:lnTo>
                <a:lnTo>
                  <a:pt x="283972" y="37490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4468367" y="1190244"/>
            <a:ext cx="449579" cy="374903"/>
          </a:xfrm>
          <a:custGeom>
            <a:avLst/>
            <a:gdLst>
              <a:gd name="connsiteX0" fmla="*/ 284860 w 449579"/>
              <a:gd name="connsiteY0" fmla="*/ 374903 h 374903"/>
              <a:gd name="connsiteX1" fmla="*/ 284860 w 449579"/>
              <a:gd name="connsiteY1" fmla="*/ 301625 h 374903"/>
              <a:gd name="connsiteX2" fmla="*/ 761 w 449579"/>
              <a:gd name="connsiteY2" fmla="*/ 300863 h 374903"/>
              <a:gd name="connsiteX3" fmla="*/ 0 w 449579"/>
              <a:gd name="connsiteY3" fmla="*/ 83947 h 374903"/>
              <a:gd name="connsiteX4" fmla="*/ 283336 w 449579"/>
              <a:gd name="connsiteY4" fmla="*/ 83947 h 374903"/>
              <a:gd name="connsiteX5" fmla="*/ 283336 w 449579"/>
              <a:gd name="connsiteY5" fmla="*/ 0 h 374903"/>
              <a:gd name="connsiteX6" fmla="*/ 449579 w 449579"/>
              <a:gd name="connsiteY6" fmla="*/ 188594 h 374903"/>
              <a:gd name="connsiteX7" fmla="*/ 284860 w 449579"/>
              <a:gd name="connsiteY7" fmla="*/ 374903 h 3749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49579" h="374903">
                <a:moveTo>
                  <a:pt x="284860" y="374903"/>
                </a:moveTo>
                <a:lnTo>
                  <a:pt x="284860" y="301625"/>
                </a:lnTo>
                <a:lnTo>
                  <a:pt x="761" y="300863"/>
                </a:lnTo>
                <a:lnTo>
                  <a:pt x="0" y="83947"/>
                </a:lnTo>
                <a:lnTo>
                  <a:pt x="283336" y="83947"/>
                </a:lnTo>
                <a:lnTo>
                  <a:pt x="283336" y="0"/>
                </a:lnTo>
                <a:lnTo>
                  <a:pt x="449579" y="188594"/>
                </a:lnTo>
                <a:lnTo>
                  <a:pt x="284860" y="374903"/>
                </a:lnTo>
              </a:path>
            </a:pathLst>
          </a:custGeom>
          <a:solidFill>
            <a:srgbClr val="CCC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4462271" y="1182624"/>
            <a:ext cx="461772" cy="388619"/>
          </a:xfrm>
          <a:custGeom>
            <a:avLst/>
            <a:gdLst>
              <a:gd name="connsiteX0" fmla="*/ 290957 w 461772"/>
              <a:gd name="connsiteY0" fmla="*/ 382269 h 388619"/>
              <a:gd name="connsiteX1" fmla="*/ 290957 w 461772"/>
              <a:gd name="connsiteY1" fmla="*/ 308736 h 388619"/>
              <a:gd name="connsiteX2" fmla="*/ 7112 w 461772"/>
              <a:gd name="connsiteY2" fmla="*/ 307975 h 388619"/>
              <a:gd name="connsiteX3" fmla="*/ 6350 w 461772"/>
              <a:gd name="connsiteY3" fmla="*/ 90550 h 388619"/>
              <a:gd name="connsiteX4" fmla="*/ 289433 w 461772"/>
              <a:gd name="connsiteY4" fmla="*/ 90550 h 388619"/>
              <a:gd name="connsiteX5" fmla="*/ 289433 w 461772"/>
              <a:gd name="connsiteY5" fmla="*/ 6350 h 388619"/>
              <a:gd name="connsiteX6" fmla="*/ 455422 w 461772"/>
              <a:gd name="connsiteY6" fmla="*/ 195452 h 388619"/>
              <a:gd name="connsiteX7" fmla="*/ 290957 w 461772"/>
              <a:gd name="connsiteY7" fmla="*/ 382269 h 3886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61772" h="388619">
                <a:moveTo>
                  <a:pt x="290957" y="382269"/>
                </a:moveTo>
                <a:lnTo>
                  <a:pt x="290957" y="308736"/>
                </a:lnTo>
                <a:lnTo>
                  <a:pt x="7112" y="307975"/>
                </a:lnTo>
                <a:lnTo>
                  <a:pt x="6350" y="90550"/>
                </a:lnTo>
                <a:lnTo>
                  <a:pt x="289433" y="90550"/>
                </a:lnTo>
                <a:lnTo>
                  <a:pt x="289433" y="6350"/>
                </a:lnTo>
                <a:lnTo>
                  <a:pt x="455422" y="195452"/>
                </a:lnTo>
                <a:lnTo>
                  <a:pt x="290957" y="382269"/>
                </a:lnTo>
              </a:path>
            </a:pathLst>
          </a:custGeom>
          <a:ln w="12700">
            <a:solidFill>
              <a:srgbClr val="9999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897123" y="5187696"/>
            <a:ext cx="646176" cy="745223"/>
          </a:xfrm>
          <a:custGeom>
            <a:avLst/>
            <a:gdLst>
              <a:gd name="connsiteX0" fmla="*/ 243967 w 646176"/>
              <a:gd name="connsiteY0" fmla="*/ 71246 h 745223"/>
              <a:gd name="connsiteX1" fmla="*/ 184404 w 646176"/>
              <a:gd name="connsiteY1" fmla="*/ 124713 h 745223"/>
              <a:gd name="connsiteX2" fmla="*/ 173736 w 646176"/>
              <a:gd name="connsiteY2" fmla="*/ 150748 h 745223"/>
              <a:gd name="connsiteX3" fmla="*/ 137795 w 646176"/>
              <a:gd name="connsiteY3" fmla="*/ 201929 h 745223"/>
              <a:gd name="connsiteX4" fmla="*/ 112522 w 646176"/>
              <a:gd name="connsiteY4" fmla="*/ 215645 h 745223"/>
              <a:gd name="connsiteX5" fmla="*/ 101092 w 646176"/>
              <a:gd name="connsiteY5" fmla="*/ 227838 h 745223"/>
              <a:gd name="connsiteX6" fmla="*/ 76708 w 646176"/>
              <a:gd name="connsiteY6" fmla="*/ 240919 h 745223"/>
              <a:gd name="connsiteX7" fmla="*/ 41529 w 646176"/>
              <a:gd name="connsiteY7" fmla="*/ 240919 h 745223"/>
              <a:gd name="connsiteX8" fmla="*/ 29336 w 646176"/>
              <a:gd name="connsiteY8" fmla="*/ 254634 h 745223"/>
              <a:gd name="connsiteX9" fmla="*/ 17018 w 646176"/>
              <a:gd name="connsiteY9" fmla="*/ 266826 h 745223"/>
              <a:gd name="connsiteX10" fmla="*/ 6350 w 646176"/>
              <a:gd name="connsiteY10" fmla="*/ 279780 h 745223"/>
              <a:gd name="connsiteX11" fmla="*/ 6350 w 646176"/>
              <a:gd name="connsiteY11" fmla="*/ 359282 h 745223"/>
              <a:gd name="connsiteX12" fmla="*/ 17018 w 646176"/>
              <a:gd name="connsiteY12" fmla="*/ 372236 h 745223"/>
              <a:gd name="connsiteX13" fmla="*/ 29336 w 646176"/>
              <a:gd name="connsiteY13" fmla="*/ 372236 h 745223"/>
              <a:gd name="connsiteX14" fmla="*/ 29336 w 646176"/>
              <a:gd name="connsiteY14" fmla="*/ 385190 h 745223"/>
              <a:gd name="connsiteX15" fmla="*/ 41529 w 646176"/>
              <a:gd name="connsiteY15" fmla="*/ 398907 h 745223"/>
              <a:gd name="connsiteX16" fmla="*/ 52958 w 646176"/>
              <a:gd name="connsiteY16" fmla="*/ 398907 h 745223"/>
              <a:gd name="connsiteX17" fmla="*/ 65151 w 646176"/>
              <a:gd name="connsiteY17" fmla="*/ 411187 h 745223"/>
              <a:gd name="connsiteX18" fmla="*/ 76708 w 646176"/>
              <a:gd name="connsiteY18" fmla="*/ 411187 h 745223"/>
              <a:gd name="connsiteX19" fmla="*/ 76708 w 646176"/>
              <a:gd name="connsiteY19" fmla="*/ 424179 h 745223"/>
              <a:gd name="connsiteX20" fmla="*/ 125602 w 646176"/>
              <a:gd name="connsiteY20" fmla="*/ 424179 h 745223"/>
              <a:gd name="connsiteX21" fmla="*/ 125602 w 646176"/>
              <a:gd name="connsiteY21" fmla="*/ 437921 h 745223"/>
              <a:gd name="connsiteX22" fmla="*/ 148463 w 646176"/>
              <a:gd name="connsiteY22" fmla="*/ 437921 h 745223"/>
              <a:gd name="connsiteX23" fmla="*/ 160655 w 646176"/>
              <a:gd name="connsiteY23" fmla="*/ 450138 h 745223"/>
              <a:gd name="connsiteX24" fmla="*/ 173736 w 646176"/>
              <a:gd name="connsiteY24" fmla="*/ 463892 h 745223"/>
              <a:gd name="connsiteX25" fmla="*/ 173736 w 646176"/>
              <a:gd name="connsiteY25" fmla="*/ 568540 h 745223"/>
              <a:gd name="connsiteX26" fmla="*/ 160655 w 646176"/>
              <a:gd name="connsiteY26" fmla="*/ 568540 h 745223"/>
              <a:gd name="connsiteX27" fmla="*/ 160655 w 646176"/>
              <a:gd name="connsiteY27" fmla="*/ 594512 h 745223"/>
              <a:gd name="connsiteX28" fmla="*/ 148463 w 646176"/>
              <a:gd name="connsiteY28" fmla="*/ 607491 h 745223"/>
              <a:gd name="connsiteX29" fmla="*/ 137795 w 646176"/>
              <a:gd name="connsiteY29" fmla="*/ 620483 h 745223"/>
              <a:gd name="connsiteX30" fmla="*/ 125602 w 646176"/>
              <a:gd name="connsiteY30" fmla="*/ 620483 h 745223"/>
              <a:gd name="connsiteX31" fmla="*/ 125602 w 646176"/>
              <a:gd name="connsiteY31" fmla="*/ 634225 h 745223"/>
              <a:gd name="connsiteX32" fmla="*/ 112522 w 646176"/>
              <a:gd name="connsiteY32" fmla="*/ 634225 h 745223"/>
              <a:gd name="connsiteX33" fmla="*/ 112522 w 646176"/>
              <a:gd name="connsiteY33" fmla="*/ 686930 h 745223"/>
              <a:gd name="connsiteX34" fmla="*/ 125602 w 646176"/>
              <a:gd name="connsiteY34" fmla="*/ 699909 h 745223"/>
              <a:gd name="connsiteX35" fmla="*/ 137795 w 646176"/>
              <a:gd name="connsiteY35" fmla="*/ 699909 h 745223"/>
              <a:gd name="connsiteX36" fmla="*/ 160655 w 646176"/>
              <a:gd name="connsiteY36" fmla="*/ 712901 h 745223"/>
              <a:gd name="connsiteX37" fmla="*/ 173736 w 646176"/>
              <a:gd name="connsiteY37" fmla="*/ 712901 h 745223"/>
              <a:gd name="connsiteX38" fmla="*/ 196596 w 646176"/>
              <a:gd name="connsiteY38" fmla="*/ 725880 h 745223"/>
              <a:gd name="connsiteX39" fmla="*/ 232536 w 646176"/>
              <a:gd name="connsiteY39" fmla="*/ 725880 h 745223"/>
              <a:gd name="connsiteX40" fmla="*/ 305180 w 646176"/>
              <a:gd name="connsiteY40" fmla="*/ 738873 h 745223"/>
              <a:gd name="connsiteX41" fmla="*/ 519810 w 646176"/>
              <a:gd name="connsiteY41" fmla="*/ 738873 h 745223"/>
              <a:gd name="connsiteX42" fmla="*/ 532129 w 646176"/>
              <a:gd name="connsiteY42" fmla="*/ 725880 h 745223"/>
              <a:gd name="connsiteX43" fmla="*/ 543560 w 646176"/>
              <a:gd name="connsiteY43" fmla="*/ 712901 h 745223"/>
              <a:gd name="connsiteX44" fmla="*/ 555752 w 646176"/>
              <a:gd name="connsiteY44" fmla="*/ 712901 h 745223"/>
              <a:gd name="connsiteX45" fmla="*/ 568705 w 646176"/>
              <a:gd name="connsiteY45" fmla="*/ 699909 h 745223"/>
              <a:gd name="connsiteX46" fmla="*/ 581025 w 646176"/>
              <a:gd name="connsiteY46" fmla="*/ 686930 h 745223"/>
              <a:gd name="connsiteX47" fmla="*/ 591692 w 646176"/>
              <a:gd name="connsiteY47" fmla="*/ 686930 h 745223"/>
              <a:gd name="connsiteX48" fmla="*/ 591692 w 646176"/>
              <a:gd name="connsiteY48" fmla="*/ 673950 h 745223"/>
              <a:gd name="connsiteX49" fmla="*/ 616077 w 646176"/>
              <a:gd name="connsiteY49" fmla="*/ 647217 h 745223"/>
              <a:gd name="connsiteX50" fmla="*/ 627634 w 646176"/>
              <a:gd name="connsiteY50" fmla="*/ 634225 h 745223"/>
              <a:gd name="connsiteX51" fmla="*/ 639826 w 646176"/>
              <a:gd name="connsiteY51" fmla="*/ 607491 h 745223"/>
              <a:gd name="connsiteX52" fmla="*/ 639826 w 646176"/>
              <a:gd name="connsiteY52" fmla="*/ 568540 h 745223"/>
              <a:gd name="connsiteX53" fmla="*/ 627634 w 646176"/>
              <a:gd name="connsiteY53" fmla="*/ 542569 h 745223"/>
              <a:gd name="connsiteX54" fmla="*/ 604647 w 646176"/>
              <a:gd name="connsiteY54" fmla="*/ 516597 h 745223"/>
              <a:gd name="connsiteX55" fmla="*/ 591692 w 646176"/>
              <a:gd name="connsiteY55" fmla="*/ 503618 h 745223"/>
              <a:gd name="connsiteX56" fmla="*/ 581025 w 646176"/>
              <a:gd name="connsiteY56" fmla="*/ 477646 h 745223"/>
              <a:gd name="connsiteX57" fmla="*/ 568705 w 646176"/>
              <a:gd name="connsiteY57" fmla="*/ 463892 h 745223"/>
              <a:gd name="connsiteX58" fmla="*/ 568705 w 646176"/>
              <a:gd name="connsiteY58" fmla="*/ 346201 h 745223"/>
              <a:gd name="connsiteX59" fmla="*/ 581025 w 646176"/>
              <a:gd name="connsiteY59" fmla="*/ 320294 h 745223"/>
              <a:gd name="connsiteX60" fmla="*/ 591692 w 646176"/>
              <a:gd name="connsiteY60" fmla="*/ 308101 h 745223"/>
              <a:gd name="connsiteX61" fmla="*/ 616077 w 646176"/>
              <a:gd name="connsiteY61" fmla="*/ 227838 h 745223"/>
              <a:gd name="connsiteX62" fmla="*/ 627634 w 646176"/>
              <a:gd name="connsiteY62" fmla="*/ 215645 h 745223"/>
              <a:gd name="connsiteX63" fmla="*/ 627634 w 646176"/>
              <a:gd name="connsiteY63" fmla="*/ 177419 h 745223"/>
              <a:gd name="connsiteX64" fmla="*/ 639826 w 646176"/>
              <a:gd name="connsiteY64" fmla="*/ 150748 h 745223"/>
              <a:gd name="connsiteX65" fmla="*/ 639826 w 646176"/>
              <a:gd name="connsiteY65" fmla="*/ 97282 h 745223"/>
              <a:gd name="connsiteX66" fmla="*/ 627634 w 646176"/>
              <a:gd name="connsiteY66" fmla="*/ 85089 h 745223"/>
              <a:gd name="connsiteX67" fmla="*/ 627634 w 646176"/>
              <a:gd name="connsiteY67" fmla="*/ 71246 h 745223"/>
              <a:gd name="connsiteX68" fmla="*/ 616077 w 646176"/>
              <a:gd name="connsiteY68" fmla="*/ 58292 h 745223"/>
              <a:gd name="connsiteX69" fmla="*/ 507619 w 646176"/>
              <a:gd name="connsiteY69" fmla="*/ 33146 h 745223"/>
              <a:gd name="connsiteX70" fmla="*/ 496189 w 646176"/>
              <a:gd name="connsiteY70" fmla="*/ 19303 h 745223"/>
              <a:gd name="connsiteX71" fmla="*/ 423545 w 646176"/>
              <a:gd name="connsiteY71" fmla="*/ 19303 h 745223"/>
              <a:gd name="connsiteX72" fmla="*/ 412877 w 646176"/>
              <a:gd name="connsiteY72" fmla="*/ 6350 h 745223"/>
              <a:gd name="connsiteX73" fmla="*/ 341757 w 646176"/>
              <a:gd name="connsiteY73" fmla="*/ 6350 h 745223"/>
              <a:gd name="connsiteX74" fmla="*/ 341757 w 646176"/>
              <a:gd name="connsiteY74" fmla="*/ 19303 h 745223"/>
              <a:gd name="connsiteX75" fmla="*/ 315849 w 646176"/>
              <a:gd name="connsiteY75" fmla="*/ 19303 h 745223"/>
              <a:gd name="connsiteX76" fmla="*/ 292100 w 646176"/>
              <a:gd name="connsiteY76" fmla="*/ 33146 h 745223"/>
              <a:gd name="connsiteX77" fmla="*/ 280670 w 646176"/>
              <a:gd name="connsiteY77" fmla="*/ 33146 h 745223"/>
              <a:gd name="connsiteX78" fmla="*/ 280670 w 646176"/>
              <a:gd name="connsiteY78" fmla="*/ 46100 h 745223"/>
              <a:gd name="connsiteX79" fmla="*/ 269240 w 646176"/>
              <a:gd name="connsiteY79" fmla="*/ 46100 h 745223"/>
              <a:gd name="connsiteX80" fmla="*/ 269240 w 646176"/>
              <a:gd name="connsiteY80" fmla="*/ 58292 h 745223"/>
              <a:gd name="connsiteX81" fmla="*/ 257048 w 646176"/>
              <a:gd name="connsiteY81" fmla="*/ 58292 h 7452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Lst>
            <a:rect l="l" t="t" r="r" b="b"/>
            <a:pathLst>
              <a:path w="646176" h="745223">
                <a:moveTo>
                  <a:pt x="243967" y="71246"/>
                </a:moveTo>
                <a:lnTo>
                  <a:pt x="184404" y="124713"/>
                </a:lnTo>
                <a:lnTo>
                  <a:pt x="173736" y="150748"/>
                </a:lnTo>
                <a:lnTo>
                  <a:pt x="137795" y="201929"/>
                </a:lnTo>
                <a:lnTo>
                  <a:pt x="112522" y="215645"/>
                </a:lnTo>
                <a:lnTo>
                  <a:pt x="101092" y="227838"/>
                </a:lnTo>
                <a:lnTo>
                  <a:pt x="76708" y="240919"/>
                </a:lnTo>
                <a:lnTo>
                  <a:pt x="41529" y="240919"/>
                </a:lnTo>
                <a:lnTo>
                  <a:pt x="29336" y="254634"/>
                </a:lnTo>
                <a:lnTo>
                  <a:pt x="17018" y="266826"/>
                </a:lnTo>
                <a:lnTo>
                  <a:pt x="6350" y="279780"/>
                </a:lnTo>
                <a:lnTo>
                  <a:pt x="6350" y="359282"/>
                </a:lnTo>
                <a:lnTo>
                  <a:pt x="17018" y="372236"/>
                </a:lnTo>
                <a:lnTo>
                  <a:pt x="29336" y="372236"/>
                </a:lnTo>
                <a:lnTo>
                  <a:pt x="29336" y="385190"/>
                </a:lnTo>
                <a:lnTo>
                  <a:pt x="41529" y="398907"/>
                </a:lnTo>
                <a:lnTo>
                  <a:pt x="52958" y="398907"/>
                </a:lnTo>
                <a:lnTo>
                  <a:pt x="65151" y="411187"/>
                </a:lnTo>
                <a:lnTo>
                  <a:pt x="76708" y="411187"/>
                </a:lnTo>
                <a:lnTo>
                  <a:pt x="76708" y="424179"/>
                </a:lnTo>
                <a:lnTo>
                  <a:pt x="125602" y="424179"/>
                </a:lnTo>
                <a:lnTo>
                  <a:pt x="125602" y="437921"/>
                </a:lnTo>
                <a:lnTo>
                  <a:pt x="148463" y="437921"/>
                </a:lnTo>
                <a:lnTo>
                  <a:pt x="160655" y="450138"/>
                </a:lnTo>
                <a:lnTo>
                  <a:pt x="173736" y="463892"/>
                </a:lnTo>
                <a:cubicBezTo>
                  <a:pt x="173736" y="498779"/>
                  <a:pt x="173736" y="533653"/>
                  <a:pt x="173736" y="568540"/>
                </a:cubicBezTo>
                <a:lnTo>
                  <a:pt x="160655" y="568540"/>
                </a:lnTo>
                <a:lnTo>
                  <a:pt x="160655" y="594512"/>
                </a:lnTo>
                <a:lnTo>
                  <a:pt x="148463" y="607491"/>
                </a:lnTo>
                <a:lnTo>
                  <a:pt x="137795" y="620483"/>
                </a:lnTo>
                <a:lnTo>
                  <a:pt x="125602" y="620483"/>
                </a:lnTo>
                <a:lnTo>
                  <a:pt x="125602" y="634225"/>
                </a:lnTo>
                <a:lnTo>
                  <a:pt x="112522" y="634225"/>
                </a:lnTo>
                <a:lnTo>
                  <a:pt x="112522" y="686930"/>
                </a:lnTo>
                <a:lnTo>
                  <a:pt x="125602" y="699909"/>
                </a:lnTo>
                <a:lnTo>
                  <a:pt x="137795" y="699909"/>
                </a:lnTo>
                <a:lnTo>
                  <a:pt x="160655" y="712901"/>
                </a:lnTo>
                <a:lnTo>
                  <a:pt x="173736" y="712901"/>
                </a:lnTo>
                <a:lnTo>
                  <a:pt x="196596" y="725880"/>
                </a:lnTo>
                <a:lnTo>
                  <a:pt x="232536" y="725880"/>
                </a:lnTo>
                <a:lnTo>
                  <a:pt x="305180" y="738873"/>
                </a:lnTo>
                <a:cubicBezTo>
                  <a:pt x="376682" y="738873"/>
                  <a:pt x="448310" y="738873"/>
                  <a:pt x="519810" y="738873"/>
                </a:cubicBezTo>
                <a:lnTo>
                  <a:pt x="532129" y="725880"/>
                </a:lnTo>
                <a:lnTo>
                  <a:pt x="543560" y="712901"/>
                </a:lnTo>
                <a:lnTo>
                  <a:pt x="555752" y="712901"/>
                </a:lnTo>
                <a:lnTo>
                  <a:pt x="568705" y="699909"/>
                </a:lnTo>
                <a:lnTo>
                  <a:pt x="581025" y="686930"/>
                </a:lnTo>
                <a:lnTo>
                  <a:pt x="591692" y="686930"/>
                </a:lnTo>
                <a:lnTo>
                  <a:pt x="591692" y="673950"/>
                </a:lnTo>
                <a:lnTo>
                  <a:pt x="616077" y="647217"/>
                </a:lnTo>
                <a:lnTo>
                  <a:pt x="627634" y="634225"/>
                </a:lnTo>
                <a:lnTo>
                  <a:pt x="639826" y="607491"/>
                </a:lnTo>
                <a:lnTo>
                  <a:pt x="639826" y="568540"/>
                </a:lnTo>
                <a:lnTo>
                  <a:pt x="627634" y="542569"/>
                </a:lnTo>
                <a:lnTo>
                  <a:pt x="604647" y="516597"/>
                </a:lnTo>
                <a:lnTo>
                  <a:pt x="591692" y="503618"/>
                </a:lnTo>
                <a:lnTo>
                  <a:pt x="581025" y="477646"/>
                </a:lnTo>
                <a:lnTo>
                  <a:pt x="568705" y="463892"/>
                </a:lnTo>
                <a:cubicBezTo>
                  <a:pt x="568705" y="424688"/>
                  <a:pt x="568705" y="385444"/>
                  <a:pt x="568705" y="346201"/>
                </a:cubicBezTo>
                <a:lnTo>
                  <a:pt x="581025" y="320294"/>
                </a:lnTo>
                <a:lnTo>
                  <a:pt x="591692" y="308101"/>
                </a:lnTo>
                <a:lnTo>
                  <a:pt x="616077" y="227838"/>
                </a:lnTo>
                <a:lnTo>
                  <a:pt x="627634" y="215645"/>
                </a:lnTo>
                <a:lnTo>
                  <a:pt x="627634" y="177419"/>
                </a:lnTo>
                <a:lnTo>
                  <a:pt x="639826" y="150748"/>
                </a:lnTo>
                <a:lnTo>
                  <a:pt x="639826" y="97282"/>
                </a:lnTo>
                <a:lnTo>
                  <a:pt x="627634" y="85089"/>
                </a:lnTo>
                <a:lnTo>
                  <a:pt x="627634" y="71246"/>
                </a:lnTo>
                <a:lnTo>
                  <a:pt x="616077" y="58292"/>
                </a:lnTo>
                <a:cubicBezTo>
                  <a:pt x="534542" y="33527"/>
                  <a:pt x="590041" y="31622"/>
                  <a:pt x="507619" y="33146"/>
                </a:cubicBezTo>
                <a:lnTo>
                  <a:pt x="496189" y="19303"/>
                </a:lnTo>
                <a:cubicBezTo>
                  <a:pt x="471932" y="19303"/>
                  <a:pt x="447802" y="19303"/>
                  <a:pt x="423545" y="19303"/>
                </a:cubicBezTo>
                <a:lnTo>
                  <a:pt x="412877" y="6350"/>
                </a:lnTo>
                <a:cubicBezTo>
                  <a:pt x="389128" y="6350"/>
                  <a:pt x="365505" y="6350"/>
                  <a:pt x="341757" y="6350"/>
                </a:cubicBezTo>
                <a:lnTo>
                  <a:pt x="341757" y="19303"/>
                </a:lnTo>
                <a:lnTo>
                  <a:pt x="315849" y="19303"/>
                </a:lnTo>
                <a:lnTo>
                  <a:pt x="292100" y="33146"/>
                </a:lnTo>
                <a:lnTo>
                  <a:pt x="280670" y="33146"/>
                </a:lnTo>
                <a:lnTo>
                  <a:pt x="280670" y="46100"/>
                </a:lnTo>
                <a:lnTo>
                  <a:pt x="269240" y="46100"/>
                </a:lnTo>
                <a:lnTo>
                  <a:pt x="269240" y="58292"/>
                </a:lnTo>
                <a:lnTo>
                  <a:pt x="257048" y="5829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979420" y="5146547"/>
            <a:ext cx="585215" cy="870191"/>
          </a:xfrm>
          <a:custGeom>
            <a:avLst/>
            <a:gdLst>
              <a:gd name="connsiteX0" fmla="*/ 6350 w 585215"/>
              <a:gd name="connsiteY0" fmla="*/ 6350 h 870191"/>
              <a:gd name="connsiteX1" fmla="*/ 6350 w 585215"/>
              <a:gd name="connsiteY1" fmla="*/ 863841 h 870191"/>
              <a:gd name="connsiteX2" fmla="*/ 578865 w 585215"/>
              <a:gd name="connsiteY2" fmla="*/ 863841 h 870191"/>
              <a:gd name="connsiteX3" fmla="*/ 578865 w 585215"/>
              <a:gd name="connsiteY3" fmla="*/ 6350 h 870191"/>
              <a:gd name="connsiteX4" fmla="*/ 6350 w 585215"/>
              <a:gd name="connsiteY4" fmla="*/ 6350 h 8701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215" h="870191">
                <a:moveTo>
                  <a:pt x="6350" y="6350"/>
                </a:moveTo>
                <a:lnTo>
                  <a:pt x="6350" y="863841"/>
                </a:lnTo>
                <a:lnTo>
                  <a:pt x="578865" y="863841"/>
                </a:lnTo>
                <a:lnTo>
                  <a:pt x="578865"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3453384" y="5777496"/>
            <a:ext cx="609600" cy="211806"/>
          </a:xfrm>
          <a:custGeom>
            <a:avLst/>
            <a:gdLst>
              <a:gd name="connsiteX0" fmla="*/ 6350 w 609600"/>
              <a:gd name="connsiteY0" fmla="*/ 155333 h 211806"/>
              <a:gd name="connsiteX1" fmla="*/ 84327 w 609600"/>
              <a:gd name="connsiteY1" fmla="*/ 185890 h 211806"/>
              <a:gd name="connsiteX2" fmla="*/ 327405 w 609600"/>
              <a:gd name="connsiteY2" fmla="*/ 192760 h 211806"/>
              <a:gd name="connsiteX3" fmla="*/ 403732 w 609600"/>
              <a:gd name="connsiteY3" fmla="*/ 168313 h 211806"/>
              <a:gd name="connsiteX4" fmla="*/ 476376 w 609600"/>
              <a:gd name="connsiteY4" fmla="*/ 127063 h 211806"/>
              <a:gd name="connsiteX5" fmla="*/ 543559 w 609600"/>
              <a:gd name="connsiteY5" fmla="*/ 73583 h 211806"/>
              <a:gd name="connsiteX6" fmla="*/ 603250 w 609600"/>
              <a:gd name="connsiteY6" fmla="*/ 6350 h 2118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609600" h="211806">
                <a:moveTo>
                  <a:pt x="6350" y="155333"/>
                </a:moveTo>
                <a:lnTo>
                  <a:pt x="84327" y="185890"/>
                </a:lnTo>
                <a:cubicBezTo>
                  <a:pt x="142366" y="209677"/>
                  <a:pt x="266445" y="211988"/>
                  <a:pt x="327405" y="192760"/>
                </a:cubicBezTo>
                <a:lnTo>
                  <a:pt x="403732" y="168313"/>
                </a:lnTo>
                <a:lnTo>
                  <a:pt x="476376" y="127063"/>
                </a:lnTo>
                <a:lnTo>
                  <a:pt x="543559" y="73583"/>
                </a:lnTo>
                <a:lnTo>
                  <a:pt x="6032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3444240" y="5925311"/>
            <a:ext cx="92964" cy="59436"/>
          </a:xfrm>
          <a:custGeom>
            <a:avLst/>
            <a:gdLst>
              <a:gd name="connsiteX0" fmla="*/ 77088 w 92964"/>
              <a:gd name="connsiteY0" fmla="*/ 59435 h 59436"/>
              <a:gd name="connsiteX1" fmla="*/ 0 w 92964"/>
              <a:gd name="connsiteY1" fmla="*/ 0 h 59436"/>
              <a:gd name="connsiteX2" fmla="*/ 92963 w 92964"/>
              <a:gd name="connsiteY2" fmla="*/ 10033 h 59436"/>
              <a:gd name="connsiteX3" fmla="*/ 77088 w 92964"/>
              <a:gd name="connsiteY3" fmla="*/ 59435 h 59436"/>
            </a:gdLst>
            <a:ahLst/>
            <a:cxnLst>
              <a:cxn ang="0">
                <a:pos x="connsiteX0" y="connsiteY0"/>
              </a:cxn>
              <a:cxn ang="1">
                <a:pos x="connsiteX1" y="connsiteY1"/>
              </a:cxn>
              <a:cxn ang="2">
                <a:pos x="connsiteX2" y="connsiteY2"/>
              </a:cxn>
              <a:cxn ang="3">
                <a:pos x="connsiteX3" y="connsiteY3"/>
              </a:cxn>
            </a:cxnLst>
            <a:rect l="l" t="t" r="r" b="b"/>
            <a:pathLst>
              <a:path w="92964" h="59436">
                <a:moveTo>
                  <a:pt x="77088" y="59435"/>
                </a:moveTo>
                <a:lnTo>
                  <a:pt x="0" y="0"/>
                </a:lnTo>
                <a:lnTo>
                  <a:pt x="92963" y="10033"/>
                </a:lnTo>
                <a:lnTo>
                  <a:pt x="77088" y="5943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436620" y="5919241"/>
            <a:ext cx="106679" cy="71577"/>
          </a:xfrm>
          <a:custGeom>
            <a:avLst/>
            <a:gdLst>
              <a:gd name="connsiteX0" fmla="*/ 84327 w 106679"/>
              <a:gd name="connsiteY0" fmla="*/ 65227 h 71577"/>
              <a:gd name="connsiteX1" fmla="*/ 6350 w 106679"/>
              <a:gd name="connsiteY1" fmla="*/ 6350 h 71577"/>
              <a:gd name="connsiteX2" fmla="*/ 100329 w 106679"/>
              <a:gd name="connsiteY2" fmla="*/ 16281 h 71577"/>
              <a:gd name="connsiteX3" fmla="*/ 84327 w 106679"/>
              <a:gd name="connsiteY3" fmla="*/ 65227 h 71577"/>
            </a:gdLst>
            <a:ahLst/>
            <a:cxnLst>
              <a:cxn ang="0">
                <a:pos x="connsiteX0" y="connsiteY0"/>
              </a:cxn>
              <a:cxn ang="1">
                <a:pos x="connsiteX1" y="connsiteY1"/>
              </a:cxn>
              <a:cxn ang="2">
                <a:pos x="connsiteX2" y="connsiteY2"/>
              </a:cxn>
              <a:cxn ang="3">
                <a:pos x="connsiteX3" y="connsiteY3"/>
              </a:cxn>
            </a:cxnLst>
            <a:rect l="l" t="t" r="r" b="b"/>
            <a:pathLst>
              <a:path w="106679" h="71577">
                <a:moveTo>
                  <a:pt x="84327" y="65227"/>
                </a:moveTo>
                <a:lnTo>
                  <a:pt x="6350" y="6350"/>
                </a:lnTo>
                <a:lnTo>
                  <a:pt x="100329" y="16281"/>
                </a:lnTo>
                <a:lnTo>
                  <a:pt x="84327" y="6522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2223516" y="5375147"/>
            <a:ext cx="403860" cy="300228"/>
          </a:xfrm>
          <a:custGeom>
            <a:avLst/>
            <a:gdLst>
              <a:gd name="connsiteX0" fmla="*/ 255904 w 403860"/>
              <a:gd name="connsiteY0" fmla="*/ 300228 h 300228"/>
              <a:gd name="connsiteX1" fmla="*/ 255904 w 403860"/>
              <a:gd name="connsiteY1" fmla="*/ 242023 h 300228"/>
              <a:gd name="connsiteX2" fmla="*/ 761 w 403860"/>
              <a:gd name="connsiteY2" fmla="*/ 242023 h 300228"/>
              <a:gd name="connsiteX3" fmla="*/ 0 w 403860"/>
              <a:gd name="connsiteY3" fmla="*/ 68198 h 300228"/>
              <a:gd name="connsiteX4" fmla="*/ 255142 w 403860"/>
              <a:gd name="connsiteY4" fmla="*/ 68198 h 300228"/>
              <a:gd name="connsiteX5" fmla="*/ 254380 w 403860"/>
              <a:gd name="connsiteY5" fmla="*/ 0 h 300228"/>
              <a:gd name="connsiteX6" fmla="*/ 403860 w 403860"/>
              <a:gd name="connsiteY6" fmla="*/ 150876 h 300228"/>
              <a:gd name="connsiteX7" fmla="*/ 255904 w 403860"/>
              <a:gd name="connsiteY7" fmla="*/ 300228 h 300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03860" h="300228">
                <a:moveTo>
                  <a:pt x="255904" y="300228"/>
                </a:moveTo>
                <a:lnTo>
                  <a:pt x="255904" y="242023"/>
                </a:lnTo>
                <a:lnTo>
                  <a:pt x="761" y="242023"/>
                </a:lnTo>
                <a:lnTo>
                  <a:pt x="0" y="68198"/>
                </a:lnTo>
                <a:lnTo>
                  <a:pt x="255142" y="68198"/>
                </a:lnTo>
                <a:lnTo>
                  <a:pt x="254380" y="0"/>
                </a:lnTo>
                <a:lnTo>
                  <a:pt x="403860" y="150876"/>
                </a:lnTo>
                <a:lnTo>
                  <a:pt x="255904" y="3002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139695" y="5283708"/>
            <a:ext cx="403860" cy="298703"/>
          </a:xfrm>
          <a:custGeom>
            <a:avLst/>
            <a:gdLst>
              <a:gd name="connsiteX0" fmla="*/ 255777 w 403860"/>
              <a:gd name="connsiteY0" fmla="*/ 298703 h 298703"/>
              <a:gd name="connsiteX1" fmla="*/ 255777 w 403860"/>
              <a:gd name="connsiteY1" fmla="*/ 240029 h 298703"/>
              <a:gd name="connsiteX2" fmla="*/ 761 w 403860"/>
              <a:gd name="connsiteY2" fmla="*/ 240029 h 298703"/>
              <a:gd name="connsiteX3" fmla="*/ 0 w 403860"/>
              <a:gd name="connsiteY3" fmla="*/ 67817 h 298703"/>
              <a:gd name="connsiteX4" fmla="*/ 255016 w 403860"/>
              <a:gd name="connsiteY4" fmla="*/ 67817 h 298703"/>
              <a:gd name="connsiteX5" fmla="*/ 254254 w 403860"/>
              <a:gd name="connsiteY5" fmla="*/ 0 h 298703"/>
              <a:gd name="connsiteX6" fmla="*/ 403860 w 403860"/>
              <a:gd name="connsiteY6" fmla="*/ 149351 h 298703"/>
              <a:gd name="connsiteX7" fmla="*/ 255777 w 403860"/>
              <a:gd name="connsiteY7" fmla="*/ 298703 h 2987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03860" h="298703">
                <a:moveTo>
                  <a:pt x="255777" y="298703"/>
                </a:moveTo>
                <a:lnTo>
                  <a:pt x="255777" y="240029"/>
                </a:lnTo>
                <a:lnTo>
                  <a:pt x="761" y="240029"/>
                </a:lnTo>
                <a:lnTo>
                  <a:pt x="0" y="67817"/>
                </a:lnTo>
                <a:lnTo>
                  <a:pt x="255016" y="67817"/>
                </a:lnTo>
                <a:lnTo>
                  <a:pt x="254254" y="0"/>
                </a:lnTo>
                <a:lnTo>
                  <a:pt x="403860" y="149351"/>
                </a:lnTo>
                <a:lnTo>
                  <a:pt x="255777" y="298703"/>
                </a:lnTo>
              </a:path>
            </a:pathLst>
          </a:custGeom>
          <a:solidFill>
            <a:srgbClr val="CCC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133600" y="5276088"/>
            <a:ext cx="417576" cy="312420"/>
          </a:xfrm>
          <a:custGeom>
            <a:avLst/>
            <a:gdLst>
              <a:gd name="connsiteX0" fmla="*/ 262763 w 417576"/>
              <a:gd name="connsiteY0" fmla="*/ 306070 h 312420"/>
              <a:gd name="connsiteX1" fmla="*/ 262763 w 417576"/>
              <a:gd name="connsiteY1" fmla="*/ 247141 h 312420"/>
              <a:gd name="connsiteX2" fmla="*/ 7111 w 417576"/>
              <a:gd name="connsiteY2" fmla="*/ 247141 h 312420"/>
              <a:gd name="connsiteX3" fmla="*/ 6350 w 417576"/>
              <a:gd name="connsiteY3" fmla="*/ 74421 h 312420"/>
              <a:gd name="connsiteX4" fmla="*/ 262001 w 417576"/>
              <a:gd name="connsiteY4" fmla="*/ 74421 h 312420"/>
              <a:gd name="connsiteX5" fmla="*/ 261239 w 417576"/>
              <a:gd name="connsiteY5" fmla="*/ 6350 h 312420"/>
              <a:gd name="connsiteX6" fmla="*/ 411226 w 417576"/>
              <a:gd name="connsiteY6" fmla="*/ 156209 h 312420"/>
              <a:gd name="connsiteX7" fmla="*/ 262763 w 417576"/>
              <a:gd name="connsiteY7" fmla="*/ 306070 h 3124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17576" h="312420">
                <a:moveTo>
                  <a:pt x="262763" y="306070"/>
                </a:moveTo>
                <a:lnTo>
                  <a:pt x="262763" y="247141"/>
                </a:lnTo>
                <a:lnTo>
                  <a:pt x="7111" y="247141"/>
                </a:lnTo>
                <a:lnTo>
                  <a:pt x="6350" y="74421"/>
                </a:lnTo>
                <a:lnTo>
                  <a:pt x="262001" y="74421"/>
                </a:lnTo>
                <a:lnTo>
                  <a:pt x="261239" y="6350"/>
                </a:lnTo>
                <a:lnTo>
                  <a:pt x="411226" y="156209"/>
                </a:lnTo>
                <a:lnTo>
                  <a:pt x="262763" y="306070"/>
                </a:lnTo>
              </a:path>
            </a:pathLst>
          </a:custGeom>
          <a:ln w="12700">
            <a:solidFill>
              <a:srgbClr val="9999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2139695" y="5283708"/>
            <a:ext cx="403860" cy="298703"/>
          </a:xfrm>
          <a:custGeom>
            <a:avLst/>
            <a:gdLst>
              <a:gd name="connsiteX0" fmla="*/ 255777 w 403860"/>
              <a:gd name="connsiteY0" fmla="*/ 298703 h 298703"/>
              <a:gd name="connsiteX1" fmla="*/ 255777 w 403860"/>
              <a:gd name="connsiteY1" fmla="*/ 240029 h 298703"/>
              <a:gd name="connsiteX2" fmla="*/ 761 w 403860"/>
              <a:gd name="connsiteY2" fmla="*/ 240029 h 298703"/>
              <a:gd name="connsiteX3" fmla="*/ 0 w 403860"/>
              <a:gd name="connsiteY3" fmla="*/ 67817 h 298703"/>
              <a:gd name="connsiteX4" fmla="*/ 255016 w 403860"/>
              <a:gd name="connsiteY4" fmla="*/ 67817 h 298703"/>
              <a:gd name="connsiteX5" fmla="*/ 254254 w 403860"/>
              <a:gd name="connsiteY5" fmla="*/ 0 h 298703"/>
              <a:gd name="connsiteX6" fmla="*/ 403860 w 403860"/>
              <a:gd name="connsiteY6" fmla="*/ 149351 h 298703"/>
              <a:gd name="connsiteX7" fmla="*/ 255777 w 403860"/>
              <a:gd name="connsiteY7" fmla="*/ 298703 h 2987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03860" h="298703">
                <a:moveTo>
                  <a:pt x="255777" y="298703"/>
                </a:moveTo>
                <a:lnTo>
                  <a:pt x="255777" y="240029"/>
                </a:lnTo>
                <a:lnTo>
                  <a:pt x="761" y="240029"/>
                </a:lnTo>
                <a:lnTo>
                  <a:pt x="0" y="67817"/>
                </a:lnTo>
                <a:lnTo>
                  <a:pt x="255016" y="67817"/>
                </a:lnTo>
                <a:lnTo>
                  <a:pt x="254254" y="0"/>
                </a:lnTo>
                <a:lnTo>
                  <a:pt x="403860" y="149351"/>
                </a:lnTo>
                <a:lnTo>
                  <a:pt x="255777" y="298703"/>
                </a:lnTo>
              </a:path>
            </a:pathLst>
          </a:custGeom>
          <a:solidFill>
            <a:srgbClr val="CCC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2133600" y="5276088"/>
            <a:ext cx="417576" cy="312420"/>
          </a:xfrm>
          <a:custGeom>
            <a:avLst/>
            <a:gdLst>
              <a:gd name="connsiteX0" fmla="*/ 262763 w 417576"/>
              <a:gd name="connsiteY0" fmla="*/ 306070 h 312420"/>
              <a:gd name="connsiteX1" fmla="*/ 262763 w 417576"/>
              <a:gd name="connsiteY1" fmla="*/ 247141 h 312420"/>
              <a:gd name="connsiteX2" fmla="*/ 7111 w 417576"/>
              <a:gd name="connsiteY2" fmla="*/ 247141 h 312420"/>
              <a:gd name="connsiteX3" fmla="*/ 6350 w 417576"/>
              <a:gd name="connsiteY3" fmla="*/ 74421 h 312420"/>
              <a:gd name="connsiteX4" fmla="*/ 262001 w 417576"/>
              <a:gd name="connsiteY4" fmla="*/ 74421 h 312420"/>
              <a:gd name="connsiteX5" fmla="*/ 261239 w 417576"/>
              <a:gd name="connsiteY5" fmla="*/ 6350 h 312420"/>
              <a:gd name="connsiteX6" fmla="*/ 411226 w 417576"/>
              <a:gd name="connsiteY6" fmla="*/ 156209 h 312420"/>
              <a:gd name="connsiteX7" fmla="*/ 262763 w 417576"/>
              <a:gd name="connsiteY7" fmla="*/ 306070 h 3124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17576" h="312420">
                <a:moveTo>
                  <a:pt x="262763" y="306070"/>
                </a:moveTo>
                <a:lnTo>
                  <a:pt x="262763" y="247141"/>
                </a:lnTo>
                <a:lnTo>
                  <a:pt x="7111" y="247141"/>
                </a:lnTo>
                <a:lnTo>
                  <a:pt x="6350" y="74421"/>
                </a:lnTo>
                <a:lnTo>
                  <a:pt x="262001" y="74421"/>
                </a:lnTo>
                <a:lnTo>
                  <a:pt x="261239" y="6350"/>
                </a:lnTo>
                <a:lnTo>
                  <a:pt x="411226" y="156209"/>
                </a:lnTo>
                <a:lnTo>
                  <a:pt x="262763" y="306070"/>
                </a:lnTo>
              </a:path>
            </a:pathLst>
          </a:custGeom>
          <a:ln w="12700">
            <a:solidFill>
              <a:srgbClr val="9999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4649851" y="1790700"/>
            <a:ext cx="24892" cy="4213847"/>
          </a:xfrm>
          <a:custGeom>
            <a:avLst/>
            <a:gdLst>
              <a:gd name="connsiteX0" fmla="*/ 6350 w 24892"/>
              <a:gd name="connsiteY0" fmla="*/ 6350 h 4213847"/>
              <a:gd name="connsiteX1" fmla="*/ 8001 w 24892"/>
              <a:gd name="connsiteY1" fmla="*/ 4207497 h 4213847"/>
            </a:gdLst>
            <a:ahLst/>
            <a:cxnLst>
              <a:cxn ang="0">
                <a:pos x="connsiteX0" y="connsiteY0"/>
              </a:cxn>
              <a:cxn ang="1">
                <a:pos x="connsiteX1" y="connsiteY1"/>
              </a:cxn>
            </a:cxnLst>
            <a:rect l="l" t="t" r="r" b="b"/>
            <a:pathLst>
              <a:path w="24892" h="4213847">
                <a:moveTo>
                  <a:pt x="6350" y="6350"/>
                </a:moveTo>
                <a:lnTo>
                  <a:pt x="8001" y="420749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5023103" y="5219700"/>
            <a:ext cx="577596" cy="664451"/>
          </a:xfrm>
          <a:custGeom>
            <a:avLst/>
            <a:gdLst>
              <a:gd name="connsiteX0" fmla="*/ 218821 w 577596"/>
              <a:gd name="connsiteY0" fmla="*/ 64389 h 664451"/>
              <a:gd name="connsiteX1" fmla="*/ 165354 w 577596"/>
              <a:gd name="connsiteY1" fmla="*/ 110871 h 664451"/>
              <a:gd name="connsiteX2" fmla="*/ 155448 w 577596"/>
              <a:gd name="connsiteY2" fmla="*/ 135382 h 664451"/>
              <a:gd name="connsiteX3" fmla="*/ 123317 w 577596"/>
              <a:gd name="connsiteY3" fmla="*/ 181102 h 664451"/>
              <a:gd name="connsiteX4" fmla="*/ 101092 w 577596"/>
              <a:gd name="connsiteY4" fmla="*/ 194055 h 664451"/>
              <a:gd name="connsiteX5" fmla="*/ 91186 w 577596"/>
              <a:gd name="connsiteY5" fmla="*/ 204723 h 664451"/>
              <a:gd name="connsiteX6" fmla="*/ 69850 w 577596"/>
              <a:gd name="connsiteY6" fmla="*/ 216280 h 664451"/>
              <a:gd name="connsiteX7" fmla="*/ 36957 w 577596"/>
              <a:gd name="connsiteY7" fmla="*/ 216280 h 664451"/>
              <a:gd name="connsiteX8" fmla="*/ 27051 w 577596"/>
              <a:gd name="connsiteY8" fmla="*/ 227710 h 664451"/>
              <a:gd name="connsiteX9" fmla="*/ 15494 w 577596"/>
              <a:gd name="connsiteY9" fmla="*/ 239140 h 664451"/>
              <a:gd name="connsiteX10" fmla="*/ 6350 w 577596"/>
              <a:gd name="connsiteY10" fmla="*/ 250571 h 664451"/>
              <a:gd name="connsiteX11" fmla="*/ 6350 w 577596"/>
              <a:gd name="connsiteY11" fmla="*/ 321564 h 664451"/>
              <a:gd name="connsiteX12" fmla="*/ 15494 w 577596"/>
              <a:gd name="connsiteY12" fmla="*/ 332994 h 664451"/>
              <a:gd name="connsiteX13" fmla="*/ 27051 w 577596"/>
              <a:gd name="connsiteY13" fmla="*/ 332994 h 664451"/>
              <a:gd name="connsiteX14" fmla="*/ 27051 w 577596"/>
              <a:gd name="connsiteY14" fmla="*/ 344423 h 664451"/>
              <a:gd name="connsiteX15" fmla="*/ 36957 w 577596"/>
              <a:gd name="connsiteY15" fmla="*/ 356615 h 664451"/>
              <a:gd name="connsiteX16" fmla="*/ 48386 w 577596"/>
              <a:gd name="connsiteY16" fmla="*/ 356615 h 664451"/>
              <a:gd name="connsiteX17" fmla="*/ 57530 w 577596"/>
              <a:gd name="connsiteY17" fmla="*/ 368046 h 664451"/>
              <a:gd name="connsiteX18" fmla="*/ 69850 w 577596"/>
              <a:gd name="connsiteY18" fmla="*/ 368046 h 664451"/>
              <a:gd name="connsiteX19" fmla="*/ 69850 w 577596"/>
              <a:gd name="connsiteY19" fmla="*/ 378790 h 664451"/>
              <a:gd name="connsiteX20" fmla="*/ 113411 w 577596"/>
              <a:gd name="connsiteY20" fmla="*/ 378790 h 664451"/>
              <a:gd name="connsiteX21" fmla="*/ 113411 w 577596"/>
              <a:gd name="connsiteY21" fmla="*/ 390994 h 664451"/>
              <a:gd name="connsiteX22" fmla="*/ 133985 w 577596"/>
              <a:gd name="connsiteY22" fmla="*/ 390994 h 664451"/>
              <a:gd name="connsiteX23" fmla="*/ 144017 w 577596"/>
              <a:gd name="connsiteY23" fmla="*/ 402437 h 664451"/>
              <a:gd name="connsiteX24" fmla="*/ 155448 w 577596"/>
              <a:gd name="connsiteY24" fmla="*/ 413892 h 664451"/>
              <a:gd name="connsiteX25" fmla="*/ 155448 w 577596"/>
              <a:gd name="connsiteY25" fmla="*/ 506996 h 664451"/>
              <a:gd name="connsiteX26" fmla="*/ 144017 w 577596"/>
              <a:gd name="connsiteY26" fmla="*/ 506996 h 664451"/>
              <a:gd name="connsiteX27" fmla="*/ 144017 w 577596"/>
              <a:gd name="connsiteY27" fmla="*/ 530656 h 664451"/>
              <a:gd name="connsiteX28" fmla="*/ 133985 w 577596"/>
              <a:gd name="connsiteY28" fmla="*/ 541337 h 664451"/>
              <a:gd name="connsiteX29" fmla="*/ 123317 w 577596"/>
              <a:gd name="connsiteY29" fmla="*/ 554316 h 664451"/>
              <a:gd name="connsiteX30" fmla="*/ 113411 w 577596"/>
              <a:gd name="connsiteY30" fmla="*/ 554316 h 664451"/>
              <a:gd name="connsiteX31" fmla="*/ 113411 w 577596"/>
              <a:gd name="connsiteY31" fmla="*/ 565759 h 664451"/>
              <a:gd name="connsiteX32" fmla="*/ 101092 w 577596"/>
              <a:gd name="connsiteY32" fmla="*/ 565759 h 664451"/>
              <a:gd name="connsiteX33" fmla="*/ 101092 w 577596"/>
              <a:gd name="connsiteY33" fmla="*/ 612317 h 664451"/>
              <a:gd name="connsiteX34" fmla="*/ 113411 w 577596"/>
              <a:gd name="connsiteY34" fmla="*/ 624522 h 664451"/>
              <a:gd name="connsiteX35" fmla="*/ 123317 w 577596"/>
              <a:gd name="connsiteY35" fmla="*/ 624522 h 664451"/>
              <a:gd name="connsiteX36" fmla="*/ 144017 w 577596"/>
              <a:gd name="connsiteY36" fmla="*/ 635977 h 664451"/>
              <a:gd name="connsiteX37" fmla="*/ 155448 w 577596"/>
              <a:gd name="connsiteY37" fmla="*/ 635977 h 664451"/>
              <a:gd name="connsiteX38" fmla="*/ 176022 w 577596"/>
              <a:gd name="connsiteY38" fmla="*/ 648182 h 664451"/>
              <a:gd name="connsiteX39" fmla="*/ 208153 w 577596"/>
              <a:gd name="connsiteY39" fmla="*/ 648182 h 664451"/>
              <a:gd name="connsiteX40" fmla="*/ 273177 w 577596"/>
              <a:gd name="connsiteY40" fmla="*/ 658101 h 664451"/>
              <a:gd name="connsiteX41" fmla="*/ 358013 w 577596"/>
              <a:gd name="connsiteY41" fmla="*/ 658101 h 664451"/>
              <a:gd name="connsiteX42" fmla="*/ 464947 w 577596"/>
              <a:gd name="connsiteY42" fmla="*/ 658101 h 664451"/>
              <a:gd name="connsiteX43" fmla="*/ 475742 w 577596"/>
              <a:gd name="connsiteY43" fmla="*/ 648182 h 664451"/>
              <a:gd name="connsiteX44" fmla="*/ 485648 w 577596"/>
              <a:gd name="connsiteY44" fmla="*/ 635977 h 664451"/>
              <a:gd name="connsiteX45" fmla="*/ 496316 w 577596"/>
              <a:gd name="connsiteY45" fmla="*/ 635977 h 664451"/>
              <a:gd name="connsiteX46" fmla="*/ 508508 w 577596"/>
              <a:gd name="connsiteY46" fmla="*/ 624522 h 664451"/>
              <a:gd name="connsiteX47" fmla="*/ 518541 w 577596"/>
              <a:gd name="connsiteY47" fmla="*/ 612317 h 664451"/>
              <a:gd name="connsiteX48" fmla="*/ 529209 w 577596"/>
              <a:gd name="connsiteY48" fmla="*/ 612317 h 664451"/>
              <a:gd name="connsiteX49" fmla="*/ 529209 w 577596"/>
              <a:gd name="connsiteY49" fmla="*/ 601624 h 664451"/>
              <a:gd name="connsiteX50" fmla="*/ 550545 w 577596"/>
              <a:gd name="connsiteY50" fmla="*/ 577215 h 664451"/>
              <a:gd name="connsiteX51" fmla="*/ 560578 w 577596"/>
              <a:gd name="connsiteY51" fmla="*/ 565759 h 664451"/>
              <a:gd name="connsiteX52" fmla="*/ 571246 w 577596"/>
              <a:gd name="connsiteY52" fmla="*/ 541337 h 664451"/>
              <a:gd name="connsiteX53" fmla="*/ 571246 w 577596"/>
              <a:gd name="connsiteY53" fmla="*/ 506996 h 664451"/>
              <a:gd name="connsiteX54" fmla="*/ 560578 w 577596"/>
              <a:gd name="connsiteY54" fmla="*/ 484098 h 664451"/>
              <a:gd name="connsiteX55" fmla="*/ 550545 w 577596"/>
              <a:gd name="connsiteY55" fmla="*/ 472656 h 664451"/>
              <a:gd name="connsiteX56" fmla="*/ 539877 w 577596"/>
              <a:gd name="connsiteY56" fmla="*/ 460438 h 664451"/>
              <a:gd name="connsiteX57" fmla="*/ 529209 w 577596"/>
              <a:gd name="connsiteY57" fmla="*/ 450519 h 664451"/>
              <a:gd name="connsiteX58" fmla="*/ 518541 w 577596"/>
              <a:gd name="connsiteY58" fmla="*/ 426859 h 664451"/>
              <a:gd name="connsiteX59" fmla="*/ 508508 w 577596"/>
              <a:gd name="connsiteY59" fmla="*/ 413892 h 664451"/>
              <a:gd name="connsiteX60" fmla="*/ 508508 w 577596"/>
              <a:gd name="connsiteY60" fmla="*/ 309371 h 664451"/>
              <a:gd name="connsiteX61" fmla="*/ 518541 w 577596"/>
              <a:gd name="connsiteY61" fmla="*/ 286384 h 664451"/>
              <a:gd name="connsiteX62" fmla="*/ 529209 w 577596"/>
              <a:gd name="connsiteY62" fmla="*/ 275716 h 664451"/>
              <a:gd name="connsiteX63" fmla="*/ 550545 w 577596"/>
              <a:gd name="connsiteY63" fmla="*/ 204723 h 664451"/>
              <a:gd name="connsiteX64" fmla="*/ 560578 w 577596"/>
              <a:gd name="connsiteY64" fmla="*/ 194055 h 664451"/>
              <a:gd name="connsiteX65" fmla="*/ 560578 w 577596"/>
              <a:gd name="connsiteY65" fmla="*/ 159003 h 664451"/>
              <a:gd name="connsiteX66" fmla="*/ 571246 w 577596"/>
              <a:gd name="connsiteY66" fmla="*/ 135382 h 664451"/>
              <a:gd name="connsiteX67" fmla="*/ 571246 w 577596"/>
              <a:gd name="connsiteY67" fmla="*/ 88010 h 664451"/>
              <a:gd name="connsiteX68" fmla="*/ 560578 w 577596"/>
              <a:gd name="connsiteY68" fmla="*/ 76580 h 664451"/>
              <a:gd name="connsiteX69" fmla="*/ 560578 w 577596"/>
              <a:gd name="connsiteY69" fmla="*/ 64389 h 664451"/>
              <a:gd name="connsiteX70" fmla="*/ 550545 w 577596"/>
              <a:gd name="connsiteY70" fmla="*/ 52196 h 664451"/>
              <a:gd name="connsiteX71" fmla="*/ 518541 w 577596"/>
              <a:gd name="connsiteY71" fmla="*/ 42290 h 664451"/>
              <a:gd name="connsiteX72" fmla="*/ 496316 w 577596"/>
              <a:gd name="connsiteY72" fmla="*/ 29971 h 664451"/>
              <a:gd name="connsiteX73" fmla="*/ 454279 w 577596"/>
              <a:gd name="connsiteY73" fmla="*/ 29971 h 664451"/>
              <a:gd name="connsiteX74" fmla="*/ 443611 w 577596"/>
              <a:gd name="connsiteY74" fmla="*/ 18541 h 664451"/>
              <a:gd name="connsiteX75" fmla="*/ 379349 w 577596"/>
              <a:gd name="connsiteY75" fmla="*/ 18541 h 664451"/>
              <a:gd name="connsiteX76" fmla="*/ 368680 w 577596"/>
              <a:gd name="connsiteY76" fmla="*/ 6350 h 664451"/>
              <a:gd name="connsiteX77" fmla="*/ 305180 w 577596"/>
              <a:gd name="connsiteY77" fmla="*/ 6350 h 664451"/>
              <a:gd name="connsiteX78" fmla="*/ 305180 w 577596"/>
              <a:gd name="connsiteY78" fmla="*/ 18541 h 664451"/>
              <a:gd name="connsiteX79" fmla="*/ 283083 w 577596"/>
              <a:gd name="connsiteY79" fmla="*/ 18541 h 664451"/>
              <a:gd name="connsiteX80" fmla="*/ 261620 w 577596"/>
              <a:gd name="connsiteY80" fmla="*/ 29971 h 664451"/>
              <a:gd name="connsiteX81" fmla="*/ 251714 w 577596"/>
              <a:gd name="connsiteY81" fmla="*/ 29971 h 664451"/>
              <a:gd name="connsiteX82" fmla="*/ 251714 w 577596"/>
              <a:gd name="connsiteY82" fmla="*/ 42290 h 664451"/>
              <a:gd name="connsiteX83" fmla="*/ 241046 w 577596"/>
              <a:gd name="connsiteY83" fmla="*/ 42290 h 664451"/>
              <a:gd name="connsiteX84" fmla="*/ 241046 w 577596"/>
              <a:gd name="connsiteY84" fmla="*/ 52196 h 664451"/>
              <a:gd name="connsiteX85" fmla="*/ 230378 w 577596"/>
              <a:gd name="connsiteY85" fmla="*/ 52196 h 6644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Lst>
            <a:rect l="l" t="t" r="r" b="b"/>
            <a:pathLst>
              <a:path w="577596" h="664451">
                <a:moveTo>
                  <a:pt x="218821" y="64389"/>
                </a:moveTo>
                <a:lnTo>
                  <a:pt x="165354" y="110871"/>
                </a:lnTo>
                <a:lnTo>
                  <a:pt x="155448" y="135382"/>
                </a:lnTo>
                <a:lnTo>
                  <a:pt x="123317" y="181102"/>
                </a:lnTo>
                <a:lnTo>
                  <a:pt x="101092" y="194055"/>
                </a:lnTo>
                <a:lnTo>
                  <a:pt x="91186" y="204723"/>
                </a:lnTo>
                <a:lnTo>
                  <a:pt x="69850" y="216280"/>
                </a:lnTo>
                <a:lnTo>
                  <a:pt x="36957" y="216280"/>
                </a:lnTo>
                <a:lnTo>
                  <a:pt x="27051" y="227710"/>
                </a:lnTo>
                <a:lnTo>
                  <a:pt x="15494" y="239140"/>
                </a:lnTo>
                <a:lnTo>
                  <a:pt x="6350" y="250571"/>
                </a:lnTo>
                <a:lnTo>
                  <a:pt x="6350" y="321564"/>
                </a:lnTo>
                <a:lnTo>
                  <a:pt x="15494" y="332994"/>
                </a:lnTo>
                <a:lnTo>
                  <a:pt x="27051" y="332994"/>
                </a:lnTo>
                <a:lnTo>
                  <a:pt x="27051" y="344423"/>
                </a:lnTo>
                <a:lnTo>
                  <a:pt x="36957" y="356615"/>
                </a:lnTo>
                <a:lnTo>
                  <a:pt x="48386" y="356615"/>
                </a:lnTo>
                <a:lnTo>
                  <a:pt x="57530" y="368046"/>
                </a:lnTo>
                <a:lnTo>
                  <a:pt x="69850" y="368046"/>
                </a:lnTo>
                <a:lnTo>
                  <a:pt x="69850" y="378790"/>
                </a:lnTo>
                <a:lnTo>
                  <a:pt x="113411" y="378790"/>
                </a:lnTo>
                <a:lnTo>
                  <a:pt x="113411" y="390994"/>
                </a:lnTo>
                <a:lnTo>
                  <a:pt x="133985" y="390994"/>
                </a:lnTo>
                <a:lnTo>
                  <a:pt x="144017" y="402437"/>
                </a:lnTo>
                <a:lnTo>
                  <a:pt x="155448" y="413892"/>
                </a:lnTo>
                <a:cubicBezTo>
                  <a:pt x="155448" y="444931"/>
                  <a:pt x="155448" y="475957"/>
                  <a:pt x="155448" y="506996"/>
                </a:cubicBezTo>
                <a:lnTo>
                  <a:pt x="144017" y="506996"/>
                </a:lnTo>
                <a:lnTo>
                  <a:pt x="144017" y="530656"/>
                </a:lnTo>
                <a:lnTo>
                  <a:pt x="133985" y="541337"/>
                </a:lnTo>
                <a:lnTo>
                  <a:pt x="123317" y="554316"/>
                </a:lnTo>
                <a:lnTo>
                  <a:pt x="113411" y="554316"/>
                </a:lnTo>
                <a:lnTo>
                  <a:pt x="113411" y="565759"/>
                </a:lnTo>
                <a:lnTo>
                  <a:pt x="101092" y="565759"/>
                </a:lnTo>
                <a:lnTo>
                  <a:pt x="101092" y="612317"/>
                </a:lnTo>
                <a:lnTo>
                  <a:pt x="113411" y="624522"/>
                </a:lnTo>
                <a:lnTo>
                  <a:pt x="123317" y="624522"/>
                </a:lnTo>
                <a:lnTo>
                  <a:pt x="144017" y="635977"/>
                </a:lnTo>
                <a:lnTo>
                  <a:pt x="155448" y="635977"/>
                </a:lnTo>
                <a:lnTo>
                  <a:pt x="176022" y="648182"/>
                </a:lnTo>
                <a:lnTo>
                  <a:pt x="208153" y="648182"/>
                </a:lnTo>
                <a:lnTo>
                  <a:pt x="273177" y="658101"/>
                </a:lnTo>
                <a:lnTo>
                  <a:pt x="358013" y="658101"/>
                </a:lnTo>
                <a:cubicBezTo>
                  <a:pt x="393700" y="658101"/>
                  <a:pt x="429260" y="658101"/>
                  <a:pt x="464947" y="658101"/>
                </a:cubicBezTo>
                <a:lnTo>
                  <a:pt x="475742" y="648182"/>
                </a:lnTo>
                <a:lnTo>
                  <a:pt x="485648" y="635977"/>
                </a:lnTo>
                <a:lnTo>
                  <a:pt x="496316" y="635977"/>
                </a:lnTo>
                <a:lnTo>
                  <a:pt x="508508" y="624522"/>
                </a:lnTo>
                <a:lnTo>
                  <a:pt x="518541" y="612317"/>
                </a:lnTo>
                <a:lnTo>
                  <a:pt x="529209" y="612317"/>
                </a:lnTo>
                <a:lnTo>
                  <a:pt x="529209" y="601624"/>
                </a:lnTo>
                <a:lnTo>
                  <a:pt x="550545" y="577215"/>
                </a:lnTo>
                <a:lnTo>
                  <a:pt x="560578" y="565759"/>
                </a:lnTo>
                <a:lnTo>
                  <a:pt x="571246" y="541337"/>
                </a:lnTo>
                <a:lnTo>
                  <a:pt x="571246" y="506996"/>
                </a:lnTo>
                <a:lnTo>
                  <a:pt x="560578" y="484098"/>
                </a:lnTo>
                <a:lnTo>
                  <a:pt x="550545" y="472656"/>
                </a:lnTo>
                <a:lnTo>
                  <a:pt x="539877" y="460438"/>
                </a:lnTo>
                <a:lnTo>
                  <a:pt x="529209" y="450519"/>
                </a:lnTo>
                <a:lnTo>
                  <a:pt x="518541" y="426859"/>
                </a:lnTo>
                <a:lnTo>
                  <a:pt x="508508" y="413892"/>
                </a:lnTo>
                <a:lnTo>
                  <a:pt x="508508" y="309371"/>
                </a:lnTo>
                <a:lnTo>
                  <a:pt x="518541" y="286384"/>
                </a:lnTo>
                <a:lnTo>
                  <a:pt x="529209" y="275716"/>
                </a:lnTo>
                <a:lnTo>
                  <a:pt x="550545" y="204723"/>
                </a:lnTo>
                <a:lnTo>
                  <a:pt x="560578" y="194055"/>
                </a:lnTo>
                <a:lnTo>
                  <a:pt x="560578" y="159003"/>
                </a:lnTo>
                <a:lnTo>
                  <a:pt x="571246" y="135382"/>
                </a:lnTo>
                <a:lnTo>
                  <a:pt x="571246" y="88010"/>
                </a:lnTo>
                <a:lnTo>
                  <a:pt x="560578" y="76580"/>
                </a:lnTo>
                <a:lnTo>
                  <a:pt x="560578" y="64389"/>
                </a:lnTo>
                <a:lnTo>
                  <a:pt x="550545" y="52196"/>
                </a:lnTo>
                <a:lnTo>
                  <a:pt x="518541" y="42290"/>
                </a:lnTo>
                <a:lnTo>
                  <a:pt x="496316" y="29971"/>
                </a:lnTo>
                <a:lnTo>
                  <a:pt x="454279" y="29971"/>
                </a:lnTo>
                <a:lnTo>
                  <a:pt x="443611" y="18541"/>
                </a:lnTo>
                <a:lnTo>
                  <a:pt x="379349" y="18541"/>
                </a:lnTo>
                <a:lnTo>
                  <a:pt x="368680" y="6350"/>
                </a:lnTo>
                <a:cubicBezTo>
                  <a:pt x="347472" y="6350"/>
                  <a:pt x="326390" y="6350"/>
                  <a:pt x="305180" y="6350"/>
                </a:cubicBezTo>
                <a:lnTo>
                  <a:pt x="305180" y="18541"/>
                </a:lnTo>
                <a:lnTo>
                  <a:pt x="283083" y="18541"/>
                </a:lnTo>
                <a:lnTo>
                  <a:pt x="261620" y="29971"/>
                </a:lnTo>
                <a:lnTo>
                  <a:pt x="251714" y="29971"/>
                </a:lnTo>
                <a:lnTo>
                  <a:pt x="251714" y="42290"/>
                </a:lnTo>
                <a:lnTo>
                  <a:pt x="241046" y="42290"/>
                </a:lnTo>
                <a:lnTo>
                  <a:pt x="241046" y="52196"/>
                </a:lnTo>
                <a:lnTo>
                  <a:pt x="230378" y="5219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5983223" y="5472684"/>
            <a:ext cx="402336" cy="298703"/>
          </a:xfrm>
          <a:custGeom>
            <a:avLst/>
            <a:gdLst>
              <a:gd name="connsiteX0" fmla="*/ 255016 w 402336"/>
              <a:gd name="connsiteY0" fmla="*/ 298703 h 298703"/>
              <a:gd name="connsiteX1" fmla="*/ 255016 w 402336"/>
              <a:gd name="connsiteY1" fmla="*/ 240029 h 298703"/>
              <a:gd name="connsiteX2" fmla="*/ 761 w 402336"/>
              <a:gd name="connsiteY2" fmla="*/ 240029 h 298703"/>
              <a:gd name="connsiteX3" fmla="*/ 0 w 402336"/>
              <a:gd name="connsiteY3" fmla="*/ 67817 h 298703"/>
              <a:gd name="connsiteX4" fmla="*/ 253491 w 402336"/>
              <a:gd name="connsiteY4" fmla="*/ 67817 h 298703"/>
              <a:gd name="connsiteX5" fmla="*/ 252729 w 402336"/>
              <a:gd name="connsiteY5" fmla="*/ 0 h 298703"/>
              <a:gd name="connsiteX6" fmla="*/ 402335 w 402336"/>
              <a:gd name="connsiteY6" fmla="*/ 150113 h 298703"/>
              <a:gd name="connsiteX7" fmla="*/ 255016 w 402336"/>
              <a:gd name="connsiteY7" fmla="*/ 298703 h 2987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02336" h="298703">
                <a:moveTo>
                  <a:pt x="255016" y="298703"/>
                </a:moveTo>
                <a:lnTo>
                  <a:pt x="255016" y="240029"/>
                </a:lnTo>
                <a:lnTo>
                  <a:pt x="761" y="240029"/>
                </a:lnTo>
                <a:lnTo>
                  <a:pt x="0" y="67817"/>
                </a:lnTo>
                <a:lnTo>
                  <a:pt x="253491" y="67817"/>
                </a:lnTo>
                <a:lnTo>
                  <a:pt x="252729" y="0"/>
                </a:lnTo>
                <a:lnTo>
                  <a:pt x="402335" y="150113"/>
                </a:lnTo>
                <a:lnTo>
                  <a:pt x="255016" y="29870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5897879" y="5381244"/>
            <a:ext cx="405383" cy="300228"/>
          </a:xfrm>
          <a:custGeom>
            <a:avLst/>
            <a:gdLst>
              <a:gd name="connsiteX0" fmla="*/ 256285 w 405383"/>
              <a:gd name="connsiteY0" fmla="*/ 300227 h 300228"/>
              <a:gd name="connsiteX1" fmla="*/ 256285 w 405383"/>
              <a:gd name="connsiteY1" fmla="*/ 242023 h 300228"/>
              <a:gd name="connsiteX2" fmla="*/ 761 w 405383"/>
              <a:gd name="connsiteY2" fmla="*/ 242023 h 300228"/>
              <a:gd name="connsiteX3" fmla="*/ 0 w 405383"/>
              <a:gd name="connsiteY3" fmla="*/ 68198 h 300228"/>
              <a:gd name="connsiteX4" fmla="*/ 255523 w 405383"/>
              <a:gd name="connsiteY4" fmla="*/ 68198 h 300228"/>
              <a:gd name="connsiteX5" fmla="*/ 254761 w 405383"/>
              <a:gd name="connsiteY5" fmla="*/ 0 h 300228"/>
              <a:gd name="connsiteX6" fmla="*/ 405384 w 405383"/>
              <a:gd name="connsiteY6" fmla="*/ 150876 h 300228"/>
              <a:gd name="connsiteX7" fmla="*/ 256285 w 405383"/>
              <a:gd name="connsiteY7" fmla="*/ 300227 h 300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05383" h="300228">
                <a:moveTo>
                  <a:pt x="256285" y="300227"/>
                </a:moveTo>
                <a:lnTo>
                  <a:pt x="256285" y="242023"/>
                </a:lnTo>
                <a:lnTo>
                  <a:pt x="761" y="242023"/>
                </a:lnTo>
                <a:lnTo>
                  <a:pt x="0" y="68198"/>
                </a:lnTo>
                <a:lnTo>
                  <a:pt x="255523" y="68198"/>
                </a:lnTo>
                <a:lnTo>
                  <a:pt x="254761" y="0"/>
                </a:lnTo>
                <a:lnTo>
                  <a:pt x="405384" y="150876"/>
                </a:lnTo>
                <a:lnTo>
                  <a:pt x="256285" y="300227"/>
                </a:lnTo>
              </a:path>
            </a:pathLst>
          </a:custGeom>
          <a:solidFill>
            <a:srgbClr val="CCC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5891784" y="5375147"/>
            <a:ext cx="417576" cy="312394"/>
          </a:xfrm>
          <a:custGeom>
            <a:avLst/>
            <a:gdLst>
              <a:gd name="connsiteX0" fmla="*/ 262254 w 417576"/>
              <a:gd name="connsiteY0" fmla="*/ 306044 h 312394"/>
              <a:gd name="connsiteX1" fmla="*/ 262254 w 417576"/>
              <a:gd name="connsiteY1" fmla="*/ 247942 h 312394"/>
              <a:gd name="connsiteX2" fmla="*/ 7111 w 417576"/>
              <a:gd name="connsiteY2" fmla="*/ 247942 h 312394"/>
              <a:gd name="connsiteX3" fmla="*/ 6350 w 417576"/>
              <a:gd name="connsiteY3" fmla="*/ 74422 h 312394"/>
              <a:gd name="connsiteX4" fmla="*/ 261492 w 417576"/>
              <a:gd name="connsiteY4" fmla="*/ 74422 h 312394"/>
              <a:gd name="connsiteX5" fmla="*/ 260730 w 417576"/>
              <a:gd name="connsiteY5" fmla="*/ 6350 h 312394"/>
              <a:gd name="connsiteX6" fmla="*/ 411225 w 417576"/>
              <a:gd name="connsiteY6" fmla="*/ 156972 h 312394"/>
              <a:gd name="connsiteX7" fmla="*/ 262254 w 417576"/>
              <a:gd name="connsiteY7" fmla="*/ 306044 h 3123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17576" h="312394">
                <a:moveTo>
                  <a:pt x="262254" y="306044"/>
                </a:moveTo>
                <a:lnTo>
                  <a:pt x="262254" y="247942"/>
                </a:lnTo>
                <a:lnTo>
                  <a:pt x="7111" y="247942"/>
                </a:lnTo>
                <a:lnTo>
                  <a:pt x="6350" y="74422"/>
                </a:lnTo>
                <a:lnTo>
                  <a:pt x="261492" y="74422"/>
                </a:lnTo>
                <a:lnTo>
                  <a:pt x="260730" y="6350"/>
                </a:lnTo>
                <a:lnTo>
                  <a:pt x="411225" y="156972"/>
                </a:lnTo>
                <a:lnTo>
                  <a:pt x="262254" y="306044"/>
                </a:lnTo>
              </a:path>
            </a:pathLst>
          </a:custGeom>
          <a:ln w="12700">
            <a:solidFill>
              <a:srgbClr val="9999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5897879" y="5381244"/>
            <a:ext cx="405383" cy="300228"/>
          </a:xfrm>
          <a:custGeom>
            <a:avLst/>
            <a:gdLst>
              <a:gd name="connsiteX0" fmla="*/ 256285 w 405383"/>
              <a:gd name="connsiteY0" fmla="*/ 300227 h 300228"/>
              <a:gd name="connsiteX1" fmla="*/ 256285 w 405383"/>
              <a:gd name="connsiteY1" fmla="*/ 242023 h 300228"/>
              <a:gd name="connsiteX2" fmla="*/ 761 w 405383"/>
              <a:gd name="connsiteY2" fmla="*/ 242023 h 300228"/>
              <a:gd name="connsiteX3" fmla="*/ 0 w 405383"/>
              <a:gd name="connsiteY3" fmla="*/ 68198 h 300228"/>
              <a:gd name="connsiteX4" fmla="*/ 255523 w 405383"/>
              <a:gd name="connsiteY4" fmla="*/ 68198 h 300228"/>
              <a:gd name="connsiteX5" fmla="*/ 254761 w 405383"/>
              <a:gd name="connsiteY5" fmla="*/ 0 h 300228"/>
              <a:gd name="connsiteX6" fmla="*/ 405384 w 405383"/>
              <a:gd name="connsiteY6" fmla="*/ 150876 h 300228"/>
              <a:gd name="connsiteX7" fmla="*/ 256285 w 405383"/>
              <a:gd name="connsiteY7" fmla="*/ 300227 h 300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05383" h="300228">
                <a:moveTo>
                  <a:pt x="256285" y="300227"/>
                </a:moveTo>
                <a:lnTo>
                  <a:pt x="256285" y="242023"/>
                </a:lnTo>
                <a:lnTo>
                  <a:pt x="761" y="242023"/>
                </a:lnTo>
                <a:lnTo>
                  <a:pt x="0" y="68198"/>
                </a:lnTo>
                <a:lnTo>
                  <a:pt x="255523" y="68198"/>
                </a:lnTo>
                <a:lnTo>
                  <a:pt x="254761" y="0"/>
                </a:lnTo>
                <a:lnTo>
                  <a:pt x="405384" y="150876"/>
                </a:lnTo>
                <a:lnTo>
                  <a:pt x="256285" y="300227"/>
                </a:lnTo>
              </a:path>
            </a:pathLst>
          </a:custGeom>
          <a:solidFill>
            <a:srgbClr val="CCC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891784" y="5375147"/>
            <a:ext cx="417576" cy="312394"/>
          </a:xfrm>
          <a:custGeom>
            <a:avLst/>
            <a:gdLst>
              <a:gd name="connsiteX0" fmla="*/ 262254 w 417576"/>
              <a:gd name="connsiteY0" fmla="*/ 306044 h 312394"/>
              <a:gd name="connsiteX1" fmla="*/ 262254 w 417576"/>
              <a:gd name="connsiteY1" fmla="*/ 247942 h 312394"/>
              <a:gd name="connsiteX2" fmla="*/ 7111 w 417576"/>
              <a:gd name="connsiteY2" fmla="*/ 247942 h 312394"/>
              <a:gd name="connsiteX3" fmla="*/ 6350 w 417576"/>
              <a:gd name="connsiteY3" fmla="*/ 74422 h 312394"/>
              <a:gd name="connsiteX4" fmla="*/ 261492 w 417576"/>
              <a:gd name="connsiteY4" fmla="*/ 74422 h 312394"/>
              <a:gd name="connsiteX5" fmla="*/ 260730 w 417576"/>
              <a:gd name="connsiteY5" fmla="*/ 6350 h 312394"/>
              <a:gd name="connsiteX6" fmla="*/ 411225 w 417576"/>
              <a:gd name="connsiteY6" fmla="*/ 156972 h 312394"/>
              <a:gd name="connsiteX7" fmla="*/ 262254 w 417576"/>
              <a:gd name="connsiteY7" fmla="*/ 306044 h 3123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17576" h="312394">
                <a:moveTo>
                  <a:pt x="262254" y="306044"/>
                </a:moveTo>
                <a:lnTo>
                  <a:pt x="262254" y="247942"/>
                </a:lnTo>
                <a:lnTo>
                  <a:pt x="7111" y="247942"/>
                </a:lnTo>
                <a:lnTo>
                  <a:pt x="6350" y="74422"/>
                </a:lnTo>
                <a:lnTo>
                  <a:pt x="261492" y="74422"/>
                </a:lnTo>
                <a:lnTo>
                  <a:pt x="260730" y="6350"/>
                </a:lnTo>
                <a:lnTo>
                  <a:pt x="411225" y="156972"/>
                </a:lnTo>
                <a:lnTo>
                  <a:pt x="262254" y="306044"/>
                </a:lnTo>
              </a:path>
            </a:pathLst>
          </a:custGeom>
          <a:ln w="12700">
            <a:solidFill>
              <a:srgbClr val="9999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26" name="表格 4"/>
          <p:cNvGraphicFramePr>
            <a:graphicFrameLocks noGrp="1"/>
          </p:cNvGraphicFramePr>
          <p:nvPr/>
        </p:nvGraphicFramePr>
        <p:xfrm>
          <a:off x="679704" y="1784350"/>
          <a:ext cx="3767835" cy="2875024"/>
        </p:xfrm>
        <a:graphic>
          <a:graphicData uri="http://schemas.openxmlformats.org/drawingml/2006/table">
            <a:tbl>
              <a:tblPr/>
              <a:tblGrid>
                <a:gridCol w="1173733">
                  <a:extLst>
                    <a:ext uri="{9D8B030D-6E8A-4147-A177-3AD203B41FA5}">
                      <a16:colId xmlns:a16="http://schemas.microsoft.com/office/drawing/2014/main" val="20000"/>
                    </a:ext>
                  </a:extLst>
                </a:gridCol>
                <a:gridCol w="2594102">
                  <a:extLst>
                    <a:ext uri="{9D8B030D-6E8A-4147-A177-3AD203B41FA5}">
                      <a16:colId xmlns:a16="http://schemas.microsoft.com/office/drawing/2014/main" val="20001"/>
                    </a:ext>
                  </a:extLst>
                </a:gridCol>
              </a:tblGrid>
              <a:tr h="326008">
                <a:tc>
                  <a:txBody>
                    <a:bodyPr/>
                    <a:lstStyle/>
                    <a:p>
                      <a:pPr algn="ctr"/>
                      <a:r>
                        <a:rPr lang="en-US" altLang="zh-CN" sz="1300" dirty="0">
                          <a:solidFill>
                            <a:srgbClr val="000000"/>
                          </a:solidFill>
                          <a:latin typeface="Microsoft YaHei UI" panose="020B0503020204020204" pitchFamily="18" charset="-122"/>
                          <a:cs typeface="Microsoft YaHei UI" panose="020B0503020204020204" pitchFamily="18" charset="-122"/>
                        </a:rPr>
                        <a:t>市场细分</a:t>
                      </a:r>
                      <a:endParaRPr lang="zh-CN" altLang="en-US" sz="13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CCCCC"/>
                    </a:solidFill>
                  </a:tcPr>
                </a:tc>
                <a:tc>
                  <a:txBody>
                    <a:bodyPr/>
                    <a:lstStyle/>
                    <a:p>
                      <a:pPr algn="ctr"/>
                      <a:r>
                        <a:rPr lang="en-US" altLang="zh-CN" sz="1300" dirty="0">
                          <a:solidFill>
                            <a:srgbClr val="000000"/>
                          </a:solidFill>
                          <a:latin typeface="Microsoft YaHei UI" panose="020B0503020204020204" pitchFamily="18" charset="-122"/>
                          <a:cs typeface="Microsoft YaHei UI" panose="020B0503020204020204" pitchFamily="18" charset="-122"/>
                        </a:rPr>
                        <a:t>按照特征来细分</a:t>
                      </a:r>
                      <a:endParaRPr lang="zh-CN" altLang="en-US" sz="13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700023">
                <a:tc>
                  <a:txBody>
                    <a:bodyPr/>
                    <a:lstStyle/>
                    <a:p>
                      <a:pPr algn="ctr"/>
                      <a:r>
                        <a:rPr lang="en-US" altLang="zh-CN" sz="1295" dirty="0">
                          <a:solidFill>
                            <a:srgbClr val="000000"/>
                          </a:solidFill>
                          <a:latin typeface="Microsoft YaHei UI" panose="020B0503020204020204" pitchFamily="18" charset="-122"/>
                          <a:cs typeface="Microsoft YaHei UI" panose="020B0503020204020204" pitchFamily="18" charset="-122"/>
                        </a:rPr>
                        <a:t>假设</a:t>
                      </a:r>
                      <a:endParaRPr lang="zh-CN" altLang="en-US" sz="12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CCCC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具有不同特征的客户群的行为也会</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不一样，并且会响应不同的营销组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合。</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3097">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优点</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CCCC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易于设计营销组合，因为我们知道</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我们能够很容易地识别出购买者。</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45896">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缺点</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CCCCC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几个细分市场可能会有很多相同的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需求或利益要求。所有细分的各种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组合会造成细分市场的数量很大。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27" name="表格 4"/>
          <p:cNvGraphicFramePr>
            <a:graphicFrameLocks noGrp="1"/>
          </p:cNvGraphicFramePr>
          <p:nvPr/>
        </p:nvGraphicFramePr>
        <p:xfrm>
          <a:off x="4941189" y="1830197"/>
          <a:ext cx="3679316" cy="2725672"/>
        </p:xfrm>
        <a:graphic>
          <a:graphicData uri="http://schemas.openxmlformats.org/drawingml/2006/table">
            <a:tbl>
              <a:tblPr/>
              <a:tblGrid>
                <a:gridCol w="1156080">
                  <a:extLst>
                    <a:ext uri="{9D8B030D-6E8A-4147-A177-3AD203B41FA5}">
                      <a16:colId xmlns:a16="http://schemas.microsoft.com/office/drawing/2014/main" val="20000"/>
                    </a:ext>
                  </a:extLst>
                </a:gridCol>
                <a:gridCol w="2523236">
                  <a:extLst>
                    <a:ext uri="{9D8B030D-6E8A-4147-A177-3AD203B41FA5}">
                      <a16:colId xmlns:a16="http://schemas.microsoft.com/office/drawing/2014/main" val="20001"/>
                    </a:ext>
                  </a:extLst>
                </a:gridCol>
              </a:tblGrid>
              <a:tr h="290322">
                <a:tc>
                  <a:txBody>
                    <a:bodyPr/>
                    <a:lstStyle/>
                    <a:p>
                      <a:pPr algn="ctr"/>
                      <a:r>
                        <a:rPr lang="en-US" altLang="zh-CN" sz="1295" dirty="0">
                          <a:solidFill>
                            <a:srgbClr val="000000"/>
                          </a:solidFill>
                          <a:latin typeface="Microsoft YaHei UI" panose="020B0503020204020204" pitchFamily="18" charset="-122"/>
                          <a:cs typeface="Microsoft YaHei UI" panose="020B0503020204020204" pitchFamily="18" charset="-122"/>
                        </a:rPr>
                        <a:t>市场细分</a:t>
                      </a:r>
                      <a:endParaRPr lang="zh-CN" altLang="en-US" sz="12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CCCCCC"/>
                    </a:solidFill>
                  </a:tcPr>
                </a:tc>
                <a:tc>
                  <a:txBody>
                    <a:bodyPr/>
                    <a:lstStyle/>
                    <a:p>
                      <a:pPr algn="ctr"/>
                      <a:r>
                        <a:rPr lang="en-US" altLang="zh-CN" sz="1295" dirty="0">
                          <a:solidFill>
                            <a:srgbClr val="000000"/>
                          </a:solidFill>
                          <a:latin typeface="Microsoft YaHei UI" panose="020B0503020204020204" pitchFamily="18" charset="-122"/>
                          <a:cs typeface="Microsoft YaHei UI" panose="020B0503020204020204" pitchFamily="18" charset="-122"/>
                        </a:rPr>
                        <a:t>按照预见到的利益细分</a:t>
                      </a:r>
                      <a:endParaRPr lang="zh-CN" altLang="en-US" sz="12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1080261">
                <a:tc>
                  <a:txBody>
                    <a:bodyPr/>
                    <a:lstStyle/>
                    <a:p>
                      <a:pPr algn="ctr"/>
                      <a:r>
                        <a:rPr lang="en-US" altLang="zh-CN" sz="1295" dirty="0">
                          <a:solidFill>
                            <a:srgbClr val="000000"/>
                          </a:solidFill>
                          <a:latin typeface="Microsoft YaHei UI" panose="020B0503020204020204" pitchFamily="18" charset="-122"/>
                          <a:cs typeface="Microsoft YaHei UI" panose="020B0503020204020204" pitchFamily="18" charset="-122"/>
                        </a:rPr>
                        <a:t>假设</a:t>
                      </a:r>
                      <a:endParaRPr lang="zh-CN" altLang="en-US" sz="129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CCCCC"/>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如果已经知道一个产品及/或服务</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是如何使用及其如何提供利益，我</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们就能细分出有共同用途和利益的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集合</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2985">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优点</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CCCCC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重点关注有真正需求并且对产品/</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服务开发有利的细分市场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4">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缺点</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CCCCCC"/>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由于在考虑需求/利益时把特征非</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常不同的客户群组合到一起，难于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创建营销组合。</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533400" y="279400"/>
            <a:ext cx="28448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市场细分的方法</a:t>
            </a:r>
          </a:p>
        </p:txBody>
      </p:sp>
      <p:sp>
        <p:nvSpPr>
          <p:cNvPr id="28" name="TextBox 1"/>
          <p:cNvSpPr txBox="1"/>
          <p:nvPr/>
        </p:nvSpPr>
        <p:spPr>
          <a:xfrm>
            <a:off x="533400" y="1028700"/>
            <a:ext cx="3898900" cy="7366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按照购买者的特征来细分</a:t>
            </a:r>
          </a:p>
          <a:p>
            <a:pPr>
              <a:lnSpc>
                <a:spcPts val="1900"/>
              </a:lnSpc>
            </a:pPr>
            <a:r>
              <a:rPr lang="en-US" altLang="zh-CN" sz="1200" dirty="0">
                <a:solidFill>
                  <a:srgbClr val="000000"/>
                </a:solidFill>
                <a:latin typeface="Microsoft YaHei UI" panose="020B0503020204020204" pitchFamily="18" charset="-122"/>
                <a:cs typeface="Microsoft YaHei UI" panose="020B0503020204020204" pitchFamily="18" charset="-122"/>
              </a:rPr>
              <a:t>规模、行业、决策类型、运营变量、IT背景、对利润的历史</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分析</a:t>
            </a:r>
          </a:p>
        </p:txBody>
      </p:sp>
      <p:sp>
        <p:nvSpPr>
          <p:cNvPr id="29" name="TextBox 1"/>
          <p:cNvSpPr txBox="1"/>
          <p:nvPr/>
        </p:nvSpPr>
        <p:spPr>
          <a:xfrm>
            <a:off x="2413000" y="4800600"/>
            <a:ext cx="2044700" cy="838200"/>
          </a:xfrm>
          <a:prstGeom prst="rect">
            <a:avLst/>
          </a:prstGeom>
          <a:noFill/>
        </p:spPr>
        <p:txBody>
          <a:bodyPr wrap="none" lIns="0" tIns="0" rIns="0" rtlCol="0">
            <a:spAutoFit/>
          </a:bodyPr>
          <a:lstStyle/>
          <a:p>
            <a:pPr>
              <a:lnSpc>
                <a:spcPts val="1200"/>
              </a:lnSpc>
              <a:tabLst>
                <a:tab pos="1435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最终得出的市场细分与实际</a:t>
            </a:r>
          </a:p>
          <a:p>
            <a:pPr>
              <a:lnSpc>
                <a:spcPts val="1400"/>
              </a:lnSpc>
              <a:tabLst>
                <a:tab pos="1435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的需求情况类似</a:t>
            </a:r>
          </a:p>
          <a:p>
            <a:pPr>
              <a:lnSpc>
                <a:spcPts val="1000"/>
              </a:lnSpc>
            </a:pPr>
            <a:endParaRPr lang="en-US" altLang="zh-CN" dirty="0"/>
          </a:p>
          <a:p>
            <a:pPr>
              <a:lnSpc>
                <a:spcPts val="1600"/>
              </a:lnSpc>
              <a:tabLst>
                <a:tab pos="1435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实际需求</a:t>
            </a:r>
          </a:p>
          <a:p>
            <a:pPr>
              <a:lnSpc>
                <a:spcPts val="1400"/>
              </a:lnSpc>
              <a:tabLst>
                <a:tab pos="1435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情况</a:t>
            </a:r>
          </a:p>
        </p:txBody>
      </p:sp>
      <p:sp>
        <p:nvSpPr>
          <p:cNvPr id="30" name="TextBox 1"/>
          <p:cNvSpPr txBox="1"/>
          <p:nvPr/>
        </p:nvSpPr>
        <p:spPr>
          <a:xfrm>
            <a:off x="5054600" y="1130300"/>
            <a:ext cx="3657600" cy="4318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按照预见到的利益来细分</a:t>
            </a:r>
          </a:p>
          <a:p>
            <a:pPr>
              <a:lnSpc>
                <a:spcPts val="1600"/>
              </a:lnSpc>
            </a:pPr>
            <a:r>
              <a:rPr lang="en-US" altLang="zh-CN" sz="1200" dirty="0">
                <a:solidFill>
                  <a:srgbClr val="000000"/>
                </a:solidFill>
                <a:latin typeface="Microsoft YaHei UI" panose="020B0503020204020204" pitchFamily="18" charset="-122"/>
                <a:cs typeface="Microsoft YaHei UI" panose="020B0503020204020204" pitchFamily="18" charset="-122"/>
              </a:rPr>
              <a:t>用途、追求的利益、购买行为、对营销行动变化的反应</a:t>
            </a:r>
          </a:p>
        </p:txBody>
      </p:sp>
      <p:sp>
        <p:nvSpPr>
          <p:cNvPr id="31" name="TextBox 1"/>
          <p:cNvSpPr txBox="1"/>
          <p:nvPr/>
        </p:nvSpPr>
        <p:spPr>
          <a:xfrm>
            <a:off x="5016500" y="4711700"/>
            <a:ext cx="1219200" cy="3302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从实际的需求情况</a:t>
            </a:r>
          </a:p>
          <a:p>
            <a:pPr>
              <a:lnSpc>
                <a:spcPts val="1400"/>
              </a:lnSpc>
            </a:pPr>
            <a:r>
              <a:rPr lang="en-US" altLang="zh-CN" sz="1200" dirty="0">
                <a:solidFill>
                  <a:srgbClr val="000000"/>
                </a:solidFill>
                <a:latin typeface="Microsoft YaHei UI" panose="020B0503020204020204" pitchFamily="18" charset="-122"/>
                <a:cs typeface="Microsoft YaHei UI" panose="020B0503020204020204" pitchFamily="18" charset="-122"/>
              </a:rPr>
              <a:t>（需求集）出发</a:t>
            </a:r>
          </a:p>
        </p:txBody>
      </p:sp>
      <p:sp>
        <p:nvSpPr>
          <p:cNvPr id="32" name="TextBox 1"/>
          <p:cNvSpPr txBox="1"/>
          <p:nvPr/>
        </p:nvSpPr>
        <p:spPr>
          <a:xfrm>
            <a:off x="6743700" y="4749800"/>
            <a:ext cx="1828800" cy="142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最终得出的细分市场中，购</a:t>
            </a:r>
          </a:p>
          <a:p>
            <a:pPr>
              <a:lnSpc>
                <a:spcPts val="1400"/>
              </a:lnSpc>
            </a:pPr>
            <a:r>
              <a:rPr lang="en-US" altLang="zh-CN" sz="1200" dirty="0">
                <a:solidFill>
                  <a:srgbClr val="000000"/>
                </a:solidFill>
                <a:latin typeface="Microsoft YaHei UI" panose="020B0503020204020204" pitchFamily="18" charset="-122"/>
                <a:cs typeface="Microsoft YaHei UI" panose="020B0503020204020204" pitchFamily="18" charset="-122"/>
              </a:rPr>
              <a:t>买者的特征会有重叠</a:t>
            </a:r>
          </a:p>
          <a:p>
            <a:pPr>
              <a:lnSpc>
                <a:spcPts val="1000"/>
              </a:lnSpc>
            </a:pPr>
            <a:endParaRPr lang="en-US" altLang="zh-CN" dirty="0"/>
          </a:p>
          <a:p>
            <a:pPr>
              <a:lnSpc>
                <a:spcPts val="18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行业</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银行业、电信业、</a:t>
            </a:r>
          </a:p>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制造业</a:t>
            </a:r>
          </a:p>
          <a:p>
            <a:pPr>
              <a:lnSpc>
                <a:spcPts val="1000"/>
              </a:lnSpc>
            </a:pPr>
            <a:endParaRPr lang="en-US" altLang="zh-CN" dirty="0"/>
          </a:p>
          <a:p>
            <a:pPr>
              <a:lnSpc>
                <a:spcPts val="14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规模</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小型、中型</a:t>
            </a:r>
          </a:p>
          <a:p>
            <a:pPr>
              <a:lnSpc>
                <a:spcPts val="21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Times New Roman" panose="02020603050405020304" pitchFamily="18" charset="0"/>
                <a:cs typeface="Times New Roman" panose="02020603050405020304" pitchFamily="18" charset="0"/>
              </a:rPr>
              <a:t>-IT</a:t>
            </a:r>
            <a:r>
              <a:rPr lang="en-US" altLang="zh-CN" sz="1200" dirty="0">
                <a:solidFill>
                  <a:srgbClr val="000000"/>
                </a:solidFill>
                <a:latin typeface="Microsoft YaHei UI" panose="020B0503020204020204" pitchFamily="18" charset="-122"/>
                <a:cs typeface="Microsoft YaHei UI" panose="020B0503020204020204" pitchFamily="18" charset="-122"/>
              </a:rPr>
              <a:t>经理、</a:t>
            </a:r>
            <a:r>
              <a:rPr lang="en-US" altLang="zh-CN" sz="1200" dirty="0">
                <a:solidFill>
                  <a:srgbClr val="000000"/>
                </a:solidFill>
                <a:latin typeface="Times New Roman" panose="02020603050405020304" pitchFamily="18" charset="0"/>
                <a:cs typeface="Times New Roman" panose="02020603050405020304" pitchFamily="18" charset="0"/>
              </a:rPr>
              <a:t>IT</a:t>
            </a:r>
            <a:r>
              <a:rPr lang="en-US" altLang="zh-CN" sz="1200" dirty="0">
                <a:solidFill>
                  <a:srgbClr val="000000"/>
                </a:solidFill>
                <a:latin typeface="Microsoft YaHei UI" panose="020B0503020204020204" pitchFamily="18" charset="-122"/>
                <a:cs typeface="Microsoft YaHei UI" panose="020B0503020204020204" pitchFamily="18" charset="-122"/>
              </a:rPr>
              <a:t>架构设计师</a:t>
            </a:r>
          </a:p>
        </p:txBody>
      </p:sp>
      <p:sp>
        <p:nvSpPr>
          <p:cNvPr id="33" name="TextBox 1"/>
          <p:cNvSpPr txBox="1"/>
          <p:nvPr/>
        </p:nvSpPr>
        <p:spPr>
          <a:xfrm>
            <a:off x="469900" y="4876800"/>
            <a:ext cx="1371600" cy="1092200"/>
          </a:xfrm>
          <a:prstGeom prst="rect">
            <a:avLst/>
          </a:prstGeom>
          <a:noFill/>
        </p:spPr>
        <p:txBody>
          <a:bodyPr wrap="none" lIns="0" tIns="0" rIns="0" rtlCol="0">
            <a:spAutoFit/>
          </a:bodyPr>
          <a:lstStyle/>
          <a:p>
            <a:pPr>
              <a:lnSpc>
                <a:spcPts val="1200"/>
              </a:lnSpc>
              <a:tabLst>
                <a:tab pos="292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从购买者的特征出发</a:t>
            </a:r>
          </a:p>
          <a:p>
            <a:pPr>
              <a:lnSpc>
                <a:spcPts val="1000"/>
              </a:lnSpc>
            </a:pPr>
            <a:endParaRPr lang="en-US" altLang="zh-CN" dirty="0"/>
          </a:p>
          <a:p>
            <a:pPr>
              <a:lnSpc>
                <a:spcPts val="2100"/>
              </a:lnSpc>
              <a:tabLst>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行业</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银行业</a:t>
            </a:r>
          </a:p>
          <a:p>
            <a:pPr>
              <a:lnSpc>
                <a:spcPts val="2100"/>
              </a:lnSpc>
              <a:tabLst>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规模</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小型</a:t>
            </a:r>
          </a:p>
          <a:p>
            <a:pPr>
              <a:lnSpc>
                <a:spcPts val="2100"/>
              </a:lnSpc>
              <a:tabLst>
                <a:tab pos="2921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Times New Roman" panose="02020603050405020304" pitchFamily="18" charset="0"/>
                <a:cs typeface="Times New Roman" panose="02020603050405020304" pitchFamily="18" charset="0"/>
              </a:rPr>
              <a:t>IT</a:t>
            </a:r>
            <a:r>
              <a:rPr lang="en-US" altLang="zh-CN" sz="1200" dirty="0">
                <a:solidFill>
                  <a:srgbClr val="000000"/>
                </a:solidFill>
                <a:latin typeface="Microsoft YaHei UI" panose="020B0503020204020204" pitchFamily="18" charset="-122"/>
                <a:cs typeface="Microsoft YaHei UI" panose="020B0503020204020204" pitchFamily="18" charset="-122"/>
              </a:rPr>
              <a:t>经理</a:t>
            </a:r>
          </a:p>
        </p:txBody>
      </p:sp>
      <p:sp>
        <p:nvSpPr>
          <p:cNvPr id="34" name="TextBox 1"/>
          <p:cNvSpPr txBox="1"/>
          <p:nvPr/>
        </p:nvSpPr>
        <p:spPr>
          <a:xfrm>
            <a:off x="546100" y="6184900"/>
            <a:ext cx="36576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实际操作中，将两者进行有机结合。</a:t>
            </a:r>
          </a:p>
        </p:txBody>
      </p:sp>
      <p:sp>
        <p:nvSpPr>
          <p:cNvPr id="25" name="日期占位符 2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292100"/>
            <a:ext cx="3898900" cy="8509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输入：</a:t>
            </a:r>
          </a:p>
        </p:txBody>
      </p:sp>
      <p:sp>
        <p:nvSpPr>
          <p:cNvPr id="5" name="TextBox 1"/>
          <p:cNvSpPr txBox="1"/>
          <p:nvPr/>
        </p:nvSpPr>
        <p:spPr>
          <a:xfrm>
            <a:off x="558800" y="1270000"/>
            <a:ext cx="50800" cy="7874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6" name="TextBox 1"/>
          <p:cNvSpPr txBox="1"/>
          <p:nvPr/>
        </p:nvSpPr>
        <p:spPr>
          <a:xfrm>
            <a:off x="901700" y="1244600"/>
            <a:ext cx="1600200" cy="8128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使命描述与市场定义</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市场评估结论</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市场地图</a:t>
            </a:r>
          </a:p>
        </p:txBody>
      </p:sp>
      <p:sp>
        <p:nvSpPr>
          <p:cNvPr id="7" name="TextBox 1"/>
          <p:cNvSpPr txBox="1"/>
          <p:nvPr/>
        </p:nvSpPr>
        <p:spPr>
          <a:xfrm>
            <a:off x="558800" y="2247900"/>
            <a:ext cx="7467600" cy="22733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活动：</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利用三维的市场细分框架：谁、什么、为什么，通过谁买什么和为什么买来对产品线定义的市场</a:t>
            </a:r>
          </a:p>
          <a:p>
            <a:pPr>
              <a:lnSpc>
                <a:spcPts val="2000"/>
              </a:lnSpc>
            </a:pPr>
            <a:r>
              <a:rPr lang="en-US" altLang="zh-CN" sz="1405" dirty="0">
                <a:solidFill>
                  <a:srgbClr val="000000"/>
                </a:solidFill>
                <a:latin typeface="Microsoft YaHei UI" panose="020B0503020204020204" pitchFamily="18" charset="-122"/>
                <a:cs typeface="Microsoft YaHei UI" panose="020B0503020204020204" pitchFamily="18" charset="-122"/>
              </a:rPr>
              <a:t>进行细分，得出的许多可能的备选细分市场，从中选出初步的目标细分市场，并进行调研和验证</a:t>
            </a:r>
          </a:p>
          <a:p>
            <a:pPr>
              <a:lnSpc>
                <a:spcPts val="2000"/>
              </a:lnSpc>
            </a:pPr>
            <a:r>
              <a:rPr lang="en-US" altLang="zh-CN" sz="1405" dirty="0">
                <a:solidFill>
                  <a:srgbClr val="000000"/>
                </a:solidFill>
                <a:latin typeface="Microsoft YaHei UI" panose="020B0503020204020204" pitchFamily="18" charset="-122"/>
                <a:cs typeface="Microsoft YaHei UI" panose="020B0503020204020204" pitchFamily="18" charset="-122"/>
              </a:rPr>
              <a:t>，之后再收集所有的初步的目标细分市场和市场情报，为每一个细分市场准备一份市场简介。</a:t>
            </a:r>
          </a:p>
          <a:p>
            <a:pPr>
              <a:lnSpc>
                <a:spcPts val="2900"/>
              </a:lnSpc>
            </a:pPr>
            <a:r>
              <a:rPr lang="en-US" altLang="zh-CN" sz="1800" dirty="0">
                <a:solidFill>
                  <a:srgbClr val="FF0000"/>
                </a:solidFill>
                <a:latin typeface="Microsoft YaHei UI" panose="020B0503020204020204" pitchFamily="18" charset="-122"/>
                <a:cs typeface="Microsoft YaHei UI" panose="020B0503020204020204" pitchFamily="18" charset="-122"/>
              </a:rPr>
              <a:t>输出：</a:t>
            </a:r>
          </a:p>
          <a:p>
            <a:pPr>
              <a:lnSpc>
                <a:spcPts val="2400"/>
              </a:lnSpc>
            </a:pPr>
            <a:r>
              <a:rPr lang="en-US" altLang="zh-CN" sz="1405" dirty="0">
                <a:solidFill>
                  <a:srgbClr val="000000"/>
                </a:solidFill>
                <a:latin typeface="Microsoft YaHei UI" panose="020B0503020204020204" pitchFamily="18" charset="-122"/>
                <a:cs typeface="Microsoft YaHei UI" panose="020B0503020204020204" pitchFamily="18" charset="-122"/>
              </a:rPr>
              <a:t>确定用于分析的全球通用市场细分纲要、分析模型、标准和权重。</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属性按市场和/或细分市场分</a:t>
            </a:r>
          </a:p>
          <a:p>
            <a:pPr>
              <a:lnSpc>
                <a:spcPts val="2000"/>
              </a:lnSpc>
            </a:pPr>
            <a:r>
              <a:rPr lang="en-US" altLang="zh-CN" sz="1405" dirty="0">
                <a:solidFill>
                  <a:srgbClr val="000000"/>
                </a:solidFill>
                <a:latin typeface="Microsoft YaHei UI" panose="020B0503020204020204" pitchFamily="18" charset="-122"/>
                <a:cs typeface="Microsoft YaHei UI" panose="020B0503020204020204" pitchFamily="18" charset="-122"/>
              </a:rPr>
              <a:t>析的标准数据，所定义的细分市场必须满足独特性、重要性、可衡量性、持久性和可识别性要求</a:t>
            </a:r>
          </a:p>
          <a:p>
            <a:pPr>
              <a:lnSpc>
                <a:spcPts val="2000"/>
              </a:lnSpc>
            </a:pPr>
            <a:r>
              <a:rPr lang="en-US" altLang="zh-CN" sz="1405" dirty="0">
                <a:solidFill>
                  <a:srgbClr val="000000"/>
                </a:solidFill>
                <a:latin typeface="Microsoft YaHei UI" panose="020B0503020204020204" pitchFamily="18" charset="-122"/>
                <a:cs typeface="Microsoft YaHei UI" panose="020B0503020204020204" pitchFamily="18" charset="-122"/>
              </a:rPr>
              <a:t>。</a:t>
            </a:r>
          </a:p>
        </p:txBody>
      </p:sp>
      <p:sp>
        <p:nvSpPr>
          <p:cNvPr id="8" name="TextBox 1"/>
          <p:cNvSpPr txBox="1"/>
          <p:nvPr/>
        </p:nvSpPr>
        <p:spPr>
          <a:xfrm>
            <a:off x="558800" y="4546600"/>
            <a:ext cx="139700" cy="5207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1.</a:t>
            </a:r>
          </a:p>
          <a:p>
            <a:pPr>
              <a:lnSpc>
                <a:spcPts val="2300"/>
              </a:lnSpc>
            </a:pPr>
            <a:r>
              <a:rPr lang="en-US" altLang="zh-CN" sz="1405" dirty="0">
                <a:solidFill>
                  <a:srgbClr val="C5000B"/>
                </a:solidFill>
                <a:latin typeface="Microsoft YaHei UI" panose="020B0503020204020204" pitchFamily="18" charset="-122"/>
                <a:cs typeface="Microsoft YaHei UI" panose="020B0503020204020204" pitchFamily="18" charset="-122"/>
              </a:rPr>
              <a:t>2.</a:t>
            </a:r>
          </a:p>
        </p:txBody>
      </p:sp>
      <p:sp>
        <p:nvSpPr>
          <p:cNvPr id="9" name="TextBox 1"/>
          <p:cNvSpPr txBox="1"/>
          <p:nvPr/>
        </p:nvSpPr>
        <p:spPr>
          <a:xfrm>
            <a:off x="901700" y="4546600"/>
            <a:ext cx="5092700" cy="520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确定分析结构与框架（组合管理团队——PMT）</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获得、评估和准备组合分析模型的数据（市场分析人员——MA）</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noChangeArrowheads="1"/>
          </p:cNvPicPr>
          <p:nvPr/>
        </p:nvPicPr>
        <p:blipFill rotWithShape="1">
          <a:blip r:embed="rId2"/>
          <a:srcRect b="27273"/>
          <a:stretch>
            <a:fillRect/>
          </a:stretch>
        </p:blipFill>
        <p:spPr bwMode="auto">
          <a:xfrm>
            <a:off x="0" y="4622800"/>
            <a:ext cx="9144000" cy="1625600"/>
          </a:xfrm>
          <a:prstGeom prst="rect">
            <a:avLst/>
          </a:prstGeom>
          <a:noFill/>
        </p:spPr>
      </p:pic>
      <p:sp>
        <p:nvSpPr>
          <p:cNvPr id="2" name="TextBox 1"/>
          <p:cNvSpPr txBox="1"/>
          <p:nvPr/>
        </p:nvSpPr>
        <p:spPr>
          <a:xfrm>
            <a:off x="342900" y="279400"/>
            <a:ext cx="38989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p:txBody>
      </p:sp>
      <p:sp>
        <p:nvSpPr>
          <p:cNvPr id="5" name="TextBox 1"/>
          <p:cNvSpPr txBox="1"/>
          <p:nvPr/>
        </p:nvSpPr>
        <p:spPr>
          <a:xfrm>
            <a:off x="558800" y="876300"/>
            <a:ext cx="533400" cy="215900"/>
          </a:xfrm>
          <a:prstGeom prst="rect">
            <a:avLst/>
          </a:prstGeom>
          <a:noFill/>
        </p:spPr>
        <p:txBody>
          <a:bodyPr wrap="none" lIns="0" tIns="0" rIns="0" rtlCol="0">
            <a:spAutoFit/>
          </a:bodyPr>
          <a:lstStyle/>
          <a:p>
            <a:pPr>
              <a:lnSpc>
                <a:spcPts val="1700"/>
              </a:lnSpc>
            </a:pPr>
            <a:r>
              <a:rPr lang="en-US" altLang="zh-CN" sz="1405" dirty="0">
                <a:solidFill>
                  <a:srgbClr val="FF0000"/>
                </a:solidFill>
                <a:latin typeface="Microsoft YaHei UI" panose="020B0503020204020204" pitchFamily="18" charset="-122"/>
                <a:cs typeface="Microsoft YaHei UI" panose="020B0503020204020204" pitchFamily="18" charset="-122"/>
              </a:rPr>
              <a:t>输出：</a:t>
            </a:r>
          </a:p>
        </p:txBody>
      </p:sp>
      <p:sp>
        <p:nvSpPr>
          <p:cNvPr id="6" name="TextBox 1"/>
          <p:cNvSpPr txBox="1"/>
          <p:nvPr/>
        </p:nvSpPr>
        <p:spPr>
          <a:xfrm>
            <a:off x="558800" y="1181100"/>
            <a:ext cx="3429000" cy="444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1、确定分析结构与框架（组合管理团队——PMT）</a:t>
            </a:r>
          </a:p>
          <a:p>
            <a:pPr>
              <a:lnSpc>
                <a:spcPts val="2000"/>
              </a:lnSpc>
            </a:pPr>
            <a:r>
              <a:rPr lang="en-US" altLang="zh-CN" sz="1200" dirty="0">
                <a:solidFill>
                  <a:srgbClr val="FF0000"/>
                </a:solidFill>
                <a:latin typeface="Microsoft YaHei UI" panose="020B0503020204020204" pitchFamily="18" charset="-122"/>
                <a:cs typeface="Microsoft YaHei UI" panose="020B0503020204020204" pitchFamily="18" charset="-122"/>
              </a:rPr>
              <a:t>目的：</a:t>
            </a:r>
          </a:p>
        </p:txBody>
      </p:sp>
      <p:sp>
        <p:nvSpPr>
          <p:cNvPr id="7" name="TextBox 1"/>
          <p:cNvSpPr txBox="1"/>
          <p:nvPr/>
        </p:nvSpPr>
        <p:spPr>
          <a:xfrm>
            <a:off x="558800" y="1689100"/>
            <a:ext cx="7467600" cy="4064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制定源于客户需要与需求。市场细分是将一个市场中的客户或潜在客户划分成不同组别或细分市场的流程，这些</a:t>
            </a:r>
          </a:p>
          <a:p>
            <a:pPr>
              <a:lnSpc>
                <a:spcPts val="1700"/>
              </a:lnSpc>
            </a:pPr>
            <a:r>
              <a:rPr lang="en-US" altLang="zh-CN" sz="1200" dirty="0">
                <a:solidFill>
                  <a:srgbClr val="000000"/>
                </a:solidFill>
                <a:latin typeface="Microsoft YaHei UI" panose="020B0503020204020204" pitchFamily="18" charset="-122"/>
                <a:cs typeface="Microsoft YaHei UI" panose="020B0503020204020204" pitchFamily="18" charset="-122"/>
              </a:rPr>
              <a:t>组别或细分市场的客户具有相同或相似的需求，可以由明确的产品和营销组合来满足。</a:t>
            </a:r>
          </a:p>
        </p:txBody>
      </p:sp>
      <p:sp>
        <p:nvSpPr>
          <p:cNvPr id="8" name="TextBox 1"/>
          <p:cNvSpPr txBox="1"/>
          <p:nvPr/>
        </p:nvSpPr>
        <p:spPr>
          <a:xfrm>
            <a:off x="482600" y="2247900"/>
            <a:ext cx="9144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市场细分流程</a:t>
            </a:r>
          </a:p>
        </p:txBody>
      </p:sp>
      <p:sp>
        <p:nvSpPr>
          <p:cNvPr id="9" name="TextBox 1"/>
          <p:cNvSpPr txBox="1"/>
          <p:nvPr/>
        </p:nvSpPr>
        <p:spPr>
          <a:xfrm>
            <a:off x="482600" y="2578100"/>
            <a:ext cx="2819400" cy="19812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可以将市场细分流程进一步分为7个步骤：</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1、审视市场细分框架</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2、确定“谁”会购买</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3、确定买的是“什么”</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4、确定“谁”买“什么”</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5、确定他们“为什么”买</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6、确定主要细分市场</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7、测试可行性</a:t>
            </a:r>
          </a:p>
        </p:txBody>
      </p:sp>
      <p:sp>
        <p:nvSpPr>
          <p:cNvPr id="10" name="日期占位符 9"/>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043609" y="3869054"/>
            <a:ext cx="6096000" cy="213360"/>
          </a:xfrm>
          <a:custGeom>
            <a:avLst/>
            <a:gdLst>
              <a:gd name="connsiteX0" fmla="*/ 0 w 6096000"/>
              <a:gd name="connsiteY0" fmla="*/ 213360 h 213360"/>
              <a:gd name="connsiteX1" fmla="*/ 6096000 w 6096000"/>
              <a:gd name="connsiteY1" fmla="*/ 213360 h 213360"/>
              <a:gd name="connsiteX2" fmla="*/ 6096000 w 6096000"/>
              <a:gd name="connsiteY2" fmla="*/ 0 h 213360"/>
              <a:gd name="connsiteX3" fmla="*/ 0 w 6096000"/>
              <a:gd name="connsiteY3" fmla="*/ 0 h 213360"/>
              <a:gd name="connsiteX4" fmla="*/ 0 w 6096000"/>
              <a:gd name="connsiteY4" fmla="*/ 213360 h 2133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3360">
                <a:moveTo>
                  <a:pt x="0" y="213360"/>
                </a:moveTo>
                <a:lnTo>
                  <a:pt x="6096000" y="213360"/>
                </a:lnTo>
                <a:lnTo>
                  <a:pt x="6096000" y="0"/>
                </a:lnTo>
                <a:lnTo>
                  <a:pt x="0" y="0"/>
                </a:lnTo>
                <a:lnTo>
                  <a:pt x="0" y="213360"/>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043609" y="4082415"/>
            <a:ext cx="6096000" cy="216027"/>
          </a:xfrm>
          <a:custGeom>
            <a:avLst/>
            <a:gdLst>
              <a:gd name="connsiteX0" fmla="*/ 0 w 6096000"/>
              <a:gd name="connsiteY0" fmla="*/ 216026 h 216027"/>
              <a:gd name="connsiteX1" fmla="*/ 6096000 w 6096000"/>
              <a:gd name="connsiteY1" fmla="*/ 216026 h 216027"/>
              <a:gd name="connsiteX2" fmla="*/ 6096000 w 6096000"/>
              <a:gd name="connsiteY2" fmla="*/ 0 h 216027"/>
              <a:gd name="connsiteX3" fmla="*/ 0 w 6096000"/>
              <a:gd name="connsiteY3" fmla="*/ 0 h 216027"/>
              <a:gd name="connsiteX4" fmla="*/ 0 w 6096000"/>
              <a:gd name="connsiteY4" fmla="*/ 216026 h 216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6027">
                <a:moveTo>
                  <a:pt x="0" y="216026"/>
                </a:moveTo>
                <a:lnTo>
                  <a:pt x="6096000" y="216026"/>
                </a:lnTo>
                <a:lnTo>
                  <a:pt x="6096000" y="0"/>
                </a:lnTo>
                <a:lnTo>
                  <a:pt x="0" y="0"/>
                </a:lnTo>
                <a:lnTo>
                  <a:pt x="0" y="216026"/>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043609" y="4298441"/>
            <a:ext cx="6096000" cy="216027"/>
          </a:xfrm>
          <a:custGeom>
            <a:avLst/>
            <a:gdLst>
              <a:gd name="connsiteX0" fmla="*/ 0 w 6096000"/>
              <a:gd name="connsiteY0" fmla="*/ 216027 h 216027"/>
              <a:gd name="connsiteX1" fmla="*/ 6096000 w 6096000"/>
              <a:gd name="connsiteY1" fmla="*/ 216027 h 216027"/>
              <a:gd name="connsiteX2" fmla="*/ 6096000 w 6096000"/>
              <a:gd name="connsiteY2" fmla="*/ 0 h 216027"/>
              <a:gd name="connsiteX3" fmla="*/ 0 w 6096000"/>
              <a:gd name="connsiteY3" fmla="*/ 0 h 216027"/>
              <a:gd name="connsiteX4" fmla="*/ 0 w 6096000"/>
              <a:gd name="connsiteY4" fmla="*/ 216027 h 216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6027">
                <a:moveTo>
                  <a:pt x="0" y="216027"/>
                </a:moveTo>
                <a:lnTo>
                  <a:pt x="6096000" y="216027"/>
                </a:lnTo>
                <a:lnTo>
                  <a:pt x="6096000" y="0"/>
                </a:lnTo>
                <a:lnTo>
                  <a:pt x="0" y="0"/>
                </a:lnTo>
                <a:lnTo>
                  <a:pt x="0" y="216027"/>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043609" y="4514469"/>
            <a:ext cx="6096000" cy="216027"/>
          </a:xfrm>
          <a:custGeom>
            <a:avLst/>
            <a:gdLst>
              <a:gd name="connsiteX0" fmla="*/ 0 w 6096000"/>
              <a:gd name="connsiteY0" fmla="*/ 216027 h 216027"/>
              <a:gd name="connsiteX1" fmla="*/ 6096000 w 6096000"/>
              <a:gd name="connsiteY1" fmla="*/ 216027 h 216027"/>
              <a:gd name="connsiteX2" fmla="*/ 6096000 w 6096000"/>
              <a:gd name="connsiteY2" fmla="*/ 0 h 216027"/>
              <a:gd name="connsiteX3" fmla="*/ 0 w 6096000"/>
              <a:gd name="connsiteY3" fmla="*/ 0 h 216027"/>
              <a:gd name="connsiteX4" fmla="*/ 0 w 6096000"/>
              <a:gd name="connsiteY4" fmla="*/ 216027 h 216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6027">
                <a:moveTo>
                  <a:pt x="0" y="216027"/>
                </a:moveTo>
                <a:lnTo>
                  <a:pt x="6096000" y="216027"/>
                </a:lnTo>
                <a:lnTo>
                  <a:pt x="6096000" y="0"/>
                </a:lnTo>
                <a:lnTo>
                  <a:pt x="0" y="0"/>
                </a:lnTo>
                <a:lnTo>
                  <a:pt x="0" y="216027"/>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043609" y="4730496"/>
            <a:ext cx="6096000" cy="216027"/>
          </a:xfrm>
          <a:custGeom>
            <a:avLst/>
            <a:gdLst>
              <a:gd name="connsiteX0" fmla="*/ 0 w 6096000"/>
              <a:gd name="connsiteY0" fmla="*/ 216026 h 216027"/>
              <a:gd name="connsiteX1" fmla="*/ 6096000 w 6096000"/>
              <a:gd name="connsiteY1" fmla="*/ 216026 h 216027"/>
              <a:gd name="connsiteX2" fmla="*/ 6096000 w 6096000"/>
              <a:gd name="connsiteY2" fmla="*/ 0 h 216027"/>
              <a:gd name="connsiteX3" fmla="*/ 0 w 6096000"/>
              <a:gd name="connsiteY3" fmla="*/ 0 h 216027"/>
              <a:gd name="connsiteX4" fmla="*/ 0 w 6096000"/>
              <a:gd name="connsiteY4" fmla="*/ 216026 h 216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6027">
                <a:moveTo>
                  <a:pt x="0" y="216026"/>
                </a:moveTo>
                <a:lnTo>
                  <a:pt x="6096000" y="216026"/>
                </a:lnTo>
                <a:lnTo>
                  <a:pt x="6096000" y="0"/>
                </a:lnTo>
                <a:lnTo>
                  <a:pt x="0" y="0"/>
                </a:lnTo>
                <a:lnTo>
                  <a:pt x="0" y="216026"/>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043609" y="4946522"/>
            <a:ext cx="6096000" cy="216027"/>
          </a:xfrm>
          <a:custGeom>
            <a:avLst/>
            <a:gdLst>
              <a:gd name="connsiteX0" fmla="*/ 0 w 6096000"/>
              <a:gd name="connsiteY0" fmla="*/ 216027 h 216027"/>
              <a:gd name="connsiteX1" fmla="*/ 6096000 w 6096000"/>
              <a:gd name="connsiteY1" fmla="*/ 216027 h 216027"/>
              <a:gd name="connsiteX2" fmla="*/ 6096000 w 6096000"/>
              <a:gd name="connsiteY2" fmla="*/ 0 h 216027"/>
              <a:gd name="connsiteX3" fmla="*/ 0 w 6096000"/>
              <a:gd name="connsiteY3" fmla="*/ 0 h 216027"/>
              <a:gd name="connsiteX4" fmla="*/ 0 w 6096000"/>
              <a:gd name="connsiteY4" fmla="*/ 216027 h 216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6027">
                <a:moveTo>
                  <a:pt x="0" y="216027"/>
                </a:moveTo>
                <a:lnTo>
                  <a:pt x="6096000" y="216027"/>
                </a:lnTo>
                <a:lnTo>
                  <a:pt x="6096000" y="0"/>
                </a:lnTo>
                <a:lnTo>
                  <a:pt x="0" y="0"/>
                </a:lnTo>
                <a:lnTo>
                  <a:pt x="0" y="216027"/>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1043609" y="5162550"/>
            <a:ext cx="6096000" cy="216027"/>
          </a:xfrm>
          <a:custGeom>
            <a:avLst/>
            <a:gdLst>
              <a:gd name="connsiteX0" fmla="*/ 0 w 6096000"/>
              <a:gd name="connsiteY0" fmla="*/ 216027 h 216027"/>
              <a:gd name="connsiteX1" fmla="*/ 6096000 w 6096000"/>
              <a:gd name="connsiteY1" fmla="*/ 216027 h 216027"/>
              <a:gd name="connsiteX2" fmla="*/ 6096000 w 6096000"/>
              <a:gd name="connsiteY2" fmla="*/ 0 h 216027"/>
              <a:gd name="connsiteX3" fmla="*/ 0 w 6096000"/>
              <a:gd name="connsiteY3" fmla="*/ 0 h 216027"/>
              <a:gd name="connsiteX4" fmla="*/ 0 w 6096000"/>
              <a:gd name="connsiteY4" fmla="*/ 216027 h 216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6027">
                <a:moveTo>
                  <a:pt x="0" y="216027"/>
                </a:moveTo>
                <a:lnTo>
                  <a:pt x="6096000" y="216027"/>
                </a:lnTo>
                <a:lnTo>
                  <a:pt x="6096000" y="0"/>
                </a:lnTo>
                <a:lnTo>
                  <a:pt x="0" y="0"/>
                </a:lnTo>
                <a:lnTo>
                  <a:pt x="0" y="216027"/>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043609" y="5378538"/>
            <a:ext cx="6096000" cy="216027"/>
          </a:xfrm>
          <a:custGeom>
            <a:avLst/>
            <a:gdLst>
              <a:gd name="connsiteX0" fmla="*/ 0 w 6096000"/>
              <a:gd name="connsiteY0" fmla="*/ 216027 h 216027"/>
              <a:gd name="connsiteX1" fmla="*/ 6096000 w 6096000"/>
              <a:gd name="connsiteY1" fmla="*/ 216027 h 216027"/>
              <a:gd name="connsiteX2" fmla="*/ 6096000 w 6096000"/>
              <a:gd name="connsiteY2" fmla="*/ 0 h 216027"/>
              <a:gd name="connsiteX3" fmla="*/ 0 w 6096000"/>
              <a:gd name="connsiteY3" fmla="*/ 0 h 216027"/>
              <a:gd name="connsiteX4" fmla="*/ 0 w 6096000"/>
              <a:gd name="connsiteY4" fmla="*/ 216027 h 216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6027">
                <a:moveTo>
                  <a:pt x="0" y="216027"/>
                </a:moveTo>
                <a:lnTo>
                  <a:pt x="6096000" y="216027"/>
                </a:lnTo>
                <a:lnTo>
                  <a:pt x="6096000" y="0"/>
                </a:lnTo>
                <a:lnTo>
                  <a:pt x="0" y="0"/>
                </a:lnTo>
                <a:lnTo>
                  <a:pt x="0" y="216027"/>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043609" y="5594565"/>
            <a:ext cx="6096000" cy="216027"/>
          </a:xfrm>
          <a:custGeom>
            <a:avLst/>
            <a:gdLst>
              <a:gd name="connsiteX0" fmla="*/ 0 w 6096000"/>
              <a:gd name="connsiteY0" fmla="*/ 216027 h 216027"/>
              <a:gd name="connsiteX1" fmla="*/ 6096000 w 6096000"/>
              <a:gd name="connsiteY1" fmla="*/ 216027 h 216027"/>
              <a:gd name="connsiteX2" fmla="*/ 6096000 w 6096000"/>
              <a:gd name="connsiteY2" fmla="*/ 0 h 216027"/>
              <a:gd name="connsiteX3" fmla="*/ 0 w 6096000"/>
              <a:gd name="connsiteY3" fmla="*/ 0 h 216027"/>
              <a:gd name="connsiteX4" fmla="*/ 0 w 6096000"/>
              <a:gd name="connsiteY4" fmla="*/ 216027 h 216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6027">
                <a:moveTo>
                  <a:pt x="0" y="216027"/>
                </a:moveTo>
                <a:lnTo>
                  <a:pt x="6096000" y="216027"/>
                </a:lnTo>
                <a:lnTo>
                  <a:pt x="6096000" y="0"/>
                </a:lnTo>
                <a:lnTo>
                  <a:pt x="0" y="0"/>
                </a:lnTo>
                <a:lnTo>
                  <a:pt x="0" y="216027"/>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043609" y="5810593"/>
            <a:ext cx="6096000" cy="213359"/>
          </a:xfrm>
          <a:custGeom>
            <a:avLst/>
            <a:gdLst>
              <a:gd name="connsiteX0" fmla="*/ 0 w 6096000"/>
              <a:gd name="connsiteY0" fmla="*/ 213359 h 213359"/>
              <a:gd name="connsiteX1" fmla="*/ 6096000 w 6096000"/>
              <a:gd name="connsiteY1" fmla="*/ 213359 h 213359"/>
              <a:gd name="connsiteX2" fmla="*/ 6096000 w 6096000"/>
              <a:gd name="connsiteY2" fmla="*/ 0 h 213359"/>
              <a:gd name="connsiteX3" fmla="*/ 0 w 6096000"/>
              <a:gd name="connsiteY3" fmla="*/ 0 h 213359"/>
              <a:gd name="connsiteX4" fmla="*/ 0 w 6096000"/>
              <a:gd name="connsiteY4" fmla="*/ 213359 h 21335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3359">
                <a:moveTo>
                  <a:pt x="0" y="213359"/>
                </a:moveTo>
                <a:lnTo>
                  <a:pt x="6096000" y="213359"/>
                </a:lnTo>
                <a:lnTo>
                  <a:pt x="6096000" y="0"/>
                </a:lnTo>
                <a:lnTo>
                  <a:pt x="0" y="0"/>
                </a:lnTo>
                <a:lnTo>
                  <a:pt x="0" y="213359"/>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1043609" y="6023952"/>
            <a:ext cx="6096000" cy="213360"/>
          </a:xfrm>
          <a:custGeom>
            <a:avLst/>
            <a:gdLst>
              <a:gd name="connsiteX0" fmla="*/ 0 w 6096000"/>
              <a:gd name="connsiteY0" fmla="*/ 213360 h 213360"/>
              <a:gd name="connsiteX1" fmla="*/ 6096000 w 6096000"/>
              <a:gd name="connsiteY1" fmla="*/ 213360 h 213360"/>
              <a:gd name="connsiteX2" fmla="*/ 6096000 w 6096000"/>
              <a:gd name="connsiteY2" fmla="*/ 0 h 213360"/>
              <a:gd name="connsiteX3" fmla="*/ 0 w 6096000"/>
              <a:gd name="connsiteY3" fmla="*/ 0 h 213360"/>
              <a:gd name="connsiteX4" fmla="*/ 0 w 6096000"/>
              <a:gd name="connsiteY4" fmla="*/ 213360 h 2133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0" h="213360">
                <a:moveTo>
                  <a:pt x="0" y="213360"/>
                </a:moveTo>
                <a:lnTo>
                  <a:pt x="6096000" y="213360"/>
                </a:lnTo>
                <a:lnTo>
                  <a:pt x="6096000" y="0"/>
                </a:lnTo>
                <a:lnTo>
                  <a:pt x="0" y="0"/>
                </a:lnTo>
                <a:lnTo>
                  <a:pt x="0" y="213360"/>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018209" y="4063365"/>
            <a:ext cx="6146749" cy="76200"/>
          </a:xfrm>
          <a:custGeom>
            <a:avLst/>
            <a:gdLst>
              <a:gd name="connsiteX0" fmla="*/ 19050 w 6146749"/>
              <a:gd name="connsiteY0" fmla="*/ 19050 h 76200"/>
              <a:gd name="connsiteX1" fmla="*/ 6127698 w 6146749"/>
              <a:gd name="connsiteY1" fmla="*/ 19050 h 76200"/>
            </a:gdLst>
            <a:ahLst/>
            <a:cxnLst>
              <a:cxn ang="0">
                <a:pos x="connsiteX0" y="connsiteY0"/>
              </a:cxn>
              <a:cxn ang="1">
                <a:pos x="connsiteX1" y="connsiteY1"/>
              </a:cxn>
            </a:cxnLst>
            <a:rect l="l" t="t" r="r" b="b"/>
            <a:pathLst>
              <a:path w="6146749" h="76200">
                <a:moveTo>
                  <a:pt x="19050" y="19050"/>
                </a:moveTo>
                <a:lnTo>
                  <a:pt x="6127698" y="19050"/>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030909" y="4292091"/>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1030909" y="4508119"/>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1030909" y="4724146"/>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1030909" y="4940172"/>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1030909" y="5156200"/>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1030909" y="5372227"/>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1030909" y="5588215"/>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1030909" y="5804243"/>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1030909" y="6017602"/>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1037259" y="3856354"/>
            <a:ext cx="25400" cy="2393657"/>
          </a:xfrm>
          <a:custGeom>
            <a:avLst/>
            <a:gdLst>
              <a:gd name="connsiteX0" fmla="*/ 6350 w 25400"/>
              <a:gd name="connsiteY0" fmla="*/ 6350 h 2393657"/>
              <a:gd name="connsiteX1" fmla="*/ 6350 w 25400"/>
              <a:gd name="connsiteY1" fmla="*/ 2387308 h 2393657"/>
            </a:gdLst>
            <a:ahLst/>
            <a:cxnLst>
              <a:cxn ang="0">
                <a:pos x="connsiteX0" y="connsiteY0"/>
              </a:cxn>
              <a:cxn ang="1">
                <a:pos x="connsiteX1" y="connsiteY1"/>
              </a:cxn>
            </a:cxnLst>
            <a:rect l="l" t="t" r="r" b="b"/>
            <a:pathLst>
              <a:path w="25400" h="2393657">
                <a:moveTo>
                  <a:pt x="6350" y="6350"/>
                </a:moveTo>
                <a:lnTo>
                  <a:pt x="6350" y="2387308"/>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7133208" y="3856354"/>
            <a:ext cx="25400" cy="2393657"/>
          </a:xfrm>
          <a:custGeom>
            <a:avLst/>
            <a:gdLst>
              <a:gd name="connsiteX0" fmla="*/ 6350 w 25400"/>
              <a:gd name="connsiteY0" fmla="*/ 6350 h 2393657"/>
              <a:gd name="connsiteX1" fmla="*/ 6350 w 25400"/>
              <a:gd name="connsiteY1" fmla="*/ 2387308 h 2393657"/>
            </a:gdLst>
            <a:ahLst/>
            <a:cxnLst>
              <a:cxn ang="0">
                <a:pos x="connsiteX0" y="connsiteY0"/>
              </a:cxn>
              <a:cxn ang="1">
                <a:pos x="connsiteX1" y="connsiteY1"/>
              </a:cxn>
            </a:cxnLst>
            <a:rect l="l" t="t" r="r" b="b"/>
            <a:pathLst>
              <a:path w="25400" h="2393657">
                <a:moveTo>
                  <a:pt x="6350" y="6350"/>
                </a:moveTo>
                <a:lnTo>
                  <a:pt x="6350" y="2387308"/>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1030909" y="3862704"/>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1030909" y="6230963"/>
            <a:ext cx="6121349" cy="25400"/>
          </a:xfrm>
          <a:custGeom>
            <a:avLst/>
            <a:gdLst>
              <a:gd name="connsiteX0" fmla="*/ 6350 w 6121349"/>
              <a:gd name="connsiteY0" fmla="*/ 6350 h 25400"/>
              <a:gd name="connsiteX1" fmla="*/ 6114998 w 6121349"/>
              <a:gd name="connsiteY1" fmla="*/ 6350 h 25400"/>
            </a:gdLst>
            <a:ahLst/>
            <a:cxnLst>
              <a:cxn ang="0">
                <a:pos x="connsiteX0" y="connsiteY0"/>
              </a:cxn>
              <a:cxn ang="1">
                <a:pos x="connsiteX1" y="connsiteY1"/>
              </a:cxn>
            </a:cxnLst>
            <a:rect l="l" t="t" r="r" b="b"/>
            <a:pathLst>
              <a:path w="6121349" h="25400">
                <a:moveTo>
                  <a:pt x="6350" y="6350"/>
                </a:moveTo>
                <a:lnTo>
                  <a:pt x="6114998"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342900" y="317500"/>
            <a:ext cx="7569200" cy="19050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1000"/>
              </a:lnSpc>
            </a:pPr>
            <a:endParaRPr lang="en-US" altLang="zh-CN" dirty="0"/>
          </a:p>
          <a:p>
            <a:pPr>
              <a:lnSpc>
                <a:spcPts val="1900"/>
              </a:lnSpc>
              <a:tabLst>
                <a:tab pos="215900" algn="l"/>
              </a:tabLst>
            </a:pPr>
            <a:r>
              <a:rPr lang="en-US" altLang="zh-CN" dirty="0"/>
              <a:t>	</a:t>
            </a:r>
            <a:r>
              <a:rPr lang="en-US" altLang="zh-CN" sz="1200" u="sng" dirty="0">
                <a:solidFill>
                  <a:srgbClr val="000000"/>
                </a:solidFill>
                <a:latin typeface="Microsoft YaHei UI" panose="020B0503020204020204" pitchFamily="18" charset="-122"/>
                <a:cs typeface="Microsoft YaHei UI" panose="020B0503020204020204" pitchFamily="18" charset="-122"/>
              </a:rPr>
              <a:t>第 1 步：审视市场细分框架</a:t>
            </a:r>
          </a:p>
          <a:p>
            <a:pPr>
              <a:lnSpc>
                <a:spcPts val="2000"/>
              </a:lnSpc>
              <a:tabLst>
                <a:tab pos="2159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谁？</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——该维度包括客户类型和大小，是对市场要素的描述；</a:t>
            </a:r>
          </a:p>
          <a:p>
            <a:pPr>
              <a:lnSpc>
                <a:spcPts val="2000"/>
              </a:lnSpc>
              <a:tabLst>
                <a:tab pos="2159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什么？</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该维度包括回答什么？哪里？和怎样？这些问题。目的是找出产品包的差异化特性</a:t>
            </a:r>
          </a:p>
          <a:p>
            <a:pPr>
              <a:lnSpc>
                <a:spcPts val="2000"/>
              </a:lnSpc>
              <a:tabLst>
                <a:tab pos="2159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为什么？</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——该维度是受要给客户业务带来的好处多少顺序驱动的。它对影响购买决策的关键要素进行检查。</a:t>
            </a:r>
          </a:p>
          <a:p>
            <a:pPr>
              <a:lnSpc>
                <a:spcPts val="2000"/>
              </a:lnSpc>
              <a:tabLst>
                <a:tab pos="215900" algn="l"/>
              </a:tabLst>
            </a:pPr>
            <a:r>
              <a:rPr lang="en-US" altLang="zh-CN" dirty="0"/>
              <a:t>	</a:t>
            </a:r>
            <a:r>
              <a:rPr lang="en-US" altLang="zh-CN" sz="1200" u="sng" dirty="0">
                <a:solidFill>
                  <a:srgbClr val="000000"/>
                </a:solidFill>
                <a:latin typeface="Microsoft YaHei UI" panose="020B0503020204020204" pitchFamily="18" charset="-122"/>
                <a:cs typeface="Microsoft YaHei UI" panose="020B0503020204020204" pitchFamily="18" charset="-122"/>
              </a:rPr>
              <a:t>第 2 步：确定“谁”购买</a:t>
            </a:r>
          </a:p>
        </p:txBody>
      </p:sp>
      <p:sp>
        <p:nvSpPr>
          <p:cNvPr id="30" name="TextBox 1"/>
          <p:cNvSpPr txBox="1"/>
          <p:nvPr/>
        </p:nvSpPr>
        <p:spPr>
          <a:xfrm>
            <a:off x="558800" y="2298700"/>
            <a:ext cx="50800" cy="1193800"/>
          </a:xfrm>
          <a:prstGeom prst="rect">
            <a:avLst/>
          </a:prstGeom>
          <a:noFill/>
        </p:spPr>
        <p:txBody>
          <a:bodyPr wrap="none" lIns="0" tIns="0" rIns="0" rtlCol="0">
            <a:spAutoFit/>
          </a:bodyPr>
          <a:lstStyle/>
          <a:p>
            <a:pPr>
              <a:lnSpc>
                <a:spcPts val="13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20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20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20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2000"/>
              </a:lnSpc>
            </a:pPr>
            <a:r>
              <a:rPr lang="en-US" altLang="zh-CN" sz="1200" dirty="0">
                <a:solidFill>
                  <a:srgbClr val="C5000B"/>
                </a:solidFill>
                <a:latin typeface="Times New Roman" panose="02020603050405020304" pitchFamily="18" charset="0"/>
                <a:cs typeface="Times New Roman" panose="02020603050405020304" pitchFamily="18" charset="0"/>
              </a:rPr>
              <a:t>•</a:t>
            </a:r>
          </a:p>
        </p:txBody>
      </p:sp>
      <p:sp>
        <p:nvSpPr>
          <p:cNvPr id="31" name="TextBox 1"/>
          <p:cNvSpPr txBox="1"/>
          <p:nvPr/>
        </p:nvSpPr>
        <p:spPr>
          <a:xfrm>
            <a:off x="901700" y="2273300"/>
            <a:ext cx="3810000" cy="1206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确定主要客户群</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现有及未来潜在的贡献者</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最佳机会</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适用你的标识符（非业界通用）</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传统“终端用户”客户加上主要潜在伙伴及第三方增值者</a:t>
            </a:r>
          </a:p>
        </p:txBody>
      </p:sp>
      <p:sp>
        <p:nvSpPr>
          <p:cNvPr id="32" name="TextBox 1"/>
          <p:cNvSpPr txBox="1"/>
          <p:nvPr/>
        </p:nvSpPr>
        <p:spPr>
          <a:xfrm>
            <a:off x="584200" y="3797300"/>
            <a:ext cx="2374900" cy="2463800"/>
          </a:xfrm>
          <a:prstGeom prst="rect">
            <a:avLst/>
          </a:prstGeom>
          <a:noFill/>
        </p:spPr>
        <p:txBody>
          <a:bodyPr wrap="none" lIns="0" tIns="0" rIns="0" rtlCol="0">
            <a:spAutoFit/>
          </a:bodyPr>
          <a:lstStyle/>
          <a:p>
            <a:pPr>
              <a:lnSpc>
                <a:spcPts val="1300"/>
              </a:lnSpc>
              <a:tabLst>
                <a:tab pos="546100" algn="l"/>
              </a:tabLst>
            </a:pPr>
            <a:r>
              <a:rPr lang="en-US" altLang="zh-CN" sz="1050" dirty="0">
                <a:solidFill>
                  <a:srgbClr val="0070C0"/>
                </a:solidFill>
                <a:latin typeface="Microsoft YaHei UI" panose="020B0503020204020204" pitchFamily="18" charset="-122"/>
                <a:cs typeface="Microsoft YaHei UI" panose="020B0503020204020204" pitchFamily="18" charset="-122"/>
              </a:rPr>
              <a:t>第2步：谁在我们的市场内购买？</a:t>
            </a:r>
          </a:p>
          <a:p>
            <a:pPr>
              <a:lnSpc>
                <a:spcPts val="11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谁购买？（公司描述，企业规模和功能）</a:t>
            </a:r>
          </a:p>
          <a:p>
            <a:pPr>
              <a:lnSpc>
                <a:spcPts val="16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1</a:t>
            </a:r>
          </a:p>
          <a:p>
            <a:pPr>
              <a:lnSpc>
                <a:spcPts val="17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2</a:t>
            </a:r>
          </a:p>
          <a:p>
            <a:pPr>
              <a:lnSpc>
                <a:spcPts val="17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3</a:t>
            </a:r>
          </a:p>
          <a:p>
            <a:pPr>
              <a:lnSpc>
                <a:spcPts val="17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4</a:t>
            </a:r>
          </a:p>
          <a:p>
            <a:pPr>
              <a:lnSpc>
                <a:spcPts val="1600"/>
              </a:lnSpc>
              <a:tabLst>
                <a:tab pos="546100" algn="l"/>
              </a:tabLst>
            </a:pPr>
            <a:r>
              <a:rPr lang="en-US" altLang="zh-CN" dirty="0"/>
              <a:t>	</a:t>
            </a:r>
            <a:r>
              <a:rPr lang="en-US" altLang="zh-CN" sz="850" dirty="0">
                <a:solidFill>
                  <a:srgbClr val="0070C0"/>
                </a:solidFill>
                <a:latin typeface="Microsoft YaHei UI" panose="020B0503020204020204" pitchFamily="18" charset="-122"/>
                <a:cs typeface="Microsoft YaHei UI" panose="020B0503020204020204" pitchFamily="18" charset="-122"/>
              </a:rPr>
              <a:t>5</a:t>
            </a:r>
          </a:p>
          <a:p>
            <a:pPr>
              <a:lnSpc>
                <a:spcPts val="17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6</a:t>
            </a:r>
          </a:p>
          <a:p>
            <a:pPr>
              <a:lnSpc>
                <a:spcPts val="17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7</a:t>
            </a:r>
          </a:p>
          <a:p>
            <a:pPr>
              <a:lnSpc>
                <a:spcPts val="17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8</a:t>
            </a:r>
          </a:p>
          <a:p>
            <a:pPr>
              <a:lnSpc>
                <a:spcPts val="17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9</a:t>
            </a:r>
          </a:p>
          <a:p>
            <a:pPr>
              <a:lnSpc>
                <a:spcPts val="1600"/>
              </a:lnSpc>
              <a:tabLst>
                <a:tab pos="546100" algn="l"/>
              </a:tabLst>
            </a:pPr>
            <a:r>
              <a:rPr lang="en-US" altLang="zh-CN" dirty="0"/>
              <a:t>	</a:t>
            </a:r>
            <a:r>
              <a:rPr lang="en-US" altLang="zh-CN" sz="845" dirty="0">
                <a:solidFill>
                  <a:srgbClr val="0070C0"/>
                </a:solidFill>
                <a:latin typeface="Microsoft YaHei UI" panose="020B0503020204020204" pitchFamily="18" charset="-122"/>
                <a:cs typeface="Microsoft YaHei UI" panose="020B0503020204020204" pitchFamily="18" charset="-122"/>
              </a:rPr>
              <a:t>10</a:t>
            </a:r>
          </a:p>
        </p:txBody>
      </p:sp>
      <p:sp>
        <p:nvSpPr>
          <p:cNvPr id="29" name="日期占位符 28"/>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58977" y="1170813"/>
            <a:ext cx="1880565" cy="3047"/>
          </a:xfrm>
          <a:custGeom>
            <a:avLst/>
            <a:gdLst>
              <a:gd name="connsiteX0" fmla="*/ 0 w 1880565"/>
              <a:gd name="connsiteY0" fmla="*/ 0 h 3047"/>
              <a:gd name="connsiteX1" fmla="*/ 940257 w 1880565"/>
              <a:gd name="connsiteY1" fmla="*/ 0 h 3047"/>
              <a:gd name="connsiteX2" fmla="*/ 1880565 w 1880565"/>
              <a:gd name="connsiteY2" fmla="*/ 0 h 3047"/>
              <a:gd name="connsiteX3" fmla="*/ 1880565 w 1880565"/>
              <a:gd name="connsiteY3" fmla="*/ 3047 h 3047"/>
              <a:gd name="connsiteX4" fmla="*/ 940257 w 1880565"/>
              <a:gd name="connsiteY4" fmla="*/ 3047 h 3047"/>
              <a:gd name="connsiteX5" fmla="*/ 0 w 1880565"/>
              <a:gd name="connsiteY5" fmla="*/ 3047 h 3047"/>
              <a:gd name="connsiteX6" fmla="*/ 0 w 1880565"/>
              <a:gd name="connsiteY6" fmla="*/ 0 h 30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880565" h="3047">
                <a:moveTo>
                  <a:pt x="0" y="0"/>
                </a:moveTo>
                <a:lnTo>
                  <a:pt x="940257" y="0"/>
                </a:lnTo>
                <a:lnTo>
                  <a:pt x="1880565" y="0"/>
                </a:lnTo>
                <a:lnTo>
                  <a:pt x="1880565" y="3047"/>
                </a:lnTo>
                <a:lnTo>
                  <a:pt x="940257" y="3047"/>
                </a:lnTo>
                <a:lnTo>
                  <a:pt x="0" y="3047"/>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nvGraphicFramePr>
        <p:xfrm>
          <a:off x="1043609" y="3356990"/>
          <a:ext cx="6840802" cy="2926271"/>
        </p:xfrm>
        <a:graphic>
          <a:graphicData uri="http://schemas.openxmlformats.org/drawingml/2006/table">
            <a:tbl>
              <a:tblPr/>
              <a:tblGrid>
                <a:gridCol w="1368120">
                  <a:extLst>
                    <a:ext uri="{9D8B030D-6E8A-4147-A177-3AD203B41FA5}">
                      <a16:colId xmlns:a16="http://schemas.microsoft.com/office/drawing/2014/main" val="20000"/>
                    </a:ext>
                  </a:extLst>
                </a:gridCol>
                <a:gridCol w="1368171">
                  <a:extLst>
                    <a:ext uri="{9D8B030D-6E8A-4147-A177-3AD203B41FA5}">
                      <a16:colId xmlns:a16="http://schemas.microsoft.com/office/drawing/2014/main" val="20001"/>
                    </a:ext>
                  </a:extLst>
                </a:gridCol>
                <a:gridCol w="1368170">
                  <a:extLst>
                    <a:ext uri="{9D8B030D-6E8A-4147-A177-3AD203B41FA5}">
                      <a16:colId xmlns:a16="http://schemas.microsoft.com/office/drawing/2014/main" val="20002"/>
                    </a:ext>
                  </a:extLst>
                </a:gridCol>
                <a:gridCol w="1368171">
                  <a:extLst>
                    <a:ext uri="{9D8B030D-6E8A-4147-A177-3AD203B41FA5}">
                      <a16:colId xmlns:a16="http://schemas.microsoft.com/office/drawing/2014/main" val="20003"/>
                    </a:ext>
                  </a:extLst>
                </a:gridCol>
                <a:gridCol w="1368170">
                  <a:extLst>
                    <a:ext uri="{9D8B030D-6E8A-4147-A177-3AD203B41FA5}">
                      <a16:colId xmlns:a16="http://schemas.microsoft.com/office/drawing/2014/main" val="20004"/>
                    </a:ext>
                  </a:extLst>
                </a:gridCol>
              </a:tblGrid>
              <a:tr h="24625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购买了什么?</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nchor="ct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050" dirty="0">
                          <a:solidFill>
                            <a:srgbClr val="0070C0"/>
                          </a:solidFill>
                          <a:latin typeface="Microsoft YaHei UI" panose="020B0503020204020204" pitchFamily="18" charset="-122"/>
                          <a:cs typeface="Microsoft YaHei UI" panose="020B0503020204020204" pitchFamily="18" charset="-122"/>
                        </a:rPr>
                        <a:t>如何购买？</a:t>
                      </a:r>
                      <a:endParaRPr lang="zh-CN" altLang="en-US" sz="1050" dirty="0">
                        <a:solidFill>
                          <a:srgbClr val="0070C0"/>
                        </a:solidFill>
                        <a:latin typeface="Microsoft YaHei UI" panose="020B0503020204020204" pitchFamily="18" charset="-122"/>
                        <a:cs typeface="Microsoft YaHei UI" panose="020B0503020204020204" pitchFamily="18" charset="-122"/>
                      </a:endParaRPr>
                    </a:p>
                    <a:p>
                      <a:pPr algn="l"/>
                      <a:r>
                        <a:rPr lang="en-US" altLang="zh-CN" sz="1050" dirty="0">
                          <a:solidFill>
                            <a:srgbClr val="0070C0"/>
                          </a:solidFill>
                          <a:latin typeface="Microsoft YaHei UI" panose="020B0503020204020204" pitchFamily="18" charset="-122"/>
                          <a:cs typeface="Microsoft YaHei UI" panose="020B0503020204020204" pitchFamily="18" charset="-122"/>
                        </a:rPr>
                        <a:t>（购买的组织.）</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050" dirty="0">
                          <a:solidFill>
                            <a:srgbClr val="0070C0"/>
                          </a:solidFill>
                          <a:latin typeface="Microsoft YaHei UI" panose="020B0503020204020204" pitchFamily="18" charset="-122"/>
                          <a:cs typeface="Microsoft YaHei UI" panose="020B0503020204020204" pitchFamily="18" charset="-122"/>
                        </a:rPr>
                        <a:t>什么时候？</a:t>
                      </a:r>
                      <a:endParaRPr lang="zh-CN" altLang="en-US" sz="1050" dirty="0">
                        <a:solidFill>
                          <a:srgbClr val="0070C0"/>
                        </a:solidFill>
                        <a:latin typeface="Microsoft YaHei UI" panose="020B0503020204020204" pitchFamily="18" charset="-122"/>
                        <a:cs typeface="Microsoft YaHei UI" panose="020B0503020204020204" pitchFamily="18" charset="-122"/>
                      </a:endParaRPr>
                    </a:p>
                    <a:p>
                      <a:pPr algn="ctr"/>
                      <a:r>
                        <a:rPr lang="en-US" altLang="zh-CN" sz="1050" dirty="0">
                          <a:solidFill>
                            <a:srgbClr val="0070C0"/>
                          </a:solidFill>
                          <a:latin typeface="Microsoft YaHei UI" panose="020B0503020204020204" pitchFamily="18" charset="-122"/>
                          <a:cs typeface="Microsoft YaHei UI" panose="020B0503020204020204" pitchFamily="18" charset="-122"/>
                        </a:rPr>
                        <a:t>（购买的场合）</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在哪里？</a:t>
                      </a:r>
                      <a:endParaRPr lang="zh-CN" altLang="en-US" sz="1050" dirty="0">
                        <a:solidFill>
                          <a:srgbClr val="0070C0"/>
                        </a:solidFill>
                        <a:latin typeface="Microsoft YaHei UI" panose="020B0503020204020204" pitchFamily="18" charset="-122"/>
                        <a:cs typeface="Microsoft YaHei UI" panose="020B0503020204020204" pitchFamily="18" charset="-122"/>
                      </a:endParaRPr>
                    </a:p>
                    <a:p>
                      <a:pPr algn="l"/>
                      <a:r>
                        <a:rPr lang="en-US" altLang="zh-CN" sz="1050" dirty="0">
                          <a:solidFill>
                            <a:srgbClr val="0070C0"/>
                          </a:solidFill>
                          <a:latin typeface="Microsoft YaHei UI" panose="020B0503020204020204" pitchFamily="18" charset="-122"/>
                          <a:cs typeface="Microsoft YaHei UI" panose="020B0503020204020204" pitchFamily="18" charset="-122"/>
                        </a:rPr>
                        <a:t>（渠道）</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购买潜力</a:t>
                      </a:r>
                      <a:endParaRPr lang="zh-CN" altLang="en-US" sz="1050" dirty="0">
                        <a:solidFill>
                          <a:srgbClr val="0070C0"/>
                        </a:solidFill>
                        <a:latin typeface="Microsoft YaHei UI" panose="020B0503020204020204" pitchFamily="18" charset="-122"/>
                        <a:cs typeface="Microsoft YaHei UI" panose="020B0503020204020204" pitchFamily="18" charset="-122"/>
                      </a:endParaRPr>
                    </a:p>
                    <a:p>
                      <a:pPr algn="ctr"/>
                      <a:r>
                        <a:rPr lang="en-US" altLang="zh-CN" sz="1050" dirty="0">
                          <a:solidFill>
                            <a:srgbClr val="0070C0"/>
                          </a:solidFill>
                          <a:latin typeface="Microsoft YaHei UI" panose="020B0503020204020204" pitchFamily="18" charset="-122"/>
                          <a:cs typeface="Microsoft YaHei UI" panose="020B0503020204020204" pitchFamily="18" charset="-122"/>
                        </a:rPr>
                        <a:t>（高、中、低）</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1</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2</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3</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4</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5</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5"/>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6</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6"/>
                  </a:ext>
                </a:extLst>
              </a:tr>
              <a:tr h="218795">
                <a:tc>
                  <a:txBody>
                    <a:bodyPr/>
                    <a:lstStyle/>
                    <a:p>
                      <a:pPr algn="l"/>
                      <a:r>
                        <a:rPr lang="en-US" altLang="zh-CN" sz="700" dirty="0">
                          <a:solidFill>
                            <a:srgbClr val="0070C0"/>
                          </a:solidFill>
                          <a:latin typeface="Microsoft YaHei UI" panose="020B0503020204020204" pitchFamily="18" charset="-122"/>
                          <a:cs typeface="Microsoft YaHei UI" panose="020B0503020204020204" pitchFamily="18" charset="-122"/>
                        </a:rPr>
                        <a:t>7</a:t>
                      </a:r>
                      <a:endParaRPr lang="zh-CN" altLang="en-US" sz="7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7"/>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8</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8"/>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9</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9"/>
                  </a:ext>
                </a:extLst>
              </a:tr>
              <a:tr h="218795">
                <a:tc>
                  <a:txBody>
                    <a:bodyPr/>
                    <a:lstStyle/>
                    <a:p>
                      <a:pPr algn="l"/>
                      <a:r>
                        <a:rPr lang="en-US" altLang="zh-CN" sz="600" dirty="0">
                          <a:solidFill>
                            <a:srgbClr val="0070C0"/>
                          </a:solidFill>
                          <a:latin typeface="Microsoft YaHei UI" panose="020B0503020204020204" pitchFamily="18" charset="-122"/>
                          <a:cs typeface="Microsoft YaHei UI" panose="020B0503020204020204" pitchFamily="18" charset="-122"/>
                        </a:rPr>
                        <a:t>10</a:t>
                      </a:r>
                      <a:endParaRPr lang="zh-CN" altLang="en-US" sz="6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05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0"/>
                  </a:ext>
                </a:extLst>
              </a:tr>
            </a:tbl>
          </a:graphicData>
        </a:graphic>
      </p:graphicFrame>
      <p:sp>
        <p:nvSpPr>
          <p:cNvPr id="2" name="TextBox 1"/>
          <p:cNvSpPr txBox="1"/>
          <p:nvPr/>
        </p:nvSpPr>
        <p:spPr>
          <a:xfrm>
            <a:off x="342900" y="304800"/>
            <a:ext cx="3898900" cy="12065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1000"/>
              </a:lnSpc>
            </a:pPr>
            <a:endParaRPr lang="en-US" altLang="zh-CN" dirty="0"/>
          </a:p>
          <a:p>
            <a:pPr>
              <a:lnSpc>
                <a:spcPts val="21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第3步：确定买“什么”</a:t>
            </a:r>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用分阶段的方法完成"买什么？：</a:t>
            </a:r>
          </a:p>
        </p:txBody>
      </p:sp>
      <p:sp>
        <p:nvSpPr>
          <p:cNvPr id="7" name="TextBox 1"/>
          <p:cNvSpPr txBox="1"/>
          <p:nvPr/>
        </p:nvSpPr>
        <p:spPr>
          <a:xfrm>
            <a:off x="558800" y="1600200"/>
            <a:ext cx="50800" cy="7874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8" name="TextBox 1"/>
          <p:cNvSpPr txBox="1"/>
          <p:nvPr/>
        </p:nvSpPr>
        <p:spPr>
          <a:xfrm>
            <a:off x="901700" y="1574800"/>
            <a:ext cx="7010400" cy="8128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首先列出所有重要产品/产品包。</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接下来，抛开与前面清单的联系，描述在哪里购买产品的渠道。</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列出于采购频率/环境相关的主要因素，采购方法和采购部门（具体说明是谁，谁会起到影</a:t>
            </a:r>
          </a:p>
        </p:txBody>
      </p:sp>
      <p:sp>
        <p:nvSpPr>
          <p:cNvPr id="9" name="TextBox 1"/>
          <p:cNvSpPr txBox="1"/>
          <p:nvPr/>
        </p:nvSpPr>
        <p:spPr>
          <a:xfrm>
            <a:off x="584200" y="2425700"/>
            <a:ext cx="2349500" cy="660400"/>
          </a:xfrm>
          <a:prstGeom prst="rect">
            <a:avLst/>
          </a:prstGeom>
          <a:noFill/>
        </p:spPr>
        <p:txBody>
          <a:bodyPr wrap="none" lIns="0" tIns="0" rIns="0" rtlCol="0">
            <a:spAutoFit/>
          </a:bodyPr>
          <a:lstStyle/>
          <a:p>
            <a:pPr>
              <a:lnSpc>
                <a:spcPts val="1700"/>
              </a:lnSpc>
              <a:tabLst>
                <a:tab pos="3175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响，由</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谁决策？）</a:t>
            </a:r>
          </a:p>
          <a:p>
            <a:pPr>
              <a:lnSpc>
                <a:spcPts val="1000"/>
              </a:lnSpc>
            </a:pPr>
            <a:endParaRPr lang="en-US" altLang="zh-CN" dirty="0"/>
          </a:p>
          <a:p>
            <a:pPr>
              <a:lnSpc>
                <a:spcPts val="1000"/>
              </a:lnSpc>
            </a:pPr>
            <a:endParaRPr lang="en-US" altLang="zh-CN" dirty="0"/>
          </a:p>
          <a:p>
            <a:pPr>
              <a:lnSpc>
                <a:spcPts val="1400"/>
              </a:lnSpc>
              <a:tabLst>
                <a:tab pos="317500" algn="l"/>
              </a:tabLst>
            </a:pPr>
            <a:r>
              <a:rPr lang="en-US" altLang="zh-CN" sz="1050" dirty="0">
                <a:solidFill>
                  <a:srgbClr val="0070C0"/>
                </a:solidFill>
                <a:latin typeface="Microsoft YaHei UI" panose="020B0503020204020204" pitchFamily="18" charset="-122"/>
                <a:cs typeface="Microsoft YaHei UI" panose="020B0503020204020204" pitchFamily="18" charset="-122"/>
              </a:rPr>
              <a:t>第3步：客户从我们的市场里购买了什么？</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02995" y="1170813"/>
            <a:ext cx="2413965" cy="3047"/>
          </a:xfrm>
          <a:custGeom>
            <a:avLst/>
            <a:gdLst>
              <a:gd name="connsiteX0" fmla="*/ 0 w 2413965"/>
              <a:gd name="connsiteY0" fmla="*/ 0 h 3047"/>
              <a:gd name="connsiteX1" fmla="*/ 1206957 w 2413965"/>
              <a:gd name="connsiteY1" fmla="*/ 0 h 3047"/>
              <a:gd name="connsiteX2" fmla="*/ 2413965 w 2413965"/>
              <a:gd name="connsiteY2" fmla="*/ 0 h 3047"/>
              <a:gd name="connsiteX3" fmla="*/ 2413965 w 2413965"/>
              <a:gd name="connsiteY3" fmla="*/ 3047 h 3047"/>
              <a:gd name="connsiteX4" fmla="*/ 1206957 w 2413965"/>
              <a:gd name="connsiteY4" fmla="*/ 3047 h 3047"/>
              <a:gd name="connsiteX5" fmla="*/ 0 w 2413965"/>
              <a:gd name="connsiteY5" fmla="*/ 3047 h 3047"/>
              <a:gd name="connsiteX6" fmla="*/ 0 w 2413965"/>
              <a:gd name="connsiteY6" fmla="*/ 0 h 30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413965" h="3047">
                <a:moveTo>
                  <a:pt x="0" y="0"/>
                </a:moveTo>
                <a:lnTo>
                  <a:pt x="1206957" y="0"/>
                </a:lnTo>
                <a:lnTo>
                  <a:pt x="2413965" y="0"/>
                </a:lnTo>
                <a:lnTo>
                  <a:pt x="2413965" y="3047"/>
                </a:lnTo>
                <a:lnTo>
                  <a:pt x="1206957" y="3047"/>
                </a:lnTo>
                <a:lnTo>
                  <a:pt x="0" y="3047"/>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nvGraphicFramePr>
        <p:xfrm>
          <a:off x="611555" y="2780919"/>
          <a:ext cx="6840802" cy="3945635"/>
        </p:xfrm>
        <a:graphic>
          <a:graphicData uri="http://schemas.openxmlformats.org/drawingml/2006/table">
            <a:tbl>
              <a:tblPr/>
              <a:tblGrid>
                <a:gridCol w="1368120">
                  <a:extLst>
                    <a:ext uri="{9D8B030D-6E8A-4147-A177-3AD203B41FA5}">
                      <a16:colId xmlns:a16="http://schemas.microsoft.com/office/drawing/2014/main" val="20000"/>
                    </a:ext>
                  </a:extLst>
                </a:gridCol>
                <a:gridCol w="1368170">
                  <a:extLst>
                    <a:ext uri="{9D8B030D-6E8A-4147-A177-3AD203B41FA5}">
                      <a16:colId xmlns:a16="http://schemas.microsoft.com/office/drawing/2014/main" val="20001"/>
                    </a:ext>
                  </a:extLst>
                </a:gridCol>
                <a:gridCol w="1656207">
                  <a:extLst>
                    <a:ext uri="{9D8B030D-6E8A-4147-A177-3AD203B41FA5}">
                      <a16:colId xmlns:a16="http://schemas.microsoft.com/office/drawing/2014/main" val="20002"/>
                    </a:ext>
                  </a:extLst>
                </a:gridCol>
                <a:gridCol w="1440180">
                  <a:extLst>
                    <a:ext uri="{9D8B030D-6E8A-4147-A177-3AD203B41FA5}">
                      <a16:colId xmlns:a16="http://schemas.microsoft.com/office/drawing/2014/main" val="20003"/>
                    </a:ext>
                  </a:extLst>
                </a:gridCol>
                <a:gridCol w="1008125">
                  <a:extLst>
                    <a:ext uri="{9D8B030D-6E8A-4147-A177-3AD203B41FA5}">
                      <a16:colId xmlns:a16="http://schemas.microsoft.com/office/drawing/2014/main" val="20004"/>
                    </a:ext>
                  </a:extLst>
                </a:gridCol>
              </a:tblGrid>
              <a:tr h="288035">
                <a:tc>
                  <a:txBody>
                    <a:bodyPr/>
                    <a:lstStyle/>
                    <a:p>
                      <a:pPr algn="l"/>
                      <a:r>
                        <a:rPr lang="en-US" altLang="zh-CN" sz="1050" dirty="0">
                          <a:solidFill>
                            <a:srgbClr val="002060"/>
                          </a:solidFill>
                          <a:latin typeface="Microsoft YaHei UI" panose="020B0503020204020204" pitchFamily="18" charset="-122"/>
                          <a:cs typeface="Microsoft YaHei UI" panose="020B0503020204020204" pitchFamily="18" charset="-122"/>
                        </a:rPr>
                        <a:t>谁购买？</a:t>
                      </a:r>
                      <a:endParaRPr lang="zh-CN" altLang="en-US" sz="1050" dirty="0">
                        <a:solidFill>
                          <a:srgbClr val="002060"/>
                        </a:solidFill>
                        <a:latin typeface="Microsoft YaHei UI" panose="020B0503020204020204" pitchFamily="18" charset="-122"/>
                        <a:cs typeface="Microsoft YaHei UI" panose="020B0503020204020204" pitchFamily="18" charset="-122"/>
                      </a:endParaRPr>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1050" dirty="0">
                          <a:solidFill>
                            <a:srgbClr val="002060"/>
                          </a:solidFill>
                          <a:latin typeface="Microsoft YaHei UI" panose="020B0503020204020204" pitchFamily="18" charset="-122"/>
                          <a:cs typeface="Microsoft YaHei UI" panose="020B0503020204020204" pitchFamily="18" charset="-122"/>
                        </a:rPr>
                        <a:t>购买什么？</a:t>
                      </a:r>
                      <a:endParaRPr lang="zh-CN" altLang="en-US" sz="1050" dirty="0">
                        <a:solidFill>
                          <a:srgbClr val="00206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050" dirty="0">
                          <a:solidFill>
                            <a:srgbClr val="002060"/>
                          </a:solidFill>
                          <a:latin typeface="Microsoft YaHei UI" panose="020B0503020204020204" pitchFamily="18" charset="-122"/>
                          <a:cs typeface="Microsoft YaHei UI" panose="020B0503020204020204" pitchFamily="18" charset="-122"/>
                        </a:rPr>
                        <a:t>关键的差异性特</a:t>
                      </a:r>
                      <a:endParaRPr lang="zh-CN" altLang="en-US" sz="1050" dirty="0">
                        <a:solidFill>
                          <a:srgbClr val="00206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1050" dirty="0">
                          <a:solidFill>
                            <a:srgbClr val="002060"/>
                          </a:solidFill>
                          <a:latin typeface="Microsoft YaHei UI" panose="020B0503020204020204" pitchFamily="18" charset="-122"/>
                          <a:cs typeface="Microsoft YaHei UI" panose="020B0503020204020204" pitchFamily="18" charset="-122"/>
                        </a:rPr>
                        <a:t>销售机会</a:t>
                      </a:r>
                      <a:endParaRPr lang="zh-CN" altLang="en-US" sz="1050" dirty="0">
                        <a:solidFill>
                          <a:srgbClr val="00206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1050" dirty="0">
                          <a:solidFill>
                            <a:srgbClr val="002060"/>
                          </a:solidFill>
                          <a:latin typeface="Microsoft YaHei UI" panose="020B0503020204020204" pitchFamily="18" charset="-122"/>
                          <a:cs typeface="Microsoft YaHei UI" panose="020B0503020204020204" pitchFamily="18" charset="-122"/>
                        </a:rPr>
                        <a:t>推理</a:t>
                      </a:r>
                      <a:endParaRPr lang="zh-CN" altLang="en-US" sz="1050" dirty="0">
                        <a:solidFill>
                          <a:srgbClr val="00206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1</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2</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3</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4</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5</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5"/>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6</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6"/>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7</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7"/>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8</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8"/>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9</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9"/>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10</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0"/>
                  </a:ext>
                </a:extLst>
              </a:tr>
            </a:tbl>
          </a:graphicData>
        </a:graphic>
      </p:graphicFrame>
      <p:sp>
        <p:nvSpPr>
          <p:cNvPr id="2" name="TextBox 1"/>
          <p:cNvSpPr txBox="1"/>
          <p:nvPr/>
        </p:nvSpPr>
        <p:spPr>
          <a:xfrm>
            <a:off x="342900" y="279400"/>
            <a:ext cx="38989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p:txBody>
      </p:sp>
      <p:sp>
        <p:nvSpPr>
          <p:cNvPr id="7" name="TextBox 1"/>
          <p:cNvSpPr txBox="1"/>
          <p:nvPr/>
        </p:nvSpPr>
        <p:spPr>
          <a:xfrm>
            <a:off x="698500" y="952500"/>
            <a:ext cx="2413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第4步：确定“谁”买“什么”</a:t>
            </a:r>
          </a:p>
        </p:txBody>
      </p:sp>
      <p:sp>
        <p:nvSpPr>
          <p:cNvPr id="8" name="TextBox 1"/>
          <p:cNvSpPr txBox="1"/>
          <p:nvPr/>
        </p:nvSpPr>
        <p:spPr>
          <a:xfrm>
            <a:off x="698500" y="1270000"/>
            <a:ext cx="7467600" cy="4826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必须根据所选的每个“谁”，确定出真正重要的“买什么”的组合，当然在承认现有好业务的同</a:t>
            </a:r>
          </a:p>
          <a:p>
            <a:pPr>
              <a:lnSpc>
                <a:spcPts val="2000"/>
              </a:lnSpc>
            </a:pPr>
            <a:r>
              <a:rPr lang="en-US" altLang="zh-CN" sz="1405" dirty="0">
                <a:solidFill>
                  <a:srgbClr val="000000"/>
                </a:solidFill>
                <a:latin typeface="Microsoft YaHei UI" panose="020B0503020204020204" pitchFamily="18" charset="-122"/>
                <a:cs typeface="Microsoft YaHei UI" panose="020B0503020204020204" pitchFamily="18" charset="-122"/>
              </a:rPr>
              <a:t>时，识别出对未来业务重新发明所需的新机会。把现有挑战和新挑战都考虑进来。</a:t>
            </a:r>
          </a:p>
        </p:txBody>
      </p:sp>
      <p:sp>
        <p:nvSpPr>
          <p:cNvPr id="9" name="TextBox 1"/>
          <p:cNvSpPr txBox="1"/>
          <p:nvPr/>
        </p:nvSpPr>
        <p:spPr>
          <a:xfrm>
            <a:off x="723900" y="2425700"/>
            <a:ext cx="2095500" cy="165100"/>
          </a:xfrm>
          <a:prstGeom prst="rect">
            <a:avLst/>
          </a:prstGeom>
          <a:noFill/>
        </p:spPr>
        <p:txBody>
          <a:bodyPr wrap="none" lIns="0" tIns="0" rIns="0" rtlCol="0">
            <a:spAutoFit/>
          </a:bodyPr>
          <a:lstStyle/>
          <a:p>
            <a:pPr>
              <a:lnSpc>
                <a:spcPts val="1300"/>
              </a:lnSpc>
            </a:pPr>
            <a:r>
              <a:rPr lang="en-US" altLang="zh-CN" sz="1050" dirty="0">
                <a:solidFill>
                  <a:srgbClr val="0070C0"/>
                </a:solidFill>
                <a:latin typeface="Microsoft YaHei UI" panose="020B0503020204020204" pitchFamily="18" charset="-122"/>
                <a:cs typeface="Microsoft YaHei UI" panose="020B0503020204020204" pitchFamily="18" charset="-122"/>
              </a:rPr>
              <a:t>第4步：谁在我们的市场里购买什么？</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86981" y="1396364"/>
            <a:ext cx="2770568" cy="3048"/>
          </a:xfrm>
          <a:custGeom>
            <a:avLst/>
            <a:gdLst>
              <a:gd name="connsiteX0" fmla="*/ 0 w 2770568"/>
              <a:gd name="connsiteY0" fmla="*/ 0 h 3048"/>
              <a:gd name="connsiteX1" fmla="*/ 1385252 w 2770568"/>
              <a:gd name="connsiteY1" fmla="*/ 0 h 3048"/>
              <a:gd name="connsiteX2" fmla="*/ 2770568 w 2770568"/>
              <a:gd name="connsiteY2" fmla="*/ 0 h 3048"/>
              <a:gd name="connsiteX3" fmla="*/ 2770568 w 2770568"/>
              <a:gd name="connsiteY3" fmla="*/ 3048 h 3048"/>
              <a:gd name="connsiteX4" fmla="*/ 1385252 w 2770568"/>
              <a:gd name="connsiteY4" fmla="*/ 3048 h 3048"/>
              <a:gd name="connsiteX5" fmla="*/ 0 w 2770568"/>
              <a:gd name="connsiteY5" fmla="*/ 3048 h 3048"/>
              <a:gd name="connsiteX6" fmla="*/ 0 w 2770568"/>
              <a:gd name="connsiteY6" fmla="*/ 0 h 3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70568" h="3048">
                <a:moveTo>
                  <a:pt x="0" y="0"/>
                </a:moveTo>
                <a:lnTo>
                  <a:pt x="1385252" y="0"/>
                </a:lnTo>
                <a:lnTo>
                  <a:pt x="2770568" y="0"/>
                </a:lnTo>
                <a:lnTo>
                  <a:pt x="2770568" y="3048"/>
                </a:lnTo>
                <a:lnTo>
                  <a:pt x="1385252" y="3048"/>
                </a:lnTo>
                <a:lnTo>
                  <a:pt x="0" y="3048"/>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486981" y="3569589"/>
            <a:ext cx="3253676" cy="3047"/>
          </a:xfrm>
          <a:custGeom>
            <a:avLst/>
            <a:gdLst>
              <a:gd name="connsiteX0" fmla="*/ 0 w 3253676"/>
              <a:gd name="connsiteY0" fmla="*/ 0 h 3047"/>
              <a:gd name="connsiteX1" fmla="*/ 1626806 w 3253676"/>
              <a:gd name="connsiteY1" fmla="*/ 0 h 3047"/>
              <a:gd name="connsiteX2" fmla="*/ 3253676 w 3253676"/>
              <a:gd name="connsiteY2" fmla="*/ 0 h 3047"/>
              <a:gd name="connsiteX3" fmla="*/ 3253676 w 3253676"/>
              <a:gd name="connsiteY3" fmla="*/ 3047 h 3047"/>
              <a:gd name="connsiteX4" fmla="*/ 1626806 w 3253676"/>
              <a:gd name="connsiteY4" fmla="*/ 3047 h 3047"/>
              <a:gd name="connsiteX5" fmla="*/ 0 w 3253676"/>
              <a:gd name="connsiteY5" fmla="*/ 3047 h 3047"/>
              <a:gd name="connsiteX6" fmla="*/ 0 w 3253676"/>
              <a:gd name="connsiteY6" fmla="*/ 0 h 30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676" h="3047">
                <a:moveTo>
                  <a:pt x="0" y="0"/>
                </a:moveTo>
                <a:lnTo>
                  <a:pt x="1626806" y="0"/>
                </a:lnTo>
                <a:lnTo>
                  <a:pt x="3253676" y="0"/>
                </a:lnTo>
                <a:lnTo>
                  <a:pt x="3253676" y="3047"/>
                </a:lnTo>
                <a:lnTo>
                  <a:pt x="1626806" y="3047"/>
                </a:lnTo>
                <a:lnTo>
                  <a:pt x="0" y="3047"/>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4"/>
          <p:cNvGraphicFramePr>
            <a:graphicFrameLocks noGrp="1"/>
          </p:cNvGraphicFramePr>
          <p:nvPr/>
        </p:nvGraphicFramePr>
        <p:xfrm>
          <a:off x="539546" y="4509134"/>
          <a:ext cx="7056830" cy="1898268"/>
        </p:xfrm>
        <a:graphic>
          <a:graphicData uri="http://schemas.openxmlformats.org/drawingml/2006/table">
            <a:tbl>
              <a:tblPr/>
              <a:tblGrid>
                <a:gridCol w="1440129">
                  <a:extLst>
                    <a:ext uri="{9D8B030D-6E8A-4147-A177-3AD203B41FA5}">
                      <a16:colId xmlns:a16="http://schemas.microsoft.com/office/drawing/2014/main" val="20000"/>
                    </a:ext>
                  </a:extLst>
                </a:gridCol>
                <a:gridCol w="1872233">
                  <a:extLst>
                    <a:ext uri="{9D8B030D-6E8A-4147-A177-3AD203B41FA5}">
                      <a16:colId xmlns:a16="http://schemas.microsoft.com/office/drawing/2014/main" val="20001"/>
                    </a:ext>
                  </a:extLst>
                </a:gridCol>
                <a:gridCol w="2592324">
                  <a:extLst>
                    <a:ext uri="{9D8B030D-6E8A-4147-A177-3AD203B41FA5}">
                      <a16:colId xmlns:a16="http://schemas.microsoft.com/office/drawing/2014/main" val="20002"/>
                    </a:ext>
                  </a:extLst>
                </a:gridCol>
                <a:gridCol w="1152144">
                  <a:extLst>
                    <a:ext uri="{9D8B030D-6E8A-4147-A177-3AD203B41FA5}">
                      <a16:colId xmlns:a16="http://schemas.microsoft.com/office/drawing/2014/main" val="20003"/>
                    </a:ext>
                  </a:extLst>
                </a:gridCol>
              </a:tblGrid>
              <a:tr h="228600">
                <a:tc>
                  <a:txBody>
                    <a:bodyPr/>
                    <a:lstStyle/>
                    <a:p>
                      <a:endParaRPr lang="zh-CN" altLang="en-US" dirty="0"/>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050" dirty="0">
                          <a:solidFill>
                            <a:srgbClr val="0070C0"/>
                          </a:solidFill>
                          <a:latin typeface="Microsoft YaHei UI" panose="020B0503020204020204" pitchFamily="18" charset="-122"/>
                          <a:cs typeface="Microsoft YaHei UI" panose="020B0503020204020204" pitchFamily="18" charset="-122"/>
                        </a:rPr>
                        <a:t>保护业务</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延伸业务范围及客户服务</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降低成本</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368935">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先进的功能</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nchor="ct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BBE0E3"/>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432053">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业务增长</a:t>
                      </a:r>
                      <a:endParaRPr lang="zh-CN" altLang="en-US" sz="1050" dirty="0">
                        <a:solidFill>
                          <a:srgbClr val="0070C0"/>
                        </a:solidFill>
                        <a:latin typeface="Microsoft YaHei UI" panose="020B0503020204020204" pitchFamily="18" charset="-122"/>
                        <a:cs typeface="Microsoft YaHei UI" panose="020B0503020204020204" pitchFamily="18" charset="-122"/>
                      </a:endParaRPr>
                    </a:p>
                    <a:p>
                      <a:pPr algn="l"/>
                      <a:r>
                        <a:rPr lang="en-US" altLang="zh-CN" sz="1050" dirty="0">
                          <a:solidFill>
                            <a:srgbClr val="0070C0"/>
                          </a:solidFill>
                          <a:latin typeface="Microsoft YaHei UI" panose="020B0503020204020204" pitchFamily="18" charset="-122"/>
                          <a:cs typeface="Microsoft YaHei UI" panose="020B0503020204020204" pitchFamily="18" charset="-122"/>
                        </a:rPr>
                        <a:t>功能</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BBE0E3"/>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274345">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业务增长</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BBE0E3"/>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296672">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基本的功能</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solidFill>
                      <a:srgbClr val="BBE0E3"/>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42900" y="304800"/>
            <a:ext cx="3898900" cy="1435100"/>
          </a:xfrm>
          <a:prstGeom prst="rect">
            <a:avLst/>
          </a:prstGeom>
          <a:noFill/>
        </p:spPr>
        <p:txBody>
          <a:bodyPr wrap="none" lIns="0" tIns="0" rIns="0" rtlCol="0">
            <a:spAutoFit/>
          </a:bodyPr>
          <a:lstStyle/>
          <a:p>
            <a:pPr>
              <a:lnSpc>
                <a:spcPts val="4000"/>
              </a:lnSpc>
              <a:tabLst>
                <a:tab pos="1397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39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第5步：判断他们“为什么”会购买</a:t>
            </a:r>
          </a:p>
          <a:p>
            <a:pPr>
              <a:lnSpc>
                <a:spcPts val="2300"/>
              </a:lnSpc>
              <a:tabLst>
                <a:tab pos="139700" algn="l"/>
              </a:tabLst>
            </a:pPr>
            <a:r>
              <a:rPr lang="en-US" altLang="zh-CN" dirty="0"/>
              <a:t>	</a:t>
            </a:r>
            <a:r>
              <a:rPr lang="en-US" altLang="zh-CN" sz="1405" u="sng" dirty="0">
                <a:solidFill>
                  <a:srgbClr val="000000"/>
                </a:solidFill>
                <a:latin typeface="Microsoft YaHei UI" panose="020B0503020204020204" pitchFamily="18" charset="-122"/>
                <a:cs typeface="Microsoft YaHei UI" panose="020B0503020204020204" pitchFamily="18" charset="-122"/>
              </a:rPr>
              <a:t>考虑的因素:</a:t>
            </a:r>
          </a:p>
        </p:txBody>
      </p:sp>
      <p:sp>
        <p:nvSpPr>
          <p:cNvPr id="8" name="TextBox 1"/>
          <p:cNvSpPr txBox="1"/>
          <p:nvPr/>
        </p:nvSpPr>
        <p:spPr>
          <a:xfrm>
            <a:off x="482600" y="1816100"/>
            <a:ext cx="50800" cy="673100"/>
          </a:xfrm>
          <a:prstGeom prst="rect">
            <a:avLst/>
          </a:prstGeom>
          <a:noFill/>
        </p:spPr>
        <p:txBody>
          <a:bodyPr wrap="none" lIns="0" tIns="0" rIns="0" rtlCol="0">
            <a:spAutoFit/>
          </a:bodyPr>
          <a:lstStyle/>
          <a:p>
            <a:pPr>
              <a:lnSpc>
                <a:spcPts val="13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20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2000"/>
              </a:lnSpc>
            </a:pPr>
            <a:r>
              <a:rPr lang="en-US" altLang="zh-CN" sz="1200" dirty="0">
                <a:solidFill>
                  <a:srgbClr val="C5000B"/>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825500" y="1790700"/>
            <a:ext cx="3048000" cy="7112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特性：是什么东西，或者是有什么组成的</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属性：能做什么</a:t>
            </a:r>
          </a:p>
          <a:p>
            <a:pPr>
              <a:lnSpc>
                <a:spcPts val="2000"/>
              </a:lnSpc>
            </a:pPr>
            <a:r>
              <a:rPr lang="en-US" altLang="zh-CN" sz="1200" dirty="0">
                <a:solidFill>
                  <a:srgbClr val="000000"/>
                </a:solidFill>
                <a:latin typeface="Microsoft YaHei UI" panose="020B0503020204020204" pitchFamily="18" charset="-122"/>
                <a:cs typeface="Microsoft YaHei UI" panose="020B0503020204020204" pitchFamily="18" charset="-122"/>
              </a:rPr>
              <a:t>好处：客户获得了哪些他们想要和需要的东西</a:t>
            </a:r>
          </a:p>
        </p:txBody>
      </p:sp>
      <p:sp>
        <p:nvSpPr>
          <p:cNvPr id="10" name="TextBox 1"/>
          <p:cNvSpPr txBox="1"/>
          <p:nvPr/>
        </p:nvSpPr>
        <p:spPr>
          <a:xfrm>
            <a:off x="482600" y="2603500"/>
            <a:ext cx="3403600" cy="1003300"/>
          </a:xfrm>
          <a:prstGeom prst="rect">
            <a:avLst/>
          </a:prstGeom>
          <a:noFill/>
        </p:spPr>
        <p:txBody>
          <a:bodyPr wrap="none" lIns="0" tIns="0" rIns="0" rtlCol="0">
            <a:spAutoFit/>
          </a:bodyPr>
          <a:lstStyle/>
          <a:p>
            <a:pPr>
              <a:lnSpc>
                <a:spcPts val="1500"/>
              </a:lnSpc>
              <a:tabLst>
                <a:tab pos="342900" algn="l"/>
              </a:tabLst>
            </a:pPr>
            <a:r>
              <a:rPr lang="en-US" altLang="zh-CN" dirty="0"/>
              <a:t>	</a:t>
            </a:r>
            <a:r>
              <a:rPr lang="en-US" altLang="zh-CN" sz="1200" dirty="0">
                <a:solidFill>
                  <a:srgbClr val="C5000B"/>
                </a:solidFill>
                <a:latin typeface="Wingdings" panose="05000000000000000000" pitchFamily="18" charset="0"/>
                <a:cs typeface="Wingdings" panose="05000000000000000000"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给公司带来的好处：源于供应商</a:t>
            </a:r>
          </a:p>
          <a:p>
            <a:pPr>
              <a:lnSpc>
                <a:spcPts val="2000"/>
              </a:lnSpc>
              <a:tabLst>
                <a:tab pos="342900" algn="l"/>
              </a:tabLst>
            </a:pPr>
            <a:r>
              <a:rPr lang="en-US" altLang="zh-CN" dirty="0"/>
              <a:t>	</a:t>
            </a:r>
            <a:r>
              <a:rPr lang="en-US" altLang="zh-CN" sz="1200" dirty="0">
                <a:solidFill>
                  <a:srgbClr val="C5000B"/>
                </a:solidFill>
                <a:latin typeface="Wingdings" panose="05000000000000000000" pitchFamily="18" charset="0"/>
                <a:cs typeface="Wingdings" panose="05000000000000000000"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标准上的好处：因为特性，不管是什么品牌</a:t>
            </a:r>
          </a:p>
          <a:p>
            <a:pPr>
              <a:lnSpc>
                <a:spcPts val="1900"/>
              </a:lnSpc>
              <a:tabLst>
                <a:tab pos="342900" algn="l"/>
              </a:tabLst>
            </a:pPr>
            <a:r>
              <a:rPr lang="en-US" altLang="zh-CN" dirty="0"/>
              <a:t>	</a:t>
            </a:r>
            <a:r>
              <a:rPr lang="en-US" altLang="zh-CN" sz="1200" dirty="0">
                <a:solidFill>
                  <a:srgbClr val="C5000B"/>
                </a:solidFill>
                <a:latin typeface="Wingdings" panose="05000000000000000000" pitchFamily="18" charset="0"/>
                <a:cs typeface="Wingdings" panose="05000000000000000000"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差异化上带来的好处：某一竞争对手特有</a:t>
            </a:r>
          </a:p>
          <a:p>
            <a:pPr>
              <a:lnSpc>
                <a:spcPts val="2200"/>
              </a:lnSpc>
              <a:tabLst>
                <a:tab pos="342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对两个或两个以上细分市场中常见的属性:</a:t>
            </a:r>
          </a:p>
        </p:txBody>
      </p:sp>
      <p:sp>
        <p:nvSpPr>
          <p:cNvPr id="11" name="TextBox 1"/>
          <p:cNvSpPr txBox="1"/>
          <p:nvPr/>
        </p:nvSpPr>
        <p:spPr>
          <a:xfrm>
            <a:off x="482600" y="3695700"/>
            <a:ext cx="50800" cy="673100"/>
          </a:xfrm>
          <a:prstGeom prst="rect">
            <a:avLst/>
          </a:prstGeom>
          <a:noFill/>
        </p:spPr>
        <p:txBody>
          <a:bodyPr wrap="none" lIns="0" tIns="0" rIns="0" rtlCol="0">
            <a:spAutoFit/>
          </a:bodyPr>
          <a:lstStyle/>
          <a:p>
            <a:pPr>
              <a:lnSpc>
                <a:spcPts val="13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20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2000"/>
              </a:lnSpc>
            </a:pPr>
            <a:r>
              <a:rPr lang="en-US" altLang="zh-CN" sz="1200" dirty="0">
                <a:solidFill>
                  <a:srgbClr val="C5000B"/>
                </a:solidFill>
                <a:latin typeface="Times New Roman" panose="02020603050405020304" pitchFamily="18" charset="0"/>
                <a:cs typeface="Times New Roman" panose="02020603050405020304" pitchFamily="18" charset="0"/>
              </a:rPr>
              <a:t>•</a:t>
            </a:r>
          </a:p>
        </p:txBody>
      </p:sp>
      <p:sp>
        <p:nvSpPr>
          <p:cNvPr id="12" name="TextBox 1"/>
          <p:cNvSpPr txBox="1"/>
          <p:nvPr/>
        </p:nvSpPr>
        <p:spPr>
          <a:xfrm>
            <a:off x="825500" y="3670300"/>
            <a:ext cx="3810000" cy="711200"/>
          </a:xfrm>
          <a:prstGeom prst="rect">
            <a:avLst/>
          </a:prstGeom>
          <a:noFill/>
        </p:spPr>
        <p:txBody>
          <a:bodyPr wrap="none" lIns="0" tIns="0" rIns="0" rtlCol="0">
            <a:spAutoFit/>
          </a:bodyPr>
          <a:lstStyle/>
          <a:p>
            <a:pPr>
              <a:lnSpc>
                <a:spcPts val="1500"/>
              </a:lnSpc>
              <a:tabLst>
                <a:tab pos="38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考虑客户优先的业务需要</a:t>
            </a:r>
          </a:p>
          <a:p>
            <a:pPr>
              <a:lnSpc>
                <a:spcPts val="2000"/>
              </a:lnSpc>
              <a:tabLst>
                <a:tab pos="38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从竞争对手的各种资料中查找符合逻辑并有吸引力的潜在</a:t>
            </a:r>
          </a:p>
          <a:p>
            <a:pPr>
              <a:lnSpc>
                <a:spcPts val="2000"/>
              </a:lnSpc>
              <a:tabLst>
                <a:tab pos="38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审视和理解市场评估中确定的机会与市场驱动力</a:t>
            </a:r>
          </a:p>
        </p:txBody>
      </p:sp>
      <p:sp>
        <p:nvSpPr>
          <p:cNvPr id="6" name="日期占位符 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86981" y="1396364"/>
            <a:ext cx="2237168" cy="3048"/>
          </a:xfrm>
          <a:custGeom>
            <a:avLst/>
            <a:gdLst>
              <a:gd name="connsiteX0" fmla="*/ 0 w 2237168"/>
              <a:gd name="connsiteY0" fmla="*/ 0 h 3048"/>
              <a:gd name="connsiteX1" fmla="*/ 1118552 w 2237168"/>
              <a:gd name="connsiteY1" fmla="*/ 0 h 3048"/>
              <a:gd name="connsiteX2" fmla="*/ 2237168 w 2237168"/>
              <a:gd name="connsiteY2" fmla="*/ 0 h 3048"/>
              <a:gd name="connsiteX3" fmla="*/ 2237168 w 2237168"/>
              <a:gd name="connsiteY3" fmla="*/ 3048 h 3048"/>
              <a:gd name="connsiteX4" fmla="*/ 1118552 w 2237168"/>
              <a:gd name="connsiteY4" fmla="*/ 3048 h 3048"/>
              <a:gd name="connsiteX5" fmla="*/ 0 w 2237168"/>
              <a:gd name="connsiteY5" fmla="*/ 3048 h 3048"/>
              <a:gd name="connsiteX6" fmla="*/ 0 w 2237168"/>
              <a:gd name="connsiteY6" fmla="*/ 0 h 3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237168" h="3048">
                <a:moveTo>
                  <a:pt x="0" y="0"/>
                </a:moveTo>
                <a:lnTo>
                  <a:pt x="1118552" y="0"/>
                </a:lnTo>
                <a:lnTo>
                  <a:pt x="2237168" y="0"/>
                </a:lnTo>
                <a:lnTo>
                  <a:pt x="2237168" y="3048"/>
                </a:lnTo>
                <a:lnTo>
                  <a:pt x="1118552" y="3048"/>
                </a:lnTo>
                <a:lnTo>
                  <a:pt x="0" y="3048"/>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nvGraphicFramePr>
        <p:xfrm>
          <a:off x="827582" y="2276855"/>
          <a:ext cx="6768794" cy="3945636"/>
        </p:xfrm>
        <a:graphic>
          <a:graphicData uri="http://schemas.openxmlformats.org/drawingml/2006/table">
            <a:tbl>
              <a:tblPr/>
              <a:tblGrid>
                <a:gridCol w="2108276">
                  <a:extLst>
                    <a:ext uri="{9D8B030D-6E8A-4147-A177-3AD203B41FA5}">
                      <a16:colId xmlns:a16="http://schemas.microsoft.com/office/drawing/2014/main" val="20000"/>
                    </a:ext>
                  </a:extLst>
                </a:gridCol>
                <a:gridCol w="2108326">
                  <a:extLst>
                    <a:ext uri="{9D8B030D-6E8A-4147-A177-3AD203B41FA5}">
                      <a16:colId xmlns:a16="http://schemas.microsoft.com/office/drawing/2014/main" val="20001"/>
                    </a:ext>
                  </a:extLst>
                </a:gridCol>
                <a:gridCol w="2552192">
                  <a:extLst>
                    <a:ext uri="{9D8B030D-6E8A-4147-A177-3AD203B41FA5}">
                      <a16:colId xmlns:a16="http://schemas.microsoft.com/office/drawing/2014/main" val="20002"/>
                    </a:ext>
                  </a:extLst>
                </a:gridCol>
              </a:tblGrid>
              <a:tr h="288036">
                <a:tc>
                  <a:txBody>
                    <a:bodyPr/>
                    <a:lstStyle/>
                    <a:p>
                      <a:pPr algn="ctr"/>
                      <a:r>
                        <a:rPr lang="en-US" altLang="zh-CN" sz="1165" b="1" dirty="0">
                          <a:solidFill>
                            <a:srgbClr val="0070C0"/>
                          </a:solidFill>
                          <a:latin typeface="Microsoft YaHei UI" panose="020B0503020204020204" pitchFamily="18" charset="-122"/>
                          <a:cs typeface="Microsoft YaHei UI" panose="020B0503020204020204" pitchFamily="18" charset="-122"/>
                        </a:rPr>
                        <a:t>初步的细分市场</a:t>
                      </a:r>
                      <a:endParaRPr lang="zh-CN" altLang="en-US" sz="1165" b="1" dirty="0">
                        <a:solidFill>
                          <a:srgbClr val="0070C0"/>
                        </a:solidFill>
                        <a:latin typeface="Microsoft YaHei UI" panose="020B0503020204020204" pitchFamily="18" charset="-122"/>
                        <a:cs typeface="Microsoft YaHei UI" panose="020B0503020204020204" pitchFamily="18" charset="-122"/>
                      </a:endParaRPr>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165" b="1" dirty="0">
                          <a:solidFill>
                            <a:srgbClr val="0070C0"/>
                          </a:solidFill>
                          <a:latin typeface="Microsoft YaHei UI" panose="020B0503020204020204" pitchFamily="18" charset="-122"/>
                          <a:cs typeface="Microsoft YaHei UI" panose="020B0503020204020204" pitchFamily="18" charset="-122"/>
                        </a:rPr>
                        <a:t>描述</a:t>
                      </a:r>
                      <a:endParaRPr lang="zh-CN" altLang="en-US" sz="1165" b="1"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165" b="1" dirty="0">
                          <a:solidFill>
                            <a:srgbClr val="0070C0"/>
                          </a:solidFill>
                          <a:latin typeface="Microsoft YaHei UI" panose="020B0503020204020204" pitchFamily="18" charset="-122"/>
                          <a:cs typeface="Microsoft YaHei UI" panose="020B0503020204020204" pitchFamily="18" charset="-122"/>
                        </a:rPr>
                        <a:t>价值和选择的理由</a:t>
                      </a:r>
                      <a:endParaRPr lang="zh-CN" altLang="en-US" sz="1165" b="1"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1</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2</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3</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4</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5</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5"/>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6</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6"/>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7</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7"/>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8</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8"/>
                  </a:ext>
                </a:extLst>
              </a:tr>
              <a:tr h="243840">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9</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9"/>
                  </a:ext>
                </a:extLst>
              </a:tr>
              <a:tr h="243839">
                <a:tc>
                  <a:txBody>
                    <a:bodyPr/>
                    <a:lstStyle/>
                    <a:p>
                      <a:pPr algn="l"/>
                      <a:r>
                        <a:rPr lang="en-US" altLang="zh-CN" sz="1050" dirty="0">
                          <a:solidFill>
                            <a:srgbClr val="0070C0"/>
                          </a:solidFill>
                          <a:latin typeface="Microsoft YaHei UI" panose="020B0503020204020204" pitchFamily="18" charset="-122"/>
                          <a:cs typeface="Microsoft YaHei UI" panose="020B0503020204020204" pitchFamily="18" charset="-122"/>
                        </a:rPr>
                        <a:t>10</a:t>
                      </a:r>
                      <a:endParaRPr lang="zh-CN" altLang="en-US" sz="105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0"/>
                  </a:ext>
                </a:extLst>
              </a:tr>
            </a:tbl>
          </a:graphicData>
        </a:graphic>
      </p:graphicFrame>
      <p:sp>
        <p:nvSpPr>
          <p:cNvPr id="2" name="TextBox 1"/>
          <p:cNvSpPr txBox="1"/>
          <p:nvPr/>
        </p:nvSpPr>
        <p:spPr>
          <a:xfrm>
            <a:off x="342900" y="279400"/>
            <a:ext cx="38989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p:txBody>
      </p:sp>
      <p:sp>
        <p:nvSpPr>
          <p:cNvPr id="7" name="TextBox 1"/>
          <p:cNvSpPr txBox="1"/>
          <p:nvPr/>
        </p:nvSpPr>
        <p:spPr>
          <a:xfrm>
            <a:off x="482600" y="1181100"/>
            <a:ext cx="22352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第6步：确定主要的细分市场</a:t>
            </a:r>
          </a:p>
        </p:txBody>
      </p:sp>
      <p:sp>
        <p:nvSpPr>
          <p:cNvPr id="8" name="TextBox 1"/>
          <p:cNvSpPr txBox="1"/>
          <p:nvPr/>
        </p:nvSpPr>
        <p:spPr>
          <a:xfrm>
            <a:off x="482600" y="1892300"/>
            <a:ext cx="2794000" cy="177800"/>
          </a:xfrm>
          <a:prstGeom prst="rect">
            <a:avLst/>
          </a:prstGeom>
          <a:noFill/>
        </p:spPr>
        <p:txBody>
          <a:bodyPr wrap="none" lIns="0" tIns="0" rIns="0" rtlCol="0">
            <a:spAutoFit/>
          </a:bodyPr>
          <a:lstStyle/>
          <a:p>
            <a:pPr>
              <a:lnSpc>
                <a:spcPts val="1400"/>
              </a:lnSpc>
            </a:pPr>
            <a:r>
              <a:rPr lang="en-US" altLang="zh-CN" sz="1165" dirty="0">
                <a:solidFill>
                  <a:srgbClr val="0070C0"/>
                </a:solidFill>
                <a:latin typeface="Microsoft YaHei UI" panose="020B0503020204020204" pitchFamily="18" charset="-122"/>
                <a:cs typeface="Microsoft YaHei UI" panose="020B0503020204020204" pitchFamily="18" charset="-122"/>
              </a:rPr>
              <a:t>确定关键的群组——最终选定初步的细分市场</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857403" y="1447800"/>
          <a:ext cx="6768794" cy="1828800"/>
        </p:xfrm>
        <a:graphic>
          <a:graphicData uri="http://schemas.openxmlformats.org/drawingml/2006/table">
            <a:tbl>
              <a:tblPr/>
              <a:tblGrid>
                <a:gridCol w="1531061">
                  <a:extLst>
                    <a:ext uri="{9D8B030D-6E8A-4147-A177-3AD203B41FA5}">
                      <a16:colId xmlns:a16="http://schemas.microsoft.com/office/drawing/2014/main" val="20000"/>
                    </a:ext>
                  </a:extLst>
                </a:gridCol>
                <a:gridCol w="1530984">
                  <a:extLst>
                    <a:ext uri="{9D8B030D-6E8A-4147-A177-3AD203B41FA5}">
                      <a16:colId xmlns:a16="http://schemas.microsoft.com/office/drawing/2014/main" val="20001"/>
                    </a:ext>
                  </a:extLst>
                </a:gridCol>
                <a:gridCol w="1853311">
                  <a:extLst>
                    <a:ext uri="{9D8B030D-6E8A-4147-A177-3AD203B41FA5}">
                      <a16:colId xmlns:a16="http://schemas.microsoft.com/office/drawing/2014/main" val="20002"/>
                    </a:ext>
                  </a:extLst>
                </a:gridCol>
                <a:gridCol w="1853438">
                  <a:extLst>
                    <a:ext uri="{9D8B030D-6E8A-4147-A177-3AD203B41FA5}">
                      <a16:colId xmlns:a16="http://schemas.microsoft.com/office/drawing/2014/main" val="20003"/>
                    </a:ext>
                  </a:extLst>
                </a:gridCol>
              </a:tblGrid>
              <a:tr h="223838">
                <a:tc>
                  <a:txBody>
                    <a:bodyPr/>
                    <a:lstStyle/>
                    <a:p>
                      <a:endParaRPr lang="zh-CN" altLang="en-US" sz="1400" dirty="0"/>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050" b="1" dirty="0">
                          <a:solidFill>
                            <a:srgbClr val="0070C0"/>
                          </a:solidFill>
                          <a:latin typeface="Microsoft YaHei UI" panose="020B0503020204020204" pitchFamily="18" charset="-122"/>
                          <a:cs typeface="Microsoft YaHei UI" panose="020B0503020204020204" pitchFamily="18" charset="-122"/>
                        </a:rPr>
                        <a:t>细分市场1</a:t>
                      </a:r>
                      <a:endParaRPr lang="zh-CN" altLang="en-US" sz="1050" b="1"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050" b="1" dirty="0">
                          <a:solidFill>
                            <a:srgbClr val="0070C0"/>
                          </a:solidFill>
                          <a:latin typeface="Microsoft YaHei UI" panose="020B0503020204020204" pitchFamily="18" charset="-122"/>
                          <a:cs typeface="Microsoft YaHei UI" panose="020B0503020204020204" pitchFamily="18" charset="-122"/>
                        </a:rPr>
                        <a:t>细分市场2</a:t>
                      </a:r>
                      <a:endParaRPr lang="zh-CN" altLang="en-US" sz="1050" b="1"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1050" b="1" dirty="0">
                          <a:solidFill>
                            <a:srgbClr val="0070C0"/>
                          </a:solidFill>
                          <a:latin typeface="Microsoft YaHei UI" panose="020B0503020204020204" pitchFamily="18" charset="-122"/>
                          <a:cs typeface="Microsoft YaHei UI" panose="020B0503020204020204" pitchFamily="18" charset="-122"/>
                        </a:rPr>
                        <a:t>细分市场3</a:t>
                      </a:r>
                      <a:endParaRPr lang="zh-CN" altLang="en-US" sz="1050" b="1" dirty="0">
                        <a:solidFill>
                          <a:srgbClr val="0070C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23838">
                <a:tc>
                  <a:txBody>
                    <a:bodyPr/>
                    <a:lstStyle/>
                    <a:p>
                      <a:pPr algn="l"/>
                      <a:r>
                        <a:rPr lang="en-US" altLang="zh-CN" sz="1000" dirty="0">
                          <a:solidFill>
                            <a:srgbClr val="0070C0"/>
                          </a:solidFill>
                          <a:latin typeface="Microsoft YaHei UI" panose="020B0503020204020204" pitchFamily="18" charset="-122"/>
                          <a:cs typeface="Microsoft YaHei UI" panose="020B0503020204020204" pitchFamily="18" charset="-122"/>
                        </a:rPr>
                        <a:t>独特的？</a:t>
                      </a:r>
                      <a:endParaRPr lang="zh-CN" altLang="en-US" sz="10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223838">
                <a:tc>
                  <a:txBody>
                    <a:bodyPr/>
                    <a:lstStyle/>
                    <a:p>
                      <a:pPr algn="l"/>
                      <a:r>
                        <a:rPr lang="en-US" altLang="zh-CN" sz="900" dirty="0">
                          <a:solidFill>
                            <a:srgbClr val="0070C0"/>
                          </a:solidFill>
                          <a:latin typeface="Microsoft YaHei UI" panose="020B0503020204020204" pitchFamily="18" charset="-122"/>
                          <a:cs typeface="Microsoft YaHei UI" panose="020B0503020204020204" pitchFamily="18" charset="-122"/>
                        </a:rPr>
                        <a:t>重要的？</a:t>
                      </a:r>
                      <a:endParaRPr lang="zh-CN" altLang="en-US" sz="9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223838">
                <a:tc>
                  <a:txBody>
                    <a:bodyPr/>
                    <a:lstStyle/>
                    <a:p>
                      <a:pPr algn="l"/>
                      <a:r>
                        <a:rPr lang="en-US" altLang="zh-CN" sz="900" dirty="0">
                          <a:solidFill>
                            <a:srgbClr val="0070C0"/>
                          </a:solidFill>
                          <a:latin typeface="Microsoft YaHei UI" panose="020B0503020204020204" pitchFamily="18" charset="-122"/>
                          <a:cs typeface="Microsoft YaHei UI" panose="020B0503020204020204" pitchFamily="18" charset="-122"/>
                        </a:rPr>
                        <a:t>可衡量的？</a:t>
                      </a:r>
                      <a:endParaRPr lang="zh-CN" altLang="en-US" sz="9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223838">
                <a:tc>
                  <a:txBody>
                    <a:bodyPr/>
                    <a:lstStyle/>
                    <a:p>
                      <a:pPr algn="l"/>
                      <a:r>
                        <a:rPr lang="en-US" altLang="zh-CN" sz="900" dirty="0">
                          <a:solidFill>
                            <a:srgbClr val="0070C0"/>
                          </a:solidFill>
                          <a:latin typeface="Microsoft YaHei UI" panose="020B0503020204020204" pitchFamily="18" charset="-122"/>
                          <a:cs typeface="Microsoft YaHei UI" panose="020B0503020204020204" pitchFamily="18" charset="-122"/>
                        </a:rPr>
                        <a:t>持久的？</a:t>
                      </a:r>
                      <a:endParaRPr lang="zh-CN" altLang="en-US" sz="9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223838">
                <a:tc>
                  <a:txBody>
                    <a:bodyPr/>
                    <a:lstStyle/>
                    <a:p>
                      <a:pPr algn="l"/>
                      <a:r>
                        <a:rPr lang="en-US" altLang="zh-CN" sz="900" dirty="0">
                          <a:solidFill>
                            <a:srgbClr val="0070C0"/>
                          </a:solidFill>
                          <a:latin typeface="Microsoft YaHei UI" panose="020B0503020204020204" pitchFamily="18" charset="-122"/>
                          <a:cs typeface="Microsoft YaHei UI" panose="020B0503020204020204" pitchFamily="18" charset="-122"/>
                        </a:rPr>
                        <a:t>可识别的？</a:t>
                      </a:r>
                      <a:endParaRPr lang="zh-CN" altLang="en-US" sz="900" dirty="0">
                        <a:solidFill>
                          <a:srgbClr val="0070C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sz="1400"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342900" y="279400"/>
            <a:ext cx="38989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p:txBody>
      </p:sp>
      <p:sp>
        <p:nvSpPr>
          <p:cNvPr id="6" name="TextBox 1"/>
          <p:cNvSpPr txBox="1"/>
          <p:nvPr/>
        </p:nvSpPr>
        <p:spPr>
          <a:xfrm>
            <a:off x="520700" y="889000"/>
            <a:ext cx="1524000" cy="215900"/>
          </a:xfrm>
          <a:prstGeom prst="rect">
            <a:avLst/>
          </a:prstGeom>
          <a:noFill/>
        </p:spPr>
        <p:txBody>
          <a:bodyPr wrap="none" lIns="0" tIns="0" rIns="0" rtlCol="0">
            <a:spAutoFit/>
          </a:bodyPr>
          <a:lstStyle/>
          <a:p>
            <a:pPr>
              <a:lnSpc>
                <a:spcPts val="1700"/>
              </a:lnSpc>
            </a:pPr>
            <a:r>
              <a:rPr lang="en-US" altLang="zh-CN" sz="1405" u="sng" dirty="0">
                <a:solidFill>
                  <a:srgbClr val="000000"/>
                </a:solidFill>
                <a:latin typeface="Microsoft YaHei UI" panose="020B0503020204020204" pitchFamily="18" charset="-122"/>
                <a:cs typeface="Microsoft YaHei UI" panose="020B0503020204020204" pitchFamily="18" charset="-122"/>
              </a:rPr>
              <a:t>第 7 步：测试可行性</a:t>
            </a:r>
          </a:p>
        </p:txBody>
      </p:sp>
      <p:sp>
        <p:nvSpPr>
          <p:cNvPr id="7" name="TextBox 1"/>
          <p:cNvSpPr txBox="1"/>
          <p:nvPr/>
        </p:nvSpPr>
        <p:spPr>
          <a:xfrm>
            <a:off x="520700" y="1130300"/>
            <a:ext cx="5588000" cy="177800"/>
          </a:xfrm>
          <a:prstGeom prst="rect">
            <a:avLst/>
          </a:prstGeom>
          <a:noFill/>
        </p:spPr>
        <p:txBody>
          <a:bodyPr wrap="none" lIns="0" tIns="0" rIns="0" rtlCol="0">
            <a:spAutoFit/>
          </a:bodyPr>
          <a:lstStyle/>
          <a:p>
            <a:pPr>
              <a:lnSpc>
                <a:spcPts val="1400"/>
              </a:lnSpc>
            </a:pPr>
            <a:r>
              <a:rPr lang="en-US" altLang="zh-CN" sz="1165" dirty="0">
                <a:solidFill>
                  <a:srgbClr val="0070C0"/>
                </a:solidFill>
                <a:latin typeface="Microsoft YaHei UI" panose="020B0503020204020204" pitchFamily="18" charset="-122"/>
                <a:cs typeface="Microsoft YaHei UI" panose="020B0503020204020204" pitchFamily="18" charset="-122"/>
              </a:rPr>
              <a:t>检验每个细分市场的可行性，验证他们是否是独特的、重要的、可量的、持久的和可识别的</a:t>
            </a:r>
          </a:p>
        </p:txBody>
      </p:sp>
      <p:sp>
        <p:nvSpPr>
          <p:cNvPr id="8" name="TextBox 1"/>
          <p:cNvSpPr txBox="1"/>
          <p:nvPr/>
        </p:nvSpPr>
        <p:spPr>
          <a:xfrm>
            <a:off x="406400" y="3390900"/>
            <a:ext cx="1638300" cy="165100"/>
          </a:xfrm>
          <a:prstGeom prst="rect">
            <a:avLst/>
          </a:prstGeom>
          <a:noFill/>
        </p:spPr>
        <p:txBody>
          <a:bodyPr wrap="none" lIns="0" tIns="0" rIns="0" rtlCol="0">
            <a:spAutoFit/>
          </a:bodyPr>
          <a:lstStyle/>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测试每个细分市场的可行性：</a:t>
            </a:r>
          </a:p>
        </p:txBody>
      </p:sp>
      <p:sp>
        <p:nvSpPr>
          <p:cNvPr id="9" name="TextBox 1"/>
          <p:cNvSpPr txBox="1"/>
          <p:nvPr/>
        </p:nvSpPr>
        <p:spPr>
          <a:xfrm>
            <a:off x="406400" y="3632200"/>
            <a:ext cx="4406900" cy="622300"/>
          </a:xfrm>
          <a:prstGeom prst="rect">
            <a:avLst/>
          </a:prstGeom>
          <a:noFill/>
        </p:spPr>
        <p:txBody>
          <a:bodyPr wrap="none" lIns="0" tIns="0" rIns="0" rtlCol="0">
            <a:spAutoFit/>
          </a:bodyPr>
          <a:lstStyle/>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1.</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是否能够明确确定个细分市场，通过一组共有标准将其与其它市场确分开？</a:t>
            </a:r>
          </a:p>
          <a:p>
            <a:pPr>
              <a:lnSpc>
                <a:spcPts val="1800"/>
              </a:lnSpc>
            </a:pPr>
            <a:r>
              <a:rPr lang="en-US" altLang="zh-CN" sz="1050" dirty="0">
                <a:solidFill>
                  <a:srgbClr val="002060"/>
                </a:solidFill>
                <a:latin typeface="Microsoft YaHei UI" panose="020B0503020204020204" pitchFamily="18" charset="-122"/>
                <a:cs typeface="Microsoft YaHei UI" panose="020B0503020204020204" pitchFamily="18" charset="-122"/>
              </a:rPr>
              <a:t>名称：</a:t>
            </a:r>
          </a:p>
          <a:p>
            <a:pPr>
              <a:lnSpc>
                <a:spcPts val="1800"/>
              </a:lnSpc>
            </a:pPr>
            <a:r>
              <a:rPr lang="en-US" altLang="zh-CN" sz="1050" dirty="0">
                <a:solidFill>
                  <a:srgbClr val="002060"/>
                </a:solidFill>
                <a:latin typeface="Microsoft YaHei UI" panose="020B0503020204020204" pitchFamily="18" charset="-122"/>
                <a:cs typeface="Microsoft YaHei UI" panose="020B0503020204020204" pitchFamily="18" charset="-122"/>
              </a:rPr>
              <a:t>描述：</a:t>
            </a:r>
          </a:p>
        </p:txBody>
      </p:sp>
      <p:sp>
        <p:nvSpPr>
          <p:cNvPr id="10" name="TextBox 1"/>
          <p:cNvSpPr txBox="1"/>
          <p:nvPr/>
        </p:nvSpPr>
        <p:spPr>
          <a:xfrm>
            <a:off x="406400" y="4305300"/>
            <a:ext cx="4787900" cy="393700"/>
          </a:xfrm>
          <a:prstGeom prst="rect">
            <a:avLst/>
          </a:prstGeom>
          <a:noFill/>
        </p:spPr>
        <p:txBody>
          <a:bodyPr wrap="none" lIns="0" tIns="0" rIns="0" rtlCol="0">
            <a:spAutoFit/>
          </a:bodyPr>
          <a:lstStyle/>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2.</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能否使用一组可衡量的参数衡量和跟踪该细分市场（例如：数量、价值、客户数）</a:t>
            </a:r>
          </a:p>
          <a:p>
            <a:pPr>
              <a:lnSpc>
                <a:spcPts val="1800"/>
              </a:lnSpc>
            </a:pPr>
            <a:r>
              <a:rPr lang="en-US" altLang="zh-CN" sz="1050" dirty="0">
                <a:solidFill>
                  <a:srgbClr val="002060"/>
                </a:solidFill>
                <a:latin typeface="Microsoft YaHei UI" panose="020B0503020204020204" pitchFamily="18" charset="-122"/>
                <a:cs typeface="Microsoft YaHei UI" panose="020B0503020204020204" pitchFamily="18" charset="-122"/>
              </a:rPr>
              <a:t>这些衡量参数是什么？</a:t>
            </a:r>
          </a:p>
        </p:txBody>
      </p:sp>
      <p:sp>
        <p:nvSpPr>
          <p:cNvPr id="11" name="TextBox 1"/>
          <p:cNvSpPr txBox="1"/>
          <p:nvPr/>
        </p:nvSpPr>
        <p:spPr>
          <a:xfrm>
            <a:off x="406400" y="4787900"/>
            <a:ext cx="3390900" cy="1079500"/>
          </a:xfrm>
          <a:prstGeom prst="rect">
            <a:avLst/>
          </a:prstGeom>
          <a:noFill/>
        </p:spPr>
        <p:txBody>
          <a:bodyPr wrap="none" lIns="0" tIns="0" rIns="0" rtlCol="0">
            <a:spAutoFit/>
          </a:bodyPr>
          <a:lstStyle/>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3.</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细分市场的规模是否大到可以使其成为重大的商业机会？</a:t>
            </a:r>
          </a:p>
          <a:p>
            <a:pPr>
              <a:lnSpc>
                <a:spcPts val="1800"/>
              </a:lnSpc>
            </a:pPr>
            <a:r>
              <a:rPr lang="en-US" altLang="zh-CN" sz="1050" dirty="0">
                <a:solidFill>
                  <a:srgbClr val="002060"/>
                </a:solidFill>
                <a:latin typeface="Microsoft YaHei UI" panose="020B0503020204020204" pitchFamily="18" charset="-122"/>
                <a:cs typeface="Microsoft YaHei UI" panose="020B0503020204020204" pitchFamily="18" charset="-122"/>
              </a:rPr>
              <a:t>该细分市场的规模有多大（以及潜在的规模）？</a:t>
            </a:r>
          </a:p>
          <a:p>
            <a:pPr>
              <a:lnSpc>
                <a:spcPts val="1700"/>
              </a:lnSpc>
            </a:pPr>
            <a:r>
              <a:rPr lang="en-US" altLang="zh-CN" sz="995" dirty="0">
                <a:solidFill>
                  <a:srgbClr val="000000"/>
                </a:solidFill>
                <a:latin typeface="Microsoft YaHei UI" panose="020B0503020204020204" pitchFamily="18" charset="-122"/>
                <a:cs typeface="Microsoft YaHei UI" panose="020B0503020204020204" pitchFamily="18" charset="-122"/>
              </a:rPr>
              <a:t>4.</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能否将该细分市场作为通用的销售和/或渠道？</a:t>
            </a:r>
          </a:p>
          <a:p>
            <a:pPr>
              <a:lnSpc>
                <a:spcPts val="1800"/>
              </a:lnSpc>
            </a:pPr>
            <a:r>
              <a:rPr lang="en-US" altLang="zh-CN" sz="1050" dirty="0">
                <a:solidFill>
                  <a:srgbClr val="002060"/>
                </a:solidFill>
                <a:latin typeface="Microsoft YaHei UI" panose="020B0503020204020204" pitchFamily="18" charset="-122"/>
                <a:cs typeface="Microsoft YaHei UI" panose="020B0503020204020204" pitchFamily="18" charset="-122"/>
              </a:rPr>
              <a:t>销售的惯例是什么？</a:t>
            </a:r>
          </a:p>
          <a:p>
            <a:pPr>
              <a:lnSpc>
                <a:spcPts val="1800"/>
              </a:lnSpc>
            </a:pPr>
            <a:r>
              <a:rPr lang="en-US" altLang="zh-CN" sz="1050" dirty="0">
                <a:solidFill>
                  <a:srgbClr val="002060"/>
                </a:solidFill>
                <a:latin typeface="Microsoft YaHei UI" panose="020B0503020204020204" pitchFamily="18" charset="-122"/>
                <a:cs typeface="Microsoft YaHei UI" panose="020B0503020204020204" pitchFamily="18" charset="-122"/>
              </a:rPr>
              <a:t>渠道是什么？</a:t>
            </a:r>
          </a:p>
        </p:txBody>
      </p:sp>
      <p:sp>
        <p:nvSpPr>
          <p:cNvPr id="12" name="TextBox 1"/>
          <p:cNvSpPr txBox="1"/>
          <p:nvPr/>
        </p:nvSpPr>
        <p:spPr>
          <a:xfrm>
            <a:off x="406400" y="5905500"/>
            <a:ext cx="6057900" cy="393700"/>
          </a:xfrm>
          <a:prstGeom prst="rect">
            <a:avLst/>
          </a:prstGeom>
          <a:noFill/>
        </p:spPr>
        <p:txBody>
          <a:bodyPr wrap="none" lIns="0" tIns="0" rIns="0" rtlCol="0">
            <a:spAutoFit/>
          </a:bodyPr>
          <a:lstStyle/>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5.</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团队能否通过独特、低本高效的宣传策略，如促销、直销和广告等确定和覆盖该细分是擦黑那个的客户？</a:t>
            </a:r>
          </a:p>
          <a:p>
            <a:pPr>
              <a:lnSpc>
                <a:spcPts val="1800"/>
              </a:lnSpc>
            </a:pPr>
            <a:r>
              <a:rPr lang="en-US" altLang="zh-CN" sz="1050" dirty="0">
                <a:solidFill>
                  <a:srgbClr val="002060"/>
                </a:solidFill>
                <a:latin typeface="Microsoft YaHei UI" panose="020B0503020204020204" pitchFamily="18" charset="-122"/>
                <a:cs typeface="Microsoft YaHei UI" panose="020B0503020204020204" pitchFamily="18" charset="-122"/>
              </a:rPr>
              <a:t>怎么做？</a:t>
            </a:r>
          </a:p>
        </p:txBody>
      </p:sp>
      <p:sp>
        <p:nvSpPr>
          <p:cNvPr id="13" name="TextBox 1"/>
          <p:cNvSpPr txBox="1"/>
          <p:nvPr/>
        </p:nvSpPr>
        <p:spPr>
          <a:xfrm>
            <a:off x="406400" y="6362700"/>
            <a:ext cx="6553200" cy="393700"/>
          </a:xfrm>
          <a:prstGeom prst="rect">
            <a:avLst/>
          </a:prstGeom>
          <a:noFill/>
        </p:spPr>
        <p:txBody>
          <a:bodyPr wrap="none" lIns="0" tIns="0" rIns="0" rtlCol="0">
            <a:spAutoFit/>
          </a:bodyPr>
          <a:lstStyle/>
          <a:p>
            <a:pPr>
              <a:lnSpc>
                <a:spcPts val="1300"/>
              </a:lnSpc>
            </a:pPr>
            <a:r>
              <a:rPr lang="en-US" altLang="zh-CN" sz="995" dirty="0">
                <a:solidFill>
                  <a:srgbClr val="000000"/>
                </a:solidFill>
                <a:latin typeface="Microsoft YaHei UI" panose="020B0503020204020204" pitchFamily="18" charset="-122"/>
                <a:cs typeface="Microsoft YaHei UI" panose="020B0503020204020204" pitchFamily="18" charset="-122"/>
              </a:rPr>
              <a:t>6.</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XX能否开发出产品包、结构和信息系统，使XX有效服务该细分市场？XX能否进行必要的内部变化来关注该机会？</a:t>
            </a:r>
          </a:p>
          <a:p>
            <a:pPr>
              <a:lnSpc>
                <a:spcPts val="1800"/>
              </a:lnSpc>
            </a:pPr>
            <a:r>
              <a:rPr lang="en-US" altLang="zh-CN" sz="1050" dirty="0">
                <a:solidFill>
                  <a:srgbClr val="002060"/>
                </a:solidFill>
                <a:latin typeface="Microsoft YaHei UI" panose="020B0503020204020204" pitchFamily="18" charset="-122"/>
                <a:cs typeface="Microsoft YaHei UI" panose="020B0503020204020204" pitchFamily="18" charset="-122"/>
              </a:rPr>
              <a:t>主要变化是什么？</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539738" y="1484757"/>
            <a:ext cx="2001011" cy="288035"/>
          </a:xfrm>
          <a:custGeom>
            <a:avLst/>
            <a:gdLst>
              <a:gd name="connsiteX0" fmla="*/ 0 w 2001011"/>
              <a:gd name="connsiteY0" fmla="*/ 288035 h 288035"/>
              <a:gd name="connsiteX1" fmla="*/ 2001011 w 2001011"/>
              <a:gd name="connsiteY1" fmla="*/ 288035 h 288035"/>
              <a:gd name="connsiteX2" fmla="*/ 2001011 w 2001011"/>
              <a:gd name="connsiteY2" fmla="*/ 0 h 288035"/>
              <a:gd name="connsiteX3" fmla="*/ 0 w 2001011"/>
              <a:gd name="connsiteY3" fmla="*/ 0 h 288035"/>
              <a:gd name="connsiteX4" fmla="*/ 0 w 2001011"/>
              <a:gd name="connsiteY4" fmla="*/ 288035 h 2880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288035">
                <a:moveTo>
                  <a:pt x="0" y="288035"/>
                </a:moveTo>
                <a:lnTo>
                  <a:pt x="2001011" y="288035"/>
                </a:lnTo>
                <a:lnTo>
                  <a:pt x="2001011" y="0"/>
                </a:lnTo>
                <a:lnTo>
                  <a:pt x="0" y="0"/>
                </a:lnTo>
                <a:lnTo>
                  <a:pt x="0" y="288035"/>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539738" y="1772792"/>
            <a:ext cx="2001011" cy="288036"/>
          </a:xfrm>
          <a:custGeom>
            <a:avLst/>
            <a:gdLst>
              <a:gd name="connsiteX0" fmla="*/ 0 w 2001011"/>
              <a:gd name="connsiteY0" fmla="*/ 288036 h 288036"/>
              <a:gd name="connsiteX1" fmla="*/ 2001011 w 2001011"/>
              <a:gd name="connsiteY1" fmla="*/ 288036 h 288036"/>
              <a:gd name="connsiteX2" fmla="*/ 2001011 w 2001011"/>
              <a:gd name="connsiteY2" fmla="*/ 0 h 288036"/>
              <a:gd name="connsiteX3" fmla="*/ 0 w 2001011"/>
              <a:gd name="connsiteY3" fmla="*/ 0 h 288036"/>
              <a:gd name="connsiteX4" fmla="*/ 0 w 2001011"/>
              <a:gd name="connsiteY4" fmla="*/ 288036 h 28803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288036">
                <a:moveTo>
                  <a:pt x="0" y="288036"/>
                </a:moveTo>
                <a:lnTo>
                  <a:pt x="2001011" y="288036"/>
                </a:lnTo>
                <a:lnTo>
                  <a:pt x="2001011" y="0"/>
                </a:lnTo>
                <a:lnTo>
                  <a:pt x="0" y="0"/>
                </a:lnTo>
                <a:lnTo>
                  <a:pt x="0" y="288036"/>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6539738" y="2060829"/>
            <a:ext cx="2001011" cy="701039"/>
          </a:xfrm>
          <a:custGeom>
            <a:avLst/>
            <a:gdLst>
              <a:gd name="connsiteX0" fmla="*/ 0 w 2001011"/>
              <a:gd name="connsiteY0" fmla="*/ 701039 h 701039"/>
              <a:gd name="connsiteX1" fmla="*/ 2001011 w 2001011"/>
              <a:gd name="connsiteY1" fmla="*/ 701039 h 701039"/>
              <a:gd name="connsiteX2" fmla="*/ 2001011 w 2001011"/>
              <a:gd name="connsiteY2" fmla="*/ 0 h 701039"/>
              <a:gd name="connsiteX3" fmla="*/ 0 w 2001011"/>
              <a:gd name="connsiteY3" fmla="*/ 0 h 701039"/>
              <a:gd name="connsiteX4" fmla="*/ 0 w 2001011"/>
              <a:gd name="connsiteY4" fmla="*/ 701039 h 7010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701039">
                <a:moveTo>
                  <a:pt x="0" y="701039"/>
                </a:moveTo>
                <a:lnTo>
                  <a:pt x="2001011" y="701039"/>
                </a:lnTo>
                <a:lnTo>
                  <a:pt x="2001011" y="0"/>
                </a:lnTo>
                <a:lnTo>
                  <a:pt x="0" y="0"/>
                </a:lnTo>
                <a:lnTo>
                  <a:pt x="0" y="701039"/>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6539738" y="2761869"/>
            <a:ext cx="2001011" cy="243839"/>
          </a:xfrm>
          <a:custGeom>
            <a:avLst/>
            <a:gdLst>
              <a:gd name="connsiteX0" fmla="*/ 0 w 2001011"/>
              <a:gd name="connsiteY0" fmla="*/ 243839 h 243839"/>
              <a:gd name="connsiteX1" fmla="*/ 2001011 w 2001011"/>
              <a:gd name="connsiteY1" fmla="*/ 243839 h 243839"/>
              <a:gd name="connsiteX2" fmla="*/ 2001011 w 2001011"/>
              <a:gd name="connsiteY2" fmla="*/ 0 h 243839"/>
              <a:gd name="connsiteX3" fmla="*/ 0 w 2001011"/>
              <a:gd name="connsiteY3" fmla="*/ 0 h 243839"/>
              <a:gd name="connsiteX4" fmla="*/ 0 w 2001011"/>
              <a:gd name="connsiteY4" fmla="*/ 243839 h 243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243839">
                <a:moveTo>
                  <a:pt x="0" y="243839"/>
                </a:moveTo>
                <a:lnTo>
                  <a:pt x="2001011" y="243839"/>
                </a:lnTo>
                <a:lnTo>
                  <a:pt x="2001011" y="0"/>
                </a:lnTo>
                <a:lnTo>
                  <a:pt x="0" y="0"/>
                </a:lnTo>
                <a:lnTo>
                  <a:pt x="0" y="243839"/>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6539738" y="3005708"/>
            <a:ext cx="2001011" cy="701039"/>
          </a:xfrm>
          <a:custGeom>
            <a:avLst/>
            <a:gdLst>
              <a:gd name="connsiteX0" fmla="*/ 0 w 2001011"/>
              <a:gd name="connsiteY0" fmla="*/ 701039 h 701039"/>
              <a:gd name="connsiteX1" fmla="*/ 2001011 w 2001011"/>
              <a:gd name="connsiteY1" fmla="*/ 701039 h 701039"/>
              <a:gd name="connsiteX2" fmla="*/ 2001011 w 2001011"/>
              <a:gd name="connsiteY2" fmla="*/ 0 h 701039"/>
              <a:gd name="connsiteX3" fmla="*/ 0 w 2001011"/>
              <a:gd name="connsiteY3" fmla="*/ 0 h 701039"/>
              <a:gd name="connsiteX4" fmla="*/ 0 w 2001011"/>
              <a:gd name="connsiteY4" fmla="*/ 701039 h 7010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701039">
                <a:moveTo>
                  <a:pt x="0" y="701039"/>
                </a:moveTo>
                <a:lnTo>
                  <a:pt x="2001011" y="701039"/>
                </a:lnTo>
                <a:lnTo>
                  <a:pt x="2001011" y="0"/>
                </a:lnTo>
                <a:lnTo>
                  <a:pt x="0" y="0"/>
                </a:lnTo>
                <a:lnTo>
                  <a:pt x="0" y="701039"/>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6539738" y="3706748"/>
            <a:ext cx="2001011" cy="243840"/>
          </a:xfrm>
          <a:custGeom>
            <a:avLst/>
            <a:gdLst>
              <a:gd name="connsiteX0" fmla="*/ 0 w 2001011"/>
              <a:gd name="connsiteY0" fmla="*/ 243840 h 243840"/>
              <a:gd name="connsiteX1" fmla="*/ 2001011 w 2001011"/>
              <a:gd name="connsiteY1" fmla="*/ 243840 h 243840"/>
              <a:gd name="connsiteX2" fmla="*/ 2001011 w 2001011"/>
              <a:gd name="connsiteY2" fmla="*/ 0 h 243840"/>
              <a:gd name="connsiteX3" fmla="*/ 0 w 2001011"/>
              <a:gd name="connsiteY3" fmla="*/ 0 h 243840"/>
              <a:gd name="connsiteX4" fmla="*/ 0 w 2001011"/>
              <a:gd name="connsiteY4" fmla="*/ 243840 h 2438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243840">
                <a:moveTo>
                  <a:pt x="0" y="243840"/>
                </a:moveTo>
                <a:lnTo>
                  <a:pt x="2001011" y="243840"/>
                </a:lnTo>
                <a:lnTo>
                  <a:pt x="2001011" y="0"/>
                </a:lnTo>
                <a:lnTo>
                  <a:pt x="0" y="0"/>
                </a:lnTo>
                <a:lnTo>
                  <a:pt x="0" y="243840"/>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6539738" y="3950589"/>
            <a:ext cx="2001011" cy="1310640"/>
          </a:xfrm>
          <a:custGeom>
            <a:avLst/>
            <a:gdLst>
              <a:gd name="connsiteX0" fmla="*/ 0 w 2001011"/>
              <a:gd name="connsiteY0" fmla="*/ 1310639 h 1310640"/>
              <a:gd name="connsiteX1" fmla="*/ 2001011 w 2001011"/>
              <a:gd name="connsiteY1" fmla="*/ 1310639 h 1310640"/>
              <a:gd name="connsiteX2" fmla="*/ 2001011 w 2001011"/>
              <a:gd name="connsiteY2" fmla="*/ 0 h 1310640"/>
              <a:gd name="connsiteX3" fmla="*/ 0 w 2001011"/>
              <a:gd name="connsiteY3" fmla="*/ 0 h 1310640"/>
              <a:gd name="connsiteX4" fmla="*/ 0 w 2001011"/>
              <a:gd name="connsiteY4" fmla="*/ 1310639 h 1310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1310640">
                <a:moveTo>
                  <a:pt x="0" y="1310639"/>
                </a:moveTo>
                <a:lnTo>
                  <a:pt x="2001011" y="1310639"/>
                </a:lnTo>
                <a:lnTo>
                  <a:pt x="2001011" y="0"/>
                </a:lnTo>
                <a:lnTo>
                  <a:pt x="0" y="0"/>
                </a:lnTo>
                <a:lnTo>
                  <a:pt x="0" y="1310639"/>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6539738" y="5261228"/>
            <a:ext cx="2001011" cy="243840"/>
          </a:xfrm>
          <a:custGeom>
            <a:avLst/>
            <a:gdLst>
              <a:gd name="connsiteX0" fmla="*/ 0 w 2001011"/>
              <a:gd name="connsiteY0" fmla="*/ 243840 h 243840"/>
              <a:gd name="connsiteX1" fmla="*/ 2001011 w 2001011"/>
              <a:gd name="connsiteY1" fmla="*/ 243840 h 243840"/>
              <a:gd name="connsiteX2" fmla="*/ 2001011 w 2001011"/>
              <a:gd name="connsiteY2" fmla="*/ 0 h 243840"/>
              <a:gd name="connsiteX3" fmla="*/ 0 w 2001011"/>
              <a:gd name="connsiteY3" fmla="*/ 0 h 243840"/>
              <a:gd name="connsiteX4" fmla="*/ 0 w 2001011"/>
              <a:gd name="connsiteY4" fmla="*/ 243840 h 2438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243840">
                <a:moveTo>
                  <a:pt x="0" y="243840"/>
                </a:moveTo>
                <a:lnTo>
                  <a:pt x="2001011" y="243840"/>
                </a:lnTo>
                <a:lnTo>
                  <a:pt x="2001011" y="0"/>
                </a:lnTo>
                <a:lnTo>
                  <a:pt x="0" y="0"/>
                </a:lnTo>
                <a:lnTo>
                  <a:pt x="0" y="243840"/>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6539738" y="5505081"/>
            <a:ext cx="2001011" cy="243840"/>
          </a:xfrm>
          <a:custGeom>
            <a:avLst/>
            <a:gdLst>
              <a:gd name="connsiteX0" fmla="*/ 0 w 2001011"/>
              <a:gd name="connsiteY0" fmla="*/ 243839 h 243840"/>
              <a:gd name="connsiteX1" fmla="*/ 2001011 w 2001011"/>
              <a:gd name="connsiteY1" fmla="*/ 243839 h 243840"/>
              <a:gd name="connsiteX2" fmla="*/ 2001011 w 2001011"/>
              <a:gd name="connsiteY2" fmla="*/ 0 h 243840"/>
              <a:gd name="connsiteX3" fmla="*/ 0 w 2001011"/>
              <a:gd name="connsiteY3" fmla="*/ 0 h 243840"/>
              <a:gd name="connsiteX4" fmla="*/ 0 w 2001011"/>
              <a:gd name="connsiteY4" fmla="*/ 243839 h 2438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243840">
                <a:moveTo>
                  <a:pt x="0" y="243839"/>
                </a:moveTo>
                <a:lnTo>
                  <a:pt x="2001011" y="243839"/>
                </a:lnTo>
                <a:lnTo>
                  <a:pt x="2001011" y="0"/>
                </a:lnTo>
                <a:lnTo>
                  <a:pt x="0" y="0"/>
                </a:lnTo>
                <a:lnTo>
                  <a:pt x="0" y="243839"/>
                </a:lnTo>
              </a:path>
            </a:pathLst>
          </a:custGeom>
          <a:solidFill>
            <a:srgbClr val="F3F9F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6539738" y="5748921"/>
            <a:ext cx="2001011" cy="416382"/>
          </a:xfrm>
          <a:custGeom>
            <a:avLst/>
            <a:gdLst>
              <a:gd name="connsiteX0" fmla="*/ 0 w 2001011"/>
              <a:gd name="connsiteY0" fmla="*/ 416382 h 416382"/>
              <a:gd name="connsiteX1" fmla="*/ 2001011 w 2001011"/>
              <a:gd name="connsiteY1" fmla="*/ 416382 h 416382"/>
              <a:gd name="connsiteX2" fmla="*/ 2001011 w 2001011"/>
              <a:gd name="connsiteY2" fmla="*/ 0 h 416382"/>
              <a:gd name="connsiteX3" fmla="*/ 0 w 2001011"/>
              <a:gd name="connsiteY3" fmla="*/ 0 h 416382"/>
              <a:gd name="connsiteX4" fmla="*/ 0 w 2001011"/>
              <a:gd name="connsiteY4" fmla="*/ 416382 h 4163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011" h="416382">
                <a:moveTo>
                  <a:pt x="0" y="416382"/>
                </a:moveTo>
                <a:lnTo>
                  <a:pt x="2001011" y="416382"/>
                </a:lnTo>
                <a:lnTo>
                  <a:pt x="2001011" y="0"/>
                </a:lnTo>
                <a:lnTo>
                  <a:pt x="0" y="0"/>
                </a:lnTo>
                <a:lnTo>
                  <a:pt x="0" y="416382"/>
                </a:lnTo>
              </a:path>
            </a:pathLst>
          </a:custGeom>
          <a:solidFill>
            <a:srgbClr val="E7F3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527038" y="1766442"/>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6527038" y="2054479"/>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6527038" y="2755519"/>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6527038" y="2999358"/>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6527038" y="3700398"/>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527038" y="3944239"/>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6527038" y="5254878"/>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6527038" y="5498719"/>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6527038" y="5742571"/>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6533388" y="1472057"/>
            <a:ext cx="25400" cy="4705946"/>
          </a:xfrm>
          <a:custGeom>
            <a:avLst/>
            <a:gdLst>
              <a:gd name="connsiteX0" fmla="*/ 6350 w 25400"/>
              <a:gd name="connsiteY0" fmla="*/ 6350 h 4705946"/>
              <a:gd name="connsiteX1" fmla="*/ 6350 w 25400"/>
              <a:gd name="connsiteY1" fmla="*/ 4699596 h 4705946"/>
            </a:gdLst>
            <a:ahLst/>
            <a:cxnLst>
              <a:cxn ang="0">
                <a:pos x="connsiteX0" y="connsiteY0"/>
              </a:cxn>
              <a:cxn ang="1">
                <a:pos x="connsiteX1" y="connsiteY1"/>
              </a:cxn>
            </a:cxnLst>
            <a:rect l="l" t="t" r="r" b="b"/>
            <a:pathLst>
              <a:path w="25400" h="4705946">
                <a:moveTo>
                  <a:pt x="6350" y="6350"/>
                </a:moveTo>
                <a:lnTo>
                  <a:pt x="6350" y="469959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8534400" y="1472057"/>
            <a:ext cx="25400" cy="4705946"/>
          </a:xfrm>
          <a:custGeom>
            <a:avLst/>
            <a:gdLst>
              <a:gd name="connsiteX0" fmla="*/ 6350 w 25400"/>
              <a:gd name="connsiteY0" fmla="*/ 6350 h 4705946"/>
              <a:gd name="connsiteX1" fmla="*/ 6350 w 25400"/>
              <a:gd name="connsiteY1" fmla="*/ 4699596 h 4705946"/>
            </a:gdLst>
            <a:ahLst/>
            <a:cxnLst>
              <a:cxn ang="0">
                <a:pos x="connsiteX0" y="connsiteY0"/>
              </a:cxn>
              <a:cxn ang="1">
                <a:pos x="connsiteX1" y="connsiteY1"/>
              </a:cxn>
            </a:cxnLst>
            <a:rect l="l" t="t" r="r" b="b"/>
            <a:pathLst>
              <a:path w="25400" h="4705946">
                <a:moveTo>
                  <a:pt x="6350" y="6350"/>
                </a:moveTo>
                <a:lnTo>
                  <a:pt x="6350" y="469959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6527038" y="1478407"/>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6527038" y="6158953"/>
            <a:ext cx="2026411" cy="25400"/>
          </a:xfrm>
          <a:custGeom>
            <a:avLst/>
            <a:gdLst>
              <a:gd name="connsiteX0" fmla="*/ 6350 w 2026411"/>
              <a:gd name="connsiteY0" fmla="*/ 6350 h 25400"/>
              <a:gd name="connsiteX1" fmla="*/ 2020061 w 2026411"/>
              <a:gd name="connsiteY1" fmla="*/ 6350 h 25400"/>
            </a:gdLst>
            <a:ahLst/>
            <a:cxnLst>
              <a:cxn ang="0">
                <a:pos x="connsiteX0" y="connsiteY0"/>
              </a:cxn>
              <a:cxn ang="1">
                <a:pos x="connsiteX1" y="connsiteY1"/>
              </a:cxn>
            </a:cxnLst>
            <a:rect l="l" t="t" r="r" b="b"/>
            <a:pathLst>
              <a:path w="2026411" h="25400">
                <a:moveTo>
                  <a:pt x="6350" y="6350"/>
                </a:moveTo>
                <a:lnTo>
                  <a:pt x="202006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7" name="Picture 3"/>
          <p:cNvPicPr>
            <a:picLocks noChangeAspect="1" noChangeArrowheads="1"/>
          </p:cNvPicPr>
          <p:nvPr/>
        </p:nvPicPr>
        <p:blipFill rotWithShape="1">
          <a:blip r:embed="rId2"/>
          <a:srcRect b="17034"/>
          <a:stretch>
            <a:fillRect/>
          </a:stretch>
        </p:blipFill>
        <p:spPr bwMode="auto">
          <a:xfrm>
            <a:off x="0" y="2832100"/>
            <a:ext cx="9144000" cy="3340100"/>
          </a:xfrm>
          <a:prstGeom prst="rect">
            <a:avLst/>
          </a:prstGeom>
          <a:noFill/>
        </p:spPr>
      </p:pic>
      <p:sp>
        <p:nvSpPr>
          <p:cNvPr id="2" name="TextBox 1"/>
          <p:cNvSpPr txBox="1"/>
          <p:nvPr/>
        </p:nvSpPr>
        <p:spPr>
          <a:xfrm>
            <a:off x="533400" y="292100"/>
            <a:ext cx="8013700" cy="1028700"/>
          </a:xfrm>
          <a:prstGeom prst="rect">
            <a:avLst/>
          </a:prstGeom>
          <a:noFill/>
        </p:spPr>
        <p:txBody>
          <a:bodyPr wrap="none" lIns="0" tIns="0" rIns="0" rtlCol="0">
            <a:spAutoFit/>
          </a:bodyPr>
          <a:lstStyle/>
          <a:p>
            <a:pPr>
              <a:lnSpc>
                <a:spcPts val="4000"/>
              </a:lnSpc>
              <a:tabLst>
                <a:tab pos="254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MM流程最主要的输出：业务计划</a:t>
            </a:r>
          </a:p>
          <a:p>
            <a:pPr>
              <a:lnSpc>
                <a:spcPts val="1000"/>
              </a:lnSpc>
            </a:pPr>
            <a:endParaRPr lang="en-US" altLang="zh-CN" dirty="0"/>
          </a:p>
          <a:p>
            <a:pPr>
              <a:lnSpc>
                <a:spcPts val="1000"/>
              </a:lnSpc>
            </a:pPr>
            <a:endParaRPr lang="en-US" altLang="zh-CN" dirty="0"/>
          </a:p>
          <a:p>
            <a:pPr>
              <a:lnSpc>
                <a:spcPts val="2100"/>
              </a:lnSpc>
              <a:tabLst>
                <a:tab pos="254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业务计划架构为所有公司产品线制定各自的业务计划提供了一个统一的方法，业务计划架构由互为补充</a:t>
            </a:r>
          </a:p>
        </p:txBody>
      </p:sp>
      <p:sp>
        <p:nvSpPr>
          <p:cNvPr id="28" name="TextBox 1"/>
          <p:cNvSpPr txBox="1"/>
          <p:nvPr/>
        </p:nvSpPr>
        <p:spPr>
          <a:xfrm>
            <a:off x="558800" y="1397000"/>
            <a:ext cx="14224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的几个部分组成。</a:t>
            </a:r>
          </a:p>
        </p:txBody>
      </p:sp>
      <p:sp>
        <p:nvSpPr>
          <p:cNvPr id="29" name="TextBox 1"/>
          <p:cNvSpPr txBox="1"/>
          <p:nvPr/>
        </p:nvSpPr>
        <p:spPr>
          <a:xfrm>
            <a:off x="406400" y="3517900"/>
            <a:ext cx="1727200" cy="1828800"/>
          </a:xfrm>
          <a:prstGeom prst="rect">
            <a:avLst/>
          </a:prstGeom>
          <a:noFill/>
        </p:spPr>
        <p:txBody>
          <a:bodyPr wrap="none" lIns="0" tIns="0" rIns="0" rtlCol="0">
            <a:spAutoFit/>
          </a:bodyPr>
          <a:lstStyle/>
          <a:p>
            <a:pPr>
              <a:lnSpc>
                <a:spcPts val="1200"/>
              </a:lnSpc>
              <a:tabLst>
                <a:tab pos="3429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我们现在在哪里？</a:t>
            </a:r>
          </a:p>
          <a:p>
            <a:pPr>
              <a:lnSpc>
                <a:spcPts val="1400"/>
              </a:lnSpc>
              <a:tabLst>
                <a:tab pos="342900" algn="l"/>
              </a:tabLst>
            </a:pPr>
            <a:r>
              <a:rPr lang="en-US" altLang="zh-CN" sz="995" dirty="0">
                <a:solidFill>
                  <a:srgbClr val="C5000B"/>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我们处在什么样的市场中</a:t>
            </a:r>
          </a:p>
          <a:p>
            <a:pPr>
              <a:lnSpc>
                <a:spcPts val="1100"/>
              </a:lnSpc>
              <a:tabLst>
                <a:tab pos="342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a:t>
            </a:r>
          </a:p>
          <a:p>
            <a:pPr>
              <a:lnSpc>
                <a:spcPts val="1400"/>
              </a:lnSpc>
              <a:tabLst>
                <a:tab pos="342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这个市场发生着怎样的变</a:t>
            </a:r>
          </a:p>
          <a:p>
            <a:pPr>
              <a:lnSpc>
                <a:spcPts val="0"/>
              </a:lnSpc>
              <a:tabLst>
                <a:tab pos="342900" algn="l"/>
              </a:tabLst>
            </a:pPr>
            <a:r>
              <a:rPr lang="en-US" altLang="zh-CN" sz="995" dirty="0">
                <a:solidFill>
                  <a:srgbClr val="C5000B"/>
                </a:solidFill>
                <a:latin typeface="Times New Roman" panose="02020603050405020304" pitchFamily="18" charset="0"/>
                <a:cs typeface="Times New Roman" panose="02020603050405020304" pitchFamily="18" charset="0"/>
              </a:rPr>
              <a:t>•</a:t>
            </a:r>
          </a:p>
          <a:p>
            <a:pPr>
              <a:lnSpc>
                <a:spcPts val="1100"/>
              </a:lnSpc>
              <a:tabLst>
                <a:tab pos="342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化？</a:t>
            </a:r>
          </a:p>
          <a:p>
            <a:pPr>
              <a:lnSpc>
                <a:spcPts val="1400"/>
              </a:lnSpc>
              <a:tabLst>
                <a:tab pos="342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这个市场的客户是谁？他</a:t>
            </a:r>
          </a:p>
          <a:p>
            <a:pPr>
              <a:lnSpc>
                <a:spcPts val="0"/>
              </a:lnSpc>
              <a:tabLst>
                <a:tab pos="342900" algn="l"/>
              </a:tabLst>
            </a:pPr>
            <a:r>
              <a:rPr lang="en-US" altLang="zh-CN" sz="995" dirty="0">
                <a:solidFill>
                  <a:srgbClr val="C5000B"/>
                </a:solidFill>
                <a:latin typeface="Times New Roman" panose="02020603050405020304" pitchFamily="18" charset="0"/>
                <a:cs typeface="Times New Roman" panose="02020603050405020304" pitchFamily="18" charset="0"/>
              </a:rPr>
              <a:t>•</a:t>
            </a:r>
          </a:p>
          <a:p>
            <a:pPr>
              <a:lnSpc>
                <a:spcPts val="1100"/>
              </a:lnSpc>
              <a:tabLst>
                <a:tab pos="342900" algn="l"/>
              </a:tabLst>
            </a:pPr>
            <a:r>
              <a:rPr lang="en-US" altLang="zh-CN" dirty="0"/>
              <a:t>	</a:t>
            </a:r>
            <a:r>
              <a:rPr lang="en-US" altLang="zh-CN" sz="1000" dirty="0">
                <a:solidFill>
                  <a:srgbClr val="000000"/>
                </a:solidFill>
                <a:latin typeface="Microsoft YaHei UI" panose="020B0503020204020204" pitchFamily="18" charset="-122"/>
                <a:cs typeface="Microsoft YaHei UI" panose="020B0503020204020204" pitchFamily="18" charset="-122"/>
              </a:rPr>
              <a:t>们的需求是什么？</a:t>
            </a:r>
          </a:p>
          <a:p>
            <a:pPr>
              <a:lnSpc>
                <a:spcPts val="1400"/>
              </a:lnSpc>
              <a:tabLst>
                <a:tab pos="342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竞争对手是谁？他们能提</a:t>
            </a:r>
          </a:p>
          <a:p>
            <a:pPr>
              <a:lnSpc>
                <a:spcPts val="0"/>
              </a:lnSpc>
              <a:tabLst>
                <a:tab pos="342900" algn="l"/>
              </a:tabLst>
            </a:pPr>
            <a:r>
              <a:rPr lang="en-US" altLang="zh-CN" sz="995" dirty="0">
                <a:solidFill>
                  <a:srgbClr val="C5000B"/>
                </a:solidFill>
                <a:latin typeface="Times New Roman" panose="02020603050405020304" pitchFamily="18" charset="0"/>
                <a:cs typeface="Times New Roman" panose="02020603050405020304" pitchFamily="18" charset="0"/>
              </a:rPr>
              <a:t>•</a:t>
            </a:r>
          </a:p>
          <a:p>
            <a:pPr>
              <a:lnSpc>
                <a:spcPts val="1100"/>
              </a:lnSpc>
              <a:tabLst>
                <a:tab pos="342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供什么？</a:t>
            </a:r>
          </a:p>
          <a:p>
            <a:pPr>
              <a:lnSpc>
                <a:spcPts val="1400"/>
              </a:lnSpc>
              <a:tabLst>
                <a:tab pos="342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我们的核心能力和限制因</a:t>
            </a:r>
          </a:p>
          <a:p>
            <a:pPr>
              <a:lnSpc>
                <a:spcPts val="0"/>
              </a:lnSpc>
              <a:tabLst>
                <a:tab pos="342900" algn="l"/>
              </a:tabLst>
            </a:pPr>
            <a:r>
              <a:rPr lang="en-US" altLang="zh-CN" sz="995" dirty="0">
                <a:solidFill>
                  <a:srgbClr val="C5000B"/>
                </a:solidFill>
                <a:latin typeface="Times New Roman" panose="02020603050405020304" pitchFamily="18" charset="0"/>
                <a:cs typeface="Times New Roman" panose="02020603050405020304" pitchFamily="18" charset="0"/>
              </a:rPr>
              <a:t>•</a:t>
            </a:r>
          </a:p>
          <a:p>
            <a:pPr>
              <a:lnSpc>
                <a:spcPts val="1100"/>
              </a:lnSpc>
              <a:tabLst>
                <a:tab pos="3429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素是什么？</a:t>
            </a:r>
          </a:p>
        </p:txBody>
      </p:sp>
      <p:sp>
        <p:nvSpPr>
          <p:cNvPr id="30" name="TextBox 1"/>
          <p:cNvSpPr txBox="1"/>
          <p:nvPr/>
        </p:nvSpPr>
        <p:spPr>
          <a:xfrm>
            <a:off x="2387600" y="2705100"/>
            <a:ext cx="1727200" cy="1257300"/>
          </a:xfrm>
          <a:prstGeom prst="rect">
            <a:avLst/>
          </a:prstGeom>
          <a:noFill/>
        </p:spPr>
        <p:txBody>
          <a:bodyPr wrap="none" lIns="0" tIns="0" rIns="0" rtlCol="0">
            <a:spAutoFit/>
          </a:bodyPr>
          <a:lstStyle/>
          <a:p>
            <a:pPr>
              <a:lnSpc>
                <a:spcPts val="1200"/>
              </a:lnSpc>
            </a:pPr>
            <a:r>
              <a:rPr lang="en-US" altLang="zh-CN" sz="1000" dirty="0">
                <a:solidFill>
                  <a:srgbClr val="000000"/>
                </a:solidFill>
                <a:latin typeface="Microsoft YaHei UI" panose="020B0503020204020204" pitchFamily="18" charset="-122"/>
                <a:cs typeface="Microsoft YaHei UI" panose="020B0503020204020204" pitchFamily="18" charset="-122"/>
              </a:rPr>
              <a:t>我们如何到达目的地？</a:t>
            </a:r>
          </a:p>
          <a:p>
            <a:pPr>
              <a:lnSpc>
                <a:spcPts val="1400"/>
              </a:lnSpc>
            </a:pPr>
            <a:r>
              <a:rPr lang="en-US" altLang="zh-CN" sz="995" dirty="0">
                <a:solidFill>
                  <a:srgbClr val="C5000B"/>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有哪些可选的战略方案？</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市场渗透</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市场拓展</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产品包开发</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多样化</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哪种方案最好？</a:t>
            </a:r>
          </a:p>
        </p:txBody>
      </p:sp>
      <p:sp>
        <p:nvSpPr>
          <p:cNvPr id="31" name="TextBox 1"/>
          <p:cNvSpPr txBox="1"/>
          <p:nvPr/>
        </p:nvSpPr>
        <p:spPr>
          <a:xfrm>
            <a:off x="4229100" y="1524000"/>
            <a:ext cx="5080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业务计划</a:t>
            </a:r>
          </a:p>
        </p:txBody>
      </p:sp>
      <p:sp>
        <p:nvSpPr>
          <p:cNvPr id="32" name="TextBox 1"/>
          <p:cNvSpPr txBox="1"/>
          <p:nvPr/>
        </p:nvSpPr>
        <p:spPr>
          <a:xfrm>
            <a:off x="4229100" y="1727200"/>
            <a:ext cx="88900" cy="317500"/>
          </a:xfrm>
          <a:prstGeom prst="rect">
            <a:avLst/>
          </a:prstGeom>
          <a:noFill/>
        </p:spPr>
        <p:txBody>
          <a:bodyPr wrap="none" lIns="0" tIns="0" rIns="0" rtlCol="0">
            <a:spAutoFit/>
          </a:bodyPr>
          <a:lstStyle/>
          <a:p>
            <a:pPr>
              <a:lnSpc>
                <a:spcPts val="1100"/>
              </a:lnSpc>
            </a:pPr>
            <a:r>
              <a:rPr lang="en-US" altLang="zh-CN" sz="995" dirty="0">
                <a:solidFill>
                  <a:srgbClr val="C5000B"/>
                </a:solidFill>
                <a:latin typeface="Times New Roman" panose="02020603050405020304" pitchFamily="18" charset="0"/>
                <a:cs typeface="Times New Roman" panose="02020603050405020304" pitchFamily="18" charset="0"/>
              </a:rPr>
              <a:t>•</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p>
        </p:txBody>
      </p:sp>
      <p:sp>
        <p:nvSpPr>
          <p:cNvPr id="33" name="TextBox 1"/>
          <p:cNvSpPr txBox="1"/>
          <p:nvPr/>
        </p:nvSpPr>
        <p:spPr>
          <a:xfrm>
            <a:off x="4572000" y="1701800"/>
            <a:ext cx="876300" cy="3429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目标</a:t>
            </a:r>
          </a:p>
          <a:p>
            <a:pPr>
              <a:lnSpc>
                <a:spcPts val="1400"/>
              </a:lnSpc>
            </a:pPr>
            <a:r>
              <a:rPr lang="en-US" altLang="zh-CN" sz="995" dirty="0">
                <a:solidFill>
                  <a:srgbClr val="000000"/>
                </a:solidFill>
                <a:latin typeface="Microsoft YaHei UI" panose="020B0503020204020204" pitchFamily="18" charset="-122"/>
                <a:cs typeface="Microsoft YaHei UI" panose="020B0503020204020204" pitchFamily="18" charset="-122"/>
              </a:rPr>
              <a:t>计算出业务目标</a:t>
            </a:r>
          </a:p>
        </p:txBody>
      </p:sp>
      <p:sp>
        <p:nvSpPr>
          <p:cNvPr id="34" name="TextBox 1"/>
          <p:cNvSpPr txBox="1"/>
          <p:nvPr/>
        </p:nvSpPr>
        <p:spPr>
          <a:xfrm>
            <a:off x="4229100" y="2108200"/>
            <a:ext cx="88900" cy="863600"/>
          </a:xfrm>
          <a:prstGeom prst="rect">
            <a:avLst/>
          </a:prstGeom>
          <a:noFill/>
        </p:spPr>
        <p:txBody>
          <a:bodyPr wrap="none" lIns="0" tIns="0" rIns="0" rtlCol="0">
            <a:spAutoFit/>
          </a:bodyPr>
          <a:lstStyle/>
          <a:p>
            <a:pPr>
              <a:lnSpc>
                <a:spcPts val="1100"/>
              </a:lnSpc>
            </a:pPr>
            <a:r>
              <a:rPr lang="en-US" altLang="zh-CN" sz="995" dirty="0">
                <a:solidFill>
                  <a:srgbClr val="C5000B"/>
                </a:solidFill>
                <a:latin typeface="Times New Roman" panose="02020603050405020304" pitchFamily="18" charset="0"/>
                <a:cs typeface="Times New Roman" panose="02020603050405020304" pitchFamily="18" charset="0"/>
              </a:rPr>
              <a:t>•</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p>
          <a:p>
            <a:pPr>
              <a:lnSpc>
                <a:spcPts val="1400"/>
              </a:lnSpc>
            </a:pPr>
            <a:r>
              <a:rPr lang="en-US" altLang="zh-CN" sz="1000" dirty="0">
                <a:solidFill>
                  <a:srgbClr val="C5000B"/>
                </a:solidFill>
                <a:latin typeface="Times New Roman" panose="02020603050405020304" pitchFamily="18" charset="0"/>
                <a:cs typeface="Times New Roman" panose="02020603050405020304" pitchFamily="18" charset="0"/>
              </a:rPr>
              <a:t>•</a:t>
            </a:r>
          </a:p>
          <a:p>
            <a:pPr>
              <a:lnSpc>
                <a:spcPts val="1400"/>
              </a:lnSpc>
            </a:pPr>
            <a:r>
              <a:rPr lang="en-US" altLang="zh-CN" sz="995" dirty="0">
                <a:solidFill>
                  <a:srgbClr val="C5000B"/>
                </a:solidFill>
                <a:latin typeface="Wingdings" panose="05000000000000000000" pitchFamily="18" charset="0"/>
                <a:cs typeface="Wingdings" panose="05000000000000000000" pitchFamily="18" charset="0"/>
              </a:rPr>
              <a:t></a:t>
            </a:r>
          </a:p>
        </p:txBody>
      </p:sp>
      <p:sp>
        <p:nvSpPr>
          <p:cNvPr id="35" name="TextBox 1"/>
          <p:cNvSpPr txBox="1"/>
          <p:nvPr/>
        </p:nvSpPr>
        <p:spPr>
          <a:xfrm>
            <a:off x="3606800" y="5549900"/>
            <a:ext cx="8890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我们向哪里进发</a:t>
            </a:r>
          </a:p>
        </p:txBody>
      </p:sp>
      <p:sp>
        <p:nvSpPr>
          <p:cNvPr id="36" name="TextBox 1"/>
          <p:cNvSpPr txBox="1"/>
          <p:nvPr/>
        </p:nvSpPr>
        <p:spPr>
          <a:xfrm>
            <a:off x="3606800" y="5753100"/>
            <a:ext cx="38100" cy="317500"/>
          </a:xfrm>
          <a:prstGeom prst="rect">
            <a:avLst/>
          </a:prstGeom>
          <a:noFill/>
        </p:spPr>
        <p:txBody>
          <a:bodyPr wrap="none" lIns="0" tIns="0" rIns="0" rtlCol="0">
            <a:spAutoFit/>
          </a:bodyPr>
          <a:lstStyle/>
          <a:p>
            <a:pPr>
              <a:lnSpc>
                <a:spcPts val="1100"/>
              </a:lnSpc>
            </a:pPr>
            <a:r>
              <a:rPr lang="en-US" altLang="zh-CN" sz="995" dirty="0">
                <a:solidFill>
                  <a:srgbClr val="C5000B"/>
                </a:solidFill>
                <a:latin typeface="Times New Roman" panose="02020603050405020304" pitchFamily="18" charset="0"/>
                <a:cs typeface="Times New Roman" panose="02020603050405020304" pitchFamily="18" charset="0"/>
              </a:rPr>
              <a:t>•</a:t>
            </a:r>
          </a:p>
          <a:p>
            <a:pPr>
              <a:lnSpc>
                <a:spcPts val="1400"/>
              </a:lnSpc>
            </a:pPr>
            <a:r>
              <a:rPr lang="en-US" altLang="zh-CN" sz="995" dirty="0">
                <a:solidFill>
                  <a:srgbClr val="C5000B"/>
                </a:solidFill>
                <a:latin typeface="Times New Roman" panose="02020603050405020304" pitchFamily="18" charset="0"/>
                <a:cs typeface="Times New Roman" panose="02020603050405020304" pitchFamily="18" charset="0"/>
              </a:rPr>
              <a:t>•</a:t>
            </a:r>
          </a:p>
        </p:txBody>
      </p:sp>
      <p:sp>
        <p:nvSpPr>
          <p:cNvPr id="37" name="TextBox 1"/>
          <p:cNvSpPr txBox="1"/>
          <p:nvPr/>
        </p:nvSpPr>
        <p:spPr>
          <a:xfrm>
            <a:off x="3949700" y="5740400"/>
            <a:ext cx="1638300" cy="4953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我们的愿景和使命是什么？</a:t>
            </a:r>
          </a:p>
          <a:p>
            <a:pPr>
              <a:lnSpc>
                <a:spcPts val="1400"/>
              </a:lnSpc>
            </a:pPr>
            <a:r>
              <a:rPr lang="en-US" altLang="zh-CN" sz="995" dirty="0">
                <a:solidFill>
                  <a:srgbClr val="000000"/>
                </a:solidFill>
                <a:latin typeface="Microsoft YaHei UI" panose="020B0503020204020204" pitchFamily="18" charset="-122"/>
                <a:cs typeface="Microsoft YaHei UI" panose="020B0503020204020204" pitchFamily="18" charset="-122"/>
              </a:rPr>
              <a:t>我们的目标是什么？计划的缺</a:t>
            </a:r>
          </a:p>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口有多大？</a:t>
            </a:r>
          </a:p>
        </p:txBody>
      </p:sp>
      <p:sp>
        <p:nvSpPr>
          <p:cNvPr id="38" name="TextBox 1"/>
          <p:cNvSpPr txBox="1"/>
          <p:nvPr/>
        </p:nvSpPr>
        <p:spPr>
          <a:xfrm>
            <a:off x="4572000" y="2184400"/>
            <a:ext cx="1473200" cy="3352800"/>
          </a:xfrm>
          <a:prstGeom prst="rect">
            <a:avLst/>
          </a:prstGeom>
          <a:noFill/>
        </p:spPr>
        <p:txBody>
          <a:bodyPr wrap="none" lIns="0" tIns="0" rIns="0" rtlCol="0">
            <a:spAutoFit/>
          </a:bodyPr>
          <a:lstStyle/>
          <a:p>
            <a:pPr>
              <a:lnSpc>
                <a:spcPts val="1200"/>
              </a:lnSpc>
              <a:tabLst>
                <a:tab pos="444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战略</a:t>
            </a:r>
          </a:p>
          <a:p>
            <a:pPr>
              <a:lnSpc>
                <a:spcPts val="1400"/>
              </a:lnSpc>
              <a:tabLst>
                <a:tab pos="444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选择目标市场细分</a:t>
            </a:r>
          </a:p>
          <a:p>
            <a:pPr>
              <a:lnSpc>
                <a:spcPts val="1400"/>
              </a:lnSpc>
              <a:tabLst>
                <a:tab pos="444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确定合适的定位</a:t>
            </a:r>
          </a:p>
          <a:p>
            <a:pPr>
              <a:lnSpc>
                <a:spcPts val="1400"/>
              </a:lnSpc>
              <a:tabLst>
                <a:tab pos="4445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方法（战术）</a:t>
            </a:r>
          </a:p>
          <a:p>
            <a:pPr>
              <a:lnSpc>
                <a:spcPts val="1400"/>
              </a:lnSpc>
              <a:tabLst>
                <a:tab pos="444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按照客户$APPEALS的元素</a:t>
            </a:r>
          </a:p>
          <a:p>
            <a:pPr>
              <a:lnSpc>
                <a:spcPts val="1200"/>
              </a:lnSpc>
              <a:tabLst>
                <a:tab pos="4445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划分</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4445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我们是否做得对</a:t>
            </a:r>
          </a:p>
          <a:p>
            <a:pPr>
              <a:lnSpc>
                <a:spcPts val="1400"/>
              </a:lnSpc>
              <a:tabLst>
                <a:tab pos="444500" algn="l"/>
              </a:tabLst>
            </a:pPr>
            <a:r>
              <a:rPr lang="en-US" altLang="zh-CN" dirty="0"/>
              <a:t>	</a:t>
            </a:r>
            <a:r>
              <a:rPr lang="en-US" altLang="zh-CN" sz="995" dirty="0">
                <a:solidFill>
                  <a:srgbClr val="C5000B"/>
                </a:solidFill>
                <a:latin typeface="Times New Roman" panose="02020603050405020304" pitchFamily="18" charset="0"/>
                <a:cs typeface="Times New Roman" panose="02020603050405020304"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监控</a:t>
            </a:r>
          </a:p>
          <a:p>
            <a:pPr>
              <a:lnSpc>
                <a:spcPts val="1400"/>
              </a:lnSpc>
              <a:tabLst>
                <a:tab pos="444500" algn="l"/>
              </a:tabLst>
            </a:pPr>
            <a:r>
              <a:rPr lang="en-US" altLang="zh-CN" dirty="0"/>
              <a:t>	</a:t>
            </a:r>
            <a:r>
              <a:rPr lang="en-US" altLang="zh-CN" sz="995" dirty="0">
                <a:solidFill>
                  <a:srgbClr val="C5000B"/>
                </a:solidFill>
                <a:latin typeface="Wingdings" panose="05000000000000000000" pitchFamily="18" charset="0"/>
                <a:cs typeface="Wingdings" panose="05000000000000000000"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时间表</a:t>
            </a:r>
          </a:p>
          <a:p>
            <a:pPr>
              <a:lnSpc>
                <a:spcPts val="1400"/>
              </a:lnSpc>
              <a:tabLst>
                <a:tab pos="444500" algn="l"/>
              </a:tabLst>
            </a:pPr>
            <a:r>
              <a:rPr lang="en-US" altLang="zh-CN" dirty="0"/>
              <a:t>	</a:t>
            </a:r>
            <a:r>
              <a:rPr lang="en-US" altLang="zh-CN" sz="995" dirty="0">
                <a:solidFill>
                  <a:srgbClr val="C5000B"/>
                </a:solidFill>
                <a:latin typeface="Wingdings" panose="05000000000000000000" pitchFamily="18" charset="0"/>
                <a:cs typeface="Wingdings" panose="05000000000000000000"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预算</a:t>
            </a:r>
          </a:p>
          <a:p>
            <a:pPr>
              <a:lnSpc>
                <a:spcPts val="1400"/>
              </a:lnSpc>
              <a:tabLst>
                <a:tab pos="444500" algn="l"/>
              </a:tabLst>
            </a:pPr>
            <a:r>
              <a:rPr lang="en-US" altLang="zh-CN" dirty="0"/>
              <a:t>	</a:t>
            </a:r>
            <a:r>
              <a:rPr lang="en-US" altLang="zh-CN" sz="995" dirty="0">
                <a:solidFill>
                  <a:srgbClr val="C5000B"/>
                </a:solidFill>
                <a:latin typeface="Wingdings" panose="05000000000000000000" pitchFamily="18" charset="0"/>
                <a:cs typeface="Wingdings" panose="05000000000000000000" pitchFamily="18" charset="0"/>
              </a:rPr>
              <a:t></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反馈信息</a:t>
            </a:r>
          </a:p>
        </p:txBody>
      </p:sp>
      <p:sp>
        <p:nvSpPr>
          <p:cNvPr id="39" name="TextBox 1"/>
          <p:cNvSpPr txBox="1"/>
          <p:nvPr/>
        </p:nvSpPr>
        <p:spPr>
          <a:xfrm>
            <a:off x="6629400" y="1524000"/>
            <a:ext cx="8890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业务计划的框架</a:t>
            </a:r>
          </a:p>
        </p:txBody>
      </p:sp>
      <p:sp>
        <p:nvSpPr>
          <p:cNvPr id="40" name="TextBox 1"/>
          <p:cNvSpPr txBox="1"/>
          <p:nvPr/>
        </p:nvSpPr>
        <p:spPr>
          <a:xfrm>
            <a:off x="6629400" y="1803400"/>
            <a:ext cx="9525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1、了解洞察市场</a:t>
            </a:r>
          </a:p>
        </p:txBody>
      </p:sp>
      <p:sp>
        <p:nvSpPr>
          <p:cNvPr id="41" name="TextBox 1"/>
          <p:cNvSpPr txBox="1"/>
          <p:nvPr/>
        </p:nvSpPr>
        <p:spPr>
          <a:xfrm>
            <a:off x="6629400" y="2209800"/>
            <a:ext cx="1536700" cy="3352800"/>
          </a:xfrm>
          <a:prstGeom prst="rect">
            <a:avLst/>
          </a:prstGeom>
          <a:noFill/>
        </p:spPr>
        <p:txBody>
          <a:bodyPr wrap="none" lIns="0" tIns="0" rIns="0" rtlCol="0">
            <a:spAutoFit/>
          </a:bodyPr>
          <a:lstStyle/>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环境</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价值扇区</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竞争对手</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客户</a:t>
            </a:r>
          </a:p>
          <a:p>
            <a:pPr>
              <a:lnSpc>
                <a:spcPts val="1900"/>
              </a:lnSpc>
              <a:tabLst>
                <a:tab pos="88900" algn="l"/>
                <a:tab pos="127000" algn="l"/>
                <a:tab pos="215900" algn="l"/>
                <a:tab pos="254000" algn="l"/>
              </a:tabLst>
            </a:pPr>
            <a:r>
              <a:rPr lang="en-US" altLang="zh-CN" sz="995" dirty="0">
                <a:solidFill>
                  <a:srgbClr val="000000"/>
                </a:solidFill>
                <a:latin typeface="Times New Roman" panose="02020603050405020304" pitchFamily="18" charset="0"/>
                <a:cs typeface="Times New Roman" panose="02020603050405020304" pitchFamily="18" charset="0"/>
              </a:rPr>
              <a:t>2</a:t>
            </a:r>
            <a:r>
              <a:rPr lang="en-US" altLang="zh-CN" sz="995" dirty="0">
                <a:solidFill>
                  <a:srgbClr val="000000"/>
                </a:solidFill>
                <a:latin typeface="Microsoft YaHei UI" panose="020B0503020204020204" pitchFamily="18" charset="-122"/>
                <a:cs typeface="Microsoft YaHei UI" panose="020B0503020204020204" pitchFamily="18" charset="-122"/>
              </a:rPr>
              <a:t>、组合分析和整体的策略</a:t>
            </a:r>
          </a:p>
          <a:p>
            <a:pPr>
              <a:lnSpc>
                <a:spcPts val="19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组合分析</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愿景、目标、目的</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目标的选择</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整体的策略及基本原理</a:t>
            </a:r>
          </a:p>
          <a:p>
            <a:pPr>
              <a:lnSpc>
                <a:spcPts val="1900"/>
              </a:lnSpc>
              <a:tabLst>
                <a:tab pos="88900" algn="l"/>
                <a:tab pos="127000" algn="l"/>
                <a:tab pos="215900" algn="l"/>
                <a:tab pos="2540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3、业务计划的组成要素</a:t>
            </a:r>
          </a:p>
          <a:p>
            <a:pPr>
              <a:lnSpc>
                <a:spcPts val="1900"/>
              </a:lnSpc>
              <a:tabLst>
                <a:tab pos="88900" algn="l"/>
                <a:tab pos="127000" algn="l"/>
                <a:tab pos="215900" algn="l"/>
                <a:tab pos="2540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A、核心要素</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产品包</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定价/条款</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分销</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集成营销沟通</a:t>
            </a:r>
          </a:p>
          <a:p>
            <a:pPr>
              <a:lnSpc>
                <a:spcPts val="1200"/>
              </a:lnSpc>
              <a:tabLst>
                <a:tab pos="88900" algn="l"/>
                <a:tab pos="127000" algn="l"/>
                <a:tab pos="215900" algn="l"/>
                <a:tab pos="2540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B、操作性的要素</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支持/有熟练技能的资源</a:t>
            </a:r>
          </a:p>
          <a:p>
            <a:pPr>
              <a:lnSpc>
                <a:spcPts val="1200"/>
              </a:lnSpc>
              <a:tabLst>
                <a:tab pos="88900" algn="l"/>
                <a:tab pos="127000" algn="l"/>
                <a:tab pos="215900" algn="l"/>
                <a:tab pos="2540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订单履行</a:t>
            </a:r>
          </a:p>
          <a:p>
            <a:pPr>
              <a:lnSpc>
                <a:spcPts val="1900"/>
              </a:lnSpc>
              <a:tabLst>
                <a:tab pos="88900" algn="l"/>
                <a:tab pos="127000" algn="l"/>
                <a:tab pos="215900" algn="l"/>
                <a:tab pos="2540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4、执行情况评估</a:t>
            </a:r>
          </a:p>
        </p:txBody>
      </p:sp>
      <p:sp>
        <p:nvSpPr>
          <p:cNvPr id="42" name="TextBox 1"/>
          <p:cNvSpPr txBox="1"/>
          <p:nvPr/>
        </p:nvSpPr>
        <p:spPr>
          <a:xfrm>
            <a:off x="6629400" y="5537200"/>
            <a:ext cx="698500" cy="1524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5、风险评估</a:t>
            </a:r>
          </a:p>
        </p:txBody>
      </p:sp>
      <p:sp>
        <p:nvSpPr>
          <p:cNvPr id="43" name="TextBox 1"/>
          <p:cNvSpPr txBox="1"/>
          <p:nvPr/>
        </p:nvSpPr>
        <p:spPr>
          <a:xfrm>
            <a:off x="6845300" y="5791200"/>
            <a:ext cx="876300" cy="3048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整体的风险评估</a:t>
            </a:r>
          </a:p>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成功的关键因素</a:t>
            </a:r>
          </a:p>
        </p:txBody>
      </p:sp>
      <p:sp>
        <p:nvSpPr>
          <p:cNvPr id="44" name="日期占位符 43"/>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292100"/>
            <a:ext cx="3898900" cy="8636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输出：</a:t>
            </a:r>
          </a:p>
        </p:txBody>
      </p:sp>
      <p:sp>
        <p:nvSpPr>
          <p:cNvPr id="5" name="TextBox 1"/>
          <p:cNvSpPr txBox="1"/>
          <p:nvPr/>
        </p:nvSpPr>
        <p:spPr>
          <a:xfrm>
            <a:off x="558800" y="1219200"/>
            <a:ext cx="139700" cy="2159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2.</a:t>
            </a:r>
          </a:p>
        </p:txBody>
      </p:sp>
      <p:sp>
        <p:nvSpPr>
          <p:cNvPr id="6" name="TextBox 1"/>
          <p:cNvSpPr txBox="1"/>
          <p:nvPr/>
        </p:nvSpPr>
        <p:spPr>
          <a:xfrm>
            <a:off x="901700" y="1219200"/>
            <a:ext cx="5092700" cy="215900"/>
          </a:xfrm>
          <a:prstGeom prst="rect">
            <a:avLst/>
          </a:prstGeom>
          <a:noFill/>
        </p:spPr>
        <p:txBody>
          <a:bodyPr wrap="none" lIns="0" tIns="0" rIns="0" rtlCol="0">
            <a:spAutoFit/>
          </a:bodyPr>
          <a:lstStyle/>
          <a:p>
            <a:pPr>
              <a:lnSpc>
                <a:spcPts val="1700"/>
              </a:lnSpc>
            </a:pPr>
            <a:r>
              <a:rPr lang="en-US" altLang="zh-CN" sz="1405" dirty="0">
                <a:solidFill>
                  <a:srgbClr val="595757"/>
                </a:solidFill>
                <a:latin typeface="Microsoft YaHei UI" panose="020B0503020204020204" pitchFamily="18" charset="-122"/>
                <a:cs typeface="Microsoft YaHei UI" panose="020B0503020204020204" pitchFamily="18" charset="-122"/>
              </a:rPr>
              <a:t>获得、评估和准备组合分析模型的数据（市场分析人员——MA）</a:t>
            </a:r>
          </a:p>
        </p:txBody>
      </p:sp>
      <p:sp>
        <p:nvSpPr>
          <p:cNvPr id="7" name="TextBox 1"/>
          <p:cNvSpPr txBox="1"/>
          <p:nvPr/>
        </p:nvSpPr>
        <p:spPr>
          <a:xfrm>
            <a:off x="558800" y="1536700"/>
            <a:ext cx="8013700" cy="10795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目的：</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通过进行市场分析IPMT角色了解了所运作的环境。根据对所运作环境的了解，PMT确定出形成业务计划</a:t>
            </a:r>
          </a:p>
          <a:p>
            <a:pPr>
              <a:lnSpc>
                <a:spcPts val="2000"/>
              </a:lnSpc>
            </a:pPr>
            <a:r>
              <a:rPr lang="en-US" altLang="zh-CN" sz="1405" dirty="0">
                <a:solidFill>
                  <a:srgbClr val="000000"/>
                </a:solidFill>
                <a:latin typeface="Microsoft YaHei UI" panose="020B0503020204020204" pitchFamily="18" charset="-122"/>
                <a:cs typeface="Microsoft YaHei UI" panose="020B0503020204020204" pitchFamily="18" charset="-122"/>
              </a:rPr>
              <a:t>基本结构的产品线机会点。</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在开始组合分析之前，必须对所选的每个细分市场进行概要描述：</a:t>
            </a:r>
          </a:p>
        </p:txBody>
      </p:sp>
      <p:sp>
        <p:nvSpPr>
          <p:cNvPr id="8" name="TextBox 1"/>
          <p:cNvSpPr txBox="1"/>
          <p:nvPr/>
        </p:nvSpPr>
        <p:spPr>
          <a:xfrm>
            <a:off x="558800" y="2794000"/>
            <a:ext cx="50800" cy="31750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901700" y="2768600"/>
            <a:ext cx="1600200" cy="3213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名称</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机会</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增长率</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XX市场份额</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主要买家</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增值/业务模型</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业务驱动力</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客户面对的业务问题</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当前产品包</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购买标准</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主要竞争对手</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323532" y="2204847"/>
          <a:ext cx="8136951" cy="3579873"/>
        </p:xfrm>
        <a:graphic>
          <a:graphicData uri="http://schemas.openxmlformats.org/drawingml/2006/table">
            <a:tbl>
              <a:tblPr/>
              <a:tblGrid>
                <a:gridCol w="1080071">
                  <a:extLst>
                    <a:ext uri="{9D8B030D-6E8A-4147-A177-3AD203B41FA5}">
                      <a16:colId xmlns:a16="http://schemas.microsoft.com/office/drawing/2014/main" val="20000"/>
                    </a:ext>
                  </a:extLst>
                </a:gridCol>
                <a:gridCol w="1152144">
                  <a:extLst>
                    <a:ext uri="{9D8B030D-6E8A-4147-A177-3AD203B41FA5}">
                      <a16:colId xmlns:a16="http://schemas.microsoft.com/office/drawing/2014/main" val="20001"/>
                    </a:ext>
                  </a:extLst>
                </a:gridCol>
                <a:gridCol w="1872233">
                  <a:extLst>
                    <a:ext uri="{9D8B030D-6E8A-4147-A177-3AD203B41FA5}">
                      <a16:colId xmlns:a16="http://schemas.microsoft.com/office/drawing/2014/main" val="20002"/>
                    </a:ext>
                  </a:extLst>
                </a:gridCol>
                <a:gridCol w="1459102">
                  <a:extLst>
                    <a:ext uri="{9D8B030D-6E8A-4147-A177-3AD203B41FA5}">
                      <a16:colId xmlns:a16="http://schemas.microsoft.com/office/drawing/2014/main" val="20003"/>
                    </a:ext>
                  </a:extLst>
                </a:gridCol>
                <a:gridCol w="2573401">
                  <a:extLst>
                    <a:ext uri="{9D8B030D-6E8A-4147-A177-3AD203B41FA5}">
                      <a16:colId xmlns:a16="http://schemas.microsoft.com/office/drawing/2014/main" val="20004"/>
                    </a:ext>
                  </a:extLst>
                </a:gridCol>
              </a:tblGrid>
              <a:tr h="288035">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细分市场的名称</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BBE0E3"/>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2014年收入机会</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BBE0E3"/>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2014年～17年逐年的增长率</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BBE0E3"/>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2014年市场份额</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BBE0E3"/>
                    </a:solidFill>
                  </a:tcPr>
                </a:tc>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关键购买者（明确本细分市场的实际客户）</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365760">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243839">
                <a:tc gridSpan="3">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描述如何在本细分市场里赚钱</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gridSpan="2">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对手的增值/业务模式）</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243839">
                <a:tc gridSpan="3">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gridSpan="2">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243840">
                <a:tc gridSpan="3">
                  <a:txBody>
                    <a:bodyPr/>
                    <a:lstStyle/>
                    <a:p>
                      <a:pPr algn="ctr"/>
                      <a:r>
                        <a:rPr lang="en-US" altLang="zh-CN" sz="1000" dirty="0">
                          <a:solidFill>
                            <a:srgbClr val="000000"/>
                          </a:solidFill>
                          <a:latin typeface="Microsoft YaHei UI" panose="020B0503020204020204" pitchFamily="18" charset="-122"/>
                          <a:cs typeface="Microsoft YaHei UI" panose="020B0503020204020204" pitchFamily="18" charset="-122"/>
                        </a:rPr>
                        <a:t>描述最重要的5个业务驱动因素（...本细分市场里客户最关心的事项）</a:t>
                      </a:r>
                      <a:endParaRPr lang="zh-CN" altLang="en-US" sz="10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gridSpan="2">
                  <a:txBody>
                    <a:bodyPr/>
                    <a:lstStyle/>
                    <a:p>
                      <a:pPr algn="l"/>
                      <a:r>
                        <a:rPr lang="en-US" altLang="zh-CN" sz="1000" dirty="0">
                          <a:solidFill>
                            <a:srgbClr val="000000"/>
                          </a:solidFill>
                          <a:latin typeface="Microsoft YaHei UI" panose="020B0503020204020204" pitchFamily="18" charset="-122"/>
                          <a:cs typeface="Microsoft YaHei UI" panose="020B0503020204020204" pitchFamily="18" charset="-122"/>
                        </a:rPr>
                        <a:t>描述本细分市场里，客户面临的主要业务问题</a:t>
                      </a:r>
                      <a:endParaRPr lang="zh-CN" altLang="en-US" sz="10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243840">
                <a:tc gridSpan="3">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gridSpan="2">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5"/>
                  </a:ext>
                </a:extLst>
              </a:tr>
              <a:tr h="243839">
                <a:tc gridSpan="5">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描述本细分市场内现有的产品包和竞争对手提供的产品包（按照每项客户$APPEALS类别，描述客户的关键购买标准）</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extLst>
                  <a:ext uri="{0D108BD9-81ED-4DB2-BD59-A6C34878D82A}">
                    <a16:rowId xmlns:a16="http://schemas.microsoft.com/office/drawing/2014/main" val="10006"/>
                  </a:ext>
                </a:extLst>
              </a:tr>
              <a:tr h="1463040">
                <a:tc gridSpan="5">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价格</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可获得性</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包装</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性能</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000" dirty="0">
                          <a:solidFill>
                            <a:srgbClr val="000000"/>
                          </a:solidFill>
                          <a:latin typeface="Microsoft YaHei UI" panose="020B0503020204020204" pitchFamily="18" charset="-122"/>
                          <a:cs typeface="Microsoft YaHei UI" panose="020B0503020204020204" pitchFamily="18" charset="-122"/>
                        </a:rPr>
                        <a:t>易用性</a:t>
                      </a:r>
                      <a:endParaRPr lang="zh-CN" altLang="en-US" sz="10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保证性</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95" dirty="0">
                          <a:solidFill>
                            <a:srgbClr val="000000"/>
                          </a:solidFill>
                          <a:latin typeface="Microsoft YaHei UI" panose="020B0503020204020204" pitchFamily="18" charset="-122"/>
                          <a:cs typeface="Microsoft YaHei UI" panose="020B0503020204020204" pitchFamily="18" charset="-122"/>
                        </a:rPr>
                        <a:t>生命周期成本</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社会接受度</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7"/>
                  </a:ext>
                </a:extLst>
              </a:tr>
            </a:tbl>
          </a:graphicData>
        </a:graphic>
      </p:graphicFrame>
      <p:sp>
        <p:nvSpPr>
          <p:cNvPr id="2" name="TextBox 1"/>
          <p:cNvSpPr txBox="1"/>
          <p:nvPr/>
        </p:nvSpPr>
        <p:spPr>
          <a:xfrm>
            <a:off x="342900" y="292100"/>
            <a:ext cx="3898900" cy="8636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输出：</a:t>
            </a:r>
          </a:p>
        </p:txBody>
      </p:sp>
      <p:sp>
        <p:nvSpPr>
          <p:cNvPr id="6" name="TextBox 1"/>
          <p:cNvSpPr txBox="1"/>
          <p:nvPr/>
        </p:nvSpPr>
        <p:spPr>
          <a:xfrm>
            <a:off x="558800" y="1219200"/>
            <a:ext cx="139700" cy="2159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2.</a:t>
            </a:r>
          </a:p>
        </p:txBody>
      </p:sp>
      <p:sp>
        <p:nvSpPr>
          <p:cNvPr id="7" name="TextBox 1"/>
          <p:cNvSpPr txBox="1"/>
          <p:nvPr/>
        </p:nvSpPr>
        <p:spPr>
          <a:xfrm>
            <a:off x="901700" y="1219200"/>
            <a:ext cx="5092700" cy="215900"/>
          </a:xfrm>
          <a:prstGeom prst="rect">
            <a:avLst/>
          </a:prstGeom>
          <a:noFill/>
        </p:spPr>
        <p:txBody>
          <a:bodyPr wrap="none" lIns="0" tIns="0" rIns="0" rtlCol="0">
            <a:spAutoFit/>
          </a:bodyPr>
          <a:lstStyle/>
          <a:p>
            <a:pPr>
              <a:lnSpc>
                <a:spcPts val="1700"/>
              </a:lnSpc>
            </a:pPr>
            <a:r>
              <a:rPr lang="en-US" altLang="zh-CN" sz="1405" dirty="0">
                <a:solidFill>
                  <a:srgbClr val="595757"/>
                </a:solidFill>
                <a:latin typeface="Microsoft YaHei UI" panose="020B0503020204020204" pitchFamily="18" charset="-122"/>
                <a:cs typeface="Microsoft YaHei UI" panose="020B0503020204020204" pitchFamily="18" charset="-122"/>
              </a:rPr>
              <a:t>获得、评估和准备组合分析模型的数据（市场分析人员——MA）</a:t>
            </a:r>
          </a:p>
        </p:txBody>
      </p:sp>
      <p:sp>
        <p:nvSpPr>
          <p:cNvPr id="8" name="TextBox 1"/>
          <p:cNvSpPr txBox="1"/>
          <p:nvPr/>
        </p:nvSpPr>
        <p:spPr>
          <a:xfrm>
            <a:off x="558800" y="1549400"/>
            <a:ext cx="3733800" cy="177800"/>
          </a:xfrm>
          <a:prstGeom prst="rect">
            <a:avLst/>
          </a:prstGeom>
          <a:noFill/>
        </p:spPr>
        <p:txBody>
          <a:bodyPr wrap="none" lIns="0" tIns="0" rIns="0" rtlCol="0">
            <a:spAutoFit/>
          </a:bodyPr>
          <a:lstStyle/>
          <a:p>
            <a:pPr>
              <a:lnSpc>
                <a:spcPts val="1400"/>
              </a:lnSpc>
            </a:pPr>
            <a:r>
              <a:rPr lang="en-US" altLang="zh-CN" sz="1405" dirty="0">
                <a:solidFill>
                  <a:srgbClr val="595757"/>
                </a:solidFill>
                <a:latin typeface="Microsoft YaHei UI" panose="020B0503020204020204" pitchFamily="18" charset="-122"/>
                <a:cs typeface="Microsoft YaHei UI" panose="020B0503020204020204" pitchFamily="18" charset="-122"/>
              </a:rPr>
              <a:t>开始组合分析之前，必须先写好细分市场的简介</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323532" y="2204847"/>
          <a:ext cx="8136951" cy="3579873"/>
        </p:xfrm>
        <a:graphic>
          <a:graphicData uri="http://schemas.openxmlformats.org/drawingml/2006/table">
            <a:tbl>
              <a:tblPr/>
              <a:tblGrid>
                <a:gridCol w="1080071">
                  <a:extLst>
                    <a:ext uri="{9D8B030D-6E8A-4147-A177-3AD203B41FA5}">
                      <a16:colId xmlns:a16="http://schemas.microsoft.com/office/drawing/2014/main" val="20000"/>
                    </a:ext>
                  </a:extLst>
                </a:gridCol>
                <a:gridCol w="1152144">
                  <a:extLst>
                    <a:ext uri="{9D8B030D-6E8A-4147-A177-3AD203B41FA5}">
                      <a16:colId xmlns:a16="http://schemas.microsoft.com/office/drawing/2014/main" val="20001"/>
                    </a:ext>
                  </a:extLst>
                </a:gridCol>
                <a:gridCol w="1872233">
                  <a:extLst>
                    <a:ext uri="{9D8B030D-6E8A-4147-A177-3AD203B41FA5}">
                      <a16:colId xmlns:a16="http://schemas.microsoft.com/office/drawing/2014/main" val="20002"/>
                    </a:ext>
                  </a:extLst>
                </a:gridCol>
                <a:gridCol w="1459102">
                  <a:extLst>
                    <a:ext uri="{9D8B030D-6E8A-4147-A177-3AD203B41FA5}">
                      <a16:colId xmlns:a16="http://schemas.microsoft.com/office/drawing/2014/main" val="20003"/>
                    </a:ext>
                  </a:extLst>
                </a:gridCol>
                <a:gridCol w="2573401">
                  <a:extLst>
                    <a:ext uri="{9D8B030D-6E8A-4147-A177-3AD203B41FA5}">
                      <a16:colId xmlns:a16="http://schemas.microsoft.com/office/drawing/2014/main" val="20004"/>
                    </a:ext>
                  </a:extLst>
                </a:gridCol>
              </a:tblGrid>
              <a:tr h="288035">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细分市场的名称</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BBE0E3"/>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2014年收入机会</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BBE0E3"/>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2014年～17年逐年的增长率</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BBE0E3"/>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2014年市场份额</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BBE0E3"/>
                    </a:solidFill>
                  </a:tcPr>
                </a:tc>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关键购买者（明确本细分市场的实际客户）</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365760">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243839">
                <a:tc gridSpan="3">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描述如何在本细分市场里赚钱</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gridSpan="2">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对手的增值/业务模式）</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243839">
                <a:tc gridSpan="3">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gridSpan="2">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243840">
                <a:tc gridSpan="3">
                  <a:txBody>
                    <a:bodyPr/>
                    <a:lstStyle/>
                    <a:p>
                      <a:pPr algn="ctr"/>
                      <a:r>
                        <a:rPr lang="en-US" altLang="zh-CN" sz="1000" dirty="0">
                          <a:solidFill>
                            <a:srgbClr val="000000"/>
                          </a:solidFill>
                          <a:latin typeface="Microsoft YaHei UI" panose="020B0503020204020204" pitchFamily="18" charset="-122"/>
                          <a:cs typeface="Microsoft YaHei UI" panose="020B0503020204020204" pitchFamily="18" charset="-122"/>
                        </a:rPr>
                        <a:t>描述最重要的5个业务驱动因素（...本细分市场里客户最关心的事项）</a:t>
                      </a:r>
                      <a:endParaRPr lang="zh-CN" altLang="en-US" sz="10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gridSpan="2">
                  <a:txBody>
                    <a:bodyPr/>
                    <a:lstStyle/>
                    <a:p>
                      <a:pPr algn="l"/>
                      <a:r>
                        <a:rPr lang="en-US" altLang="zh-CN" sz="1000" dirty="0">
                          <a:solidFill>
                            <a:srgbClr val="000000"/>
                          </a:solidFill>
                          <a:latin typeface="Microsoft YaHei UI" panose="020B0503020204020204" pitchFamily="18" charset="-122"/>
                          <a:cs typeface="Microsoft YaHei UI" panose="020B0503020204020204" pitchFamily="18" charset="-122"/>
                        </a:rPr>
                        <a:t>描述本细分市场里，客户面临的主要业务问题</a:t>
                      </a:r>
                      <a:endParaRPr lang="zh-CN" altLang="en-US" sz="10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243840">
                <a:tc gridSpan="3">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gridSpan="2">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5"/>
                  </a:ext>
                </a:extLst>
              </a:tr>
              <a:tr h="243839">
                <a:tc gridSpan="5">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描述本细分市场内现有的产品包和竞争对手提供的产品包（按照每项客户$APPEALS类别，描述客户的关键购买标准）</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3F9FA"/>
                    </a:solidFill>
                  </a:tcPr>
                </a:tc>
                <a:extLst>
                  <a:ext uri="{0D108BD9-81ED-4DB2-BD59-A6C34878D82A}">
                    <a16:rowId xmlns:a16="http://schemas.microsoft.com/office/drawing/2014/main" val="10006"/>
                  </a:ext>
                </a:extLst>
              </a:tr>
              <a:tr h="1463040">
                <a:tc gridSpan="5">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价格</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可获得性</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包装</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性能</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000" dirty="0">
                          <a:solidFill>
                            <a:srgbClr val="000000"/>
                          </a:solidFill>
                          <a:latin typeface="Microsoft YaHei UI" panose="020B0503020204020204" pitchFamily="18" charset="-122"/>
                          <a:cs typeface="Microsoft YaHei UI" panose="020B0503020204020204" pitchFamily="18" charset="-122"/>
                        </a:rPr>
                        <a:t>易用性</a:t>
                      </a:r>
                      <a:endParaRPr lang="zh-CN" altLang="en-US" sz="10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保证性</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95" dirty="0">
                          <a:solidFill>
                            <a:srgbClr val="000000"/>
                          </a:solidFill>
                          <a:latin typeface="Microsoft YaHei UI" panose="020B0503020204020204" pitchFamily="18" charset="-122"/>
                          <a:cs typeface="Microsoft YaHei UI" panose="020B0503020204020204" pitchFamily="18" charset="-122"/>
                        </a:rPr>
                        <a:t>生命周期成本</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社会接受度</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7"/>
                  </a:ext>
                </a:extLst>
              </a:tr>
            </a:tbl>
          </a:graphicData>
        </a:graphic>
      </p:graphicFrame>
      <p:sp>
        <p:nvSpPr>
          <p:cNvPr id="2" name="TextBox 1"/>
          <p:cNvSpPr txBox="1"/>
          <p:nvPr/>
        </p:nvSpPr>
        <p:spPr>
          <a:xfrm>
            <a:off x="342900" y="292100"/>
            <a:ext cx="3898900" cy="8636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输出：</a:t>
            </a:r>
          </a:p>
        </p:txBody>
      </p:sp>
      <p:sp>
        <p:nvSpPr>
          <p:cNvPr id="6" name="TextBox 1"/>
          <p:cNvSpPr txBox="1"/>
          <p:nvPr/>
        </p:nvSpPr>
        <p:spPr>
          <a:xfrm>
            <a:off x="558800" y="1219200"/>
            <a:ext cx="139700" cy="2159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2.</a:t>
            </a:r>
          </a:p>
        </p:txBody>
      </p:sp>
      <p:sp>
        <p:nvSpPr>
          <p:cNvPr id="7" name="TextBox 1"/>
          <p:cNvSpPr txBox="1"/>
          <p:nvPr/>
        </p:nvSpPr>
        <p:spPr>
          <a:xfrm>
            <a:off x="901700" y="1219200"/>
            <a:ext cx="5092700" cy="215900"/>
          </a:xfrm>
          <a:prstGeom prst="rect">
            <a:avLst/>
          </a:prstGeom>
          <a:noFill/>
        </p:spPr>
        <p:txBody>
          <a:bodyPr wrap="none" lIns="0" tIns="0" rIns="0" rtlCol="0">
            <a:spAutoFit/>
          </a:bodyPr>
          <a:lstStyle/>
          <a:p>
            <a:pPr>
              <a:lnSpc>
                <a:spcPts val="1700"/>
              </a:lnSpc>
            </a:pPr>
            <a:r>
              <a:rPr lang="en-US" altLang="zh-CN" sz="1405" dirty="0">
                <a:solidFill>
                  <a:srgbClr val="595757"/>
                </a:solidFill>
                <a:latin typeface="Microsoft YaHei UI" panose="020B0503020204020204" pitchFamily="18" charset="-122"/>
                <a:cs typeface="Microsoft YaHei UI" panose="020B0503020204020204" pitchFamily="18" charset="-122"/>
              </a:rPr>
              <a:t>获得、评估和准备组合分析模型的数据（市场分析人员——MA）</a:t>
            </a:r>
          </a:p>
        </p:txBody>
      </p:sp>
      <p:sp>
        <p:nvSpPr>
          <p:cNvPr id="8" name="TextBox 1"/>
          <p:cNvSpPr txBox="1"/>
          <p:nvPr/>
        </p:nvSpPr>
        <p:spPr>
          <a:xfrm>
            <a:off x="558800" y="1511300"/>
            <a:ext cx="3733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开始组合分析之前，必须先写好细分市场的简介</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1115618" y="1340738"/>
          <a:ext cx="6095949" cy="2387597"/>
        </p:xfrm>
        <a:graphic>
          <a:graphicData uri="http://schemas.openxmlformats.org/drawingml/2006/table">
            <a:tbl>
              <a:tblPr/>
              <a:tblGrid>
                <a:gridCol w="864057">
                  <a:extLst>
                    <a:ext uri="{9D8B030D-6E8A-4147-A177-3AD203B41FA5}">
                      <a16:colId xmlns:a16="http://schemas.microsoft.com/office/drawing/2014/main" val="20000"/>
                    </a:ext>
                  </a:extLst>
                </a:gridCol>
                <a:gridCol w="2664333">
                  <a:extLst>
                    <a:ext uri="{9D8B030D-6E8A-4147-A177-3AD203B41FA5}">
                      <a16:colId xmlns:a16="http://schemas.microsoft.com/office/drawing/2014/main" val="20001"/>
                    </a:ext>
                  </a:extLst>
                </a:gridCol>
                <a:gridCol w="2567559">
                  <a:extLst>
                    <a:ext uri="{9D8B030D-6E8A-4147-A177-3AD203B41FA5}">
                      <a16:colId xmlns:a16="http://schemas.microsoft.com/office/drawing/2014/main" val="20002"/>
                    </a:ext>
                  </a:extLst>
                </a:gridCol>
              </a:tblGrid>
              <a:tr h="243839">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细分市场</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预计的市场份额</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预计的市场份额</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1005840">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细分市场1</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我司产品包145</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我司产品包2</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000" dirty="0">
                          <a:solidFill>
                            <a:srgbClr val="000000"/>
                          </a:solidFill>
                          <a:latin typeface="Microsoft YaHei UI" panose="020B0503020204020204" pitchFamily="18" charset="-122"/>
                          <a:cs typeface="Microsoft YaHei UI" panose="020B0503020204020204" pitchFamily="18" charset="-122"/>
                        </a:rPr>
                        <a:t>竞争对手A的产品包1</a:t>
                      </a:r>
                      <a:endParaRPr lang="zh-CN" altLang="en-US" sz="10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竞争对手B的产品包1</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竞争对手B的产品包2</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45</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15</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000" dirty="0">
                          <a:solidFill>
                            <a:srgbClr val="000000"/>
                          </a:solidFill>
                          <a:latin typeface="Microsoft YaHei UI" panose="020B0503020204020204" pitchFamily="18" charset="-122"/>
                          <a:cs typeface="Microsoft YaHei UI" panose="020B0503020204020204" pitchFamily="18" charset="-122"/>
                        </a:rPr>
                        <a:t>20</a:t>
                      </a:r>
                      <a:endParaRPr lang="zh-CN" altLang="en-US" sz="10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10</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10</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370839">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细分市场2</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396239">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细分市场3</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370840">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solidFill>
                      <a:srgbClr val="F3F9FA"/>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42900" y="393700"/>
            <a:ext cx="3898900" cy="38989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STEP2：进行市场细分</a:t>
            </a:r>
          </a:p>
          <a:p>
            <a:pPr>
              <a:lnSpc>
                <a:spcPts val="2700"/>
              </a:lnSpc>
              <a:tabLst>
                <a:tab pos="215900" algn="l"/>
              </a:tabLst>
            </a:pPr>
            <a:r>
              <a:rPr lang="en-US" altLang="zh-CN" dirty="0"/>
              <a:t>	</a:t>
            </a:r>
            <a:r>
              <a:rPr lang="en-US" altLang="zh-CN" sz="1595" dirty="0">
                <a:solidFill>
                  <a:srgbClr val="595757"/>
                </a:solidFill>
                <a:latin typeface="Microsoft YaHei UI" panose="020B0503020204020204" pitchFamily="18" charset="-122"/>
                <a:cs typeface="Microsoft YaHei UI" panose="020B0503020204020204" pitchFamily="18" charset="-122"/>
              </a:rPr>
              <a:t>产品包与细分市场对应图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产品包与细分市场对应图”</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的目的在于：</a:t>
            </a:r>
          </a:p>
        </p:txBody>
      </p:sp>
      <p:sp>
        <p:nvSpPr>
          <p:cNvPr id="6" name="TextBox 1"/>
          <p:cNvSpPr txBox="1"/>
          <p:nvPr/>
        </p:nvSpPr>
        <p:spPr>
          <a:xfrm>
            <a:off x="558800" y="4292600"/>
            <a:ext cx="50800" cy="7874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7" name="TextBox 1"/>
          <p:cNvSpPr txBox="1"/>
          <p:nvPr/>
        </p:nvSpPr>
        <p:spPr>
          <a:xfrm>
            <a:off x="901700" y="4267200"/>
            <a:ext cx="7112000" cy="8128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明确我司和竞争对手销往每个细分市场的产品包</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确定各竞争对手提供的每个产品包的相对市场占有率</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了解我司哪些产品是面向不同的细分市场的，以确定对各细分市场进行财务分析的分配方法</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20040" y="1412747"/>
            <a:ext cx="8252459" cy="3781044"/>
          </a:xfrm>
          <a:custGeom>
            <a:avLst/>
            <a:gdLst>
              <a:gd name="connsiteX0" fmla="*/ 0 w 8252459"/>
              <a:gd name="connsiteY0" fmla="*/ 0 h 3781044"/>
              <a:gd name="connsiteX1" fmla="*/ 0 w 8252459"/>
              <a:gd name="connsiteY1" fmla="*/ 3781043 h 3781044"/>
              <a:gd name="connsiteX2" fmla="*/ 8252459 w 8252459"/>
              <a:gd name="connsiteY2" fmla="*/ 3781043 h 3781044"/>
              <a:gd name="connsiteX3" fmla="*/ 8252459 w 8252459"/>
              <a:gd name="connsiteY3" fmla="*/ 0 h 3781044"/>
              <a:gd name="connsiteX4" fmla="*/ 0 w 8252459"/>
              <a:gd name="connsiteY4" fmla="*/ 0 h 37810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52459" h="3781044">
                <a:moveTo>
                  <a:pt x="0" y="0"/>
                </a:moveTo>
                <a:lnTo>
                  <a:pt x="0" y="3781043"/>
                </a:lnTo>
                <a:lnTo>
                  <a:pt x="8252459" y="3781043"/>
                </a:lnTo>
                <a:lnTo>
                  <a:pt x="8252459"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33400" y="215900"/>
            <a:ext cx="40640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市场细分要注意的问题</a:t>
            </a:r>
          </a:p>
        </p:txBody>
      </p:sp>
      <p:sp>
        <p:nvSpPr>
          <p:cNvPr id="6" name="TextBox 1"/>
          <p:cNvSpPr txBox="1"/>
          <p:nvPr/>
        </p:nvSpPr>
        <p:spPr>
          <a:xfrm>
            <a:off x="609600" y="1485900"/>
            <a:ext cx="7962900" cy="7366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市场细分的目的便于企业集中资源在高利润回报的客户群体，寻找到</a:t>
            </a:r>
          </a:p>
          <a:p>
            <a:pPr>
              <a:lnSpc>
                <a:spcPts val="3200"/>
              </a:lnSpc>
            </a:pPr>
            <a:r>
              <a:rPr lang="en-US" altLang="zh-CN" sz="2005" dirty="0">
                <a:solidFill>
                  <a:srgbClr val="000000"/>
                </a:solidFill>
                <a:latin typeface="Microsoft YaHei UI" panose="020B0503020204020204" pitchFamily="18" charset="-122"/>
                <a:cs typeface="Microsoft YaHei UI" panose="020B0503020204020204" pitchFamily="18" charset="-122"/>
              </a:rPr>
              <a:t>企业的蓝海</a:t>
            </a:r>
          </a:p>
        </p:txBody>
      </p:sp>
      <p:sp>
        <p:nvSpPr>
          <p:cNvPr id="7" name="TextBox 1"/>
          <p:cNvSpPr txBox="1"/>
          <p:nvPr/>
        </p:nvSpPr>
        <p:spPr>
          <a:xfrm>
            <a:off x="609600" y="2349500"/>
            <a:ext cx="56769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不存在一个“唯一”、“绝对”的细分市场方法</a:t>
            </a:r>
          </a:p>
        </p:txBody>
      </p:sp>
      <p:sp>
        <p:nvSpPr>
          <p:cNvPr id="8" name="TextBox 1"/>
          <p:cNvSpPr txBox="1"/>
          <p:nvPr/>
        </p:nvSpPr>
        <p:spPr>
          <a:xfrm>
            <a:off x="609600" y="2844800"/>
            <a:ext cx="7823200" cy="7620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实现一个好的、实用的细分市场需要大量有关行业，消费者/用户，</a:t>
            </a:r>
          </a:p>
          <a:p>
            <a:pPr>
              <a:lnSpc>
                <a:spcPts val="3500"/>
              </a:lnSpc>
            </a:pPr>
            <a:r>
              <a:rPr lang="en-US" altLang="zh-CN" sz="2005" dirty="0">
                <a:solidFill>
                  <a:srgbClr val="000000"/>
                </a:solidFill>
                <a:latin typeface="Microsoft YaHei UI" panose="020B0503020204020204" pitchFamily="18" charset="-122"/>
                <a:cs typeface="Microsoft YaHei UI" panose="020B0503020204020204" pitchFamily="18" charset="-122"/>
              </a:rPr>
              <a:t>竞争对手，利润/成本方面的信息和数据</a:t>
            </a:r>
          </a:p>
        </p:txBody>
      </p:sp>
      <p:sp>
        <p:nvSpPr>
          <p:cNvPr id="9" name="TextBox 1"/>
          <p:cNvSpPr txBox="1"/>
          <p:nvPr/>
        </p:nvSpPr>
        <p:spPr>
          <a:xfrm>
            <a:off x="609600" y="3746500"/>
            <a:ext cx="7962900" cy="7620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目标细分市场要具有内在的吸引力，企业要具有服务于细分市场的竞</a:t>
            </a:r>
          </a:p>
          <a:p>
            <a:pPr>
              <a:lnSpc>
                <a:spcPts val="3500"/>
              </a:lnSpc>
            </a:pPr>
            <a:r>
              <a:rPr lang="en-US" altLang="zh-CN" sz="2005" dirty="0">
                <a:solidFill>
                  <a:srgbClr val="000000"/>
                </a:solidFill>
                <a:latin typeface="Microsoft YaHei UI" panose="020B0503020204020204" pitchFamily="18" charset="-122"/>
                <a:cs typeface="Microsoft YaHei UI" panose="020B0503020204020204" pitchFamily="18" charset="-122"/>
              </a:rPr>
              <a:t>争优势，二者缺一不可</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611555" y="2492882"/>
          <a:ext cx="7488885" cy="3402088"/>
        </p:xfrm>
        <a:graphic>
          <a:graphicData uri="http://schemas.openxmlformats.org/drawingml/2006/table">
            <a:tbl>
              <a:tblPr/>
              <a:tblGrid>
                <a:gridCol w="2232228">
                  <a:extLst>
                    <a:ext uri="{9D8B030D-6E8A-4147-A177-3AD203B41FA5}">
                      <a16:colId xmlns:a16="http://schemas.microsoft.com/office/drawing/2014/main" val="20000"/>
                    </a:ext>
                  </a:extLst>
                </a:gridCol>
                <a:gridCol w="2880360">
                  <a:extLst>
                    <a:ext uri="{9D8B030D-6E8A-4147-A177-3AD203B41FA5}">
                      <a16:colId xmlns:a16="http://schemas.microsoft.com/office/drawing/2014/main" val="20001"/>
                    </a:ext>
                  </a:extLst>
                </a:gridCol>
                <a:gridCol w="2376297">
                  <a:extLst>
                    <a:ext uri="{9D8B030D-6E8A-4147-A177-3AD203B41FA5}">
                      <a16:colId xmlns:a16="http://schemas.microsoft.com/office/drawing/2014/main" val="20002"/>
                    </a:ext>
                  </a:extLst>
                </a:gridCol>
              </a:tblGrid>
              <a:tr h="928116">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始于：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进行组合分析（战略组合分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析－SPAN）</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目的：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通过该流程，产品线排列各细分市场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和机会的优先级，所以产品线可以选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择出要投资的细分市场和机会。</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终于：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进行组合分析（财务分析—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FAN）</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0"/>
                  </a:ext>
                </a:extLst>
              </a:tr>
              <a:tr h="1828800">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输入：</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使命描述与市场定义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经过验证和测试，确定了可</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行性的“各初步选定的细分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市场”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各所选细分市场的概貌</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初步选定细分市场”的市</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场与财务数据</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活动：</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与当前组合映射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按市场/细分市场评估能力</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排列并选择市场/细分市场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选择投资/撤资的市场/细分市场并确</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定目标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制定战略规划管理角色</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SPAN</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市场吸引力</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Wingdings" panose="05000000000000000000" pitchFamily="18" charset="0"/>
                          <a:cs typeface="Wingdings" panose="05000000000000000000"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竞争地位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FAN</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产品线对各细分市场的战略与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业务见解</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645172">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来源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第2步：进行市场细分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客户：</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市场管理的后续步骤</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342900" y="292100"/>
            <a:ext cx="7721600" cy="10922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STEP3：进行组合分析</a:t>
            </a:r>
          </a:p>
          <a:p>
            <a:pPr>
              <a:lnSpc>
                <a:spcPts val="22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这一子流程包括把所有细分市场标准数据输入到分析模型中，使用这个模型并分析结</a:t>
            </a:r>
          </a:p>
          <a:p>
            <a:pPr>
              <a:lnSpc>
                <a:spcPts val="23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果。主要流程的结果是细分市场的选择。</a:t>
            </a:r>
          </a:p>
        </p:txBody>
      </p:sp>
      <p:sp>
        <p:nvSpPr>
          <p:cNvPr id="6" name="TextBox 1"/>
          <p:cNvSpPr txBox="1"/>
          <p:nvPr/>
        </p:nvSpPr>
        <p:spPr>
          <a:xfrm>
            <a:off x="558800" y="1447800"/>
            <a:ext cx="6096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目的：</a:t>
            </a:r>
          </a:p>
        </p:txBody>
      </p:sp>
      <p:sp>
        <p:nvSpPr>
          <p:cNvPr id="7" name="TextBox 1"/>
          <p:cNvSpPr txBox="1"/>
          <p:nvPr/>
        </p:nvSpPr>
        <p:spPr>
          <a:xfrm>
            <a:off x="558800" y="1816100"/>
            <a:ext cx="50800" cy="1905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8" name="TextBox 1"/>
          <p:cNvSpPr txBox="1"/>
          <p:nvPr/>
        </p:nvSpPr>
        <p:spPr>
          <a:xfrm>
            <a:off x="901700" y="1778000"/>
            <a:ext cx="39116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通过对各细分市场进行排序，确定产品线要投资的</a:t>
            </a:r>
          </a:p>
        </p:txBody>
      </p:sp>
      <p:sp>
        <p:nvSpPr>
          <p:cNvPr id="9" name="TextBox 1"/>
          <p:cNvSpPr txBox="1"/>
          <p:nvPr/>
        </p:nvSpPr>
        <p:spPr>
          <a:xfrm>
            <a:off x="558800" y="2082800"/>
            <a:ext cx="12446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细分市场机会。</a:t>
            </a:r>
          </a:p>
        </p:txBody>
      </p:sp>
      <p:sp>
        <p:nvSpPr>
          <p:cNvPr id="10" name="TextBox 1"/>
          <p:cNvSpPr txBox="1"/>
          <p:nvPr/>
        </p:nvSpPr>
        <p:spPr>
          <a:xfrm>
            <a:off x="5372100" y="1460500"/>
            <a:ext cx="8128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交付件：</a:t>
            </a:r>
          </a:p>
        </p:txBody>
      </p:sp>
      <p:sp>
        <p:nvSpPr>
          <p:cNvPr id="11" name="TextBox 1"/>
          <p:cNvSpPr txBox="1"/>
          <p:nvPr/>
        </p:nvSpPr>
        <p:spPr>
          <a:xfrm>
            <a:off x="5372100" y="1828800"/>
            <a:ext cx="50800" cy="1905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12" name="TextBox 1"/>
          <p:cNvSpPr txBox="1"/>
          <p:nvPr/>
        </p:nvSpPr>
        <p:spPr>
          <a:xfrm>
            <a:off x="5715000" y="1803400"/>
            <a:ext cx="2413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SPAN结果，选定目标细分市场</a:t>
            </a:r>
          </a:p>
        </p:txBody>
      </p:sp>
      <p:sp>
        <p:nvSpPr>
          <p:cNvPr id="13" name="TextBox 1"/>
          <p:cNvSpPr txBox="1"/>
          <p:nvPr/>
        </p:nvSpPr>
        <p:spPr>
          <a:xfrm>
            <a:off x="5372100" y="2120900"/>
            <a:ext cx="50800" cy="1905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14" name="TextBox 1"/>
          <p:cNvSpPr txBox="1"/>
          <p:nvPr/>
        </p:nvSpPr>
        <p:spPr>
          <a:xfrm>
            <a:off x="5715000" y="2095500"/>
            <a:ext cx="22733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各目标细分市场的SWOT分析</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940295" y="0"/>
            <a:ext cx="2203704" cy="2197100"/>
          </a:xfrm>
          <a:custGeom>
            <a:avLst/>
            <a:gdLst>
              <a:gd name="connsiteX0" fmla="*/ 0 w 2203704"/>
              <a:gd name="connsiteY0" fmla="*/ 0 h 2197100"/>
              <a:gd name="connsiteX1" fmla="*/ 2203704 w 2203704"/>
              <a:gd name="connsiteY1" fmla="*/ 0 h 2197100"/>
              <a:gd name="connsiteX2" fmla="*/ 2203704 w 2203704"/>
              <a:gd name="connsiteY2" fmla="*/ 2197100 h 2197100"/>
              <a:gd name="connsiteX3" fmla="*/ 0 w 2203704"/>
              <a:gd name="connsiteY3" fmla="*/ 2197100 h 2197100"/>
              <a:gd name="connsiteX4" fmla="*/ 0 w 2203704"/>
              <a:gd name="connsiteY4" fmla="*/ 0 h 2197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03704" h="2197100">
                <a:moveTo>
                  <a:pt x="0" y="0"/>
                </a:moveTo>
                <a:lnTo>
                  <a:pt x="2203704" y="0"/>
                </a:lnTo>
                <a:lnTo>
                  <a:pt x="2203704" y="2197100"/>
                </a:lnTo>
                <a:lnTo>
                  <a:pt x="0" y="21971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6907" y="202691"/>
            <a:ext cx="931164" cy="746759"/>
          </a:xfrm>
          <a:custGeom>
            <a:avLst/>
            <a:gdLst>
              <a:gd name="connsiteX0" fmla="*/ 209423 w 931164"/>
              <a:gd name="connsiteY0" fmla="*/ 739647 h 746759"/>
              <a:gd name="connsiteX1" fmla="*/ 701929 w 931164"/>
              <a:gd name="connsiteY1" fmla="*/ 740410 h 746759"/>
              <a:gd name="connsiteX2" fmla="*/ 779780 w 931164"/>
              <a:gd name="connsiteY2" fmla="*/ 608202 h 746759"/>
              <a:gd name="connsiteX3" fmla="*/ 853821 w 931164"/>
              <a:gd name="connsiteY3" fmla="*/ 473075 h 746759"/>
              <a:gd name="connsiteX4" fmla="*/ 924814 w 931164"/>
              <a:gd name="connsiteY4" fmla="*/ 336295 h 746759"/>
              <a:gd name="connsiteX5" fmla="*/ 777494 w 931164"/>
              <a:gd name="connsiteY5" fmla="*/ 419608 h 746759"/>
              <a:gd name="connsiteX6" fmla="*/ 6350 w 931164"/>
              <a:gd name="connsiteY6" fmla="*/ 6350 h 746759"/>
              <a:gd name="connsiteX7" fmla="*/ 179705 w 931164"/>
              <a:gd name="connsiteY7" fmla="*/ 219456 h 746759"/>
              <a:gd name="connsiteX8" fmla="*/ 72771 w 931164"/>
              <a:gd name="connsiteY8" fmla="*/ 466216 h 746759"/>
              <a:gd name="connsiteX9" fmla="*/ 374396 w 931164"/>
              <a:gd name="connsiteY9" fmla="*/ 646430 h 746759"/>
              <a:gd name="connsiteX10" fmla="*/ 209423 w 931164"/>
              <a:gd name="connsiteY10" fmla="*/ 739647 h 7467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31164" h="746759">
                <a:moveTo>
                  <a:pt x="209423" y="739647"/>
                </a:moveTo>
                <a:lnTo>
                  <a:pt x="701929" y="740410"/>
                </a:lnTo>
                <a:lnTo>
                  <a:pt x="779780" y="608202"/>
                </a:lnTo>
                <a:lnTo>
                  <a:pt x="853821" y="473075"/>
                </a:lnTo>
                <a:lnTo>
                  <a:pt x="924814" y="336295"/>
                </a:lnTo>
                <a:lnTo>
                  <a:pt x="777494" y="419608"/>
                </a:lnTo>
                <a:cubicBezTo>
                  <a:pt x="611885" y="163957"/>
                  <a:pt x="309626" y="6350"/>
                  <a:pt x="6350" y="6350"/>
                </a:cubicBezTo>
                <a:lnTo>
                  <a:pt x="179705" y="219456"/>
                </a:lnTo>
                <a:lnTo>
                  <a:pt x="72771" y="466216"/>
                </a:lnTo>
                <a:cubicBezTo>
                  <a:pt x="191008" y="486663"/>
                  <a:pt x="300355" y="552069"/>
                  <a:pt x="374396" y="646430"/>
                </a:cubicBezTo>
                <a:lnTo>
                  <a:pt x="209423" y="73964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293607" y="749808"/>
            <a:ext cx="705612" cy="882396"/>
          </a:xfrm>
          <a:custGeom>
            <a:avLst/>
            <a:gdLst>
              <a:gd name="connsiteX0" fmla="*/ 217170 w 705612"/>
              <a:gd name="connsiteY0" fmla="*/ 882396 h 882396"/>
              <a:gd name="connsiteX1" fmla="*/ 705611 w 705612"/>
              <a:gd name="connsiteY1" fmla="*/ 872489 h 882396"/>
              <a:gd name="connsiteX2" fmla="*/ 554228 w 705612"/>
              <a:gd name="connsiteY2" fmla="*/ 787780 h 882396"/>
              <a:gd name="connsiteX3" fmla="*/ 581786 w 705612"/>
              <a:gd name="connsiteY3" fmla="*/ 0 h 882396"/>
              <a:gd name="connsiteX4" fmla="*/ 452628 w 705612"/>
              <a:gd name="connsiteY4" fmla="*/ 225805 h 882396"/>
              <a:gd name="connsiteX5" fmla="*/ 172720 w 705612"/>
              <a:gd name="connsiteY5" fmla="*/ 222758 h 882396"/>
              <a:gd name="connsiteX6" fmla="*/ 150622 w 705612"/>
              <a:gd name="connsiteY6" fmla="*/ 561339 h 882396"/>
              <a:gd name="connsiteX7" fmla="*/ 0 w 705612"/>
              <a:gd name="connsiteY7" fmla="*/ 479678 h 882396"/>
              <a:gd name="connsiteX8" fmla="*/ 217170 w 705612"/>
              <a:gd name="connsiteY8" fmla="*/ 882396 h 8823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05612" h="882396">
                <a:moveTo>
                  <a:pt x="217170" y="882396"/>
                </a:moveTo>
                <a:lnTo>
                  <a:pt x="705611" y="872489"/>
                </a:lnTo>
                <a:lnTo>
                  <a:pt x="554228" y="787780"/>
                </a:lnTo>
                <a:cubicBezTo>
                  <a:pt x="691007" y="548131"/>
                  <a:pt x="701548" y="248919"/>
                  <a:pt x="581786" y="0"/>
                </a:cubicBezTo>
                <a:lnTo>
                  <a:pt x="452628" y="225805"/>
                </a:lnTo>
                <a:lnTo>
                  <a:pt x="172720" y="222758"/>
                </a:lnTo>
                <a:cubicBezTo>
                  <a:pt x="209931" y="331088"/>
                  <a:pt x="199390" y="458216"/>
                  <a:pt x="150622" y="561339"/>
                </a:cubicBezTo>
                <a:lnTo>
                  <a:pt x="0" y="479678"/>
                </a:lnTo>
                <a:lnTo>
                  <a:pt x="217170" y="882396"/>
                </a:lnTo>
              </a:path>
            </a:pathLst>
          </a:custGeom>
          <a:solidFill>
            <a:srgbClr val="CC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87511" y="742187"/>
            <a:ext cx="717804" cy="896111"/>
          </a:xfrm>
          <a:custGeom>
            <a:avLst/>
            <a:gdLst>
              <a:gd name="connsiteX0" fmla="*/ 223266 w 717804"/>
              <a:gd name="connsiteY0" fmla="*/ 889762 h 896111"/>
              <a:gd name="connsiteX1" fmla="*/ 711454 w 717804"/>
              <a:gd name="connsiteY1" fmla="*/ 879856 h 896111"/>
              <a:gd name="connsiteX2" fmla="*/ 560196 w 717804"/>
              <a:gd name="connsiteY2" fmla="*/ 795020 h 896111"/>
              <a:gd name="connsiteX3" fmla="*/ 587629 w 717804"/>
              <a:gd name="connsiteY3" fmla="*/ 6350 h 896111"/>
              <a:gd name="connsiteX4" fmla="*/ 458596 w 717804"/>
              <a:gd name="connsiteY4" fmla="*/ 232409 h 896111"/>
              <a:gd name="connsiteX5" fmla="*/ 178943 w 717804"/>
              <a:gd name="connsiteY5" fmla="*/ 229362 h 896111"/>
              <a:gd name="connsiteX6" fmla="*/ 156844 w 717804"/>
              <a:gd name="connsiteY6" fmla="*/ 568325 h 896111"/>
              <a:gd name="connsiteX7" fmla="*/ 6350 w 717804"/>
              <a:gd name="connsiteY7" fmla="*/ 486664 h 896111"/>
              <a:gd name="connsiteX8" fmla="*/ 223266 w 717804"/>
              <a:gd name="connsiteY8" fmla="*/ 889762 h 8961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7804" h="896111">
                <a:moveTo>
                  <a:pt x="223266" y="889762"/>
                </a:moveTo>
                <a:lnTo>
                  <a:pt x="711454" y="879856"/>
                </a:lnTo>
                <a:lnTo>
                  <a:pt x="560196" y="795020"/>
                </a:lnTo>
                <a:cubicBezTo>
                  <a:pt x="696848" y="555117"/>
                  <a:pt x="707390" y="255523"/>
                  <a:pt x="587629" y="6350"/>
                </a:cubicBezTo>
                <a:lnTo>
                  <a:pt x="458596" y="232409"/>
                </a:lnTo>
                <a:lnTo>
                  <a:pt x="178943" y="229362"/>
                </a:lnTo>
                <a:cubicBezTo>
                  <a:pt x="216154" y="337820"/>
                  <a:pt x="205613" y="465073"/>
                  <a:pt x="156844" y="568325"/>
                </a:cubicBezTo>
                <a:lnTo>
                  <a:pt x="6350" y="486664"/>
                </a:lnTo>
                <a:lnTo>
                  <a:pt x="223266" y="88976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7057643" y="1290827"/>
            <a:ext cx="894588" cy="734568"/>
          </a:xfrm>
          <a:custGeom>
            <a:avLst/>
            <a:gdLst>
              <a:gd name="connsiteX0" fmla="*/ 316103 w 894588"/>
              <a:gd name="connsiteY0" fmla="*/ 6350 h 734568"/>
              <a:gd name="connsiteX1" fmla="*/ 6350 w 894588"/>
              <a:gd name="connsiteY1" fmla="*/ 370713 h 734568"/>
              <a:gd name="connsiteX2" fmla="*/ 179197 w 894588"/>
              <a:gd name="connsiteY2" fmla="*/ 309625 h 734568"/>
              <a:gd name="connsiteX3" fmla="*/ 877443 w 894588"/>
              <a:gd name="connsiteY3" fmla="*/ 728217 h 734568"/>
              <a:gd name="connsiteX4" fmla="*/ 750570 w 894588"/>
              <a:gd name="connsiteY4" fmla="*/ 517398 h 734568"/>
              <a:gd name="connsiteX5" fmla="*/ 888238 w 894588"/>
              <a:gd name="connsiteY5" fmla="*/ 271399 h 734568"/>
              <a:gd name="connsiteX6" fmla="*/ 638175 w 894588"/>
              <a:gd name="connsiteY6" fmla="*/ 146938 h 734568"/>
              <a:gd name="connsiteX7" fmla="*/ 786511 w 894588"/>
              <a:gd name="connsiteY7" fmla="*/ 93472 h 734568"/>
              <a:gd name="connsiteX8" fmla="*/ 316103 w 894588"/>
              <a:gd name="connsiteY8" fmla="*/ 6350 h 7345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894588" h="734568">
                <a:moveTo>
                  <a:pt x="316103" y="6350"/>
                </a:moveTo>
                <a:lnTo>
                  <a:pt x="6350" y="370713"/>
                </a:lnTo>
                <a:lnTo>
                  <a:pt x="179197" y="309625"/>
                </a:lnTo>
                <a:cubicBezTo>
                  <a:pt x="333502" y="547497"/>
                  <a:pt x="594995" y="703198"/>
                  <a:pt x="877443" y="728217"/>
                </a:cubicBezTo>
                <a:lnTo>
                  <a:pt x="750570" y="517398"/>
                </a:lnTo>
                <a:lnTo>
                  <a:pt x="888238" y="271399"/>
                </a:lnTo>
                <a:cubicBezTo>
                  <a:pt x="794004" y="258952"/>
                  <a:pt x="706755" y="211455"/>
                  <a:pt x="638175" y="146938"/>
                </a:cubicBezTo>
                <a:lnTo>
                  <a:pt x="786511" y="93472"/>
                </a:lnTo>
                <a:lnTo>
                  <a:pt x="3161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7252716" y="64007"/>
            <a:ext cx="928115" cy="813816"/>
          </a:xfrm>
          <a:custGeom>
            <a:avLst/>
            <a:gdLst>
              <a:gd name="connsiteX0" fmla="*/ 406780 w 928115"/>
              <a:gd name="connsiteY0" fmla="*/ 807466 h 813816"/>
              <a:gd name="connsiteX1" fmla="*/ 712342 w 928115"/>
              <a:gd name="connsiteY1" fmla="*/ 608583 h 813816"/>
              <a:gd name="connsiteX2" fmla="*/ 737615 w 928115"/>
              <a:gd name="connsiteY2" fmla="*/ 778509 h 813816"/>
              <a:gd name="connsiteX3" fmla="*/ 921765 w 928115"/>
              <a:gd name="connsiteY3" fmla="*/ 365379 h 813816"/>
              <a:gd name="connsiteX4" fmla="*/ 645921 w 928115"/>
              <a:gd name="connsiteY4" fmla="*/ 6350 h 813816"/>
              <a:gd name="connsiteX5" fmla="*/ 646683 w 928115"/>
              <a:gd name="connsiteY5" fmla="*/ 159512 h 813816"/>
              <a:gd name="connsiteX6" fmla="*/ 6350 w 928115"/>
              <a:gd name="connsiteY6" fmla="*/ 585597 h 813816"/>
              <a:gd name="connsiteX7" fmla="*/ 267715 w 928115"/>
              <a:gd name="connsiteY7" fmla="*/ 587121 h 813816"/>
              <a:gd name="connsiteX8" fmla="*/ 406780 w 928115"/>
              <a:gd name="connsiteY8" fmla="*/ 807466 h 8138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928115" h="813816">
                <a:moveTo>
                  <a:pt x="406780" y="807466"/>
                </a:moveTo>
                <a:cubicBezTo>
                  <a:pt x="478663" y="705993"/>
                  <a:pt x="588644" y="629665"/>
                  <a:pt x="712342" y="608583"/>
                </a:cubicBezTo>
                <a:lnTo>
                  <a:pt x="737615" y="778509"/>
                </a:lnTo>
                <a:lnTo>
                  <a:pt x="921765" y="365379"/>
                </a:lnTo>
                <a:lnTo>
                  <a:pt x="645921" y="6350"/>
                </a:lnTo>
                <a:lnTo>
                  <a:pt x="646683" y="159512"/>
                </a:lnTo>
                <a:cubicBezTo>
                  <a:pt x="374268" y="209930"/>
                  <a:pt x="153542" y="349504"/>
                  <a:pt x="6350" y="585597"/>
                </a:cubicBezTo>
                <a:lnTo>
                  <a:pt x="267715" y="587121"/>
                </a:lnTo>
                <a:lnTo>
                  <a:pt x="406780" y="80746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7010400" y="673608"/>
            <a:ext cx="731520" cy="816863"/>
          </a:xfrm>
          <a:custGeom>
            <a:avLst/>
            <a:gdLst>
              <a:gd name="connsiteX0" fmla="*/ 480441 w 731520"/>
              <a:gd name="connsiteY0" fmla="*/ 6350 h 816863"/>
              <a:gd name="connsiteX1" fmla="*/ 6350 w 731520"/>
              <a:gd name="connsiteY1" fmla="*/ 7111 h 816863"/>
              <a:gd name="connsiteX2" fmla="*/ 155447 w 731520"/>
              <a:gd name="connsiteY2" fmla="*/ 91186 h 816863"/>
              <a:gd name="connsiteX3" fmla="*/ 163068 w 731520"/>
              <a:gd name="connsiteY3" fmla="*/ 810513 h 816863"/>
              <a:gd name="connsiteX4" fmla="*/ 349757 w 731520"/>
              <a:gd name="connsiteY4" fmla="*/ 590550 h 816863"/>
              <a:gd name="connsiteX5" fmla="*/ 589788 w 731520"/>
              <a:gd name="connsiteY5" fmla="*/ 628777 h 816863"/>
              <a:gd name="connsiteX6" fmla="*/ 565277 w 731520"/>
              <a:gd name="connsiteY6" fmla="*/ 322580 h 816863"/>
              <a:gd name="connsiteX7" fmla="*/ 725169 w 731520"/>
              <a:gd name="connsiteY7" fmla="*/ 411099 h 816863"/>
              <a:gd name="connsiteX8" fmla="*/ 480441 w 731520"/>
              <a:gd name="connsiteY8" fmla="*/ 6350 h 8168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31520" h="816863">
                <a:moveTo>
                  <a:pt x="480441" y="6350"/>
                </a:moveTo>
                <a:lnTo>
                  <a:pt x="6350" y="7111"/>
                </a:lnTo>
                <a:lnTo>
                  <a:pt x="155447" y="91186"/>
                </a:lnTo>
                <a:cubicBezTo>
                  <a:pt x="56895" y="318008"/>
                  <a:pt x="59690" y="585850"/>
                  <a:pt x="163068" y="810513"/>
                </a:cubicBezTo>
                <a:lnTo>
                  <a:pt x="349757" y="590550"/>
                </a:lnTo>
                <a:lnTo>
                  <a:pt x="589788" y="628777"/>
                </a:lnTo>
                <a:cubicBezTo>
                  <a:pt x="547243" y="540130"/>
                  <a:pt x="534669" y="416433"/>
                  <a:pt x="565277" y="322580"/>
                </a:cubicBezTo>
                <a:lnTo>
                  <a:pt x="725169" y="411099"/>
                </a:lnTo>
                <a:lnTo>
                  <a:pt x="48044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7840980" y="1391411"/>
            <a:ext cx="941831" cy="821436"/>
          </a:xfrm>
          <a:custGeom>
            <a:avLst/>
            <a:gdLst>
              <a:gd name="connsiteX0" fmla="*/ 6350 w 941831"/>
              <a:gd name="connsiteY0" fmla="*/ 409575 h 821436"/>
              <a:gd name="connsiteX1" fmla="*/ 240156 w 941831"/>
              <a:gd name="connsiteY1" fmla="*/ 815086 h 821436"/>
              <a:gd name="connsiteX2" fmla="*/ 240156 w 941831"/>
              <a:gd name="connsiteY2" fmla="*/ 628777 h 821436"/>
              <a:gd name="connsiteX3" fmla="*/ 599313 w 941831"/>
              <a:gd name="connsiteY3" fmla="*/ 535558 h 821436"/>
              <a:gd name="connsiteX4" fmla="*/ 935481 w 941831"/>
              <a:gd name="connsiteY4" fmla="*/ 259842 h 821436"/>
              <a:gd name="connsiteX5" fmla="*/ 653541 w 941831"/>
              <a:gd name="connsiteY5" fmla="*/ 274447 h 821436"/>
              <a:gd name="connsiteX6" fmla="*/ 525144 w 941831"/>
              <a:gd name="connsiteY6" fmla="*/ 33909 h 821436"/>
              <a:gd name="connsiteX7" fmla="*/ 240156 w 941831"/>
              <a:gd name="connsiteY7" fmla="*/ 174371 h 821436"/>
              <a:gd name="connsiteX8" fmla="*/ 240156 w 941831"/>
              <a:gd name="connsiteY8" fmla="*/ 6350 h 821436"/>
              <a:gd name="connsiteX9" fmla="*/ 6350 w 941831"/>
              <a:gd name="connsiteY9" fmla="*/ 409575 h 8214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41831" h="821436">
                <a:moveTo>
                  <a:pt x="6350" y="409575"/>
                </a:moveTo>
                <a:lnTo>
                  <a:pt x="240156" y="815086"/>
                </a:lnTo>
                <a:lnTo>
                  <a:pt x="240156" y="628777"/>
                </a:lnTo>
                <a:cubicBezTo>
                  <a:pt x="351663" y="627380"/>
                  <a:pt x="498982" y="584327"/>
                  <a:pt x="599313" y="535558"/>
                </a:cubicBezTo>
                <a:cubicBezTo>
                  <a:pt x="731646" y="472948"/>
                  <a:pt x="847343" y="376682"/>
                  <a:pt x="935481" y="259842"/>
                </a:cubicBezTo>
                <a:lnTo>
                  <a:pt x="653541" y="274447"/>
                </a:lnTo>
                <a:lnTo>
                  <a:pt x="525144" y="33909"/>
                </a:lnTo>
                <a:cubicBezTo>
                  <a:pt x="448182" y="109093"/>
                  <a:pt x="348233" y="163068"/>
                  <a:pt x="240156" y="174371"/>
                </a:cubicBezTo>
                <a:lnTo>
                  <a:pt x="240156" y="6350"/>
                </a:lnTo>
                <a:lnTo>
                  <a:pt x="6350" y="4095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635000" y="203200"/>
            <a:ext cx="24384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组合分析概况</a:t>
            </a:r>
          </a:p>
        </p:txBody>
      </p:sp>
      <p:sp>
        <p:nvSpPr>
          <p:cNvPr id="13" name="TextBox 1"/>
          <p:cNvSpPr txBox="1"/>
          <p:nvPr/>
        </p:nvSpPr>
        <p:spPr>
          <a:xfrm>
            <a:off x="609600" y="1092200"/>
            <a:ext cx="6096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目的：</a:t>
            </a:r>
          </a:p>
        </p:txBody>
      </p:sp>
      <p:sp>
        <p:nvSpPr>
          <p:cNvPr id="14" name="TextBox 1"/>
          <p:cNvSpPr txBox="1"/>
          <p:nvPr/>
        </p:nvSpPr>
        <p:spPr>
          <a:xfrm>
            <a:off x="635000" y="1460500"/>
            <a:ext cx="2628900" cy="660400"/>
          </a:xfrm>
          <a:prstGeom prst="rect">
            <a:avLst/>
          </a:prstGeom>
          <a:noFill/>
        </p:spPr>
        <p:txBody>
          <a:bodyPr wrap="none" lIns="0" tIns="0" rIns="0" rtlCol="0">
            <a:spAutoFit/>
          </a:bodyPr>
          <a:lstStyle/>
          <a:p>
            <a:pPr>
              <a:lnSpc>
                <a:spcPts val="2000"/>
              </a:lnSpc>
            </a:pPr>
            <a:r>
              <a:rPr lang="en-US" altLang="zh-CN" sz="1600" dirty="0">
                <a:solidFill>
                  <a:srgbClr val="000000"/>
                </a:solidFill>
                <a:latin typeface="Microsoft YaHei UI" panose="020B0503020204020204" pitchFamily="18" charset="-122"/>
                <a:cs typeface="Microsoft YaHei UI" panose="020B0503020204020204" pitchFamily="18" charset="-122"/>
              </a:rPr>
              <a:t>确定细分市场进行优先级排序</a:t>
            </a:r>
          </a:p>
          <a:p>
            <a:pPr>
              <a:lnSpc>
                <a:spcPts val="1000"/>
              </a:lnSpc>
            </a:pPr>
            <a:endParaRPr lang="en-US" altLang="zh-CN" dirty="0"/>
          </a:p>
          <a:p>
            <a:pPr>
              <a:lnSpc>
                <a:spcPts val="2200"/>
              </a:lnSpc>
            </a:pPr>
            <a:r>
              <a:rPr lang="en-US" altLang="zh-CN" sz="1595" dirty="0">
                <a:solidFill>
                  <a:srgbClr val="000000"/>
                </a:solidFill>
                <a:latin typeface="Microsoft YaHei UI" panose="020B0503020204020204" pitchFamily="18" charset="-122"/>
                <a:cs typeface="Microsoft YaHei UI" panose="020B0503020204020204" pitchFamily="18" charset="-122"/>
              </a:rPr>
              <a:t>活动：</a:t>
            </a:r>
          </a:p>
        </p:txBody>
      </p:sp>
      <p:sp>
        <p:nvSpPr>
          <p:cNvPr id="15" name="TextBox 1"/>
          <p:cNvSpPr txBox="1"/>
          <p:nvPr/>
        </p:nvSpPr>
        <p:spPr>
          <a:xfrm>
            <a:off x="8318500" y="419100"/>
            <a:ext cx="228600" cy="241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市场</a:t>
            </a:r>
          </a:p>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细分</a:t>
            </a:r>
          </a:p>
        </p:txBody>
      </p:sp>
      <p:sp>
        <p:nvSpPr>
          <p:cNvPr id="16" name="TextBox 1"/>
          <p:cNvSpPr txBox="1"/>
          <p:nvPr/>
        </p:nvSpPr>
        <p:spPr>
          <a:xfrm>
            <a:off x="7035800" y="457200"/>
            <a:ext cx="990600" cy="508000"/>
          </a:xfrm>
          <a:prstGeom prst="rect">
            <a:avLst/>
          </a:prstGeom>
          <a:noFill/>
        </p:spPr>
        <p:txBody>
          <a:bodyPr wrap="none" lIns="0" tIns="0" rIns="0" rtlCol="0">
            <a:spAutoFit/>
          </a:bodyPr>
          <a:lstStyle/>
          <a:p>
            <a:pPr>
              <a:lnSpc>
                <a:spcPts val="900"/>
              </a:lnSpc>
              <a:tabLst>
                <a:tab pos="5334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理解市场</a:t>
            </a:r>
          </a:p>
          <a:p>
            <a:pPr>
              <a:lnSpc>
                <a:spcPts val="1000"/>
              </a:lnSpc>
            </a:pPr>
            <a:endParaRPr lang="en-US" altLang="zh-CN" dirty="0"/>
          </a:p>
          <a:p>
            <a:pPr>
              <a:lnSpc>
                <a:spcPts val="1000"/>
              </a:lnSpc>
            </a:pPr>
            <a:endParaRPr lang="en-US" altLang="zh-CN" dirty="0"/>
          </a:p>
          <a:p>
            <a:pPr>
              <a:lnSpc>
                <a:spcPts val="1100"/>
              </a:lnSpc>
              <a:tabLst>
                <a:tab pos="5334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管理业务计划</a:t>
            </a:r>
          </a:p>
        </p:txBody>
      </p:sp>
      <p:sp>
        <p:nvSpPr>
          <p:cNvPr id="17" name="TextBox 1"/>
          <p:cNvSpPr txBox="1"/>
          <p:nvPr/>
        </p:nvSpPr>
        <p:spPr>
          <a:xfrm>
            <a:off x="7086600" y="977900"/>
            <a:ext cx="5080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和评价绩效</a:t>
            </a:r>
          </a:p>
        </p:txBody>
      </p:sp>
      <p:sp>
        <p:nvSpPr>
          <p:cNvPr id="18" name="TextBox 1"/>
          <p:cNvSpPr txBox="1"/>
          <p:nvPr/>
        </p:nvSpPr>
        <p:spPr>
          <a:xfrm>
            <a:off x="8394700" y="1193800"/>
            <a:ext cx="609600" cy="152400"/>
          </a:xfrm>
          <a:prstGeom prst="rect">
            <a:avLst/>
          </a:prstGeom>
          <a:noFill/>
        </p:spPr>
        <p:txBody>
          <a:bodyPr wrap="none" lIns="0" tIns="0" rIns="0" rtlCol="0">
            <a:spAutoFit/>
          </a:bodyPr>
          <a:lstStyle/>
          <a:p>
            <a:pPr>
              <a:lnSpc>
                <a:spcPts val="1200"/>
              </a:lnSpc>
            </a:pPr>
            <a:r>
              <a:rPr lang="en-US" altLang="zh-CN" sz="1200" dirty="0">
                <a:solidFill>
                  <a:srgbClr val="CC0000"/>
                </a:solidFill>
                <a:latin typeface="Microsoft YaHei UI" panose="020B0503020204020204" pitchFamily="18" charset="-122"/>
                <a:cs typeface="Microsoft YaHei UI" panose="020B0503020204020204" pitchFamily="18" charset="-122"/>
              </a:rPr>
              <a:t>组合分析</a:t>
            </a:r>
          </a:p>
        </p:txBody>
      </p:sp>
      <p:sp>
        <p:nvSpPr>
          <p:cNvPr id="19" name="TextBox 1"/>
          <p:cNvSpPr txBox="1"/>
          <p:nvPr/>
        </p:nvSpPr>
        <p:spPr>
          <a:xfrm>
            <a:off x="7327900" y="1511300"/>
            <a:ext cx="1219200" cy="342900"/>
          </a:xfrm>
          <a:prstGeom prst="rect">
            <a:avLst/>
          </a:prstGeom>
          <a:noFill/>
        </p:spPr>
        <p:txBody>
          <a:bodyPr wrap="none" lIns="0" tIns="0" rIns="0" rtlCol="0">
            <a:spAutoFit/>
          </a:bodyPr>
          <a:lstStyle/>
          <a:p>
            <a:pPr>
              <a:lnSpc>
                <a:spcPts val="800"/>
              </a:lnSpc>
              <a:tabLst>
                <a:tab pos="685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整合和制定</a:t>
            </a:r>
          </a:p>
          <a:p>
            <a:pPr>
              <a:lnSpc>
                <a:spcPts val="900"/>
              </a:lnSpc>
              <a:tabLst>
                <a:tab pos="685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产品线规划</a:t>
            </a:r>
            <a:r>
              <a:rPr lang="en-US" altLang="zh-CN" sz="805" dirty="0">
                <a:latin typeface="Times New Roman" panose="02020603050405020304" pitchFamily="18" charset="0"/>
                <a:cs typeface="Times New Roman" panose="02020603050405020304" pitchFamily="18" charset="0"/>
              </a:rPr>
              <a:t>    </a:t>
            </a:r>
            <a:r>
              <a:rPr lang="en-US" altLang="zh-CN" sz="805" dirty="0">
                <a:solidFill>
                  <a:srgbClr val="000000"/>
                </a:solidFill>
                <a:latin typeface="Microsoft YaHei UI" panose="020B0503020204020204" pitchFamily="18" charset="-122"/>
                <a:cs typeface="Microsoft YaHei UI" panose="020B0503020204020204" pitchFamily="18" charset="-122"/>
              </a:rPr>
              <a:t>制定细分市场</a:t>
            </a:r>
          </a:p>
          <a:p>
            <a:pPr>
              <a:lnSpc>
                <a:spcPts val="900"/>
              </a:lnSpc>
              <a:tabLst>
                <a:tab pos="6858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业务计划</a:t>
            </a:r>
          </a:p>
        </p:txBody>
      </p:sp>
      <p:sp>
        <p:nvSpPr>
          <p:cNvPr id="20" name="TextBox 1"/>
          <p:cNvSpPr txBox="1"/>
          <p:nvPr/>
        </p:nvSpPr>
        <p:spPr>
          <a:xfrm>
            <a:off x="7759700" y="1041400"/>
            <a:ext cx="571500" cy="228600"/>
          </a:xfrm>
          <a:prstGeom prst="rect">
            <a:avLst/>
          </a:prstGeom>
          <a:noFill/>
        </p:spPr>
        <p:txBody>
          <a:bodyPr wrap="none" lIns="0" tIns="0" rIns="0" rtlCol="0">
            <a:spAutoFit/>
          </a:bodyPr>
          <a:lstStyle/>
          <a:p>
            <a:pPr>
              <a:lnSpc>
                <a:spcPts val="900"/>
              </a:lnSpc>
              <a:tabLst>
                <a:tab pos="165100" algn="l"/>
              </a:tabLst>
            </a:pPr>
            <a:r>
              <a:rPr lang="en-US" altLang="zh-CN" sz="900" dirty="0">
                <a:solidFill>
                  <a:srgbClr val="000000"/>
                </a:solidFill>
                <a:latin typeface="Microsoft YaHei UI" panose="020B0503020204020204" pitchFamily="18" charset="-122"/>
                <a:cs typeface="Microsoft YaHei UI" panose="020B0503020204020204" pitchFamily="18" charset="-122"/>
              </a:rPr>
              <a:t>市场及客户</a:t>
            </a:r>
          </a:p>
          <a:p>
            <a:pPr>
              <a:lnSpc>
                <a:spcPts val="900"/>
              </a:lnSpc>
              <a:tabLst>
                <a:tab pos="1651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需求</a:t>
            </a:r>
          </a:p>
        </p:txBody>
      </p:sp>
      <p:sp>
        <p:nvSpPr>
          <p:cNvPr id="21" name="TextBox 1"/>
          <p:cNvSpPr txBox="1"/>
          <p:nvPr/>
        </p:nvSpPr>
        <p:spPr>
          <a:xfrm>
            <a:off x="609600" y="2362200"/>
            <a:ext cx="139700" cy="30988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1.</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2.</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pPr>
            <a:r>
              <a:rPr lang="en-US" altLang="zh-CN" sz="1405" dirty="0">
                <a:solidFill>
                  <a:srgbClr val="000000"/>
                </a:solidFill>
                <a:latin typeface="Microsoft YaHei UI" panose="020B0503020204020204" pitchFamily="18" charset="-122"/>
                <a:cs typeface="Microsoft YaHei UI" panose="020B0503020204020204" pitchFamily="18" charset="-122"/>
              </a:rPr>
              <a:t>3.</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4.</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5.</a:t>
            </a:r>
          </a:p>
        </p:txBody>
      </p:sp>
      <p:sp>
        <p:nvSpPr>
          <p:cNvPr id="22" name="TextBox 1"/>
          <p:cNvSpPr txBox="1"/>
          <p:nvPr/>
        </p:nvSpPr>
        <p:spPr>
          <a:xfrm>
            <a:off x="901700" y="2362200"/>
            <a:ext cx="7239000" cy="3098800"/>
          </a:xfrm>
          <a:prstGeom prst="rect">
            <a:avLst/>
          </a:prstGeom>
          <a:noFill/>
        </p:spPr>
        <p:txBody>
          <a:bodyPr wrap="none" lIns="0" tIns="0" rIns="0" rtlCol="0">
            <a:spAutoFit/>
          </a:bodyPr>
          <a:lstStyle/>
          <a:p>
            <a:pPr>
              <a:lnSpc>
                <a:spcPts val="1700"/>
              </a:lnSpc>
              <a:tabLst>
                <a:tab pos="508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获得高层领导对第2步市场细分定义的结果反馈，见解和指导</a:t>
            </a:r>
          </a:p>
          <a:p>
            <a:pPr>
              <a:lnSpc>
                <a:spcPts val="2500"/>
              </a:lnSpc>
              <a:tabLst>
                <a:tab pos="508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对各个细分市场进行战略地位分析（SPAN）</a:t>
            </a:r>
          </a:p>
          <a:p>
            <a:pPr>
              <a:lnSpc>
                <a:spcPts val="2500"/>
              </a:lnSpc>
              <a:tabLst>
                <a:tab pos="508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各个细分市场的市场吸引力</a:t>
            </a:r>
          </a:p>
          <a:p>
            <a:pPr>
              <a:lnSpc>
                <a:spcPts val="2500"/>
              </a:lnSpc>
              <a:tabLst>
                <a:tab pos="508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从客户的角度，进行客户$APPEALS分析，审视各细分市场的关键成功要素，来确定在竞争中</a:t>
            </a:r>
          </a:p>
          <a:p>
            <a:pPr>
              <a:lnSpc>
                <a:spcPts val="2500"/>
              </a:lnSpc>
              <a:tabLst>
                <a:tab pos="508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所处的位置</a:t>
            </a:r>
          </a:p>
          <a:p>
            <a:pPr>
              <a:lnSpc>
                <a:spcPts val="2500"/>
              </a:lnSpc>
              <a:tabLst>
                <a:tab pos="508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确定并将下列各点排序，明确主要业务驱动因素：</a:t>
            </a:r>
          </a:p>
          <a:p>
            <a:pPr>
              <a:lnSpc>
                <a:spcPts val="2500"/>
              </a:lnSpc>
              <a:tabLst>
                <a:tab pos="508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各细分市场的优势与劣势</a:t>
            </a:r>
          </a:p>
          <a:p>
            <a:pPr>
              <a:lnSpc>
                <a:spcPts val="2500"/>
              </a:lnSpc>
              <a:tabLst>
                <a:tab pos="508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各细分市场的机会与威胁</a:t>
            </a:r>
          </a:p>
          <a:p>
            <a:pPr>
              <a:lnSpc>
                <a:spcPts val="2500"/>
              </a:lnSpc>
              <a:tabLst>
                <a:tab pos="508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确定细分市场的概貌</a:t>
            </a:r>
          </a:p>
          <a:p>
            <a:pPr>
              <a:lnSpc>
                <a:spcPts val="2500"/>
              </a:lnSpc>
              <a:tabLst>
                <a:tab pos="508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确定市场调研需要</a:t>
            </a:r>
          </a:p>
        </p:txBody>
      </p:sp>
      <p:sp>
        <p:nvSpPr>
          <p:cNvPr id="23" name="TextBox 1"/>
          <p:cNvSpPr txBox="1"/>
          <p:nvPr/>
        </p:nvSpPr>
        <p:spPr>
          <a:xfrm>
            <a:off x="609600" y="5473700"/>
            <a:ext cx="4572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输出:</a:t>
            </a:r>
          </a:p>
        </p:txBody>
      </p:sp>
      <p:sp>
        <p:nvSpPr>
          <p:cNvPr id="24" name="TextBox 1"/>
          <p:cNvSpPr txBox="1"/>
          <p:nvPr/>
        </p:nvSpPr>
        <p:spPr>
          <a:xfrm>
            <a:off x="609600" y="5842000"/>
            <a:ext cx="139700" cy="54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1.</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2.</a:t>
            </a:r>
          </a:p>
        </p:txBody>
      </p:sp>
      <p:sp>
        <p:nvSpPr>
          <p:cNvPr id="25" name="TextBox 1"/>
          <p:cNvSpPr txBox="1"/>
          <p:nvPr/>
        </p:nvSpPr>
        <p:spPr>
          <a:xfrm>
            <a:off x="952500" y="5842000"/>
            <a:ext cx="4622800" cy="54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确定所选择的细分市场清单，制定这些细分市场的初始战略</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市场调研行动计划</a:t>
            </a:r>
          </a:p>
        </p:txBody>
      </p:sp>
      <p:sp>
        <p:nvSpPr>
          <p:cNvPr id="12" name="日期占位符 1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292100"/>
            <a:ext cx="3898900" cy="8509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STEP3：进行组合分析</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输入：</a:t>
            </a:r>
          </a:p>
        </p:txBody>
      </p:sp>
      <p:sp>
        <p:nvSpPr>
          <p:cNvPr id="5" name="TextBox 1"/>
          <p:cNvSpPr txBox="1"/>
          <p:nvPr/>
        </p:nvSpPr>
        <p:spPr>
          <a:xfrm>
            <a:off x="558800" y="1333500"/>
            <a:ext cx="50800" cy="12827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6" name="TextBox 1"/>
          <p:cNvSpPr txBox="1"/>
          <p:nvPr/>
        </p:nvSpPr>
        <p:spPr>
          <a:xfrm>
            <a:off x="901700" y="1308100"/>
            <a:ext cx="3733800" cy="1308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使命陈述和市场定义</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选择经过可行性验证和检验的“初步细分市场”</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每个选定细分市场的细分市场概述</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“初步细分市场”的市场和财务数据</a:t>
            </a:r>
          </a:p>
        </p:txBody>
      </p:sp>
      <p:sp>
        <p:nvSpPr>
          <p:cNvPr id="7" name="TextBox 1"/>
          <p:cNvSpPr txBox="1"/>
          <p:nvPr/>
        </p:nvSpPr>
        <p:spPr>
          <a:xfrm>
            <a:off x="558800" y="2730500"/>
            <a:ext cx="6096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活动：</a:t>
            </a:r>
          </a:p>
        </p:txBody>
      </p:sp>
      <p:sp>
        <p:nvSpPr>
          <p:cNvPr id="8" name="TextBox 1"/>
          <p:cNvSpPr txBox="1"/>
          <p:nvPr/>
        </p:nvSpPr>
        <p:spPr>
          <a:xfrm>
            <a:off x="558800" y="3162300"/>
            <a:ext cx="50800" cy="1905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901700" y="3162300"/>
            <a:ext cx="7124700" cy="8636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利用战略定位分析（SPAN）和财务分析（FAN的）的结果，对各细分市场进行排序，从市</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场吸引力和竞争地位两个维度进行评估，选择进入市场吸引力大且产品线竞争进位高的细分</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市场：PMT再对每一个目标细分市场进行比STEP1更进详细的SWOT分析。</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304800"/>
            <a:ext cx="3898900" cy="15113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STEP3：进行组合分析</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输出：</a:t>
            </a:r>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进行SPAN和FAN分析。</a:t>
            </a:r>
          </a:p>
          <a:p>
            <a:pPr>
              <a:lnSpc>
                <a:spcPts val="26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目的：</a:t>
            </a:r>
          </a:p>
        </p:txBody>
      </p:sp>
      <p:sp>
        <p:nvSpPr>
          <p:cNvPr id="5" name="TextBox 1"/>
          <p:cNvSpPr txBox="1"/>
          <p:nvPr/>
        </p:nvSpPr>
        <p:spPr>
          <a:xfrm>
            <a:off x="558800" y="1879600"/>
            <a:ext cx="139700" cy="7747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1.</a:t>
            </a:r>
          </a:p>
          <a:p>
            <a:pPr>
              <a:lnSpc>
                <a:spcPts val="1000"/>
              </a:lnSpc>
            </a:pPr>
            <a:endParaRPr lang="en-US" altLang="zh-CN" dirty="0"/>
          </a:p>
          <a:p>
            <a:pPr>
              <a:lnSpc>
                <a:spcPts val="1000"/>
              </a:lnSpc>
            </a:pPr>
            <a:endParaRPr lang="en-US" altLang="zh-CN" dirty="0"/>
          </a:p>
          <a:p>
            <a:pPr>
              <a:lnSpc>
                <a:spcPts val="2300"/>
              </a:lnSpc>
            </a:pPr>
            <a:r>
              <a:rPr lang="en-US" altLang="zh-CN" sz="1405" dirty="0">
                <a:solidFill>
                  <a:srgbClr val="C5000B"/>
                </a:solidFill>
                <a:latin typeface="Microsoft YaHei UI" panose="020B0503020204020204" pitchFamily="18" charset="-122"/>
                <a:cs typeface="Microsoft YaHei UI" panose="020B0503020204020204" pitchFamily="18" charset="-122"/>
              </a:rPr>
              <a:t>2.</a:t>
            </a:r>
          </a:p>
        </p:txBody>
      </p:sp>
      <p:sp>
        <p:nvSpPr>
          <p:cNvPr id="6" name="TextBox 1"/>
          <p:cNvSpPr txBox="1"/>
          <p:nvPr/>
        </p:nvSpPr>
        <p:spPr>
          <a:xfrm>
            <a:off x="901700" y="1879600"/>
            <a:ext cx="7124700" cy="774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确定产品线的目标细分市场。这些目标细分市场应当是有吸引力的目标细分市场，有市场潜</a:t>
            </a:r>
          </a:p>
          <a:p>
            <a:pPr>
              <a:lnSpc>
                <a:spcPts val="2000"/>
              </a:lnSpc>
            </a:pPr>
            <a:r>
              <a:rPr lang="en-US" altLang="zh-CN" sz="1405" dirty="0">
                <a:solidFill>
                  <a:srgbClr val="000000"/>
                </a:solidFill>
                <a:latin typeface="Microsoft YaHei UI" panose="020B0503020204020204" pitchFamily="18" charset="-122"/>
                <a:cs typeface="Microsoft YaHei UI" panose="020B0503020204020204" pitchFamily="18" charset="-122"/>
              </a:rPr>
              <a:t>力，并且产品线在这些细分市场上有很强的竞争地位。</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这些细分市场要能为产品线带来有吸引力的财务回报。</a:t>
            </a:r>
          </a:p>
        </p:txBody>
      </p:sp>
      <p:sp>
        <p:nvSpPr>
          <p:cNvPr id="7" name="TextBox 1"/>
          <p:cNvSpPr txBox="1"/>
          <p:nvPr/>
        </p:nvSpPr>
        <p:spPr>
          <a:xfrm>
            <a:off x="558800" y="2717800"/>
            <a:ext cx="6096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活动：</a:t>
            </a:r>
          </a:p>
        </p:txBody>
      </p:sp>
      <p:sp>
        <p:nvSpPr>
          <p:cNvPr id="8" name="TextBox 1"/>
          <p:cNvSpPr txBox="1"/>
          <p:nvPr/>
        </p:nvSpPr>
        <p:spPr>
          <a:xfrm>
            <a:off x="558800" y="3048000"/>
            <a:ext cx="139700" cy="2159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1.</a:t>
            </a:r>
          </a:p>
        </p:txBody>
      </p:sp>
      <p:sp>
        <p:nvSpPr>
          <p:cNvPr id="9" name="TextBox 1"/>
          <p:cNvSpPr txBox="1"/>
          <p:nvPr/>
        </p:nvSpPr>
        <p:spPr>
          <a:xfrm>
            <a:off x="901700" y="3048000"/>
            <a:ext cx="1828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战略地位分析(SPAN)：</a:t>
            </a:r>
          </a:p>
        </p:txBody>
      </p:sp>
      <p:sp>
        <p:nvSpPr>
          <p:cNvPr id="10" name="TextBox 1"/>
          <p:cNvSpPr txBox="1"/>
          <p:nvPr/>
        </p:nvSpPr>
        <p:spPr>
          <a:xfrm>
            <a:off x="558800" y="3378200"/>
            <a:ext cx="66294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SPAN帮助一个产品线来确定针对每个细分市场应当有什么宏观战略态势。采用四种宏观战略态势：</a:t>
            </a:r>
          </a:p>
        </p:txBody>
      </p:sp>
      <p:sp>
        <p:nvSpPr>
          <p:cNvPr id="11" name="TextBox 1"/>
          <p:cNvSpPr txBox="1"/>
          <p:nvPr/>
        </p:nvSpPr>
        <p:spPr>
          <a:xfrm>
            <a:off x="558800" y="3784600"/>
            <a:ext cx="50800" cy="1917700"/>
          </a:xfrm>
          <a:prstGeom prst="rect">
            <a:avLst/>
          </a:prstGeom>
          <a:noFill/>
        </p:spPr>
        <p:txBody>
          <a:bodyPr wrap="none" lIns="0" tIns="0" rIns="0" rtlCol="0">
            <a:spAutoFit/>
          </a:bodyPr>
          <a:lstStyle/>
          <a:p>
            <a:pPr>
              <a:lnSpc>
                <a:spcPts val="13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pPr>
            <a:r>
              <a:rPr lang="en-US" altLang="zh-CN" sz="1200" dirty="0">
                <a:solidFill>
                  <a:srgbClr val="C5000B"/>
                </a:solidFill>
                <a:latin typeface="Times New Roman" panose="02020603050405020304" pitchFamily="18" charset="0"/>
                <a:cs typeface="Times New Roman" panose="02020603050405020304" pitchFamily="18" charset="0"/>
              </a:rPr>
              <a:t>•</a:t>
            </a:r>
          </a:p>
        </p:txBody>
      </p:sp>
      <p:sp>
        <p:nvSpPr>
          <p:cNvPr id="12" name="TextBox 1"/>
          <p:cNvSpPr txBox="1"/>
          <p:nvPr/>
        </p:nvSpPr>
        <p:spPr>
          <a:xfrm>
            <a:off x="901700" y="3759200"/>
            <a:ext cx="7162800" cy="2222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增长/投资－细分市场总是赢利。细分市场具有吸引力，产品线有很强的竞争优势。可考虑用回报换取增长</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战略行动是防止新对手进入。</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获得技能－细分市场还未赢利。细分市场有吸引力，但产品线竞争优势较弱。需要削减费用，改善细分市场</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的赢利能力。这战略行动是提高产品线的竞争地位。</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收获/重新划分细分市场－细分市场仍是赢利。细分市场没有吸引力，产品线有很强的竞争优势。需要提高</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这些细分市场的回报。战略行动是整合不同的机会，并提高这些细分市场的运作效率。</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避免/退出－细分市场亏损。细分市场没有吸引力，产品线竞争优势较弱。应当退出这些不能获利的细分市</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场。战略行动是管理这些细分市场的现金流和回报。</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632204" y="4338828"/>
            <a:ext cx="6745223" cy="2092452"/>
          </a:xfrm>
          <a:custGeom>
            <a:avLst/>
            <a:gdLst>
              <a:gd name="connsiteX0" fmla="*/ 0 w 6745223"/>
              <a:gd name="connsiteY0" fmla="*/ 2092451 h 2092452"/>
              <a:gd name="connsiteX1" fmla="*/ 6745224 w 6745223"/>
              <a:gd name="connsiteY1" fmla="*/ 2092451 h 2092452"/>
              <a:gd name="connsiteX2" fmla="*/ 6745224 w 6745223"/>
              <a:gd name="connsiteY2" fmla="*/ 0 h 2092452"/>
              <a:gd name="connsiteX3" fmla="*/ 0 w 6745223"/>
              <a:gd name="connsiteY3" fmla="*/ 0 h 2092452"/>
              <a:gd name="connsiteX4" fmla="*/ 0 w 6745223"/>
              <a:gd name="connsiteY4" fmla="*/ 2092451 h 20924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745223" h="2092452">
                <a:moveTo>
                  <a:pt x="0" y="2092451"/>
                </a:moveTo>
                <a:lnTo>
                  <a:pt x="6745224" y="2092451"/>
                </a:lnTo>
                <a:lnTo>
                  <a:pt x="6745224" y="0"/>
                </a:lnTo>
                <a:lnTo>
                  <a:pt x="0" y="0"/>
                </a:lnTo>
                <a:lnTo>
                  <a:pt x="0" y="2092451"/>
                </a:lnTo>
              </a:path>
            </a:pathLst>
          </a:custGeom>
          <a:solidFill>
            <a:srgbClr val="DEF0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nvGraphicFramePr>
        <p:xfrm>
          <a:off x="1996058" y="1051941"/>
          <a:ext cx="2651506" cy="1467484"/>
        </p:xfrm>
        <a:graphic>
          <a:graphicData uri="http://schemas.openxmlformats.org/drawingml/2006/table">
            <a:tbl>
              <a:tblPr/>
              <a:tblGrid>
                <a:gridCol w="1288161">
                  <a:extLst>
                    <a:ext uri="{9D8B030D-6E8A-4147-A177-3AD203B41FA5}">
                      <a16:colId xmlns:a16="http://schemas.microsoft.com/office/drawing/2014/main" val="20000"/>
                    </a:ext>
                  </a:extLst>
                </a:gridCol>
                <a:gridCol w="1363345">
                  <a:extLst>
                    <a:ext uri="{9D8B030D-6E8A-4147-A177-3AD203B41FA5}">
                      <a16:colId xmlns:a16="http://schemas.microsoft.com/office/drawing/2014/main" val="20001"/>
                    </a:ext>
                  </a:extLst>
                </a:gridCol>
              </a:tblGrid>
              <a:tr h="747394">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获取技能</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3" cap="flat" cmpd="sng" algn="ctr">
                      <a:solidFill>
                        <a:srgbClr val="FFFFFF"/>
                      </a:solidFill>
                      <a:prstDash val="solid"/>
                      <a:round/>
                      <a:headEnd type="none" w="med" len="med"/>
                      <a:tailEnd type="none" w="med" len="med"/>
                    </a:lnB>
                    <a:solidFill>
                      <a:srgbClr val="BBE0E3"/>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增长/投资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720090">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避免/退出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mpd="sng">
                      <a:solidFill>
                        <a:srgbClr val="FFFFFF"/>
                      </a:solidFill>
                      <a:prstDash val="solid"/>
                    </a:lnB>
                    <a:solidFill>
                      <a:srgbClr val="BBE0E3"/>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收获/重新细分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3"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342900" y="292100"/>
            <a:ext cx="3898900" cy="8636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STEP3：进行组合分析</a:t>
            </a:r>
          </a:p>
          <a:p>
            <a:pPr>
              <a:lnSpc>
                <a:spcPts val="2700"/>
              </a:lnSpc>
              <a:tabLst>
                <a:tab pos="215900" algn="l"/>
              </a:tabLst>
            </a:pPr>
            <a:r>
              <a:rPr lang="en-US" altLang="zh-CN" dirty="0"/>
              <a:t>	</a:t>
            </a:r>
            <a:r>
              <a:rPr lang="en-US" altLang="zh-CN" sz="1595" dirty="0">
                <a:solidFill>
                  <a:srgbClr val="595757"/>
                </a:solidFill>
                <a:latin typeface="Microsoft YaHei UI" panose="020B0503020204020204" pitchFamily="18" charset="-122"/>
                <a:cs typeface="Microsoft YaHei UI" panose="020B0503020204020204" pitchFamily="18" charset="-122"/>
              </a:rPr>
              <a:t>战略地位分析</a:t>
            </a:r>
          </a:p>
        </p:txBody>
      </p:sp>
      <p:sp>
        <p:nvSpPr>
          <p:cNvPr id="7" name="TextBox 1"/>
          <p:cNvSpPr txBox="1"/>
          <p:nvPr/>
        </p:nvSpPr>
        <p:spPr>
          <a:xfrm>
            <a:off x="1168400" y="1473200"/>
            <a:ext cx="152400" cy="914400"/>
          </a:xfrm>
          <a:prstGeom prst="rect">
            <a:avLst/>
          </a:prstGeom>
          <a:noFill/>
        </p:spPr>
        <p:txBody>
          <a:bodyPr wrap="none" lIns="0" tIns="0" rIns="0" rtlCol="0">
            <a:spAutoFit/>
          </a:bodyPr>
          <a:lstStyle/>
          <a:p>
            <a:pPr>
              <a:lnSpc>
                <a:spcPts val="1500"/>
              </a:lnSpc>
            </a:pPr>
            <a:r>
              <a:rPr lang="en-US" altLang="zh-CN" sz="1200" dirty="0">
                <a:solidFill>
                  <a:srgbClr val="595757"/>
                </a:solidFill>
                <a:latin typeface="Microsoft YaHei UI" panose="020B0503020204020204" pitchFamily="18" charset="-122"/>
                <a:cs typeface="Microsoft YaHei UI" panose="020B0503020204020204" pitchFamily="18" charset="-122"/>
              </a:rPr>
              <a:t>市</a:t>
            </a:r>
          </a:p>
          <a:p>
            <a:pPr>
              <a:lnSpc>
                <a:spcPts val="1400"/>
              </a:lnSpc>
            </a:pPr>
            <a:r>
              <a:rPr lang="en-US" altLang="zh-CN" sz="1200" dirty="0">
                <a:solidFill>
                  <a:srgbClr val="595757"/>
                </a:solidFill>
                <a:latin typeface="Microsoft YaHei UI" panose="020B0503020204020204" pitchFamily="18" charset="-122"/>
                <a:cs typeface="Microsoft YaHei UI" panose="020B0503020204020204" pitchFamily="18" charset="-122"/>
              </a:rPr>
              <a:t>场</a:t>
            </a:r>
          </a:p>
          <a:p>
            <a:pPr>
              <a:lnSpc>
                <a:spcPts val="1400"/>
              </a:lnSpc>
            </a:pPr>
            <a:r>
              <a:rPr lang="en-US" altLang="zh-CN" sz="1200" dirty="0">
                <a:solidFill>
                  <a:srgbClr val="595757"/>
                </a:solidFill>
                <a:latin typeface="Microsoft YaHei UI" panose="020B0503020204020204" pitchFamily="18" charset="-122"/>
                <a:cs typeface="Microsoft YaHei UI" panose="020B0503020204020204" pitchFamily="18" charset="-122"/>
              </a:rPr>
              <a:t>吸</a:t>
            </a:r>
          </a:p>
          <a:p>
            <a:pPr>
              <a:lnSpc>
                <a:spcPts val="1400"/>
              </a:lnSpc>
            </a:pPr>
            <a:r>
              <a:rPr lang="en-US" altLang="zh-CN" sz="1200" dirty="0">
                <a:solidFill>
                  <a:srgbClr val="595757"/>
                </a:solidFill>
                <a:latin typeface="Microsoft YaHei UI" panose="020B0503020204020204" pitchFamily="18" charset="-122"/>
                <a:cs typeface="Microsoft YaHei UI" panose="020B0503020204020204" pitchFamily="18" charset="-122"/>
              </a:rPr>
              <a:t>引</a:t>
            </a:r>
          </a:p>
          <a:p>
            <a:pPr>
              <a:lnSpc>
                <a:spcPts val="1400"/>
              </a:lnSpc>
            </a:pPr>
            <a:r>
              <a:rPr lang="en-US" altLang="zh-CN" sz="1200" dirty="0">
                <a:solidFill>
                  <a:srgbClr val="595757"/>
                </a:solidFill>
                <a:latin typeface="Microsoft YaHei UI" panose="020B0503020204020204" pitchFamily="18" charset="-122"/>
                <a:cs typeface="Microsoft YaHei UI" panose="020B0503020204020204" pitchFamily="18" charset="-122"/>
              </a:rPr>
              <a:t>力</a:t>
            </a:r>
          </a:p>
        </p:txBody>
      </p:sp>
      <p:sp>
        <p:nvSpPr>
          <p:cNvPr id="8" name="TextBox 1"/>
          <p:cNvSpPr txBox="1"/>
          <p:nvPr/>
        </p:nvSpPr>
        <p:spPr>
          <a:xfrm>
            <a:off x="2108200" y="2578100"/>
            <a:ext cx="152400" cy="190500"/>
          </a:xfrm>
          <a:prstGeom prst="rect">
            <a:avLst/>
          </a:prstGeom>
          <a:noFill/>
        </p:spPr>
        <p:txBody>
          <a:bodyPr wrap="none" lIns="0" tIns="0" rIns="0" rtlCol="0">
            <a:spAutoFit/>
          </a:bodyPr>
          <a:lstStyle/>
          <a:p>
            <a:pPr>
              <a:lnSpc>
                <a:spcPts val="1500"/>
              </a:lnSpc>
            </a:pPr>
            <a:r>
              <a:rPr lang="en-US" altLang="zh-CN" sz="1200" dirty="0">
                <a:solidFill>
                  <a:srgbClr val="595757"/>
                </a:solidFill>
                <a:latin typeface="Microsoft YaHei UI" panose="020B0503020204020204" pitchFamily="18" charset="-122"/>
                <a:cs typeface="Microsoft YaHei UI" panose="020B0503020204020204" pitchFamily="18" charset="-122"/>
              </a:rPr>
              <a:t>低</a:t>
            </a:r>
          </a:p>
        </p:txBody>
      </p:sp>
      <p:sp>
        <p:nvSpPr>
          <p:cNvPr id="9" name="TextBox 1"/>
          <p:cNvSpPr txBox="1"/>
          <p:nvPr/>
        </p:nvSpPr>
        <p:spPr>
          <a:xfrm>
            <a:off x="1549400" y="1473200"/>
            <a:ext cx="152400" cy="1066800"/>
          </a:xfrm>
          <a:prstGeom prst="rect">
            <a:avLst/>
          </a:prstGeom>
          <a:noFill/>
        </p:spPr>
        <p:txBody>
          <a:bodyPr wrap="none" lIns="0" tIns="0" rIns="0" rtlCol="0">
            <a:spAutoFit/>
          </a:bodyPr>
          <a:lstStyle/>
          <a:p>
            <a:pPr>
              <a:lnSpc>
                <a:spcPts val="1500"/>
              </a:lnSpc>
            </a:pPr>
            <a:r>
              <a:rPr lang="en-US" altLang="zh-CN" sz="1200" dirty="0">
                <a:solidFill>
                  <a:srgbClr val="595757"/>
                </a:solidFill>
                <a:latin typeface="Microsoft YaHei UI" panose="020B0503020204020204" pitchFamily="18" charset="-122"/>
                <a:cs typeface="Microsoft YaHei UI" panose="020B0503020204020204" pitchFamily="18" charset="-122"/>
              </a:rPr>
              <a:t>高</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pPr>
            <a:r>
              <a:rPr lang="en-US" altLang="zh-CN" sz="1200" dirty="0">
                <a:solidFill>
                  <a:srgbClr val="595757"/>
                </a:solidFill>
                <a:latin typeface="Microsoft YaHei UI" panose="020B0503020204020204" pitchFamily="18" charset="-122"/>
                <a:cs typeface="Microsoft YaHei UI" panose="020B0503020204020204" pitchFamily="18" charset="-122"/>
              </a:rPr>
              <a:t>低</a:t>
            </a:r>
          </a:p>
        </p:txBody>
      </p:sp>
      <p:sp>
        <p:nvSpPr>
          <p:cNvPr id="10" name="TextBox 1"/>
          <p:cNvSpPr txBox="1"/>
          <p:nvPr/>
        </p:nvSpPr>
        <p:spPr>
          <a:xfrm>
            <a:off x="4470400" y="2578100"/>
            <a:ext cx="152400" cy="190500"/>
          </a:xfrm>
          <a:prstGeom prst="rect">
            <a:avLst/>
          </a:prstGeom>
          <a:noFill/>
        </p:spPr>
        <p:txBody>
          <a:bodyPr wrap="none" lIns="0" tIns="0" rIns="0" rtlCol="0">
            <a:spAutoFit/>
          </a:bodyPr>
          <a:lstStyle/>
          <a:p>
            <a:pPr>
              <a:lnSpc>
                <a:spcPts val="1500"/>
              </a:lnSpc>
            </a:pPr>
            <a:r>
              <a:rPr lang="en-US" altLang="zh-CN" sz="1200" dirty="0">
                <a:solidFill>
                  <a:srgbClr val="595757"/>
                </a:solidFill>
                <a:latin typeface="Microsoft YaHei UI" panose="020B0503020204020204" pitchFamily="18" charset="-122"/>
                <a:cs typeface="Microsoft YaHei UI" panose="020B0503020204020204" pitchFamily="18" charset="-122"/>
              </a:rPr>
              <a:t>高</a:t>
            </a:r>
          </a:p>
        </p:txBody>
      </p:sp>
      <p:sp>
        <p:nvSpPr>
          <p:cNvPr id="11" name="TextBox 1"/>
          <p:cNvSpPr txBox="1"/>
          <p:nvPr/>
        </p:nvSpPr>
        <p:spPr>
          <a:xfrm>
            <a:off x="3098800" y="2590800"/>
            <a:ext cx="609600" cy="190500"/>
          </a:xfrm>
          <a:prstGeom prst="rect">
            <a:avLst/>
          </a:prstGeom>
          <a:noFill/>
        </p:spPr>
        <p:txBody>
          <a:bodyPr wrap="none" lIns="0" tIns="0" rIns="0" rtlCol="0">
            <a:spAutoFit/>
          </a:bodyPr>
          <a:lstStyle/>
          <a:p>
            <a:pPr>
              <a:lnSpc>
                <a:spcPts val="1500"/>
              </a:lnSpc>
            </a:pPr>
            <a:r>
              <a:rPr lang="en-US" altLang="zh-CN" sz="1200" dirty="0">
                <a:solidFill>
                  <a:srgbClr val="595757"/>
                </a:solidFill>
                <a:latin typeface="Microsoft YaHei UI" panose="020B0503020204020204" pitchFamily="18" charset="-122"/>
                <a:cs typeface="Microsoft YaHei UI" panose="020B0503020204020204" pitchFamily="18" charset="-122"/>
              </a:rPr>
              <a:t>竞争地位</a:t>
            </a:r>
          </a:p>
        </p:txBody>
      </p:sp>
      <p:sp>
        <p:nvSpPr>
          <p:cNvPr id="12" name="TextBox 1"/>
          <p:cNvSpPr txBox="1"/>
          <p:nvPr/>
        </p:nvSpPr>
        <p:spPr>
          <a:xfrm>
            <a:off x="368300" y="2971800"/>
            <a:ext cx="8153400" cy="1282700"/>
          </a:xfrm>
          <a:prstGeom prst="rect">
            <a:avLst/>
          </a:prstGeom>
          <a:noFill/>
        </p:spPr>
        <p:txBody>
          <a:bodyPr wrap="none" lIns="0" tIns="0" rIns="0" rtlCol="0">
            <a:spAutoFit/>
          </a:bodyPr>
          <a:lstStyle/>
          <a:p>
            <a:pPr>
              <a:lnSpc>
                <a:spcPts val="1500"/>
              </a:lnSpc>
              <a:tabLst>
                <a:tab pos="38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SPAN显示出每个细分市场的吸引力（纵轴）和产品线在整个细分市场上的竞争地位（横轴）。可用两个纬度来评估每个细</a:t>
            </a:r>
          </a:p>
          <a:p>
            <a:pPr>
              <a:lnSpc>
                <a:spcPts val="2100"/>
              </a:lnSpc>
              <a:tabLst>
                <a:tab pos="38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分市场：</a:t>
            </a:r>
          </a:p>
          <a:p>
            <a:pPr>
              <a:lnSpc>
                <a:spcPts val="2100"/>
              </a:lnSpc>
              <a:tabLst>
                <a:tab pos="38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市场吸引力－市场规模、增长率、潜在利润和对产品线的战略意义</a:t>
            </a:r>
          </a:p>
          <a:p>
            <a:pPr>
              <a:lnSpc>
                <a:spcPts val="2100"/>
              </a:lnSpc>
              <a:tabLst>
                <a:tab pos="38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竞争地位－产品线在这个细分市场上的地位来自于产品线差异化能力和保持成本/资产优势的能力。</a:t>
            </a:r>
          </a:p>
          <a:p>
            <a:pPr>
              <a:lnSpc>
                <a:spcPts val="2100"/>
              </a:lnSpc>
              <a:tabLst>
                <a:tab pos="38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根据每个细分市场在SPAN图上的地位，要采取不同的行动措施，包括如下考虑：</a:t>
            </a:r>
          </a:p>
        </p:txBody>
      </p:sp>
      <p:sp>
        <p:nvSpPr>
          <p:cNvPr id="13" name="TextBox 1"/>
          <p:cNvSpPr txBox="1"/>
          <p:nvPr/>
        </p:nvSpPr>
        <p:spPr>
          <a:xfrm>
            <a:off x="368300" y="4394200"/>
            <a:ext cx="38100" cy="2197100"/>
          </a:xfrm>
          <a:prstGeom prst="rect">
            <a:avLst/>
          </a:prstGeom>
          <a:noFill/>
        </p:spPr>
        <p:txBody>
          <a:bodyPr wrap="none" lIns="0" tIns="0" rIns="0" rtlCol="0">
            <a:spAutoFit/>
          </a:bodyPr>
          <a:lstStyle/>
          <a:p>
            <a:pPr>
              <a:lnSpc>
                <a:spcPts val="1100"/>
              </a:lnSpc>
            </a:pPr>
            <a:r>
              <a:rPr lang="en-US" altLang="zh-CN" sz="995" dirty="0">
                <a:solidFill>
                  <a:srgbClr val="000000"/>
                </a:solidFill>
                <a:latin typeface="Times New Roman" panose="02020603050405020304" pitchFamily="18" charset="0"/>
                <a:cs typeface="Times New Roman" panose="02020603050405020304" pitchFamily="18" charset="0"/>
              </a:rPr>
              <a:t>•</a:t>
            </a:r>
          </a:p>
          <a:p>
            <a:pPr>
              <a:lnSpc>
                <a:spcPts val="1700"/>
              </a:lnSpc>
            </a:pPr>
            <a:r>
              <a:rPr lang="en-US" altLang="zh-CN" sz="995" dirty="0">
                <a:solidFill>
                  <a:srgbClr val="000000"/>
                </a:solidFill>
                <a:latin typeface="Times New Roman" panose="02020603050405020304" pitchFamily="18" charset="0"/>
                <a:cs typeface="Times New Roman" panose="02020603050405020304" pitchFamily="18" charset="0"/>
              </a:rPr>
              <a:t>•</a:t>
            </a:r>
          </a:p>
          <a:p>
            <a:pPr>
              <a:lnSpc>
                <a:spcPts val="1700"/>
              </a:lnSpc>
            </a:pPr>
            <a:r>
              <a:rPr lang="en-US" altLang="zh-CN" sz="995" dirty="0">
                <a:solidFill>
                  <a:srgbClr val="000000"/>
                </a:solidFill>
                <a:latin typeface="Times New Roman" panose="02020603050405020304" pitchFamily="18" charset="0"/>
                <a:cs typeface="Times New Roman" panose="02020603050405020304" pitchFamily="18" charset="0"/>
              </a:rPr>
              <a:t>•</a:t>
            </a:r>
          </a:p>
          <a:p>
            <a:pPr>
              <a:lnSpc>
                <a:spcPts val="1700"/>
              </a:lnSpc>
            </a:pPr>
            <a:r>
              <a:rPr lang="en-US" altLang="zh-CN" sz="995" dirty="0">
                <a:solidFill>
                  <a:srgbClr val="000000"/>
                </a:solidFill>
                <a:latin typeface="Times New Roman" panose="02020603050405020304" pitchFamily="18" charset="0"/>
                <a:cs typeface="Times New Roman" panose="02020603050405020304" pitchFamily="18" charset="0"/>
              </a:rPr>
              <a:t>•</a:t>
            </a:r>
          </a:p>
          <a:p>
            <a:pPr>
              <a:lnSpc>
                <a:spcPts val="1700"/>
              </a:lnSpc>
            </a:pPr>
            <a:r>
              <a:rPr lang="en-US" altLang="zh-CN" sz="995" dirty="0">
                <a:solidFill>
                  <a:srgbClr val="000000"/>
                </a:solidFill>
                <a:latin typeface="Times New Roman" panose="02020603050405020304" pitchFamily="18" charset="0"/>
                <a:cs typeface="Times New Roman" panose="02020603050405020304" pitchFamily="18" charset="0"/>
              </a:rPr>
              <a:t>•</a:t>
            </a:r>
          </a:p>
          <a:p>
            <a:pPr>
              <a:lnSpc>
                <a:spcPts val="1800"/>
              </a:lnSpc>
            </a:pPr>
            <a:r>
              <a:rPr lang="en-US" altLang="zh-CN" sz="1000" dirty="0">
                <a:solidFill>
                  <a:srgbClr val="000000"/>
                </a:solidFill>
                <a:latin typeface="Times New Roman" panose="02020603050405020304" pitchFamily="18" charset="0"/>
                <a:cs typeface="Times New Roman" panose="02020603050405020304" pitchFamily="18" charset="0"/>
              </a:rPr>
              <a:t>•</a:t>
            </a:r>
          </a:p>
          <a:p>
            <a:pPr>
              <a:lnSpc>
                <a:spcPts val="1800"/>
              </a:lnSpc>
            </a:pPr>
            <a:r>
              <a:rPr lang="en-US" altLang="zh-CN" sz="995" dirty="0">
                <a:solidFill>
                  <a:srgbClr val="000000"/>
                </a:solidFill>
                <a:latin typeface="Times New Roman" panose="02020603050405020304" pitchFamily="18" charset="0"/>
                <a:cs typeface="Times New Roman" panose="02020603050405020304" pitchFamily="18" charset="0"/>
              </a:rPr>
              <a:t>•</a:t>
            </a:r>
          </a:p>
          <a:p>
            <a:pPr>
              <a:lnSpc>
                <a:spcPts val="1700"/>
              </a:lnSpc>
            </a:pPr>
            <a:r>
              <a:rPr lang="en-US" altLang="zh-CN" sz="995" dirty="0">
                <a:solidFill>
                  <a:srgbClr val="000000"/>
                </a:solidFill>
                <a:latin typeface="Times New Roman" panose="02020603050405020304" pitchFamily="18" charset="0"/>
                <a:cs typeface="Times New Roman" panose="02020603050405020304" pitchFamily="18" charset="0"/>
              </a:rPr>
              <a:t>•</a:t>
            </a:r>
          </a:p>
          <a:p>
            <a:pPr>
              <a:lnSpc>
                <a:spcPts val="1700"/>
              </a:lnSpc>
            </a:pPr>
            <a:r>
              <a:rPr lang="en-US" altLang="zh-CN" sz="995" dirty="0">
                <a:solidFill>
                  <a:srgbClr val="000000"/>
                </a:solidFill>
                <a:latin typeface="Times New Roman" panose="02020603050405020304" pitchFamily="18" charset="0"/>
                <a:cs typeface="Times New Roman" panose="02020603050405020304" pitchFamily="18" charset="0"/>
              </a:rPr>
              <a:t>•</a:t>
            </a:r>
          </a:p>
          <a:p>
            <a:pPr>
              <a:lnSpc>
                <a:spcPts val="1700"/>
              </a:lnSpc>
            </a:pPr>
            <a:r>
              <a:rPr lang="en-US" altLang="zh-CN" sz="995" dirty="0">
                <a:solidFill>
                  <a:srgbClr val="000000"/>
                </a:solidFill>
                <a:latin typeface="Times New Roman" panose="02020603050405020304" pitchFamily="18" charset="0"/>
                <a:cs typeface="Times New Roman" panose="02020603050405020304" pitchFamily="18" charset="0"/>
              </a:rPr>
              <a:t>•</a:t>
            </a:r>
          </a:p>
        </p:txBody>
      </p:sp>
      <p:sp>
        <p:nvSpPr>
          <p:cNvPr id="14" name="TextBox 1"/>
          <p:cNvSpPr txBox="1"/>
          <p:nvPr/>
        </p:nvSpPr>
        <p:spPr>
          <a:xfrm>
            <a:off x="546100" y="4368800"/>
            <a:ext cx="495300" cy="2209800"/>
          </a:xfrm>
          <a:prstGeom prst="rect">
            <a:avLst/>
          </a:prstGeom>
          <a:noFill/>
        </p:spPr>
        <p:txBody>
          <a:bodyPr wrap="none" lIns="0" tIns="0" rIns="0" rtlCol="0">
            <a:spAutoFit/>
          </a:bodyPr>
          <a:lstStyle/>
          <a:p>
            <a:pPr>
              <a:lnSpc>
                <a:spcPts val="1200"/>
              </a:lnSpc>
            </a:pPr>
            <a:r>
              <a:rPr lang="en-US" altLang="zh-CN" sz="995" dirty="0">
                <a:solidFill>
                  <a:srgbClr val="000000"/>
                </a:solidFill>
                <a:latin typeface="Microsoft YaHei UI" panose="020B0503020204020204" pitchFamily="18" charset="-122"/>
                <a:cs typeface="Microsoft YaHei UI" panose="020B0503020204020204" pitchFamily="18" charset="-122"/>
              </a:rPr>
              <a:t>分销</a:t>
            </a:r>
          </a:p>
          <a:p>
            <a:pPr>
              <a:lnSpc>
                <a:spcPts val="1800"/>
              </a:lnSpc>
            </a:pPr>
            <a:r>
              <a:rPr lang="en-US" altLang="zh-CN" sz="995" dirty="0">
                <a:solidFill>
                  <a:srgbClr val="000000"/>
                </a:solidFill>
                <a:latin typeface="Microsoft YaHei UI" panose="020B0503020204020204" pitchFamily="18" charset="-122"/>
                <a:cs typeface="Microsoft YaHei UI" panose="020B0503020204020204" pitchFamily="18" charset="-122"/>
              </a:rPr>
              <a:t>成本控制</a:t>
            </a:r>
          </a:p>
          <a:p>
            <a:pPr>
              <a:lnSpc>
                <a:spcPts val="1800"/>
              </a:lnSpc>
            </a:pPr>
            <a:r>
              <a:rPr lang="en-US" altLang="zh-CN" sz="995" dirty="0">
                <a:solidFill>
                  <a:srgbClr val="000000"/>
                </a:solidFill>
                <a:latin typeface="Microsoft YaHei UI" panose="020B0503020204020204" pitchFamily="18" charset="-122"/>
                <a:cs typeface="Microsoft YaHei UI" panose="020B0503020204020204" pitchFamily="18" charset="-122"/>
              </a:rPr>
              <a:t>生产</a:t>
            </a:r>
          </a:p>
          <a:p>
            <a:pPr>
              <a:lnSpc>
                <a:spcPts val="1800"/>
              </a:lnSpc>
            </a:pPr>
            <a:r>
              <a:rPr lang="en-US" altLang="zh-CN" sz="995" dirty="0">
                <a:solidFill>
                  <a:srgbClr val="000000"/>
                </a:solidFill>
                <a:latin typeface="Microsoft YaHei UI" panose="020B0503020204020204" pitchFamily="18" charset="-122"/>
                <a:cs typeface="Microsoft YaHei UI" panose="020B0503020204020204" pitchFamily="18" charset="-122"/>
              </a:rPr>
              <a:t>研发</a:t>
            </a:r>
          </a:p>
          <a:p>
            <a:pPr>
              <a:lnSpc>
                <a:spcPts val="1800"/>
              </a:lnSpc>
            </a:pPr>
            <a:r>
              <a:rPr lang="en-US" altLang="zh-CN" sz="995" dirty="0">
                <a:solidFill>
                  <a:srgbClr val="000000"/>
                </a:solidFill>
                <a:latin typeface="Microsoft YaHei UI" panose="020B0503020204020204" pitchFamily="18" charset="-122"/>
                <a:cs typeface="Microsoft YaHei UI" panose="020B0503020204020204" pitchFamily="18" charset="-122"/>
              </a:rPr>
              <a:t>市场份额</a:t>
            </a:r>
          </a:p>
          <a:p>
            <a:pPr>
              <a:lnSpc>
                <a:spcPts val="1800"/>
              </a:lnSpc>
            </a:pPr>
            <a:r>
              <a:rPr lang="en-US" altLang="zh-CN" sz="1000" dirty="0">
                <a:solidFill>
                  <a:srgbClr val="000000"/>
                </a:solidFill>
                <a:latin typeface="Microsoft YaHei UI" panose="020B0503020204020204" pitchFamily="18" charset="-122"/>
                <a:cs typeface="Microsoft YaHei UI" panose="020B0503020204020204" pitchFamily="18" charset="-122"/>
              </a:rPr>
              <a:t>产品</a:t>
            </a:r>
          </a:p>
          <a:p>
            <a:pPr>
              <a:lnSpc>
                <a:spcPts val="1800"/>
              </a:lnSpc>
            </a:pPr>
            <a:r>
              <a:rPr lang="en-US" altLang="zh-CN" sz="995" dirty="0">
                <a:solidFill>
                  <a:srgbClr val="000000"/>
                </a:solidFill>
                <a:latin typeface="Microsoft YaHei UI" panose="020B0503020204020204" pitchFamily="18" charset="-122"/>
                <a:cs typeface="Microsoft YaHei UI" panose="020B0503020204020204" pitchFamily="18" charset="-122"/>
              </a:rPr>
              <a:t>定价</a:t>
            </a:r>
          </a:p>
          <a:p>
            <a:pPr>
              <a:lnSpc>
                <a:spcPts val="1800"/>
              </a:lnSpc>
            </a:pPr>
            <a:r>
              <a:rPr lang="en-US" altLang="zh-CN" sz="995" dirty="0">
                <a:solidFill>
                  <a:srgbClr val="000000"/>
                </a:solidFill>
                <a:latin typeface="Microsoft YaHei UI" panose="020B0503020204020204" pitchFamily="18" charset="-122"/>
                <a:cs typeface="Microsoft YaHei UI" panose="020B0503020204020204" pitchFamily="18" charset="-122"/>
              </a:rPr>
              <a:t>促销</a:t>
            </a:r>
          </a:p>
          <a:p>
            <a:pPr>
              <a:lnSpc>
                <a:spcPts val="1800"/>
              </a:lnSpc>
            </a:pPr>
            <a:r>
              <a:rPr lang="en-US" altLang="zh-CN" sz="995" dirty="0">
                <a:solidFill>
                  <a:srgbClr val="000000"/>
                </a:solidFill>
                <a:latin typeface="Microsoft YaHei UI" panose="020B0503020204020204" pitchFamily="18" charset="-122"/>
                <a:cs typeface="Microsoft YaHei UI" panose="020B0503020204020204" pitchFamily="18" charset="-122"/>
              </a:rPr>
              <a:t>人力</a:t>
            </a:r>
          </a:p>
          <a:p>
            <a:pPr>
              <a:lnSpc>
                <a:spcPts val="1800"/>
              </a:lnSpc>
            </a:pPr>
            <a:r>
              <a:rPr lang="en-US" altLang="zh-CN" sz="995" dirty="0">
                <a:solidFill>
                  <a:srgbClr val="000000"/>
                </a:solidFill>
                <a:latin typeface="Microsoft YaHei UI" panose="020B0503020204020204" pitchFamily="18" charset="-122"/>
                <a:cs typeface="Microsoft YaHei UI" panose="020B0503020204020204" pitchFamily="18" charset="-122"/>
              </a:rPr>
              <a:t>运营资本</a:t>
            </a:r>
          </a:p>
        </p:txBody>
      </p:sp>
      <p:sp>
        <p:nvSpPr>
          <p:cNvPr id="15" name="TextBox 1"/>
          <p:cNvSpPr txBox="1"/>
          <p:nvPr/>
        </p:nvSpPr>
        <p:spPr>
          <a:xfrm>
            <a:off x="1714500" y="4432300"/>
            <a:ext cx="6527800" cy="1981200"/>
          </a:xfrm>
          <a:prstGeom prst="rect">
            <a:avLst/>
          </a:prstGeom>
          <a:noFill/>
        </p:spPr>
        <p:txBody>
          <a:bodyPr wrap="none" lIns="0" tIns="0" rIns="0" rtlCol="0">
            <a:spAutoFit/>
          </a:bodyPr>
          <a:lstStyle/>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如对于处在SPAN图右上象限：</a:t>
            </a:r>
          </a:p>
          <a:p>
            <a:pPr>
              <a:lnSpc>
                <a:spcPts val="1200"/>
              </a:lnSpc>
              <a:tabLst>
                <a:tab pos="38100" algn="l"/>
                <a:tab pos="63500" algn="l"/>
              </a:tabLst>
            </a:pPr>
            <a:r>
              <a:rPr lang="en-US" altLang="zh-CN" sz="1000" dirty="0">
                <a:solidFill>
                  <a:srgbClr val="595757"/>
                </a:solidFill>
                <a:latin typeface="Microsoft YaHei UI" panose="020B0503020204020204" pitchFamily="18" charset="-122"/>
                <a:cs typeface="Microsoft YaHei UI" panose="020B0503020204020204" pitchFamily="18" charset="-122"/>
              </a:rPr>
              <a:t>“增长/投资”：应当扩大</a:t>
            </a:r>
            <a:r>
              <a:rPr lang="en-US" altLang="zh-CN" sz="1000" dirty="0">
                <a:solidFill>
                  <a:srgbClr val="FF0000"/>
                </a:solidFill>
                <a:latin typeface="Microsoft YaHei UI" panose="020B0503020204020204" pitchFamily="18" charset="-122"/>
                <a:cs typeface="Microsoft YaHei UI" panose="020B0503020204020204" pitchFamily="18" charset="-122"/>
              </a:rPr>
              <a:t>分销</a:t>
            </a:r>
            <a:r>
              <a:rPr lang="en-US" altLang="zh-CN" sz="1000" dirty="0">
                <a:solidFill>
                  <a:srgbClr val="595757"/>
                </a:solidFill>
                <a:latin typeface="Microsoft YaHei UI" panose="020B0503020204020204" pitchFamily="18" charset="-122"/>
                <a:cs typeface="Microsoft YaHei UI" panose="020B0503020204020204" pitchFamily="18" charset="-122"/>
              </a:rPr>
              <a:t>渠道，使这些细分市场扩展到有吸引力的市场。扩大针对这些细分市场的生产和投资，</a:t>
            </a:r>
          </a:p>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严格控制</a:t>
            </a:r>
            <a:r>
              <a:rPr lang="en-US" altLang="zh-CN" sz="995" dirty="0">
                <a:solidFill>
                  <a:srgbClr val="FF0000"/>
                </a:solidFill>
                <a:latin typeface="Microsoft YaHei UI" panose="020B0503020204020204" pitchFamily="18" charset="-122"/>
                <a:cs typeface="Microsoft YaHei UI" panose="020B0503020204020204" pitchFamily="18" charset="-122"/>
              </a:rPr>
              <a:t>成本</a:t>
            </a:r>
            <a:r>
              <a:rPr lang="en-US" altLang="zh-CN" sz="995" dirty="0">
                <a:solidFill>
                  <a:srgbClr val="595757"/>
                </a:solidFill>
                <a:latin typeface="Microsoft YaHei UI" panose="020B0503020204020204" pitchFamily="18" charset="-122"/>
                <a:cs typeface="Microsoft YaHei UI" panose="020B0503020204020204" pitchFamily="18" charset="-122"/>
              </a:rPr>
              <a:t>，以获取规模增长带来的收益。在</a:t>
            </a:r>
            <a:r>
              <a:rPr lang="en-US" altLang="zh-CN" sz="995" dirty="0">
                <a:solidFill>
                  <a:srgbClr val="FF0000"/>
                </a:solidFill>
                <a:latin typeface="Microsoft YaHei UI" panose="020B0503020204020204" pitchFamily="18" charset="-122"/>
                <a:cs typeface="Microsoft YaHei UI" panose="020B0503020204020204" pitchFamily="18" charset="-122"/>
              </a:rPr>
              <a:t>研发</a:t>
            </a:r>
            <a:r>
              <a:rPr lang="en-US" altLang="zh-CN" sz="995" dirty="0">
                <a:solidFill>
                  <a:srgbClr val="595757"/>
                </a:solidFill>
                <a:latin typeface="Microsoft YaHei UI" panose="020B0503020204020204" pitchFamily="18" charset="-122"/>
                <a:cs typeface="Microsoft YaHei UI" panose="020B0503020204020204" pitchFamily="18" charset="-122"/>
              </a:rPr>
              <a:t>方面，继续进行投资，并增加这些细分市场上的产品，以建立起</a:t>
            </a:r>
          </a:p>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差异化的地位。</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产品线也可以加大在这些细分市场上</a:t>
            </a:r>
            <a:r>
              <a:rPr lang="en-US" altLang="zh-CN" sz="995" dirty="0">
                <a:solidFill>
                  <a:srgbClr val="FF0000"/>
                </a:solidFill>
                <a:latin typeface="Microsoft YaHei UI" panose="020B0503020204020204" pitchFamily="18" charset="-122"/>
                <a:cs typeface="Microsoft YaHei UI" panose="020B0503020204020204" pitchFamily="18" charset="-122"/>
              </a:rPr>
              <a:t>营销</a:t>
            </a:r>
            <a:r>
              <a:rPr lang="en-US" altLang="zh-CN" sz="995" dirty="0">
                <a:solidFill>
                  <a:srgbClr val="595757"/>
                </a:solidFill>
                <a:latin typeface="Microsoft YaHei UI" panose="020B0503020204020204" pitchFamily="18" charset="-122"/>
                <a:cs typeface="Microsoft YaHei UI" panose="020B0503020204020204" pitchFamily="18" charset="-122"/>
              </a:rPr>
              <a:t>方面的工作，即价格、促销、销售活动等等。这些行动充分</a:t>
            </a:r>
          </a:p>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利用产品线较强的竞争地位，以从有吸引力的市场中获得最大回报。</a:t>
            </a:r>
          </a:p>
          <a:p>
            <a:pPr>
              <a:lnSpc>
                <a:spcPts val="1200"/>
              </a:lnSpc>
              <a:tabLst>
                <a:tab pos="38100" algn="l"/>
                <a:tab pos="63500" algn="l"/>
              </a:tabLst>
            </a:pPr>
            <a:r>
              <a:rPr lang="en-US" altLang="zh-CN" dirty="0"/>
              <a:t>	</a:t>
            </a:r>
            <a:r>
              <a:rPr lang="en-US" altLang="zh-CN" sz="995" dirty="0">
                <a:solidFill>
                  <a:srgbClr val="595757"/>
                </a:solidFill>
                <a:latin typeface="Microsoft YaHei UI" panose="020B0503020204020204" pitchFamily="18" charset="-122"/>
                <a:cs typeface="Microsoft YaHei UI" panose="020B0503020204020204" pitchFamily="18" charset="-122"/>
              </a:rPr>
              <a:t>“获得技能”：</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595757"/>
                </a:solidFill>
                <a:latin typeface="Microsoft YaHei UI" panose="020B0503020204020204" pitchFamily="18" charset="-122"/>
                <a:cs typeface="Microsoft YaHei UI" panose="020B0503020204020204" pitchFamily="18" charset="-122"/>
              </a:rPr>
              <a:t>建立起更强的竞争地位之前，限制其</a:t>
            </a:r>
            <a:r>
              <a:rPr lang="en-US" altLang="zh-CN" sz="995" dirty="0">
                <a:solidFill>
                  <a:srgbClr val="FF0000"/>
                </a:solidFill>
                <a:latin typeface="Microsoft YaHei UI" panose="020B0503020204020204" pitchFamily="18" charset="-122"/>
                <a:cs typeface="Microsoft YaHei UI" panose="020B0503020204020204" pitchFamily="18" charset="-122"/>
              </a:rPr>
              <a:t>分销</a:t>
            </a:r>
            <a:r>
              <a:rPr lang="en-US" altLang="zh-CN" sz="995" dirty="0">
                <a:solidFill>
                  <a:srgbClr val="595757"/>
                </a:solidFill>
                <a:latin typeface="Microsoft YaHei UI" panose="020B0503020204020204" pitchFamily="18" charset="-122"/>
                <a:cs typeface="Microsoft YaHei UI" panose="020B0503020204020204" pitchFamily="18" charset="-122"/>
              </a:rPr>
              <a:t>覆盖面，严格控制</a:t>
            </a:r>
            <a:r>
              <a:rPr lang="en-US" altLang="zh-CN" sz="995" dirty="0">
                <a:solidFill>
                  <a:srgbClr val="FF0000"/>
                </a:solidFill>
                <a:latin typeface="Microsoft YaHei UI" panose="020B0503020204020204" pitchFamily="18" charset="-122"/>
                <a:cs typeface="Microsoft YaHei UI" panose="020B0503020204020204" pitchFamily="18" charset="-122"/>
              </a:rPr>
              <a:t>成本</a:t>
            </a:r>
            <a:r>
              <a:rPr lang="en-US" altLang="zh-CN" sz="995" dirty="0">
                <a:solidFill>
                  <a:srgbClr val="595757"/>
                </a:solidFill>
                <a:latin typeface="Microsoft YaHei UI" panose="020B0503020204020204" pitchFamily="18" charset="-122"/>
                <a:cs typeface="Microsoft YaHei UI" panose="020B0503020204020204" pitchFamily="18" charset="-122"/>
              </a:rPr>
              <a:t>。对</a:t>
            </a:r>
            <a:r>
              <a:rPr lang="en-US" altLang="zh-CN" sz="995" dirty="0">
                <a:solidFill>
                  <a:srgbClr val="FF0000"/>
                </a:solidFill>
                <a:latin typeface="Microsoft YaHei UI" panose="020B0503020204020204" pitchFamily="18" charset="-122"/>
                <a:cs typeface="Microsoft YaHei UI" panose="020B0503020204020204" pitchFamily="18" charset="-122"/>
              </a:rPr>
              <a:t>生产、研发和人力</a:t>
            </a:r>
            <a:r>
              <a:rPr lang="en-US" altLang="zh-CN" sz="995" dirty="0">
                <a:solidFill>
                  <a:srgbClr val="595757"/>
                </a:solidFill>
                <a:latin typeface="Microsoft YaHei UI" panose="020B0503020204020204" pitchFamily="18" charset="-122"/>
                <a:cs typeface="Microsoft YaHei UI" panose="020B0503020204020204" pitchFamily="18" charset="-122"/>
              </a:rPr>
              <a:t>进行投资，以</a:t>
            </a:r>
          </a:p>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建立起竞争优势。在</a:t>
            </a:r>
            <a:r>
              <a:rPr lang="en-US" altLang="zh-CN" sz="995" dirty="0">
                <a:solidFill>
                  <a:srgbClr val="FF0000"/>
                </a:solidFill>
                <a:latin typeface="Microsoft YaHei UI" panose="020B0503020204020204" pitchFamily="18" charset="-122"/>
                <a:cs typeface="Microsoft YaHei UI" panose="020B0503020204020204" pitchFamily="18" charset="-122"/>
              </a:rPr>
              <a:t>市场</a:t>
            </a:r>
            <a:r>
              <a:rPr lang="en-US" altLang="zh-CN" sz="995" dirty="0">
                <a:solidFill>
                  <a:srgbClr val="595757"/>
                </a:solidFill>
                <a:latin typeface="Microsoft YaHei UI" panose="020B0503020204020204" pitchFamily="18" charset="-122"/>
                <a:cs typeface="Microsoft YaHei UI" panose="020B0503020204020204" pitchFamily="18" charset="-122"/>
              </a:rPr>
              <a:t>方面采取积极措施，包括定价和促销，以获得市场份额。</a:t>
            </a:r>
          </a:p>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“收获/重新划分细分市场”：应当维持其现有的</a:t>
            </a:r>
            <a:r>
              <a:rPr lang="en-US" altLang="zh-CN" sz="995" dirty="0">
                <a:solidFill>
                  <a:srgbClr val="FF0000"/>
                </a:solidFill>
                <a:latin typeface="Microsoft YaHei UI" panose="020B0503020204020204" pitchFamily="18" charset="-122"/>
                <a:cs typeface="Microsoft YaHei UI" panose="020B0503020204020204" pitchFamily="18" charset="-122"/>
              </a:rPr>
              <a:t>分销模式</a:t>
            </a:r>
            <a:r>
              <a:rPr lang="en-US" altLang="zh-CN" sz="995" dirty="0">
                <a:solidFill>
                  <a:srgbClr val="595757"/>
                </a:solidFill>
                <a:latin typeface="Microsoft YaHei UI" panose="020B0503020204020204" pitchFamily="18" charset="-122"/>
                <a:cs typeface="Microsoft YaHei UI" panose="020B0503020204020204" pitchFamily="18" charset="-122"/>
              </a:rPr>
              <a:t>。重点是运作效率，包括充分发挥</a:t>
            </a:r>
            <a:r>
              <a:rPr lang="en-US" altLang="zh-CN" sz="995" dirty="0">
                <a:solidFill>
                  <a:srgbClr val="FF0000"/>
                </a:solidFill>
                <a:latin typeface="Microsoft YaHei UI" panose="020B0503020204020204" pitchFamily="18" charset="-122"/>
                <a:cs typeface="Microsoft YaHei UI" panose="020B0503020204020204" pitchFamily="18" charset="-122"/>
              </a:rPr>
              <a:t>产能以及控制成本</a:t>
            </a:r>
            <a:r>
              <a:rPr lang="en-US" altLang="zh-CN" sz="995" dirty="0">
                <a:solidFill>
                  <a:srgbClr val="595757"/>
                </a:solidFill>
                <a:latin typeface="Microsoft YaHei UI" panose="020B0503020204020204" pitchFamily="18" charset="-122"/>
                <a:cs typeface="Microsoft YaHei UI" panose="020B0503020204020204" pitchFamily="18" charset="-122"/>
              </a:rPr>
              <a:t>，以降</a:t>
            </a:r>
          </a:p>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低可变成本。限制营销活动，研发应重点关注</a:t>
            </a:r>
            <a:r>
              <a:rPr lang="en-US" altLang="zh-CN" sz="995" dirty="0">
                <a:solidFill>
                  <a:srgbClr val="FF0000"/>
                </a:solidFill>
                <a:latin typeface="Microsoft YaHei UI" panose="020B0503020204020204" pitchFamily="18" charset="-122"/>
                <a:cs typeface="Microsoft YaHei UI" panose="020B0503020204020204" pitchFamily="18" charset="-122"/>
              </a:rPr>
              <a:t>降低成本</a:t>
            </a:r>
            <a:r>
              <a:rPr lang="en-US" altLang="zh-CN" sz="995" dirty="0">
                <a:solidFill>
                  <a:srgbClr val="595757"/>
                </a:solidFill>
                <a:latin typeface="Microsoft YaHei UI" panose="020B0503020204020204" pitchFamily="18" charset="-122"/>
                <a:cs typeface="Microsoft YaHei UI" panose="020B0503020204020204" pitchFamily="18" charset="-122"/>
              </a:rPr>
              <a:t>。使产品线巩固其在细分市场上的竞争地位，并且防止竞争对</a:t>
            </a:r>
          </a:p>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手进入这些细分市场。</a:t>
            </a:r>
          </a:p>
          <a:p>
            <a:pPr>
              <a:lnSpc>
                <a:spcPts val="1200"/>
              </a:lnSpc>
              <a:tabLst>
                <a:tab pos="38100" algn="l"/>
                <a:tab pos="63500" algn="l"/>
              </a:tabLst>
            </a:pPr>
            <a:r>
              <a:rPr lang="en-US" altLang="zh-CN" dirty="0"/>
              <a:t>		</a:t>
            </a:r>
            <a:r>
              <a:rPr lang="en-US" altLang="zh-CN" sz="1000" dirty="0">
                <a:solidFill>
                  <a:srgbClr val="595757"/>
                </a:solidFill>
                <a:latin typeface="Microsoft YaHei UI" panose="020B0503020204020204" pitchFamily="18" charset="-122"/>
                <a:cs typeface="Microsoft YaHei UI" panose="020B0503020204020204" pitchFamily="18" charset="-122"/>
              </a:rPr>
              <a:t>“避免/退出”：应当逐渐</a:t>
            </a:r>
            <a:r>
              <a:rPr lang="en-US" altLang="zh-CN" sz="1000" dirty="0">
                <a:solidFill>
                  <a:srgbClr val="FF0000"/>
                </a:solidFill>
                <a:latin typeface="Microsoft YaHei UI" panose="020B0503020204020204" pitchFamily="18" charset="-122"/>
                <a:cs typeface="Microsoft YaHei UI" panose="020B0503020204020204" pitchFamily="18" charset="-122"/>
              </a:rPr>
              <a:t>撤销分销</a:t>
            </a:r>
            <a:r>
              <a:rPr lang="en-US" altLang="zh-CN" sz="1000" dirty="0">
                <a:solidFill>
                  <a:srgbClr val="595757"/>
                </a:solidFill>
                <a:latin typeface="Microsoft YaHei UI" panose="020B0503020204020204" pitchFamily="18" charset="-122"/>
                <a:cs typeface="Microsoft YaHei UI" panose="020B0503020204020204" pitchFamily="18" charset="-122"/>
              </a:rPr>
              <a:t>，大力削减这些细分市场上的固定和可变成本。尽量</a:t>
            </a:r>
            <a:r>
              <a:rPr lang="en-US" altLang="zh-CN" sz="1000" dirty="0">
                <a:solidFill>
                  <a:srgbClr val="FF0000"/>
                </a:solidFill>
                <a:latin typeface="Microsoft YaHei UI" panose="020B0503020204020204" pitchFamily="18" charset="-122"/>
                <a:cs typeface="Microsoft YaHei UI" panose="020B0503020204020204" pitchFamily="18" charset="-122"/>
              </a:rPr>
              <a:t>减少或者停止产能、研发费</a:t>
            </a:r>
          </a:p>
          <a:p>
            <a:pPr>
              <a:lnSpc>
                <a:spcPts val="1200"/>
              </a:lnSpc>
              <a:tabLst>
                <a:tab pos="38100" algn="l"/>
                <a:tab pos="63500" algn="l"/>
              </a:tabLst>
            </a:pPr>
            <a:r>
              <a:rPr lang="en-US" altLang="zh-CN" sz="995" dirty="0">
                <a:solidFill>
                  <a:srgbClr val="FF0000"/>
                </a:solidFill>
                <a:latin typeface="Microsoft YaHei UI" panose="020B0503020204020204" pitchFamily="18" charset="-122"/>
                <a:cs typeface="Microsoft YaHei UI" panose="020B0503020204020204" pitchFamily="18" charset="-122"/>
              </a:rPr>
              <a:t>用、营销活动和运营资本</a:t>
            </a:r>
            <a:r>
              <a:rPr lang="en-US" altLang="zh-CN" sz="995" dirty="0">
                <a:solidFill>
                  <a:srgbClr val="595757"/>
                </a:solidFill>
                <a:latin typeface="Microsoft YaHei UI" panose="020B0503020204020204" pitchFamily="18" charset="-122"/>
                <a:cs typeface="Microsoft YaHei UI" panose="020B0503020204020204" pitchFamily="18" charset="-122"/>
              </a:rPr>
              <a:t>，将资源分配到其他细分市场中。重点从这些细分市场中实现利润机会，市场份额可以是次</a:t>
            </a:r>
          </a:p>
          <a:p>
            <a:pPr>
              <a:lnSpc>
                <a:spcPts val="1200"/>
              </a:lnSpc>
              <a:tabLst>
                <a:tab pos="38100" algn="l"/>
                <a:tab pos="63500" algn="l"/>
              </a:tabLst>
            </a:pPr>
            <a:r>
              <a:rPr lang="en-US" altLang="zh-CN" sz="995" dirty="0">
                <a:solidFill>
                  <a:srgbClr val="595757"/>
                </a:solidFill>
                <a:latin typeface="Microsoft YaHei UI" panose="020B0503020204020204" pitchFamily="18" charset="-122"/>
                <a:cs typeface="Microsoft YaHei UI" panose="020B0503020204020204" pitchFamily="18" charset="-122"/>
              </a:rPr>
              <a:t>要的。</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241800" y="6718300"/>
            <a:ext cx="177800" cy="152400"/>
          </a:xfrm>
          <a:prstGeom prst="rect">
            <a:avLst/>
          </a:prstGeom>
          <a:noFill/>
        </p:spPr>
        <p:txBody>
          <a:bodyPr wrap="none" lIns="0" tIns="0" rIns="0" rtlCol="0">
            <a:spAutoFit/>
          </a:bodyPr>
          <a:lstStyle/>
          <a:p>
            <a:pPr>
              <a:lnSpc>
                <a:spcPts val="1200"/>
              </a:lnSpc>
            </a:pPr>
            <a:r>
              <a:rPr lang="en-US" altLang="zh-CN" sz="1405" dirty="0">
                <a:solidFill>
                  <a:srgbClr val="000000"/>
                </a:solidFill>
                <a:latin typeface="Times New Roman" panose="02020603050405020304" pitchFamily="18" charset="0"/>
                <a:cs typeface="Times New Roman" panose="02020603050405020304" pitchFamily="18" charset="0"/>
              </a:rPr>
              <a:t>19</a:t>
            </a:r>
          </a:p>
        </p:txBody>
      </p:sp>
      <p:sp>
        <p:nvSpPr>
          <p:cNvPr id="5" name="TextBox 1"/>
          <p:cNvSpPr txBox="1"/>
          <p:nvPr/>
        </p:nvSpPr>
        <p:spPr>
          <a:xfrm>
            <a:off x="609600" y="177800"/>
            <a:ext cx="27813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MM的核心思想</a:t>
            </a:r>
          </a:p>
        </p:txBody>
      </p:sp>
      <p:sp>
        <p:nvSpPr>
          <p:cNvPr id="6" name="TextBox 1"/>
          <p:cNvSpPr txBox="1"/>
          <p:nvPr/>
        </p:nvSpPr>
        <p:spPr>
          <a:xfrm>
            <a:off x="508000" y="1168400"/>
            <a:ext cx="56769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与公司战略有机融合，以产品线业务计划为核心</a:t>
            </a:r>
          </a:p>
        </p:txBody>
      </p:sp>
      <p:sp>
        <p:nvSpPr>
          <p:cNvPr id="7" name="TextBox 1"/>
          <p:cNvSpPr txBox="1"/>
          <p:nvPr/>
        </p:nvSpPr>
        <p:spPr>
          <a:xfrm>
            <a:off x="508000" y="1778000"/>
            <a:ext cx="6946900" cy="20574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以统一方法制定公司、产品线、细分市场和产品包业务计划</a:t>
            </a:r>
          </a:p>
          <a:p>
            <a:pPr>
              <a:lnSpc>
                <a:spcPts val="1000"/>
              </a:lnSpc>
            </a:pPr>
            <a:endParaRPr lang="en-US" altLang="zh-CN" dirty="0"/>
          </a:p>
          <a:p>
            <a:pPr>
              <a:lnSpc>
                <a:spcPts val="1000"/>
              </a:lnSpc>
            </a:pPr>
            <a:endParaRPr lang="en-US" altLang="zh-CN" dirty="0"/>
          </a:p>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打通市场和研发，使研发以市场为导向</a:t>
            </a:r>
          </a:p>
          <a:p>
            <a:pPr>
              <a:lnSpc>
                <a:spcPts val="1000"/>
              </a:lnSpc>
            </a:pPr>
            <a:endParaRPr lang="en-US" altLang="zh-CN" dirty="0"/>
          </a:p>
          <a:p>
            <a:pPr>
              <a:lnSpc>
                <a:spcPts val="1000"/>
              </a:lnSpc>
            </a:pPr>
            <a:endParaRPr lang="en-US" altLang="zh-CN" dirty="0"/>
          </a:p>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基于客户需求的结构化流程/分析工具体系</a:t>
            </a:r>
          </a:p>
          <a:p>
            <a:pPr>
              <a:lnSpc>
                <a:spcPts val="1000"/>
              </a:lnSpc>
            </a:pPr>
            <a:endParaRPr lang="en-US" altLang="zh-CN" dirty="0"/>
          </a:p>
          <a:p>
            <a:pPr>
              <a:lnSpc>
                <a:spcPts val="3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贯穿始终的投资组合决策分析</a:t>
            </a:r>
          </a:p>
        </p:txBody>
      </p:sp>
      <p:sp>
        <p:nvSpPr>
          <p:cNvPr id="8" name="TextBox 1"/>
          <p:cNvSpPr txBox="1"/>
          <p:nvPr/>
        </p:nvSpPr>
        <p:spPr>
          <a:xfrm>
            <a:off x="508000" y="4051300"/>
            <a:ext cx="5168900" cy="9017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融合公司各职能规划的市场导向的业务计划</a:t>
            </a:r>
          </a:p>
          <a:p>
            <a:pPr>
              <a:lnSpc>
                <a:spcPts val="1000"/>
              </a:lnSpc>
            </a:pPr>
            <a:endParaRPr lang="en-US" altLang="zh-CN" dirty="0"/>
          </a:p>
          <a:p>
            <a:pPr>
              <a:lnSpc>
                <a:spcPts val="1000"/>
              </a:lnSpc>
            </a:pPr>
            <a:endParaRPr lang="en-US" altLang="zh-CN" dirty="0"/>
          </a:p>
          <a:p>
            <a:pPr>
              <a:lnSpc>
                <a:spcPts val="2500"/>
              </a:lnSpc>
            </a:pPr>
            <a:r>
              <a:rPr lang="en-US" altLang="zh-CN" sz="2005" dirty="0">
                <a:solidFill>
                  <a:srgbClr val="000000"/>
                </a:solidFill>
                <a:latin typeface="Times New Roman" panose="02020603050405020304" pitchFamily="18" charset="0"/>
                <a:cs typeface="Times New Roman" panose="02020603050405020304" pitchFamily="18" charset="0"/>
              </a:rPr>
              <a:t>•</a:t>
            </a:r>
            <a:r>
              <a:rPr lang="en-US" altLang="zh-CN" sz="2005" dirty="0">
                <a:latin typeface="Times New Roman" panose="02020603050405020304" pitchFamily="18" charset="0"/>
                <a:cs typeface="Times New Roman" panose="02020603050405020304" pitchFamily="18" charset="0"/>
              </a:rPr>
              <a:t>    </a:t>
            </a:r>
            <a:r>
              <a:rPr lang="en-US" altLang="zh-CN" sz="2005" dirty="0">
                <a:solidFill>
                  <a:srgbClr val="000000"/>
                </a:solidFill>
                <a:latin typeface="Microsoft YaHei UI" panose="020B0503020204020204" pitchFamily="18" charset="-122"/>
                <a:cs typeface="Microsoft YaHei UI" panose="020B0503020204020204" pitchFamily="18" charset="-122"/>
              </a:rPr>
              <a:t>跨部门团队运作</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561844" y="1449324"/>
            <a:ext cx="4306824" cy="4309872"/>
          </a:xfrm>
          <a:custGeom>
            <a:avLst/>
            <a:gdLst>
              <a:gd name="connsiteX0" fmla="*/ 0 w 4306824"/>
              <a:gd name="connsiteY0" fmla="*/ 0 h 4309872"/>
              <a:gd name="connsiteX1" fmla="*/ 0 w 4306824"/>
              <a:gd name="connsiteY1" fmla="*/ 4309872 h 4309872"/>
              <a:gd name="connsiteX2" fmla="*/ 4306824 w 4306824"/>
              <a:gd name="connsiteY2" fmla="*/ 4309872 h 4309872"/>
              <a:gd name="connsiteX3" fmla="*/ 4306824 w 4306824"/>
              <a:gd name="connsiteY3" fmla="*/ 0 h 4309872"/>
              <a:gd name="connsiteX4" fmla="*/ 0 w 4306824"/>
              <a:gd name="connsiteY4" fmla="*/ 0 h 43098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306824" h="4309872">
                <a:moveTo>
                  <a:pt x="0" y="0"/>
                </a:moveTo>
                <a:lnTo>
                  <a:pt x="0" y="4309872"/>
                </a:lnTo>
                <a:lnTo>
                  <a:pt x="4306824" y="4309872"/>
                </a:lnTo>
                <a:lnTo>
                  <a:pt x="4306824" y="0"/>
                </a:lnTo>
                <a:lnTo>
                  <a:pt x="0" y="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nvGraphicFramePr>
        <p:xfrm>
          <a:off x="2483357" y="1401825"/>
          <a:ext cx="4308983" cy="4308766"/>
        </p:xfrm>
        <a:graphic>
          <a:graphicData uri="http://schemas.openxmlformats.org/drawingml/2006/table">
            <a:tbl>
              <a:tblPr/>
              <a:tblGrid>
                <a:gridCol w="2195322">
                  <a:extLst>
                    <a:ext uri="{9D8B030D-6E8A-4147-A177-3AD203B41FA5}">
                      <a16:colId xmlns:a16="http://schemas.microsoft.com/office/drawing/2014/main" val="20000"/>
                    </a:ext>
                  </a:extLst>
                </a:gridCol>
                <a:gridCol w="2113661">
                  <a:extLst>
                    <a:ext uri="{9D8B030D-6E8A-4147-A177-3AD203B41FA5}">
                      <a16:colId xmlns:a16="http://schemas.microsoft.com/office/drawing/2014/main" val="20001"/>
                    </a:ext>
                  </a:extLst>
                </a:gridCol>
              </a:tblGrid>
              <a:tr h="2212466">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获取技能</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通常无利润</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405" dirty="0">
                          <a:solidFill>
                            <a:srgbClr val="000000"/>
                          </a:solidFill>
                          <a:latin typeface="Microsoft YaHei UI" panose="020B0503020204020204" pitchFamily="18" charset="-122"/>
                          <a:cs typeface="Microsoft YaHei UI" panose="020B0503020204020204" pitchFamily="18" charset="-122"/>
                        </a:rPr>
                        <a:t>削减投资，投资到利</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润更多的细分市场</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提高竞争地位</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增长/投资</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几乎总是有利润的</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405" dirty="0">
                          <a:solidFill>
                            <a:srgbClr val="000000"/>
                          </a:solidFill>
                          <a:latin typeface="Microsoft YaHei UI" panose="020B0503020204020204" pitchFamily="18" charset="-122"/>
                          <a:cs typeface="Microsoft YaHei UI" panose="020B0503020204020204" pitchFamily="18" charset="-122"/>
                        </a:rPr>
                        <a:t>平衡回报与增长之</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间的关系</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405" dirty="0">
                          <a:solidFill>
                            <a:srgbClr val="000000"/>
                          </a:solidFill>
                          <a:latin typeface="Microsoft YaHei UI" panose="020B0503020204020204" pitchFamily="18" charset="-122"/>
                          <a:cs typeface="Microsoft YaHei UI" panose="020B0503020204020204" pitchFamily="18" charset="-122"/>
                        </a:rPr>
                        <a:t>防止对手的进入</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96300">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几乎无利润</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退出没有利润的细</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分市场</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管理现金/回报</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避免/退出</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通常是有利润的</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提高回报</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整合机会</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收获/重新细分</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TextBox 1"/>
          <p:cNvSpPr txBox="1"/>
          <p:nvPr/>
        </p:nvSpPr>
        <p:spPr>
          <a:xfrm rot="16200000">
            <a:off x="1206500" y="3441700"/>
            <a:ext cx="889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市场吸引力</a:t>
            </a:r>
          </a:p>
        </p:txBody>
      </p:sp>
      <p:sp>
        <p:nvSpPr>
          <p:cNvPr id="7" name="TextBox 1"/>
          <p:cNvSpPr txBox="1"/>
          <p:nvPr/>
        </p:nvSpPr>
        <p:spPr>
          <a:xfrm>
            <a:off x="4229100" y="6007100"/>
            <a:ext cx="8001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竞争地位</a:t>
            </a:r>
          </a:p>
        </p:txBody>
      </p:sp>
      <p:sp>
        <p:nvSpPr>
          <p:cNvPr id="8" name="TextBox 1"/>
          <p:cNvSpPr txBox="1"/>
          <p:nvPr/>
        </p:nvSpPr>
        <p:spPr>
          <a:xfrm>
            <a:off x="2476500" y="5956300"/>
            <a:ext cx="228600" cy="228600"/>
          </a:xfrm>
          <a:prstGeom prst="rect">
            <a:avLst/>
          </a:prstGeom>
          <a:noFill/>
        </p:spPr>
        <p:txBody>
          <a:bodyPr wrap="none" lIns="0" tIns="0" rIns="0" rtlCol="0">
            <a:spAutoFit/>
          </a:bodyPr>
          <a:lstStyle/>
          <a:p>
            <a:pPr>
              <a:lnSpc>
                <a:spcPts val="1800"/>
              </a:lnSpc>
            </a:pPr>
            <a:r>
              <a:rPr lang="en-US" altLang="zh-CN" sz="1800" dirty="0">
                <a:solidFill>
                  <a:srgbClr val="000000"/>
                </a:solidFill>
                <a:latin typeface="Microsoft YaHei UI" panose="020B0503020204020204" pitchFamily="18" charset="-122"/>
                <a:cs typeface="Microsoft YaHei UI" panose="020B0503020204020204" pitchFamily="18" charset="-122"/>
              </a:rPr>
              <a:t>低</a:t>
            </a:r>
          </a:p>
        </p:txBody>
      </p:sp>
      <p:sp>
        <p:nvSpPr>
          <p:cNvPr id="9" name="TextBox 1"/>
          <p:cNvSpPr txBox="1"/>
          <p:nvPr/>
        </p:nvSpPr>
        <p:spPr>
          <a:xfrm>
            <a:off x="6477000" y="5943600"/>
            <a:ext cx="228600" cy="228600"/>
          </a:xfrm>
          <a:prstGeom prst="rect">
            <a:avLst/>
          </a:prstGeom>
          <a:noFill/>
        </p:spPr>
        <p:txBody>
          <a:bodyPr wrap="none" lIns="0" tIns="0" rIns="0" rtlCol="0">
            <a:spAutoFit/>
          </a:bodyPr>
          <a:lstStyle/>
          <a:p>
            <a:pPr>
              <a:lnSpc>
                <a:spcPts val="1800"/>
              </a:lnSpc>
            </a:pPr>
            <a:r>
              <a:rPr lang="en-US" altLang="zh-CN" sz="1800" dirty="0">
                <a:solidFill>
                  <a:srgbClr val="000000"/>
                </a:solidFill>
                <a:latin typeface="Microsoft YaHei UI" panose="020B0503020204020204" pitchFamily="18" charset="-122"/>
                <a:cs typeface="Microsoft YaHei UI" panose="020B0503020204020204" pitchFamily="18" charset="-122"/>
              </a:rPr>
              <a:t>高</a:t>
            </a:r>
          </a:p>
        </p:txBody>
      </p:sp>
      <p:sp>
        <p:nvSpPr>
          <p:cNvPr id="10" name="TextBox 1"/>
          <p:cNvSpPr txBox="1"/>
          <p:nvPr/>
        </p:nvSpPr>
        <p:spPr>
          <a:xfrm>
            <a:off x="533400" y="203200"/>
            <a:ext cx="4610100" cy="5511800"/>
          </a:xfrm>
          <a:prstGeom prst="rect">
            <a:avLst/>
          </a:prstGeom>
          <a:noFill/>
        </p:spPr>
        <p:txBody>
          <a:bodyPr wrap="none" lIns="0" tIns="0" rIns="0" rtlCol="0">
            <a:spAutoFit/>
          </a:bodyPr>
          <a:lstStyle/>
          <a:p>
            <a:pPr>
              <a:lnSpc>
                <a:spcPts val="4000"/>
              </a:lnSpc>
              <a:tabLst>
                <a:tab pos="1231900" algn="l"/>
                <a:tab pos="1282700" algn="l"/>
                <a:tab pos="34798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针对各个细分市场的策略</a:t>
            </a:r>
          </a:p>
          <a:p>
            <a:pPr>
              <a:lnSpc>
                <a:spcPts val="1000"/>
              </a:lnSpc>
            </a:pPr>
            <a:endParaRPr lang="en-US" altLang="zh-CN" dirty="0"/>
          </a:p>
          <a:p>
            <a:pPr>
              <a:lnSpc>
                <a:spcPts val="1000"/>
              </a:lnSpc>
            </a:pPr>
            <a:endParaRPr lang="en-US" altLang="zh-CN" dirty="0"/>
          </a:p>
          <a:p>
            <a:pPr>
              <a:lnSpc>
                <a:spcPts val="2500"/>
              </a:lnSpc>
              <a:tabLst>
                <a:tab pos="1231900" algn="l"/>
                <a:tab pos="1282700" algn="l"/>
                <a:tab pos="3479800" algn="l"/>
              </a:tabLst>
            </a:pPr>
            <a:r>
              <a:rPr lang="en-US" altLang="zh-CN" dirty="0"/>
              <a:t>			</a:t>
            </a:r>
            <a:r>
              <a:rPr lang="en-US" altLang="zh-CN" sz="1500" dirty="0">
                <a:solidFill>
                  <a:srgbClr val="000000"/>
                </a:solidFill>
                <a:latin typeface="Microsoft YaHei UI" panose="020B0503020204020204" pitchFamily="18" charset="-122"/>
                <a:cs typeface="Microsoft YaHei UI" panose="020B0503020204020204" pitchFamily="18" charset="-122"/>
              </a:rPr>
              <a:t>战略地位分析</a:t>
            </a:r>
          </a:p>
          <a:p>
            <a:pPr>
              <a:lnSpc>
                <a:spcPts val="1000"/>
              </a:lnSpc>
            </a:pPr>
            <a:endParaRPr lang="en-US" altLang="zh-CN" dirty="0"/>
          </a:p>
          <a:p>
            <a:pPr>
              <a:lnSpc>
                <a:spcPts val="2100"/>
              </a:lnSpc>
              <a:tabLst>
                <a:tab pos="1231900" algn="l"/>
                <a:tab pos="1282700" algn="l"/>
                <a:tab pos="34798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高</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600"/>
              </a:lnSpc>
              <a:tabLst>
                <a:tab pos="1231900" algn="l"/>
                <a:tab pos="1282700" algn="l"/>
                <a:tab pos="34798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低</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noChangeArrowheads="1"/>
          </p:cNvPicPr>
          <p:nvPr/>
        </p:nvPicPr>
        <p:blipFill>
          <a:blip r:embed="rId2"/>
          <a:srcRect/>
          <a:stretch>
            <a:fillRect/>
          </a:stretch>
        </p:blipFill>
        <p:spPr bwMode="auto">
          <a:xfrm>
            <a:off x="88900" y="1397000"/>
            <a:ext cx="8966200" cy="4064000"/>
          </a:xfrm>
          <a:prstGeom prst="rect">
            <a:avLst/>
          </a:prstGeom>
          <a:noFill/>
        </p:spPr>
      </p:pic>
      <p:sp>
        <p:nvSpPr>
          <p:cNvPr id="2" name="TextBox 1"/>
          <p:cNvSpPr txBox="1"/>
          <p:nvPr/>
        </p:nvSpPr>
        <p:spPr>
          <a:xfrm>
            <a:off x="342900" y="279400"/>
            <a:ext cx="38989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STEP3：进行组合分析</a:t>
            </a:r>
          </a:p>
        </p:txBody>
      </p:sp>
      <p:sp>
        <p:nvSpPr>
          <p:cNvPr id="6" name="TextBox 1"/>
          <p:cNvSpPr txBox="1"/>
          <p:nvPr/>
        </p:nvSpPr>
        <p:spPr>
          <a:xfrm>
            <a:off x="622300" y="901700"/>
            <a:ext cx="71120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各个细分市场所处的位置可以帮助确定针对该细分市场所需要采取的行动及方向</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140233" y="1038478"/>
          <a:ext cx="8711027" cy="5464885"/>
        </p:xfrm>
        <a:graphic>
          <a:graphicData uri="http://schemas.openxmlformats.org/drawingml/2006/table">
            <a:tbl>
              <a:tblPr/>
              <a:tblGrid>
                <a:gridCol w="1407388">
                  <a:extLst>
                    <a:ext uri="{9D8B030D-6E8A-4147-A177-3AD203B41FA5}">
                      <a16:colId xmlns:a16="http://schemas.microsoft.com/office/drawing/2014/main" val="20000"/>
                    </a:ext>
                  </a:extLst>
                </a:gridCol>
                <a:gridCol w="2184018">
                  <a:extLst>
                    <a:ext uri="{9D8B030D-6E8A-4147-A177-3AD203B41FA5}">
                      <a16:colId xmlns:a16="http://schemas.microsoft.com/office/drawing/2014/main" val="20001"/>
                    </a:ext>
                  </a:extLst>
                </a:gridCol>
                <a:gridCol w="687705">
                  <a:extLst>
                    <a:ext uri="{9D8B030D-6E8A-4147-A177-3AD203B41FA5}">
                      <a16:colId xmlns:a16="http://schemas.microsoft.com/office/drawing/2014/main" val="20002"/>
                    </a:ext>
                  </a:extLst>
                </a:gridCol>
                <a:gridCol w="867282">
                  <a:extLst>
                    <a:ext uri="{9D8B030D-6E8A-4147-A177-3AD203B41FA5}">
                      <a16:colId xmlns:a16="http://schemas.microsoft.com/office/drawing/2014/main" val="20003"/>
                    </a:ext>
                  </a:extLst>
                </a:gridCol>
                <a:gridCol w="713613">
                  <a:extLst>
                    <a:ext uri="{9D8B030D-6E8A-4147-A177-3AD203B41FA5}">
                      <a16:colId xmlns:a16="http://schemas.microsoft.com/office/drawing/2014/main" val="20004"/>
                    </a:ext>
                  </a:extLst>
                </a:gridCol>
                <a:gridCol w="712977">
                  <a:extLst>
                    <a:ext uri="{9D8B030D-6E8A-4147-A177-3AD203B41FA5}">
                      <a16:colId xmlns:a16="http://schemas.microsoft.com/office/drawing/2014/main" val="20005"/>
                    </a:ext>
                  </a:extLst>
                </a:gridCol>
                <a:gridCol w="712851">
                  <a:extLst>
                    <a:ext uri="{9D8B030D-6E8A-4147-A177-3AD203B41FA5}">
                      <a16:colId xmlns:a16="http://schemas.microsoft.com/office/drawing/2014/main" val="20006"/>
                    </a:ext>
                  </a:extLst>
                </a:gridCol>
                <a:gridCol w="661035">
                  <a:extLst>
                    <a:ext uri="{9D8B030D-6E8A-4147-A177-3AD203B41FA5}">
                      <a16:colId xmlns:a16="http://schemas.microsoft.com/office/drawing/2014/main" val="20007"/>
                    </a:ext>
                  </a:extLst>
                </a:gridCol>
                <a:gridCol w="764158">
                  <a:extLst>
                    <a:ext uri="{9D8B030D-6E8A-4147-A177-3AD203B41FA5}">
                      <a16:colId xmlns:a16="http://schemas.microsoft.com/office/drawing/2014/main" val="20008"/>
                    </a:ext>
                  </a:extLst>
                </a:gridCol>
              </a:tblGrid>
              <a:tr h="1097406">
                <a:tc>
                  <a:txBody>
                    <a:bodyPr/>
                    <a:lstStyle/>
                    <a:p>
                      <a:endParaRPr lang="zh-CN" altLang="en-US" dirty="0"/>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105" dirty="0">
                          <a:solidFill>
                            <a:srgbClr val="000000"/>
                          </a:solidFill>
                          <a:latin typeface="Microsoft YaHei UI" panose="020B0503020204020204" pitchFamily="18" charset="-122"/>
                          <a:cs typeface="Microsoft YaHei UI" panose="020B0503020204020204" pitchFamily="18" charset="-122"/>
                        </a:rPr>
                        <a:t>细分市场名称</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105" dirty="0">
                          <a:solidFill>
                            <a:srgbClr val="000000"/>
                          </a:solidFill>
                          <a:latin typeface="Microsoft YaHei UI" panose="020B0503020204020204" pitchFamily="18" charset="-122"/>
                          <a:cs typeface="Microsoft YaHei UI" panose="020B0503020204020204" pitchFamily="18" charset="-122"/>
                        </a:rPr>
                        <a:t>电信运营</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商－系统</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－高清、</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易操作</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105" dirty="0">
                          <a:solidFill>
                            <a:srgbClr val="000000"/>
                          </a:solidFill>
                          <a:latin typeface="Microsoft YaHei UI" panose="020B0503020204020204" pitchFamily="18" charset="-122"/>
                          <a:cs typeface="Microsoft YaHei UI" panose="020B0503020204020204" pitchFamily="18" charset="-122"/>
                        </a:rPr>
                        <a:t>政府－</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Microsoft YaHei UI" panose="020B0503020204020204" pitchFamily="18" charset="-122"/>
                          <a:cs typeface="Microsoft YaHei UI" panose="020B0503020204020204" pitchFamily="18" charset="-122"/>
                        </a:rPr>
                        <a:t>系统—</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高清、</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可靠\</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安全</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105" dirty="0">
                          <a:solidFill>
                            <a:srgbClr val="000000"/>
                          </a:solidFill>
                          <a:latin typeface="Microsoft YaHei UI" panose="020B0503020204020204" pitchFamily="18" charset="-122"/>
                          <a:cs typeface="Microsoft YaHei UI" panose="020B0503020204020204" pitchFamily="18" charset="-122"/>
                        </a:rPr>
                        <a:t>军队－</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系统－</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高清、</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易操作</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105" dirty="0">
                          <a:solidFill>
                            <a:srgbClr val="000000"/>
                          </a:solidFill>
                          <a:latin typeface="Microsoft YaHei UI" panose="020B0503020204020204" pitchFamily="18" charset="-122"/>
                          <a:cs typeface="Microsoft YaHei UI" panose="020B0503020204020204" pitchFamily="18" charset="-122"/>
                        </a:rPr>
                        <a:t>军队－</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系统－</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可靠\</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安全、</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易操作</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105" dirty="0">
                          <a:solidFill>
                            <a:srgbClr val="000000"/>
                          </a:solidFill>
                          <a:latin typeface="Microsoft YaHei UI" panose="020B0503020204020204" pitchFamily="18" charset="-122"/>
                          <a:cs typeface="Microsoft YaHei UI" panose="020B0503020204020204" pitchFamily="18" charset="-122"/>
                        </a:rPr>
                        <a:t>代理商</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－系统</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－价格</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105" dirty="0">
                          <a:solidFill>
                            <a:srgbClr val="000000"/>
                          </a:solidFill>
                          <a:latin typeface="Microsoft YaHei UI" panose="020B0503020204020204" pitchFamily="18" charset="-122"/>
                          <a:cs typeface="Microsoft YaHei UI" panose="020B0503020204020204" pitchFamily="18" charset="-122"/>
                        </a:rPr>
                        <a:t>特大型</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企业集</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团－系</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统－可</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Microsoft YaHei UI" panose="020B0503020204020204" pitchFamily="18" charset="-122"/>
                          <a:cs typeface="Microsoft YaHei UI" panose="020B0503020204020204" pitchFamily="18" charset="-122"/>
                        </a:rPr>
                        <a:t>靠/安全、</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价格</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67995">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细分市场吸引力</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要素名称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要素描述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要素权</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价值等级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价值等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价值等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价值等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价值等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价值等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1"/>
                  </a:ext>
                </a:extLst>
              </a:tr>
              <a:tr h="710819">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市场空间</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细分市场机会的相对空间</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30％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9416">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市场增长率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细分市场机会的相对增长率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20％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26921">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获利潜力</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子要素1: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直接/间接竟争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子要素2:</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进入威胁</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子要素3: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客户/供应商压力</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15％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10％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10％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94652">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战略价值</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参与该细分市场对公司的战略</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价值</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15％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94690">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细分市场吸引力得分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4.3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4.7</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4.3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2.8</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2" name="TextBox 1"/>
          <p:cNvSpPr txBox="1"/>
          <p:nvPr/>
        </p:nvSpPr>
        <p:spPr>
          <a:xfrm>
            <a:off x="177800" y="292100"/>
            <a:ext cx="4978400" cy="444500"/>
          </a:xfrm>
          <a:prstGeom prst="rect">
            <a:avLst/>
          </a:prstGeom>
          <a:noFill/>
        </p:spPr>
        <p:txBody>
          <a:bodyPr wrap="none" lIns="0" tIns="0" rIns="0" rtlCol="0">
            <a:spAutoFit/>
          </a:bodyPr>
          <a:lstStyle/>
          <a:p>
            <a:pPr>
              <a:lnSpc>
                <a:spcPts val="3500"/>
              </a:lnSpc>
            </a:pPr>
            <a:r>
              <a:rPr lang="en-US" altLang="zh-CN" sz="2800" dirty="0">
                <a:solidFill>
                  <a:srgbClr val="C00000"/>
                </a:solidFill>
                <a:latin typeface="Microsoft YaHei UI" panose="020B0503020204020204" pitchFamily="18" charset="-122"/>
                <a:cs typeface="Microsoft YaHei UI" panose="020B0503020204020204" pitchFamily="18" charset="-122"/>
              </a:rPr>
              <a:t>市场吸引力要素评分表（示例）</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445871" y="1445386"/>
          <a:ext cx="8328934" cy="4948195"/>
        </p:xfrm>
        <a:graphic>
          <a:graphicData uri="http://schemas.openxmlformats.org/drawingml/2006/table">
            <a:tbl>
              <a:tblPr/>
              <a:tblGrid>
                <a:gridCol w="832891">
                  <a:extLst>
                    <a:ext uri="{9D8B030D-6E8A-4147-A177-3AD203B41FA5}">
                      <a16:colId xmlns:a16="http://schemas.microsoft.com/office/drawing/2014/main" val="20000"/>
                    </a:ext>
                  </a:extLst>
                </a:gridCol>
                <a:gridCol w="833627">
                  <a:extLst>
                    <a:ext uri="{9D8B030D-6E8A-4147-A177-3AD203B41FA5}">
                      <a16:colId xmlns:a16="http://schemas.microsoft.com/office/drawing/2014/main" val="20001"/>
                    </a:ext>
                  </a:extLst>
                </a:gridCol>
                <a:gridCol w="831341">
                  <a:extLst>
                    <a:ext uri="{9D8B030D-6E8A-4147-A177-3AD203B41FA5}">
                      <a16:colId xmlns:a16="http://schemas.microsoft.com/office/drawing/2014/main" val="20002"/>
                    </a:ext>
                  </a:extLst>
                </a:gridCol>
                <a:gridCol w="833755">
                  <a:extLst>
                    <a:ext uri="{9D8B030D-6E8A-4147-A177-3AD203B41FA5}">
                      <a16:colId xmlns:a16="http://schemas.microsoft.com/office/drawing/2014/main" val="20003"/>
                    </a:ext>
                  </a:extLst>
                </a:gridCol>
                <a:gridCol w="832865">
                  <a:extLst>
                    <a:ext uri="{9D8B030D-6E8A-4147-A177-3AD203B41FA5}">
                      <a16:colId xmlns:a16="http://schemas.microsoft.com/office/drawing/2014/main" val="20004"/>
                    </a:ext>
                  </a:extLst>
                </a:gridCol>
                <a:gridCol w="832866">
                  <a:extLst>
                    <a:ext uri="{9D8B030D-6E8A-4147-A177-3AD203B41FA5}">
                      <a16:colId xmlns:a16="http://schemas.microsoft.com/office/drawing/2014/main" val="20005"/>
                    </a:ext>
                  </a:extLst>
                </a:gridCol>
                <a:gridCol w="810005">
                  <a:extLst>
                    <a:ext uri="{9D8B030D-6E8A-4147-A177-3AD203B41FA5}">
                      <a16:colId xmlns:a16="http://schemas.microsoft.com/office/drawing/2014/main" val="20006"/>
                    </a:ext>
                  </a:extLst>
                </a:gridCol>
                <a:gridCol w="855091">
                  <a:extLst>
                    <a:ext uri="{9D8B030D-6E8A-4147-A177-3AD203B41FA5}">
                      <a16:colId xmlns:a16="http://schemas.microsoft.com/office/drawing/2014/main" val="20007"/>
                    </a:ext>
                  </a:extLst>
                </a:gridCol>
                <a:gridCol w="833627">
                  <a:extLst>
                    <a:ext uri="{9D8B030D-6E8A-4147-A177-3AD203B41FA5}">
                      <a16:colId xmlns:a16="http://schemas.microsoft.com/office/drawing/2014/main" val="20008"/>
                    </a:ext>
                  </a:extLst>
                </a:gridCol>
                <a:gridCol w="832866">
                  <a:extLst>
                    <a:ext uri="{9D8B030D-6E8A-4147-A177-3AD203B41FA5}">
                      <a16:colId xmlns:a16="http://schemas.microsoft.com/office/drawing/2014/main" val="20009"/>
                    </a:ext>
                  </a:extLst>
                </a:gridCol>
              </a:tblGrid>
              <a:tr h="396494">
                <a:tc rowSpan="2">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$APPE</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ALS因</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素</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b">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row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权重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b">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本公司</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H公司</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Z公司</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P公司</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8089">
                <a:tc v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v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评分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竞争力评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估说明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评分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竞争力评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估说明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评分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竞争力评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估说明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评分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竞争力评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估说明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6394">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价格</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0.1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1025">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可获得</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0.1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6907">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包装</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0.1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6908">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性能</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0.3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07670">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易用性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0.15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395">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保证</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0.1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80897">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生命周</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期成本</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0.05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80885">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社会接</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受程度</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0.1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1</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6531">
                <a:tc grid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小计</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4.3</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3.0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 name="TextBox 1"/>
          <p:cNvSpPr txBox="1"/>
          <p:nvPr/>
        </p:nvSpPr>
        <p:spPr>
          <a:xfrm>
            <a:off x="533400" y="317500"/>
            <a:ext cx="53340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竞争地位要素价值评分表（示例）</a:t>
            </a:r>
          </a:p>
        </p:txBody>
      </p:sp>
      <p:sp>
        <p:nvSpPr>
          <p:cNvPr id="6" name="TextBox 1"/>
          <p:cNvSpPr txBox="1"/>
          <p:nvPr/>
        </p:nvSpPr>
        <p:spPr>
          <a:xfrm>
            <a:off x="533400" y="990600"/>
            <a:ext cx="7112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细分市场：电信运营商，高清晰度、易操作的全套视频会议系统</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292100"/>
            <a:ext cx="3898900" cy="8636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STEP3：进行组合分析</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输出：</a:t>
            </a:r>
          </a:p>
        </p:txBody>
      </p:sp>
      <p:sp>
        <p:nvSpPr>
          <p:cNvPr id="5" name="TextBox 1"/>
          <p:cNvSpPr txBox="1"/>
          <p:nvPr/>
        </p:nvSpPr>
        <p:spPr>
          <a:xfrm>
            <a:off x="558800" y="1219200"/>
            <a:ext cx="139700" cy="2159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2.</a:t>
            </a:r>
          </a:p>
        </p:txBody>
      </p:sp>
      <p:sp>
        <p:nvSpPr>
          <p:cNvPr id="6" name="TextBox 1"/>
          <p:cNvSpPr txBox="1"/>
          <p:nvPr/>
        </p:nvSpPr>
        <p:spPr>
          <a:xfrm>
            <a:off x="901700" y="1219200"/>
            <a:ext cx="1193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财务分析(FAN)</a:t>
            </a:r>
          </a:p>
        </p:txBody>
      </p:sp>
      <p:sp>
        <p:nvSpPr>
          <p:cNvPr id="7" name="TextBox 1"/>
          <p:cNvSpPr txBox="1"/>
          <p:nvPr/>
        </p:nvSpPr>
        <p:spPr>
          <a:xfrm>
            <a:off x="558800" y="1574800"/>
            <a:ext cx="7416800" cy="54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财务分析(FAN)对进入的每个细分市场进行量化地财务分析，它对比每个细分市场的预期收益比</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例和其累计收入：</a:t>
            </a:r>
          </a:p>
        </p:txBody>
      </p:sp>
      <p:sp>
        <p:nvSpPr>
          <p:cNvPr id="8" name="TextBox 1"/>
          <p:cNvSpPr txBox="1"/>
          <p:nvPr/>
        </p:nvSpPr>
        <p:spPr>
          <a:xfrm>
            <a:off x="558800" y="2298700"/>
            <a:ext cx="50800" cy="8763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901700" y="2273300"/>
            <a:ext cx="7112000" cy="12192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收益比例－细分市场的内部收益率(IRR)是税前利润（PTI)或现金流与某个细分市场上销售的</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所有产品线产品包的比率。</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累计收入－是基于每个产品包的收入，每个细分市场的预期收入。用来衡量产品线在某细分</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市场上竞争所产生的运营现金流出。较高的累计收入将产生较高的现金流。</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noChangeArrowheads="1"/>
          </p:cNvPicPr>
          <p:nvPr/>
        </p:nvPicPr>
        <p:blipFill>
          <a:blip r:embed="rId2"/>
          <a:srcRect/>
          <a:stretch>
            <a:fillRect/>
          </a:stretch>
        </p:blipFill>
        <p:spPr bwMode="auto">
          <a:xfrm>
            <a:off x="457200" y="1473200"/>
            <a:ext cx="7785100" cy="3340100"/>
          </a:xfrm>
          <a:prstGeom prst="rect">
            <a:avLst/>
          </a:prstGeom>
          <a:noFill/>
        </p:spPr>
      </p:pic>
      <p:sp>
        <p:nvSpPr>
          <p:cNvPr id="2" name="TextBox 1"/>
          <p:cNvSpPr txBox="1"/>
          <p:nvPr/>
        </p:nvSpPr>
        <p:spPr>
          <a:xfrm>
            <a:off x="342900" y="279400"/>
            <a:ext cx="38989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STEP3：进行组合分析</a:t>
            </a:r>
          </a:p>
        </p:txBody>
      </p:sp>
      <p:sp>
        <p:nvSpPr>
          <p:cNvPr id="6" name="TextBox 1"/>
          <p:cNvSpPr txBox="1"/>
          <p:nvPr/>
        </p:nvSpPr>
        <p:spPr>
          <a:xfrm>
            <a:off x="558800" y="889000"/>
            <a:ext cx="7213600" cy="5588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SPAN和FAN一起为每个细分市场提供了财务分析、市场吸引力分析和竞争地位。</a:t>
            </a:r>
          </a:p>
          <a:p>
            <a:pPr>
              <a:lnSpc>
                <a:spcPts val="2400"/>
              </a:lnSpc>
            </a:pPr>
            <a:r>
              <a:rPr lang="en-US" altLang="zh-CN" sz="1480" dirty="0">
                <a:solidFill>
                  <a:srgbClr val="0070C0"/>
                </a:solidFill>
                <a:latin typeface="Microsoft YaHei UI" panose="020B0503020204020204" pitchFamily="18" charset="-122"/>
                <a:cs typeface="Microsoft YaHei UI" panose="020B0503020204020204" pitchFamily="18" charset="-122"/>
              </a:rPr>
              <a:t>将当前SPAN和FAN地位作为基线，预测针对每个细分市场战略行动与意图的结果：</a:t>
            </a:r>
          </a:p>
        </p:txBody>
      </p:sp>
      <p:sp>
        <p:nvSpPr>
          <p:cNvPr id="7" name="TextBox 1"/>
          <p:cNvSpPr txBox="1"/>
          <p:nvPr/>
        </p:nvSpPr>
        <p:spPr>
          <a:xfrm>
            <a:off x="558800" y="4851400"/>
            <a:ext cx="7429500" cy="7366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每个细分市场进行完SPAN和FAN分析之后，应当能够了解关键组合分析、业务、策略和不确定因素，帮助产品</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线改进其策略。做完组合分析之后，针对每个目标细分市场，应当进行SWOT分析，以确定每个细分市场的关键</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驱动因素。</a:t>
            </a:r>
          </a:p>
        </p:txBody>
      </p:sp>
      <p:sp>
        <p:nvSpPr>
          <p:cNvPr id="8" name="TextBox 1"/>
          <p:cNvSpPr txBox="1"/>
          <p:nvPr/>
        </p:nvSpPr>
        <p:spPr>
          <a:xfrm>
            <a:off x="558800" y="5689600"/>
            <a:ext cx="5257800" cy="190500"/>
          </a:xfrm>
          <a:prstGeom prst="rect">
            <a:avLst/>
          </a:prstGeom>
          <a:noFill/>
        </p:spPr>
        <p:txBody>
          <a:bodyPr wrap="none" lIns="0" tIns="0" rIns="0" rtlCol="0">
            <a:spAutoFit/>
          </a:bodyPr>
          <a:lstStyle/>
          <a:p>
            <a:pPr>
              <a:lnSpc>
                <a:spcPts val="1500"/>
              </a:lnSpc>
            </a:pPr>
            <a:r>
              <a:rPr lang="en-US" altLang="zh-CN" sz="1200" dirty="0">
                <a:solidFill>
                  <a:srgbClr val="FF0000"/>
                </a:solidFill>
                <a:latin typeface="Microsoft YaHei UI" panose="020B0503020204020204" pitchFamily="18" charset="-122"/>
                <a:cs typeface="Microsoft YaHei UI" panose="020B0503020204020204" pitchFamily="18" charset="-122"/>
              </a:rPr>
              <a:t>输出：目标细分市场的SPAN和FAN分析结果，以及每个细分市场的战略行动。</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530096" y="1845564"/>
            <a:ext cx="2097023" cy="278891"/>
          </a:xfrm>
          <a:custGeom>
            <a:avLst/>
            <a:gdLst>
              <a:gd name="connsiteX0" fmla="*/ 0 w 2097023"/>
              <a:gd name="connsiteY0" fmla="*/ 0 h 278891"/>
              <a:gd name="connsiteX1" fmla="*/ 0 w 2097023"/>
              <a:gd name="connsiteY1" fmla="*/ 278891 h 278891"/>
              <a:gd name="connsiteX2" fmla="*/ 2097024 w 2097023"/>
              <a:gd name="connsiteY2" fmla="*/ 278891 h 278891"/>
              <a:gd name="connsiteX3" fmla="*/ 2097024 w 2097023"/>
              <a:gd name="connsiteY3" fmla="*/ 0 h 278891"/>
              <a:gd name="connsiteX4" fmla="*/ 0 w 2097023"/>
              <a:gd name="connsiteY4" fmla="*/ 0 h 2788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97023" h="278891">
                <a:moveTo>
                  <a:pt x="0" y="0"/>
                </a:moveTo>
                <a:lnTo>
                  <a:pt x="0" y="278891"/>
                </a:lnTo>
                <a:lnTo>
                  <a:pt x="2097024" y="278891"/>
                </a:lnTo>
                <a:lnTo>
                  <a:pt x="2097024"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501139" y="2174748"/>
            <a:ext cx="2130551" cy="2124456"/>
          </a:xfrm>
          <a:custGeom>
            <a:avLst/>
            <a:gdLst>
              <a:gd name="connsiteX0" fmla="*/ 0 w 2130551"/>
              <a:gd name="connsiteY0" fmla="*/ 0 h 2124456"/>
              <a:gd name="connsiteX1" fmla="*/ 0 w 2130551"/>
              <a:gd name="connsiteY1" fmla="*/ 2124455 h 2124456"/>
              <a:gd name="connsiteX2" fmla="*/ 2130551 w 2130551"/>
              <a:gd name="connsiteY2" fmla="*/ 2124455 h 2124456"/>
              <a:gd name="connsiteX3" fmla="*/ 2130551 w 2130551"/>
              <a:gd name="connsiteY3" fmla="*/ 0 h 2124456"/>
              <a:gd name="connsiteX4" fmla="*/ 0 w 2130551"/>
              <a:gd name="connsiteY4" fmla="*/ 0 h 212445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30551" h="2124456">
                <a:moveTo>
                  <a:pt x="0" y="0"/>
                </a:moveTo>
                <a:lnTo>
                  <a:pt x="0" y="2124455"/>
                </a:lnTo>
                <a:lnTo>
                  <a:pt x="2130551" y="2124455"/>
                </a:lnTo>
                <a:lnTo>
                  <a:pt x="2130551"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495044" y="2168651"/>
            <a:ext cx="2142744" cy="2136648"/>
          </a:xfrm>
          <a:custGeom>
            <a:avLst/>
            <a:gdLst>
              <a:gd name="connsiteX0" fmla="*/ 6350 w 2142744"/>
              <a:gd name="connsiteY0" fmla="*/ 6350 h 2136648"/>
              <a:gd name="connsiteX1" fmla="*/ 6350 w 2142744"/>
              <a:gd name="connsiteY1" fmla="*/ 2130298 h 2136648"/>
              <a:gd name="connsiteX2" fmla="*/ 2136394 w 2142744"/>
              <a:gd name="connsiteY2" fmla="*/ 2130298 h 2136648"/>
              <a:gd name="connsiteX3" fmla="*/ 2136394 w 2142744"/>
              <a:gd name="connsiteY3" fmla="*/ 6350 h 2136648"/>
              <a:gd name="connsiteX4" fmla="*/ 6350 w 2142744"/>
              <a:gd name="connsiteY4" fmla="*/ 6350 h 2136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2744" h="2136648">
                <a:moveTo>
                  <a:pt x="6350" y="6350"/>
                </a:moveTo>
                <a:lnTo>
                  <a:pt x="6350" y="2130298"/>
                </a:lnTo>
                <a:lnTo>
                  <a:pt x="2136394" y="2130298"/>
                </a:lnTo>
                <a:lnTo>
                  <a:pt x="2136394"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2345435" y="3282696"/>
            <a:ext cx="242316" cy="237743"/>
          </a:xfrm>
          <a:custGeom>
            <a:avLst/>
            <a:gdLst>
              <a:gd name="connsiteX0" fmla="*/ 121539 w 242316"/>
              <a:gd name="connsiteY0" fmla="*/ 0 h 237743"/>
              <a:gd name="connsiteX1" fmla="*/ 0 w 242316"/>
              <a:gd name="connsiteY1" fmla="*/ 119252 h 237743"/>
              <a:gd name="connsiteX2" fmla="*/ 121539 w 242316"/>
              <a:gd name="connsiteY2" fmla="*/ 237744 h 237743"/>
              <a:gd name="connsiteX3" fmla="*/ 242316 w 242316"/>
              <a:gd name="connsiteY3" fmla="*/ 119252 h 237743"/>
              <a:gd name="connsiteX4" fmla="*/ 121539 w 242316"/>
              <a:gd name="connsiteY4" fmla="*/ 0 h 2377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2316" h="237743">
                <a:moveTo>
                  <a:pt x="121539" y="0"/>
                </a:moveTo>
                <a:cubicBezTo>
                  <a:pt x="54737" y="0"/>
                  <a:pt x="0" y="53213"/>
                  <a:pt x="0" y="119252"/>
                </a:cubicBezTo>
                <a:cubicBezTo>
                  <a:pt x="0" y="184530"/>
                  <a:pt x="54737" y="237744"/>
                  <a:pt x="121539" y="237744"/>
                </a:cubicBezTo>
                <a:cubicBezTo>
                  <a:pt x="188341" y="237744"/>
                  <a:pt x="242316" y="184530"/>
                  <a:pt x="242316" y="119252"/>
                </a:cubicBezTo>
                <a:cubicBezTo>
                  <a:pt x="242316" y="53213"/>
                  <a:pt x="188341" y="0"/>
                  <a:pt x="121539" y="0"/>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337816" y="3275076"/>
            <a:ext cx="257555" cy="252983"/>
          </a:xfrm>
          <a:custGeom>
            <a:avLst/>
            <a:gdLst>
              <a:gd name="connsiteX0" fmla="*/ 129158 w 257555"/>
              <a:gd name="connsiteY0" fmla="*/ 6350 h 252983"/>
              <a:gd name="connsiteX1" fmla="*/ 6350 w 257555"/>
              <a:gd name="connsiteY1" fmla="*/ 126872 h 252983"/>
              <a:gd name="connsiteX2" fmla="*/ 129158 w 257555"/>
              <a:gd name="connsiteY2" fmla="*/ 246633 h 252983"/>
              <a:gd name="connsiteX3" fmla="*/ 251205 w 257555"/>
              <a:gd name="connsiteY3" fmla="*/ 126872 h 252983"/>
              <a:gd name="connsiteX4" fmla="*/ 129158 w 257555"/>
              <a:gd name="connsiteY4" fmla="*/ 6350 h 2529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7555" h="252983">
                <a:moveTo>
                  <a:pt x="129158" y="6350"/>
                </a:moveTo>
                <a:cubicBezTo>
                  <a:pt x="61594" y="6350"/>
                  <a:pt x="6350" y="60070"/>
                  <a:pt x="6350" y="126872"/>
                </a:cubicBezTo>
                <a:cubicBezTo>
                  <a:pt x="6350" y="192913"/>
                  <a:pt x="61594" y="246633"/>
                  <a:pt x="129158" y="246633"/>
                </a:cubicBezTo>
                <a:cubicBezTo>
                  <a:pt x="196723" y="246633"/>
                  <a:pt x="251205" y="192913"/>
                  <a:pt x="251205" y="126872"/>
                </a:cubicBezTo>
                <a:cubicBezTo>
                  <a:pt x="251205" y="60070"/>
                  <a:pt x="196723" y="6350"/>
                  <a:pt x="129158"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717548" y="2406395"/>
            <a:ext cx="313944" cy="313944"/>
          </a:xfrm>
          <a:custGeom>
            <a:avLst/>
            <a:gdLst>
              <a:gd name="connsiteX0" fmla="*/ 156972 w 313944"/>
              <a:gd name="connsiteY0" fmla="*/ 0 h 313944"/>
              <a:gd name="connsiteX1" fmla="*/ 0 w 313944"/>
              <a:gd name="connsiteY1" fmla="*/ 157352 h 313944"/>
              <a:gd name="connsiteX2" fmla="*/ 156972 w 313944"/>
              <a:gd name="connsiteY2" fmla="*/ 313944 h 313944"/>
              <a:gd name="connsiteX3" fmla="*/ 313944 w 313944"/>
              <a:gd name="connsiteY3" fmla="*/ 157352 h 313944"/>
              <a:gd name="connsiteX4" fmla="*/ 156972 w 313944"/>
              <a:gd name="connsiteY4" fmla="*/ 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3944" h="313944">
                <a:moveTo>
                  <a:pt x="156972" y="0"/>
                </a:moveTo>
                <a:cubicBezTo>
                  <a:pt x="69722" y="0"/>
                  <a:pt x="0" y="70739"/>
                  <a:pt x="0" y="157352"/>
                </a:cubicBezTo>
                <a:cubicBezTo>
                  <a:pt x="0" y="243967"/>
                  <a:pt x="69722" y="313944"/>
                  <a:pt x="156972" y="313944"/>
                </a:cubicBezTo>
                <a:cubicBezTo>
                  <a:pt x="243458" y="313944"/>
                  <a:pt x="313944" y="243967"/>
                  <a:pt x="313944" y="157352"/>
                </a:cubicBezTo>
                <a:cubicBezTo>
                  <a:pt x="313944" y="70739"/>
                  <a:pt x="243458" y="0"/>
                  <a:pt x="156972" y="0"/>
                </a:cubicBezTo>
              </a:path>
            </a:pathLst>
          </a:custGeom>
          <a:solidFill>
            <a:srgbClr val="FFAD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1711451" y="2398776"/>
            <a:ext cx="326136" cy="329183"/>
          </a:xfrm>
          <a:custGeom>
            <a:avLst/>
            <a:gdLst>
              <a:gd name="connsiteX0" fmla="*/ 163068 w 326136"/>
              <a:gd name="connsiteY0" fmla="*/ 6350 h 329183"/>
              <a:gd name="connsiteX1" fmla="*/ 6350 w 326136"/>
              <a:gd name="connsiteY1" fmla="*/ 164972 h 329183"/>
              <a:gd name="connsiteX2" fmla="*/ 163068 w 326136"/>
              <a:gd name="connsiteY2" fmla="*/ 322833 h 329183"/>
              <a:gd name="connsiteX3" fmla="*/ 319786 w 326136"/>
              <a:gd name="connsiteY3" fmla="*/ 164972 h 329183"/>
              <a:gd name="connsiteX4" fmla="*/ 163068 w 326136"/>
              <a:gd name="connsiteY4" fmla="*/ 6350 h 3291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6136" h="329183">
                <a:moveTo>
                  <a:pt x="163068" y="6350"/>
                </a:moveTo>
                <a:cubicBezTo>
                  <a:pt x="75946" y="6350"/>
                  <a:pt x="6350" y="77597"/>
                  <a:pt x="6350" y="164972"/>
                </a:cubicBezTo>
                <a:cubicBezTo>
                  <a:pt x="6350" y="252348"/>
                  <a:pt x="75946" y="322833"/>
                  <a:pt x="163068" y="322833"/>
                </a:cubicBezTo>
                <a:cubicBezTo>
                  <a:pt x="249427" y="322833"/>
                  <a:pt x="319786" y="252348"/>
                  <a:pt x="319786" y="164972"/>
                </a:cubicBezTo>
                <a:cubicBezTo>
                  <a:pt x="319786" y="77597"/>
                  <a:pt x="249427" y="6350"/>
                  <a:pt x="163068"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618488" y="3409188"/>
            <a:ext cx="381000" cy="381000"/>
          </a:xfrm>
          <a:custGeom>
            <a:avLst/>
            <a:gdLst>
              <a:gd name="connsiteX0" fmla="*/ 190500 w 381000"/>
              <a:gd name="connsiteY0" fmla="*/ 0 h 381000"/>
              <a:gd name="connsiteX1" fmla="*/ 0 w 381000"/>
              <a:gd name="connsiteY1" fmla="*/ 190500 h 381000"/>
              <a:gd name="connsiteX2" fmla="*/ 190500 w 381000"/>
              <a:gd name="connsiteY2" fmla="*/ 381000 h 381000"/>
              <a:gd name="connsiteX3" fmla="*/ 381000 w 381000"/>
              <a:gd name="connsiteY3" fmla="*/ 190500 h 381000"/>
              <a:gd name="connsiteX4" fmla="*/ 190500 w 381000"/>
              <a:gd name="connsiteY4" fmla="*/ 0 h 381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81000" h="381000">
                <a:moveTo>
                  <a:pt x="190500" y="0"/>
                </a:moveTo>
                <a:cubicBezTo>
                  <a:pt x="85725" y="0"/>
                  <a:pt x="0" y="84963"/>
                  <a:pt x="0" y="190500"/>
                </a:cubicBezTo>
                <a:cubicBezTo>
                  <a:pt x="0" y="295275"/>
                  <a:pt x="85725" y="381000"/>
                  <a:pt x="190500" y="381000"/>
                </a:cubicBezTo>
                <a:cubicBezTo>
                  <a:pt x="296036" y="381000"/>
                  <a:pt x="381000" y="295275"/>
                  <a:pt x="381000" y="190500"/>
                </a:cubicBezTo>
                <a:cubicBezTo>
                  <a:pt x="381000" y="84963"/>
                  <a:pt x="296036" y="0"/>
                  <a:pt x="190500" y="0"/>
                </a:cubicBezTo>
              </a:path>
            </a:pathLst>
          </a:custGeom>
          <a:solidFill>
            <a:srgbClr val="0000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612391" y="3403091"/>
            <a:ext cx="393191" cy="393192"/>
          </a:xfrm>
          <a:custGeom>
            <a:avLst/>
            <a:gdLst>
              <a:gd name="connsiteX0" fmla="*/ 196596 w 393191"/>
              <a:gd name="connsiteY0" fmla="*/ 6350 h 393192"/>
              <a:gd name="connsiteX1" fmla="*/ 6350 w 393191"/>
              <a:gd name="connsiteY1" fmla="*/ 196596 h 393192"/>
              <a:gd name="connsiteX2" fmla="*/ 196596 w 393191"/>
              <a:gd name="connsiteY2" fmla="*/ 386842 h 393192"/>
              <a:gd name="connsiteX3" fmla="*/ 386841 w 393191"/>
              <a:gd name="connsiteY3" fmla="*/ 196596 h 393192"/>
              <a:gd name="connsiteX4" fmla="*/ 196596 w 393191"/>
              <a:gd name="connsiteY4" fmla="*/ 6350 h 3931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3191" h="393192">
                <a:moveTo>
                  <a:pt x="196596" y="6350"/>
                </a:moveTo>
                <a:cubicBezTo>
                  <a:pt x="91947" y="6350"/>
                  <a:pt x="6350" y="91186"/>
                  <a:pt x="6350" y="196596"/>
                </a:cubicBezTo>
                <a:cubicBezTo>
                  <a:pt x="6350" y="301244"/>
                  <a:pt x="91947" y="386842"/>
                  <a:pt x="196596" y="386842"/>
                </a:cubicBezTo>
                <a:cubicBezTo>
                  <a:pt x="302006" y="386842"/>
                  <a:pt x="386841" y="301244"/>
                  <a:pt x="386841" y="196596"/>
                </a:cubicBezTo>
                <a:cubicBezTo>
                  <a:pt x="386841" y="91186"/>
                  <a:pt x="302006" y="6350"/>
                  <a:pt x="196596"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3214116" y="3197351"/>
            <a:ext cx="192024" cy="192024"/>
          </a:xfrm>
          <a:custGeom>
            <a:avLst/>
            <a:gdLst>
              <a:gd name="connsiteX0" fmla="*/ 96012 w 192024"/>
              <a:gd name="connsiteY0" fmla="*/ 0 h 192024"/>
              <a:gd name="connsiteX1" fmla="*/ 0 w 192024"/>
              <a:gd name="connsiteY1" fmla="*/ 96012 h 192024"/>
              <a:gd name="connsiteX2" fmla="*/ 96012 w 192024"/>
              <a:gd name="connsiteY2" fmla="*/ 192024 h 192024"/>
              <a:gd name="connsiteX3" fmla="*/ 192024 w 192024"/>
              <a:gd name="connsiteY3" fmla="*/ 96012 h 192024"/>
              <a:gd name="connsiteX4" fmla="*/ 96012 w 192024"/>
              <a:gd name="connsiteY4" fmla="*/ 0 h 1920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2024" h="192024">
                <a:moveTo>
                  <a:pt x="96012" y="0"/>
                </a:moveTo>
                <a:cubicBezTo>
                  <a:pt x="42672" y="0"/>
                  <a:pt x="0" y="42672"/>
                  <a:pt x="0" y="96012"/>
                </a:cubicBezTo>
                <a:cubicBezTo>
                  <a:pt x="0" y="148589"/>
                  <a:pt x="42672" y="192024"/>
                  <a:pt x="96012" y="192024"/>
                </a:cubicBezTo>
                <a:cubicBezTo>
                  <a:pt x="149351" y="192024"/>
                  <a:pt x="192024" y="148589"/>
                  <a:pt x="192024" y="96012"/>
                </a:cubicBezTo>
                <a:cubicBezTo>
                  <a:pt x="192024" y="42672"/>
                  <a:pt x="149351" y="0"/>
                  <a:pt x="96012" y="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3208020" y="3189732"/>
            <a:ext cx="205740" cy="205740"/>
          </a:xfrm>
          <a:custGeom>
            <a:avLst/>
            <a:gdLst>
              <a:gd name="connsiteX0" fmla="*/ 102870 w 205740"/>
              <a:gd name="connsiteY0" fmla="*/ 6350 h 205740"/>
              <a:gd name="connsiteX1" fmla="*/ 6350 w 205740"/>
              <a:gd name="connsiteY1" fmla="*/ 102870 h 205740"/>
              <a:gd name="connsiteX2" fmla="*/ 102870 w 205740"/>
              <a:gd name="connsiteY2" fmla="*/ 199389 h 205740"/>
              <a:gd name="connsiteX3" fmla="*/ 199389 w 205740"/>
              <a:gd name="connsiteY3" fmla="*/ 102870 h 205740"/>
              <a:gd name="connsiteX4" fmla="*/ 102870 w 205740"/>
              <a:gd name="connsiteY4" fmla="*/ 6350 h 2057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5740" h="205740">
                <a:moveTo>
                  <a:pt x="102870" y="6350"/>
                </a:moveTo>
                <a:cubicBezTo>
                  <a:pt x="49276" y="6350"/>
                  <a:pt x="6350" y="49275"/>
                  <a:pt x="6350" y="102870"/>
                </a:cubicBezTo>
                <a:cubicBezTo>
                  <a:pt x="6350" y="155702"/>
                  <a:pt x="49276" y="199389"/>
                  <a:pt x="102870" y="199389"/>
                </a:cubicBezTo>
                <a:cubicBezTo>
                  <a:pt x="156464" y="199389"/>
                  <a:pt x="199389" y="155702"/>
                  <a:pt x="199389" y="102870"/>
                </a:cubicBezTo>
                <a:cubicBezTo>
                  <a:pt x="199389" y="49275"/>
                  <a:pt x="156464" y="6350"/>
                  <a:pt x="102870"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1499616" y="3691254"/>
            <a:ext cx="2139695" cy="24892"/>
          </a:xfrm>
          <a:custGeom>
            <a:avLst/>
            <a:gdLst>
              <a:gd name="connsiteX0" fmla="*/ 6350 w 2139695"/>
              <a:gd name="connsiteY0" fmla="*/ 6350 h 24892"/>
              <a:gd name="connsiteX1" fmla="*/ 2133345 w 2139695"/>
              <a:gd name="connsiteY1" fmla="*/ 7873 h 24892"/>
            </a:gdLst>
            <a:ahLst/>
            <a:cxnLst>
              <a:cxn ang="0">
                <a:pos x="connsiteX0" y="connsiteY0"/>
              </a:cxn>
              <a:cxn ang="1">
                <a:pos x="connsiteX1" y="connsiteY1"/>
              </a:cxn>
            </a:cxnLst>
            <a:rect l="l" t="t" r="r" b="b"/>
            <a:pathLst>
              <a:path w="2139695" h="24892">
                <a:moveTo>
                  <a:pt x="6350" y="6350"/>
                </a:moveTo>
                <a:lnTo>
                  <a:pt x="2133345" y="787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510283" y="3061461"/>
            <a:ext cx="2139695" cy="24892"/>
          </a:xfrm>
          <a:custGeom>
            <a:avLst/>
            <a:gdLst>
              <a:gd name="connsiteX0" fmla="*/ 6350 w 2139695"/>
              <a:gd name="connsiteY0" fmla="*/ 6350 h 24892"/>
              <a:gd name="connsiteX1" fmla="*/ 2133345 w 2139695"/>
              <a:gd name="connsiteY1" fmla="*/ 7873 h 24892"/>
            </a:gdLst>
            <a:ahLst/>
            <a:cxnLst>
              <a:cxn ang="0">
                <a:pos x="connsiteX0" y="connsiteY0"/>
              </a:cxn>
              <a:cxn ang="1">
                <a:pos x="connsiteX1" y="connsiteY1"/>
              </a:cxn>
            </a:cxnLst>
            <a:rect l="l" t="t" r="r" b="b"/>
            <a:pathLst>
              <a:path w="2139695" h="24892">
                <a:moveTo>
                  <a:pt x="6350" y="6350"/>
                </a:moveTo>
                <a:lnTo>
                  <a:pt x="2133345" y="7873"/>
                </a:lnTo>
              </a:path>
            </a:pathLst>
          </a:custGeom>
          <a:ln w="12700">
            <a:solidFill>
              <a:srgbClr val="000000">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9144000" cy="533400"/>
          </a:xfrm>
          <a:prstGeom prst="rect">
            <a:avLst/>
          </a:prstGeom>
          <a:noFill/>
        </p:spPr>
      </p:pic>
      <p:sp>
        <p:nvSpPr>
          <p:cNvPr id="2" name="TextBox 1"/>
          <p:cNvSpPr txBox="1"/>
          <p:nvPr/>
        </p:nvSpPr>
        <p:spPr>
          <a:xfrm>
            <a:off x="1460500" y="4432300"/>
            <a:ext cx="152400" cy="152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低</a:t>
            </a:r>
          </a:p>
        </p:txBody>
      </p:sp>
      <p:sp>
        <p:nvSpPr>
          <p:cNvPr id="18" name="TextBox 1"/>
          <p:cNvSpPr txBox="1"/>
          <p:nvPr/>
        </p:nvSpPr>
        <p:spPr>
          <a:xfrm>
            <a:off x="3314700" y="4432300"/>
            <a:ext cx="152400" cy="152400"/>
          </a:xfrm>
          <a:prstGeom prst="rect">
            <a:avLst/>
          </a:prstGeom>
          <a:noFill/>
        </p:spPr>
        <p:txBody>
          <a:bodyPr wrap="none" lIns="0" tIns="0" rIns="0" rtlCol="0">
            <a:spAutoFit/>
          </a:bodyPr>
          <a:lstStyle/>
          <a:p>
            <a:pPr>
              <a:lnSpc>
                <a:spcPts val="1200"/>
              </a:lnSpc>
            </a:pPr>
            <a:r>
              <a:rPr lang="en-US" altLang="zh-CN" sz="1295" dirty="0">
                <a:solidFill>
                  <a:srgbClr val="000000"/>
                </a:solidFill>
                <a:latin typeface="Microsoft YaHei UI" panose="020B0503020204020204" pitchFamily="18" charset="-122"/>
                <a:cs typeface="Microsoft YaHei UI" panose="020B0503020204020204" pitchFamily="18" charset="-122"/>
              </a:rPr>
              <a:t>高</a:t>
            </a:r>
          </a:p>
        </p:txBody>
      </p:sp>
      <p:sp>
        <p:nvSpPr>
          <p:cNvPr id="19" name="TextBox 1"/>
          <p:cNvSpPr txBox="1"/>
          <p:nvPr/>
        </p:nvSpPr>
        <p:spPr>
          <a:xfrm>
            <a:off x="2209800" y="4432300"/>
            <a:ext cx="647700" cy="355600"/>
          </a:xfrm>
          <a:prstGeom prst="rect">
            <a:avLst/>
          </a:prstGeom>
          <a:noFill/>
        </p:spPr>
        <p:txBody>
          <a:bodyPr wrap="none" lIns="0" tIns="0" rIns="0" rtlCol="0">
            <a:spAutoFit/>
          </a:bodyPr>
          <a:lstStyle/>
          <a:p>
            <a:pPr>
              <a:lnSpc>
                <a:spcPts val="1200"/>
              </a:lnSpc>
              <a:tabLst>
                <a:tab pos="1397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累计收入</a:t>
            </a:r>
          </a:p>
          <a:p>
            <a:pPr>
              <a:lnSpc>
                <a:spcPts val="1500"/>
              </a:lnSpc>
              <a:tabLst>
                <a:tab pos="1397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a:t>
            </a:r>
            <a:r>
              <a:rPr lang="en-US" altLang="zh-CN" sz="1295" b="1" dirty="0">
                <a:solidFill>
                  <a:srgbClr val="000000"/>
                </a:solidFill>
                <a:latin typeface="Times New Roman" panose="02020603050405020304" pitchFamily="18" charset="0"/>
                <a:cs typeface="Times New Roman" panose="02020603050405020304" pitchFamily="18" charset="0"/>
              </a:rPr>
              <a:t>$</a:t>
            </a:r>
            <a:r>
              <a:rPr lang="en-US" altLang="zh-CN" sz="1295" dirty="0">
                <a:solidFill>
                  <a:srgbClr val="000000"/>
                </a:solidFill>
                <a:latin typeface="Microsoft YaHei UI" panose="020B0503020204020204" pitchFamily="18" charset="-122"/>
                <a:cs typeface="Microsoft YaHei UI" panose="020B0503020204020204" pitchFamily="18" charset="-122"/>
              </a:rPr>
              <a:t>）</a:t>
            </a:r>
          </a:p>
        </p:txBody>
      </p:sp>
      <p:sp>
        <p:nvSpPr>
          <p:cNvPr id="20" name="TextBox 1"/>
          <p:cNvSpPr txBox="1"/>
          <p:nvPr/>
        </p:nvSpPr>
        <p:spPr>
          <a:xfrm>
            <a:off x="469900" y="2019300"/>
            <a:ext cx="2946400" cy="2362200"/>
          </a:xfrm>
          <a:prstGeom prst="rect">
            <a:avLst/>
          </a:prstGeom>
          <a:noFill/>
        </p:spPr>
        <p:txBody>
          <a:bodyPr wrap="none" lIns="0" tIns="0" rIns="0" rtlCol="0">
            <a:spAutoFit/>
          </a:bodyPr>
          <a:lstStyle/>
          <a:p>
            <a:pPr>
              <a:lnSpc>
                <a:spcPts val="1300"/>
              </a:lnSpc>
              <a:tabLst>
                <a:tab pos="190500" algn="l"/>
                <a:tab pos="457200" algn="l"/>
                <a:tab pos="647700" algn="l"/>
                <a:tab pos="685800" algn="l"/>
                <a:tab pos="1117600" algn="l"/>
                <a:tab pos="13970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财务分析（</a:t>
            </a:r>
            <a:r>
              <a:rPr lang="en-US" altLang="zh-CN" sz="1295" dirty="0">
                <a:solidFill>
                  <a:srgbClr val="000000"/>
                </a:solidFill>
                <a:latin typeface="Times New Roman" panose="02020603050405020304" pitchFamily="18" charset="0"/>
                <a:cs typeface="Times New Roman" panose="02020603050405020304" pitchFamily="18" charset="0"/>
              </a:rPr>
              <a:t>FAN</a:t>
            </a:r>
            <a:r>
              <a:rPr lang="en-US" altLang="zh-CN" sz="1295" dirty="0">
                <a:solidFill>
                  <a:srgbClr val="000000"/>
                </a:solidFill>
                <a:latin typeface="Microsoft YaHei UI" panose="020B0503020204020204" pitchFamily="18" charset="-122"/>
                <a:cs typeface="Microsoft YaHei UI" panose="020B0503020204020204" pitchFamily="18" charset="-122"/>
              </a:rPr>
              <a:t>）</a:t>
            </a:r>
          </a:p>
          <a:p>
            <a:pPr>
              <a:lnSpc>
                <a:spcPts val="1800"/>
              </a:lnSpc>
              <a:tabLst>
                <a:tab pos="190500" algn="l"/>
                <a:tab pos="457200" algn="l"/>
                <a:tab pos="647700" algn="l"/>
                <a:tab pos="685800" algn="l"/>
                <a:tab pos="1117600" algn="l"/>
                <a:tab pos="1397000" algn="l"/>
              </a:tabLst>
            </a:pPr>
            <a:r>
              <a:rPr lang="en-US" altLang="zh-CN" dirty="0"/>
              <a:t>		</a:t>
            </a:r>
            <a:r>
              <a:rPr lang="en-US" altLang="zh-CN" sz="1300" dirty="0">
                <a:solidFill>
                  <a:srgbClr val="000000"/>
                </a:solidFill>
                <a:latin typeface="Microsoft YaHei UI" panose="020B0503020204020204" pitchFamily="18" charset="-122"/>
                <a:cs typeface="Microsoft YaHei UI" panose="020B0503020204020204" pitchFamily="18" charset="-122"/>
              </a:rPr>
              <a:t>高</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200"/>
              </a:lnSpc>
              <a:tabLst>
                <a:tab pos="190500" algn="l"/>
                <a:tab pos="457200" algn="l"/>
                <a:tab pos="647700" algn="l"/>
                <a:tab pos="685800" algn="l"/>
                <a:tab pos="1117600" algn="l"/>
                <a:tab pos="1397000" algn="l"/>
              </a:tabLst>
            </a:pPr>
            <a:r>
              <a:rPr lang="en-US" altLang="zh-CN" dirty="0"/>
              <a:t>					</a:t>
            </a:r>
            <a:r>
              <a:rPr lang="en-US" altLang="zh-CN" sz="1200" dirty="0">
                <a:solidFill>
                  <a:srgbClr val="184185"/>
                </a:solidFill>
                <a:latin typeface="Microsoft YaHei UI" panose="020B0503020204020204" pitchFamily="18" charset="-122"/>
                <a:cs typeface="Microsoft YaHei UI" panose="020B0503020204020204" pitchFamily="18" charset="-122"/>
              </a:rPr>
              <a:t>必须达到的最低投资回报率</a:t>
            </a:r>
          </a:p>
          <a:p>
            <a:pPr>
              <a:lnSpc>
                <a:spcPts val="1500"/>
              </a:lnSpc>
              <a:tabLst>
                <a:tab pos="190500" algn="l"/>
                <a:tab pos="457200" algn="l"/>
                <a:tab pos="647700" algn="l"/>
                <a:tab pos="685800" algn="l"/>
                <a:tab pos="1117600" algn="l"/>
                <a:tab pos="1397000" algn="l"/>
              </a:tabLst>
            </a:pPr>
            <a:r>
              <a:rPr lang="en-US" altLang="zh-CN" dirty="0"/>
              <a:t>			</a:t>
            </a:r>
            <a:r>
              <a:rPr lang="en-US" altLang="zh-CN" sz="1295" dirty="0">
                <a:solidFill>
                  <a:srgbClr val="000000"/>
                </a:solidFill>
                <a:latin typeface="Times New Roman" panose="02020603050405020304" pitchFamily="18" charset="0"/>
                <a:cs typeface="Times New Roman" panose="02020603050405020304" pitchFamily="18" charset="0"/>
              </a:rPr>
              <a:t>k%</a:t>
            </a:r>
          </a:p>
          <a:p>
            <a:pPr>
              <a:lnSpc>
                <a:spcPts val="1100"/>
              </a:lnSpc>
              <a:tabLst>
                <a:tab pos="190500" algn="l"/>
                <a:tab pos="457200" algn="l"/>
                <a:tab pos="647700" algn="l"/>
                <a:tab pos="685800" algn="l"/>
                <a:tab pos="1117600" algn="l"/>
                <a:tab pos="13970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a:t>
            </a:r>
          </a:p>
          <a:p>
            <a:pPr>
              <a:lnSpc>
                <a:spcPts val="1900"/>
              </a:lnSpc>
              <a:tabLst>
                <a:tab pos="190500" algn="l"/>
                <a:tab pos="457200" algn="l"/>
                <a:tab pos="647700" algn="l"/>
                <a:tab pos="685800" algn="l"/>
                <a:tab pos="1117600" algn="l"/>
                <a:tab pos="13970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内部投资回报率</a:t>
            </a:r>
          </a:p>
          <a:p>
            <a:pPr>
              <a:lnSpc>
                <a:spcPts val="1900"/>
              </a:lnSpc>
              <a:tabLst>
                <a:tab pos="190500" algn="l"/>
                <a:tab pos="457200" algn="l"/>
                <a:tab pos="647700" algn="l"/>
                <a:tab pos="685800" algn="l"/>
                <a:tab pos="1117600" algn="l"/>
                <a:tab pos="1397000" algn="l"/>
              </a:tabLst>
            </a:pPr>
            <a:r>
              <a:rPr lang="en-US" altLang="zh-CN" dirty="0"/>
              <a:t>				</a:t>
            </a:r>
            <a:r>
              <a:rPr lang="en-US" altLang="zh-CN" sz="1300" dirty="0">
                <a:solidFill>
                  <a:srgbClr val="000000"/>
                </a:solidFill>
                <a:latin typeface="Times New Roman" panose="02020603050405020304" pitchFamily="18" charset="0"/>
                <a:cs typeface="Times New Roman" panose="02020603050405020304" pitchFamily="18" charset="0"/>
              </a:rPr>
              <a:t>0%</a:t>
            </a:r>
          </a:p>
          <a:p>
            <a:pPr>
              <a:lnSpc>
                <a:spcPts val="1000"/>
              </a:lnSpc>
            </a:pPr>
            <a:endParaRPr lang="en-US" altLang="zh-CN" dirty="0"/>
          </a:p>
          <a:p>
            <a:pPr>
              <a:lnSpc>
                <a:spcPts val="1000"/>
              </a:lnSpc>
            </a:pPr>
            <a:endParaRPr lang="en-US" altLang="zh-CN" dirty="0"/>
          </a:p>
          <a:p>
            <a:pPr>
              <a:lnSpc>
                <a:spcPts val="1600"/>
              </a:lnSpc>
              <a:tabLst>
                <a:tab pos="190500" algn="l"/>
                <a:tab pos="457200" algn="l"/>
                <a:tab pos="647700" algn="l"/>
                <a:tab pos="685800" algn="l"/>
                <a:tab pos="1117600" algn="l"/>
                <a:tab pos="1397000" algn="l"/>
              </a:tabLst>
            </a:pPr>
            <a:r>
              <a:rPr lang="en-US" altLang="zh-CN" dirty="0"/>
              <a:t>		</a:t>
            </a:r>
            <a:r>
              <a:rPr lang="en-US" altLang="zh-CN" sz="1300" dirty="0">
                <a:solidFill>
                  <a:srgbClr val="000000"/>
                </a:solidFill>
                <a:latin typeface="Microsoft YaHei UI" panose="020B0503020204020204" pitchFamily="18" charset="-122"/>
                <a:cs typeface="Microsoft YaHei UI" panose="020B0503020204020204" pitchFamily="18" charset="-122"/>
              </a:rPr>
              <a:t>低</a:t>
            </a:r>
          </a:p>
        </p:txBody>
      </p:sp>
      <p:sp>
        <p:nvSpPr>
          <p:cNvPr id="21" name="TextBox 1"/>
          <p:cNvSpPr txBox="1"/>
          <p:nvPr/>
        </p:nvSpPr>
        <p:spPr>
          <a:xfrm>
            <a:off x="609600" y="63500"/>
            <a:ext cx="4457700" cy="15113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FAN将财务情况进行量化</a:t>
            </a:r>
          </a:p>
          <a:p>
            <a:pPr>
              <a:lnSpc>
                <a:spcPts val="1000"/>
              </a:lnSpc>
            </a:pPr>
            <a:endParaRPr lang="en-US" altLang="zh-CN" dirty="0"/>
          </a:p>
          <a:p>
            <a:pPr>
              <a:lnSpc>
                <a:spcPts val="1000"/>
              </a:lnSpc>
            </a:pPr>
            <a:endParaRPr lang="en-US" altLang="zh-CN" dirty="0"/>
          </a:p>
          <a:p>
            <a:pPr>
              <a:lnSpc>
                <a:spcPts val="2900"/>
              </a:lnSpc>
            </a:pPr>
            <a:r>
              <a:rPr lang="en-US" altLang="zh-CN" sz="1595" dirty="0">
                <a:solidFill>
                  <a:srgbClr val="000000"/>
                </a:solidFill>
                <a:latin typeface="Microsoft YaHei UI" panose="020B0503020204020204" pitchFamily="18" charset="-122"/>
                <a:cs typeface="Microsoft YaHei UI" panose="020B0503020204020204" pitchFamily="18" charset="-122"/>
              </a:rPr>
              <a:t>财务分析（FAN）</a:t>
            </a:r>
          </a:p>
          <a:p>
            <a:pPr>
              <a:lnSpc>
                <a:spcPts val="2900"/>
              </a:lnSpc>
            </a:pPr>
            <a:r>
              <a:rPr lang="en-US" altLang="zh-CN" sz="1595" dirty="0">
                <a:solidFill>
                  <a:srgbClr val="000000"/>
                </a:solidFill>
                <a:latin typeface="Microsoft YaHei UI" panose="020B0503020204020204" pitchFamily="18" charset="-122"/>
                <a:cs typeface="Microsoft YaHei UI" panose="020B0503020204020204" pitchFamily="18" charset="-122"/>
              </a:rPr>
              <a:t>将各细分市场预期的回报率与累计收入进行比较：</a:t>
            </a:r>
          </a:p>
        </p:txBody>
      </p:sp>
      <p:sp>
        <p:nvSpPr>
          <p:cNvPr id="22" name="TextBox 1"/>
          <p:cNvSpPr txBox="1"/>
          <p:nvPr/>
        </p:nvSpPr>
        <p:spPr>
          <a:xfrm>
            <a:off x="3987800" y="1905000"/>
            <a:ext cx="4864100" cy="2451100"/>
          </a:xfrm>
          <a:prstGeom prst="rect">
            <a:avLst/>
          </a:prstGeom>
          <a:noFill/>
        </p:spPr>
        <p:txBody>
          <a:bodyPr wrap="none" lIns="0" tIns="0" rIns="0" rtlCol="0">
            <a:spAutoFit/>
          </a:bodyPr>
          <a:lstStyle/>
          <a:p>
            <a:pPr>
              <a:lnSpc>
                <a:spcPts val="2000"/>
              </a:lnSpc>
              <a:tabLst>
                <a:tab pos="203200" algn="l"/>
                <a:tab pos="215900" algn="l"/>
              </a:tabLst>
            </a:pPr>
            <a:r>
              <a:rPr lang="en-US" altLang="zh-CN" sz="1595" dirty="0">
                <a:solidFill>
                  <a:srgbClr val="000000"/>
                </a:solidFill>
                <a:latin typeface="Times New Roman" panose="02020603050405020304" pitchFamily="18" charset="0"/>
                <a:cs typeface="Times New Roman" panose="02020603050405020304" pitchFamily="18" charset="0"/>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内部投资回报率（％）细分市场的内部投资回报</a:t>
            </a:r>
          </a:p>
          <a:p>
            <a:pPr>
              <a:lnSpc>
                <a:spcPts val="2900"/>
              </a:lnSpc>
              <a:tabLst>
                <a:tab pos="203200" algn="l"/>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率是按照在某一细分市场未来(如5年）的税前收</a:t>
            </a:r>
          </a:p>
          <a:p>
            <a:pPr>
              <a:lnSpc>
                <a:spcPts val="2800"/>
              </a:lnSpc>
              <a:tabLst>
                <a:tab pos="203200" algn="l"/>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入或现金流折现到当前后，净现值为零时的折现率。</a:t>
            </a:r>
          </a:p>
          <a:p>
            <a:pPr>
              <a:lnSpc>
                <a:spcPts val="3000"/>
              </a:lnSpc>
              <a:tabLst>
                <a:tab pos="203200" algn="l"/>
                <a:tab pos="215900" algn="l"/>
              </a:tabLst>
            </a:pPr>
            <a:r>
              <a:rPr lang="en-US" altLang="zh-CN" sz="1595" dirty="0">
                <a:solidFill>
                  <a:srgbClr val="000000"/>
                </a:solidFill>
                <a:latin typeface="Times New Roman" panose="02020603050405020304" pitchFamily="18" charset="0"/>
                <a:cs typeface="Times New Roman" panose="02020603050405020304" pitchFamily="18" charset="0"/>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某一细分市场的累计收入反映的是由于公司在某</a:t>
            </a:r>
          </a:p>
          <a:p>
            <a:pPr>
              <a:lnSpc>
                <a:spcPts val="2700"/>
              </a:lnSpc>
              <a:tabLst>
                <a:tab pos="203200" algn="l"/>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细分市场参与竞争而获得的净营运资金。在所有其</a:t>
            </a:r>
          </a:p>
          <a:p>
            <a:pPr>
              <a:lnSpc>
                <a:spcPts val="2700"/>
              </a:lnSpc>
              <a:tabLst>
                <a:tab pos="203200" algn="l"/>
                <a:tab pos="215900" algn="l"/>
              </a:tabLst>
            </a:pPr>
            <a:r>
              <a:rPr lang="en-US" altLang="zh-CN" dirty="0"/>
              <a:t>		</a:t>
            </a:r>
            <a:r>
              <a:rPr lang="en-US" altLang="zh-CN" sz="1600" dirty="0">
                <a:solidFill>
                  <a:srgbClr val="000000"/>
                </a:solidFill>
                <a:latin typeface="Microsoft YaHei UI" panose="020B0503020204020204" pitchFamily="18" charset="-122"/>
                <a:cs typeface="Microsoft YaHei UI" panose="020B0503020204020204" pitchFamily="18" charset="-122"/>
              </a:rPr>
              <a:t>它条件等同的情况下，累计收入越多，获得的现</a:t>
            </a:r>
          </a:p>
          <a:p>
            <a:pPr>
              <a:lnSpc>
                <a:spcPts val="2900"/>
              </a:lnSpc>
              <a:tabLst>
                <a:tab pos="203200" algn="l"/>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金流也就越大。</a:t>
            </a:r>
          </a:p>
        </p:txBody>
      </p:sp>
      <p:sp>
        <p:nvSpPr>
          <p:cNvPr id="23" name="TextBox 1"/>
          <p:cNvSpPr txBox="1"/>
          <p:nvPr/>
        </p:nvSpPr>
        <p:spPr>
          <a:xfrm>
            <a:off x="4076700" y="4394200"/>
            <a:ext cx="28321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根据财务结果，形成地位说明：</a:t>
            </a:r>
          </a:p>
        </p:txBody>
      </p:sp>
      <p:sp>
        <p:nvSpPr>
          <p:cNvPr id="24" name="TextBox 1"/>
          <p:cNvSpPr txBox="1"/>
          <p:nvPr/>
        </p:nvSpPr>
        <p:spPr>
          <a:xfrm>
            <a:off x="3987800" y="4864100"/>
            <a:ext cx="4826000" cy="1473200"/>
          </a:xfrm>
          <a:prstGeom prst="rect">
            <a:avLst/>
          </a:prstGeom>
          <a:noFill/>
        </p:spPr>
        <p:txBody>
          <a:bodyPr wrap="none" lIns="0" tIns="0" rIns="0" rtlCol="0">
            <a:spAutoFit/>
          </a:bodyPr>
          <a:lstStyle/>
          <a:p>
            <a:pPr>
              <a:lnSpc>
                <a:spcPts val="2000"/>
              </a:lnSpc>
              <a:tabLst>
                <a:tab pos="215900" algn="l"/>
              </a:tabLst>
            </a:pPr>
            <a:r>
              <a:rPr lang="en-US" altLang="zh-CN" sz="1600" dirty="0">
                <a:solidFill>
                  <a:srgbClr val="000000"/>
                </a:solidFill>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a:t>
            </a:r>
            <a:r>
              <a:rPr lang="en-US" altLang="zh-CN" sz="1600" dirty="0">
                <a:solidFill>
                  <a:srgbClr val="000000"/>
                </a:solidFill>
                <a:latin typeface="Microsoft YaHei UI" panose="020B0503020204020204" pitchFamily="18" charset="-122"/>
                <a:cs typeface="Microsoft YaHei UI" panose="020B0503020204020204" pitchFamily="18" charset="-122"/>
              </a:rPr>
              <a:t>细分市场中相对与公司资本成本或可接受的最低投资</a:t>
            </a:r>
          </a:p>
          <a:p>
            <a:pPr>
              <a:lnSpc>
                <a:spcPts val="1000"/>
              </a:lnSpc>
            </a:pPr>
            <a:endParaRPr lang="en-US" altLang="zh-CN" dirty="0"/>
          </a:p>
          <a:p>
            <a:pPr>
              <a:lnSpc>
                <a:spcPts val="21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回报率的财务回报。</a:t>
            </a:r>
          </a:p>
          <a:p>
            <a:pPr>
              <a:lnSpc>
                <a:spcPts val="1000"/>
              </a:lnSpc>
            </a:pPr>
            <a:endParaRPr lang="en-US" altLang="zh-CN" dirty="0"/>
          </a:p>
          <a:p>
            <a:pPr>
              <a:lnSpc>
                <a:spcPts val="2200"/>
              </a:lnSpc>
              <a:tabLst>
                <a:tab pos="2159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基于各产品包收入的各细分市场预期收入，即PTI</a:t>
            </a:r>
          </a:p>
          <a:p>
            <a:pPr>
              <a:lnSpc>
                <a:spcPts val="1000"/>
              </a:lnSpc>
            </a:pPr>
            <a:endParaRPr lang="en-US" altLang="zh-CN" dirty="0"/>
          </a:p>
          <a:p>
            <a:pPr>
              <a:lnSpc>
                <a:spcPts val="21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税前收入。</a:t>
            </a:r>
          </a:p>
        </p:txBody>
      </p:sp>
      <p:sp>
        <p:nvSpPr>
          <p:cNvPr id="17" name="日期占位符 16"/>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1587500" y="2264536"/>
          <a:ext cx="2264789" cy="2263520"/>
        </p:xfrm>
        <a:graphic>
          <a:graphicData uri="http://schemas.openxmlformats.org/drawingml/2006/table">
            <a:tbl>
              <a:tblPr/>
              <a:tblGrid>
                <a:gridCol w="1156842">
                  <a:extLst>
                    <a:ext uri="{9D8B030D-6E8A-4147-A177-3AD203B41FA5}">
                      <a16:colId xmlns:a16="http://schemas.microsoft.com/office/drawing/2014/main" val="20000"/>
                    </a:ext>
                  </a:extLst>
                </a:gridCol>
                <a:gridCol w="1107947">
                  <a:extLst>
                    <a:ext uri="{9D8B030D-6E8A-4147-A177-3AD203B41FA5}">
                      <a16:colId xmlns:a16="http://schemas.microsoft.com/office/drawing/2014/main" val="20001"/>
                    </a:ext>
                  </a:extLst>
                </a:gridCol>
              </a:tblGrid>
              <a:tr h="1162684">
                <a:tc>
                  <a:txBody>
                    <a:bodyPr/>
                    <a:lstStyle/>
                    <a:p>
                      <a:pPr algn="ctr"/>
                      <a:r>
                        <a:rPr lang="en-US" altLang="zh-CN" sz="1295" dirty="0">
                          <a:solidFill>
                            <a:srgbClr val="000000"/>
                          </a:solidFill>
                          <a:latin typeface="Microsoft YaHei UI" panose="020B0503020204020204" pitchFamily="18" charset="-122"/>
                          <a:cs typeface="Microsoft YaHei UI" panose="020B0503020204020204" pitchFamily="18" charset="-122"/>
                        </a:rPr>
                        <a:t>获得技能</a:t>
                      </a:r>
                      <a:endParaRPr lang="zh-CN" altLang="en-US" sz="1295" dirty="0">
                        <a:solidFill>
                          <a:srgbClr val="000000"/>
                        </a:solidFill>
                        <a:latin typeface="Microsoft YaHei UI" panose="020B0503020204020204" pitchFamily="18" charset="-122"/>
                        <a:cs typeface="Microsoft YaHei UI" panose="020B0503020204020204" pitchFamily="18" charset="-122"/>
                      </a:endParaRPr>
                    </a:p>
                  </a:txBody>
                  <a:tcPr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95" dirty="0">
                          <a:solidFill>
                            <a:srgbClr val="000000"/>
                          </a:solidFill>
                          <a:latin typeface="Microsoft YaHei UI" panose="020B0503020204020204" pitchFamily="18" charset="-122"/>
                          <a:cs typeface="Microsoft YaHei UI" panose="020B0503020204020204" pitchFamily="18" charset="-122"/>
                        </a:rPr>
                        <a:t>增长</a:t>
                      </a:r>
                      <a:r>
                        <a:rPr lang="en-US" altLang="zh-CN" sz="1295" dirty="0">
                          <a:solidFill>
                            <a:srgbClr val="000000"/>
                          </a:solidFill>
                          <a:latin typeface="Times New Roman" panose="02020603050405020304" pitchFamily="18" charset="0"/>
                          <a:cs typeface="Times New Roman" panose="02020603050405020304" pitchFamily="18" charset="0"/>
                        </a:rPr>
                        <a:t>/</a:t>
                      </a:r>
                      <a:r>
                        <a:rPr lang="en-US" altLang="zh-CN" sz="1295" dirty="0">
                          <a:solidFill>
                            <a:srgbClr val="000000"/>
                          </a:solidFill>
                          <a:latin typeface="Microsoft YaHei UI" panose="020B0503020204020204" pitchFamily="18" charset="-122"/>
                          <a:cs typeface="Microsoft YaHei UI" panose="020B0503020204020204" pitchFamily="18" charset="-122"/>
                        </a:rPr>
                        <a:t>投资</a:t>
                      </a:r>
                      <a:endParaRPr lang="zh-CN" altLang="en-US" sz="12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00836">
                <a:tc>
                  <a:txBody>
                    <a:bodyPr/>
                    <a:lstStyle/>
                    <a:p>
                      <a:pPr algn="l"/>
                      <a:r>
                        <a:rPr lang="en-US" altLang="zh-CN" sz="1295" dirty="0">
                          <a:solidFill>
                            <a:srgbClr val="000000"/>
                          </a:solidFill>
                          <a:latin typeface="Microsoft YaHei UI" panose="020B0503020204020204" pitchFamily="18" charset="-122"/>
                          <a:cs typeface="Microsoft YaHei UI" panose="020B0503020204020204" pitchFamily="18" charset="-122"/>
                        </a:rPr>
                        <a:t>避免</a:t>
                      </a:r>
                      <a:r>
                        <a:rPr lang="en-US" altLang="zh-CN" sz="1295" dirty="0">
                          <a:solidFill>
                            <a:srgbClr val="000000"/>
                          </a:solidFill>
                          <a:latin typeface="Times New Roman" panose="02020603050405020304" pitchFamily="18" charset="0"/>
                          <a:cs typeface="Times New Roman" panose="02020603050405020304" pitchFamily="18" charset="0"/>
                        </a:rPr>
                        <a:t>/</a:t>
                      </a:r>
                      <a:r>
                        <a:rPr lang="en-US" altLang="zh-CN" sz="1295" dirty="0">
                          <a:solidFill>
                            <a:srgbClr val="000000"/>
                          </a:solidFill>
                          <a:latin typeface="Microsoft YaHei UI" panose="020B0503020204020204" pitchFamily="18" charset="-122"/>
                          <a:cs typeface="Microsoft YaHei UI" panose="020B0503020204020204" pitchFamily="18" charset="-122"/>
                        </a:rPr>
                        <a:t>退出</a:t>
                      </a:r>
                      <a:endParaRPr lang="zh-CN" altLang="en-US" sz="12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1295" dirty="0">
                          <a:solidFill>
                            <a:srgbClr val="000000"/>
                          </a:solidFill>
                          <a:latin typeface="Microsoft YaHei UI" panose="020B0503020204020204" pitchFamily="18" charset="-122"/>
                          <a:cs typeface="Microsoft YaHei UI" panose="020B0503020204020204" pitchFamily="18" charset="-122"/>
                        </a:rPr>
                        <a:t>收获</a:t>
                      </a:r>
                      <a:r>
                        <a:rPr lang="en-US" altLang="zh-CN" sz="1295" dirty="0">
                          <a:solidFill>
                            <a:srgbClr val="000000"/>
                          </a:solidFill>
                          <a:latin typeface="Times New Roman" panose="02020603050405020304" pitchFamily="18" charset="0"/>
                          <a:cs typeface="Times New Roman" panose="02020603050405020304" pitchFamily="18" charset="0"/>
                        </a:rPr>
                        <a:t>/</a:t>
                      </a:r>
                      <a:r>
                        <a:rPr lang="en-US" altLang="zh-CN" sz="1295" dirty="0">
                          <a:solidFill>
                            <a:srgbClr val="000000"/>
                          </a:solidFill>
                          <a:latin typeface="Microsoft YaHei UI" panose="020B0503020204020204" pitchFamily="18" charset="-122"/>
                          <a:cs typeface="Microsoft YaHei UI" panose="020B0503020204020204" pitchFamily="18" charset="-122"/>
                        </a:rPr>
                        <a:t>重新细</a:t>
                      </a:r>
                      <a:endParaRPr lang="zh-CN" altLang="en-US" sz="129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95" dirty="0">
                          <a:solidFill>
                            <a:srgbClr val="000000"/>
                          </a:solidFill>
                          <a:latin typeface="Microsoft YaHei UI" panose="020B0503020204020204" pitchFamily="18" charset="-122"/>
                          <a:cs typeface="Microsoft YaHei UI" panose="020B0503020204020204" pitchFamily="18" charset="-122"/>
                        </a:rPr>
                        <a:t>分</a:t>
                      </a:r>
                      <a:endParaRPr lang="zh-CN" altLang="en-US" sz="12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1714500" y="2006600"/>
            <a:ext cx="1866900" cy="190500"/>
          </a:xfrm>
          <a:prstGeom prst="rect">
            <a:avLst/>
          </a:prstGeom>
          <a:noFill/>
        </p:spPr>
        <p:txBody>
          <a:bodyPr wrap="none" lIns="0" tIns="0" rIns="0" rtlCol="0">
            <a:spAutoFit/>
          </a:bodyPr>
          <a:lstStyle/>
          <a:p>
            <a:pPr>
              <a:lnSpc>
                <a:spcPts val="1500"/>
              </a:lnSpc>
            </a:pPr>
            <a:r>
              <a:rPr lang="en-US" altLang="zh-CN" sz="1405" dirty="0">
                <a:solidFill>
                  <a:srgbClr val="000000"/>
                </a:solidFill>
                <a:latin typeface="Microsoft YaHei UI" panose="020B0503020204020204" pitchFamily="18" charset="-122"/>
                <a:cs typeface="Microsoft YaHei UI" panose="020B0503020204020204" pitchFamily="18" charset="-122"/>
              </a:rPr>
              <a:t>战略地位分析（</a:t>
            </a:r>
            <a:r>
              <a:rPr lang="en-US" altLang="zh-CN" sz="1405" b="1" dirty="0">
                <a:solidFill>
                  <a:srgbClr val="000000"/>
                </a:solidFill>
                <a:latin typeface="Times New Roman" panose="02020603050405020304" pitchFamily="18" charset="0"/>
                <a:cs typeface="Times New Roman" panose="02020603050405020304" pitchFamily="18" charset="0"/>
              </a:rPr>
              <a:t>SPAN</a:t>
            </a:r>
            <a:r>
              <a:rPr lang="en-US" altLang="zh-CN" sz="1405" dirty="0">
                <a:solidFill>
                  <a:srgbClr val="000000"/>
                </a:solidFill>
                <a:latin typeface="Microsoft YaHei UI" panose="020B0503020204020204" pitchFamily="18" charset="-122"/>
                <a:cs typeface="Microsoft YaHei UI" panose="020B0503020204020204" pitchFamily="18" charset="-122"/>
              </a:rPr>
              <a:t>）</a:t>
            </a:r>
          </a:p>
        </p:txBody>
      </p:sp>
      <p:sp>
        <p:nvSpPr>
          <p:cNvPr id="3" name="TextBox 1"/>
          <p:cNvSpPr txBox="1"/>
          <p:nvPr/>
        </p:nvSpPr>
        <p:spPr>
          <a:xfrm>
            <a:off x="1587500" y="4648200"/>
            <a:ext cx="1778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低</a:t>
            </a:r>
          </a:p>
        </p:txBody>
      </p:sp>
      <p:sp>
        <p:nvSpPr>
          <p:cNvPr id="5" name="TextBox 1"/>
          <p:cNvSpPr txBox="1"/>
          <p:nvPr/>
        </p:nvSpPr>
        <p:spPr>
          <a:xfrm>
            <a:off x="3543300" y="4648200"/>
            <a:ext cx="1778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高</a:t>
            </a:r>
          </a:p>
        </p:txBody>
      </p:sp>
      <p:sp>
        <p:nvSpPr>
          <p:cNvPr id="6" name="TextBox 1"/>
          <p:cNvSpPr txBox="1"/>
          <p:nvPr/>
        </p:nvSpPr>
        <p:spPr>
          <a:xfrm>
            <a:off x="584200" y="2336800"/>
            <a:ext cx="889000" cy="2260600"/>
          </a:xfrm>
          <a:prstGeom prst="rect">
            <a:avLst/>
          </a:prstGeom>
          <a:noFill/>
        </p:spPr>
        <p:txBody>
          <a:bodyPr wrap="none" lIns="0" tIns="0" rIns="0" rtlCol="0">
            <a:spAutoFit/>
          </a:bodyPr>
          <a:lstStyle/>
          <a:p>
            <a:pPr>
              <a:lnSpc>
                <a:spcPts val="1400"/>
              </a:lnSpc>
              <a:tabLst>
                <a:tab pos="596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高</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596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市场吸引力</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596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低</a:t>
            </a:r>
          </a:p>
        </p:txBody>
      </p:sp>
      <p:sp>
        <p:nvSpPr>
          <p:cNvPr id="7" name="TextBox 1"/>
          <p:cNvSpPr txBox="1"/>
          <p:nvPr/>
        </p:nvSpPr>
        <p:spPr>
          <a:xfrm>
            <a:off x="5905500" y="4648200"/>
            <a:ext cx="1778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低</a:t>
            </a:r>
          </a:p>
        </p:txBody>
      </p:sp>
      <p:sp>
        <p:nvSpPr>
          <p:cNvPr id="8" name="TextBox 1"/>
          <p:cNvSpPr txBox="1"/>
          <p:nvPr/>
        </p:nvSpPr>
        <p:spPr>
          <a:xfrm>
            <a:off x="7861300" y="4648200"/>
            <a:ext cx="1778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高</a:t>
            </a:r>
          </a:p>
        </p:txBody>
      </p:sp>
      <p:sp>
        <p:nvSpPr>
          <p:cNvPr id="9" name="TextBox 1"/>
          <p:cNvSpPr txBox="1"/>
          <p:nvPr/>
        </p:nvSpPr>
        <p:spPr>
          <a:xfrm>
            <a:off x="6680200" y="4648200"/>
            <a:ext cx="7112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累计收入</a:t>
            </a:r>
          </a:p>
        </p:txBody>
      </p:sp>
      <p:sp>
        <p:nvSpPr>
          <p:cNvPr id="10" name="TextBox 1"/>
          <p:cNvSpPr txBox="1"/>
          <p:nvPr/>
        </p:nvSpPr>
        <p:spPr>
          <a:xfrm>
            <a:off x="4584700" y="2336800"/>
            <a:ext cx="1257300" cy="2260600"/>
          </a:xfrm>
          <a:prstGeom prst="rect">
            <a:avLst/>
          </a:prstGeom>
          <a:noFill/>
        </p:spPr>
        <p:txBody>
          <a:bodyPr wrap="none" lIns="0" tIns="0" rIns="0" rtlCol="0">
            <a:spAutoFit/>
          </a:bodyPr>
          <a:lstStyle/>
          <a:p>
            <a:pPr>
              <a:lnSpc>
                <a:spcPts val="1400"/>
              </a:lnSpc>
              <a:tabLst>
                <a:tab pos="495300" algn="l"/>
                <a:tab pos="749300" algn="l"/>
                <a:tab pos="990600" algn="l"/>
                <a:tab pos="1028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高</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200"/>
              </a:lnSpc>
              <a:tabLst>
                <a:tab pos="495300" algn="l"/>
                <a:tab pos="749300" algn="l"/>
                <a:tab pos="990600" algn="l"/>
                <a:tab pos="1028700" algn="l"/>
              </a:tabLst>
            </a:pPr>
            <a:r>
              <a:rPr lang="en-US" altLang="zh-CN" dirty="0"/>
              <a:t>			</a:t>
            </a:r>
            <a:r>
              <a:rPr lang="en-US" altLang="zh-CN" sz="1405" dirty="0">
                <a:solidFill>
                  <a:srgbClr val="000000"/>
                </a:solidFill>
                <a:latin typeface="Times New Roman" panose="02020603050405020304" pitchFamily="18" charset="0"/>
                <a:cs typeface="Times New Roman" panose="02020603050405020304" pitchFamily="18" charset="0"/>
              </a:rPr>
              <a:t>k%</a:t>
            </a:r>
          </a:p>
          <a:p>
            <a:pPr>
              <a:lnSpc>
                <a:spcPts val="1600"/>
              </a:lnSpc>
              <a:tabLst>
                <a:tab pos="495300" algn="l"/>
                <a:tab pos="749300" algn="l"/>
                <a:tab pos="990600" algn="l"/>
                <a:tab pos="1028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a:t>
            </a:r>
          </a:p>
          <a:p>
            <a:pPr>
              <a:lnSpc>
                <a:spcPts val="1900"/>
              </a:lnSpc>
              <a:tabLst>
                <a:tab pos="495300" algn="l"/>
                <a:tab pos="749300" algn="l"/>
                <a:tab pos="990600" algn="l"/>
                <a:tab pos="10287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内部投资回报率</a:t>
            </a:r>
          </a:p>
          <a:p>
            <a:pPr>
              <a:lnSpc>
                <a:spcPts val="1800"/>
              </a:lnSpc>
              <a:tabLst>
                <a:tab pos="495300" algn="l"/>
                <a:tab pos="749300" algn="l"/>
                <a:tab pos="990600" algn="l"/>
                <a:tab pos="1028700" algn="l"/>
              </a:tabLst>
            </a:pPr>
            <a:r>
              <a:rPr lang="en-US" altLang="zh-CN" dirty="0"/>
              <a:t>				</a:t>
            </a:r>
            <a:r>
              <a:rPr lang="en-US" altLang="zh-CN" sz="1405" dirty="0">
                <a:solidFill>
                  <a:srgbClr val="000000"/>
                </a:solidFill>
                <a:latin typeface="Times New Roman" panose="02020603050405020304" pitchFamily="18" charset="0"/>
                <a:cs typeface="Times New Roman" panose="02020603050405020304" pitchFamily="18" charset="0"/>
              </a:rPr>
              <a:t>0%</a:t>
            </a:r>
          </a:p>
          <a:p>
            <a:pPr>
              <a:lnSpc>
                <a:spcPts val="1000"/>
              </a:lnSpc>
            </a:pPr>
            <a:endParaRPr lang="en-US" altLang="zh-CN" dirty="0"/>
          </a:p>
          <a:p>
            <a:pPr>
              <a:lnSpc>
                <a:spcPts val="1000"/>
              </a:lnSpc>
            </a:pPr>
            <a:endParaRPr lang="en-US" altLang="zh-CN" dirty="0"/>
          </a:p>
          <a:p>
            <a:pPr>
              <a:lnSpc>
                <a:spcPts val="1700"/>
              </a:lnSpc>
              <a:tabLst>
                <a:tab pos="495300" algn="l"/>
                <a:tab pos="749300" algn="l"/>
                <a:tab pos="990600" algn="l"/>
                <a:tab pos="1028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低</a:t>
            </a:r>
          </a:p>
        </p:txBody>
      </p:sp>
      <p:sp>
        <p:nvSpPr>
          <p:cNvPr id="11" name="TextBox 1"/>
          <p:cNvSpPr txBox="1"/>
          <p:nvPr/>
        </p:nvSpPr>
        <p:spPr>
          <a:xfrm>
            <a:off x="6019800" y="2044700"/>
            <a:ext cx="1968500" cy="1155700"/>
          </a:xfrm>
          <a:prstGeom prst="rect">
            <a:avLst/>
          </a:prstGeom>
          <a:noFill/>
        </p:spPr>
        <p:txBody>
          <a:bodyPr wrap="none" lIns="0" tIns="0" rIns="0" rtlCol="0">
            <a:spAutoFit/>
          </a:bodyPr>
          <a:lstStyle/>
          <a:p>
            <a:pPr>
              <a:lnSpc>
                <a:spcPts val="1500"/>
              </a:lnSpc>
              <a:tabLst>
                <a:tab pos="266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财务分析（</a:t>
            </a:r>
            <a:r>
              <a:rPr lang="en-US" altLang="zh-CN" sz="1405" b="1" dirty="0">
                <a:solidFill>
                  <a:srgbClr val="000000"/>
                </a:solidFill>
                <a:latin typeface="Times New Roman" panose="02020603050405020304" pitchFamily="18" charset="0"/>
                <a:cs typeface="Times New Roman" panose="02020603050405020304" pitchFamily="18" charset="0"/>
              </a:rPr>
              <a:t>FAN</a:t>
            </a:r>
            <a:r>
              <a:rPr lang="en-US" altLang="zh-CN" sz="1405" dirty="0">
                <a:solidFill>
                  <a:srgbClr val="000000"/>
                </a:solidFill>
                <a:latin typeface="Microsoft YaHei UI" panose="020B0503020204020204" pitchFamily="18" charset="-122"/>
                <a:cs typeface="Microsoft YaHei UI" panose="020B0503020204020204" pitchFamily="18" charset="-122"/>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2667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必须达到的最低投资回报率</a:t>
            </a:r>
          </a:p>
        </p:txBody>
      </p:sp>
      <p:sp>
        <p:nvSpPr>
          <p:cNvPr id="12" name="TextBox 1"/>
          <p:cNvSpPr txBox="1"/>
          <p:nvPr/>
        </p:nvSpPr>
        <p:spPr>
          <a:xfrm>
            <a:off x="381000" y="127000"/>
            <a:ext cx="7658100" cy="1460500"/>
          </a:xfrm>
          <a:prstGeom prst="rect">
            <a:avLst/>
          </a:prstGeom>
          <a:noFill/>
        </p:spPr>
        <p:txBody>
          <a:bodyPr wrap="none" lIns="0" tIns="0" rIns="0" rtlCol="0">
            <a:spAutoFit/>
          </a:bodyPr>
          <a:lstStyle/>
          <a:p>
            <a:pPr>
              <a:lnSpc>
                <a:spcPts val="4000"/>
              </a:lnSpc>
              <a:tabLst>
                <a:tab pos="762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SPAN和FAN组合使用</a:t>
            </a:r>
          </a:p>
          <a:p>
            <a:pPr>
              <a:lnSpc>
                <a:spcPts val="1000"/>
              </a:lnSpc>
            </a:pPr>
            <a:endParaRPr lang="en-US" altLang="zh-CN" dirty="0"/>
          </a:p>
          <a:p>
            <a:pPr>
              <a:lnSpc>
                <a:spcPts val="1000"/>
              </a:lnSpc>
            </a:pPr>
            <a:endParaRPr lang="en-US" altLang="zh-CN" dirty="0"/>
          </a:p>
          <a:p>
            <a:pPr>
              <a:lnSpc>
                <a:spcPts val="3100"/>
              </a:lnSpc>
              <a:tabLst>
                <a:tab pos="76200" algn="l"/>
              </a:tabLst>
            </a:pPr>
            <a:r>
              <a:rPr lang="en-US" altLang="zh-CN" dirty="0"/>
              <a:t>	</a:t>
            </a:r>
            <a:r>
              <a:rPr lang="en-US" altLang="zh-CN" sz="1895" dirty="0">
                <a:solidFill>
                  <a:srgbClr val="000000"/>
                </a:solidFill>
                <a:latin typeface="Microsoft YaHei UI" panose="020B0503020204020204" pitchFamily="18" charset="-122"/>
                <a:cs typeface="Microsoft YaHei UI" panose="020B0503020204020204" pitchFamily="18" charset="-122"/>
              </a:rPr>
              <a:t>SPAN和FAN相互补充，提供了一个明确细分市场吸引力并量化财务回报</a:t>
            </a:r>
          </a:p>
          <a:p>
            <a:pPr>
              <a:lnSpc>
                <a:spcPts val="2300"/>
              </a:lnSpc>
              <a:tabLst>
                <a:tab pos="76200" algn="l"/>
              </a:tabLst>
            </a:pPr>
            <a:r>
              <a:rPr lang="en-US" altLang="zh-CN" dirty="0"/>
              <a:t>	</a:t>
            </a:r>
            <a:r>
              <a:rPr lang="en-US" altLang="zh-CN" sz="1895" dirty="0">
                <a:solidFill>
                  <a:srgbClr val="000000"/>
                </a:solidFill>
                <a:latin typeface="Microsoft YaHei UI" panose="020B0503020204020204" pitchFamily="18" charset="-122"/>
                <a:cs typeface="Microsoft YaHei UI" panose="020B0503020204020204" pitchFamily="18" charset="-122"/>
              </a:rPr>
              <a:t>的框架</a:t>
            </a:r>
          </a:p>
        </p:txBody>
      </p:sp>
      <p:sp>
        <p:nvSpPr>
          <p:cNvPr id="13" name="TextBox 1"/>
          <p:cNvSpPr txBox="1"/>
          <p:nvPr/>
        </p:nvSpPr>
        <p:spPr>
          <a:xfrm>
            <a:off x="1041400" y="4876800"/>
            <a:ext cx="2324100" cy="990600"/>
          </a:xfrm>
          <a:prstGeom prst="rect">
            <a:avLst/>
          </a:prstGeom>
          <a:noFill/>
        </p:spPr>
        <p:txBody>
          <a:bodyPr wrap="none" lIns="0" tIns="0" rIns="0" rtlCol="0">
            <a:spAutoFit/>
          </a:bodyPr>
          <a:lstStyle/>
          <a:p>
            <a:pPr>
              <a:lnSpc>
                <a:spcPts val="1400"/>
              </a:lnSpc>
              <a:tabLst>
                <a:tab pos="190500" algn="l"/>
                <a:tab pos="203200" algn="l"/>
                <a:tab pos="13335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竞争地位</a:t>
            </a:r>
          </a:p>
          <a:p>
            <a:pPr>
              <a:lnSpc>
                <a:spcPts val="1000"/>
              </a:lnSpc>
            </a:pPr>
            <a:endParaRPr lang="en-US" altLang="zh-CN" dirty="0"/>
          </a:p>
          <a:p>
            <a:pPr>
              <a:lnSpc>
                <a:spcPts val="2100"/>
              </a:lnSpc>
              <a:tabLst>
                <a:tab pos="190500" algn="l"/>
                <a:tab pos="203200" algn="l"/>
                <a:tab pos="13335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SPAN</a:t>
            </a:r>
            <a:r>
              <a:rPr lang="en-US" altLang="zh-CN" sz="1295" dirty="0">
                <a:latin typeface="Times New Roman" panose="02020603050405020304" pitchFamily="18" charset="0"/>
                <a:cs typeface="Times New Roman" panose="02020603050405020304" pitchFamily="18" charset="0"/>
              </a:rPr>
              <a:t> </a:t>
            </a:r>
            <a:r>
              <a:rPr lang="en-US" altLang="zh-CN" sz="1295" dirty="0">
                <a:solidFill>
                  <a:srgbClr val="000000"/>
                </a:solidFill>
                <a:latin typeface="Microsoft YaHei UI" panose="020B0503020204020204" pitchFamily="18" charset="-122"/>
                <a:cs typeface="Microsoft YaHei UI" panose="020B0503020204020204" pitchFamily="18" charset="-122"/>
              </a:rPr>
              <a:t>回答：</a:t>
            </a:r>
          </a:p>
          <a:p>
            <a:pPr>
              <a:lnSpc>
                <a:spcPts val="1700"/>
              </a:lnSpc>
              <a:tabLst>
                <a:tab pos="190500" algn="l"/>
                <a:tab pos="203200" algn="l"/>
                <a:tab pos="13335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该细分市场的吸引力有多大？</a:t>
            </a:r>
          </a:p>
          <a:p>
            <a:pPr>
              <a:lnSpc>
                <a:spcPts val="1600"/>
              </a:lnSpc>
              <a:tabLst>
                <a:tab pos="190500" algn="l"/>
                <a:tab pos="203200" algn="l"/>
                <a:tab pos="13335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我的产品包定位得怎么样？</a:t>
            </a:r>
          </a:p>
        </p:txBody>
      </p:sp>
      <p:sp>
        <p:nvSpPr>
          <p:cNvPr id="14" name="TextBox 1"/>
          <p:cNvSpPr txBox="1"/>
          <p:nvPr/>
        </p:nvSpPr>
        <p:spPr>
          <a:xfrm>
            <a:off x="5422900" y="4902200"/>
            <a:ext cx="2565400" cy="977900"/>
          </a:xfrm>
          <a:prstGeom prst="rect">
            <a:avLst/>
          </a:prstGeom>
          <a:noFill/>
        </p:spPr>
        <p:txBody>
          <a:bodyPr wrap="none" lIns="0" tIns="0" rIns="0" rtlCol="0">
            <a:spAutoFit/>
          </a:bodyPr>
          <a:lstStyle/>
          <a:p>
            <a:pPr>
              <a:lnSpc>
                <a:spcPts val="1500"/>
              </a:lnSpc>
              <a:tabLst>
                <a:tab pos="14097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a:t>
            </a:r>
          </a:p>
          <a:p>
            <a:pPr>
              <a:lnSpc>
                <a:spcPts val="1000"/>
              </a:lnSpc>
            </a:pPr>
            <a:endParaRPr lang="en-US" altLang="zh-CN" dirty="0"/>
          </a:p>
          <a:p>
            <a:pPr>
              <a:lnSpc>
                <a:spcPts val="1900"/>
              </a:lnSpc>
              <a:tabLst>
                <a:tab pos="1409700" algn="l"/>
              </a:tabLst>
            </a:pPr>
            <a:r>
              <a:rPr lang="en-US" altLang="zh-CN" sz="1300" dirty="0">
                <a:solidFill>
                  <a:srgbClr val="000000"/>
                </a:solidFill>
                <a:latin typeface="Microsoft YaHei UI" panose="020B0503020204020204" pitchFamily="18" charset="-122"/>
                <a:cs typeface="Microsoft YaHei UI" panose="020B0503020204020204" pitchFamily="18" charset="-122"/>
              </a:rPr>
              <a:t>FAN</a:t>
            </a:r>
            <a:r>
              <a:rPr lang="en-US" altLang="zh-CN" sz="1300" dirty="0">
                <a:latin typeface="Times New Roman" panose="02020603050405020304" pitchFamily="18" charset="0"/>
                <a:cs typeface="Times New Roman" panose="02020603050405020304" pitchFamily="18" charset="0"/>
              </a:rPr>
              <a:t>  </a:t>
            </a:r>
            <a:r>
              <a:rPr lang="en-US" altLang="zh-CN" sz="1300" dirty="0">
                <a:solidFill>
                  <a:srgbClr val="000000"/>
                </a:solidFill>
                <a:latin typeface="Microsoft YaHei UI" panose="020B0503020204020204" pitchFamily="18" charset="-122"/>
                <a:cs typeface="Microsoft YaHei UI" panose="020B0503020204020204" pitchFamily="18" charset="-122"/>
              </a:rPr>
              <a:t>回答：</a:t>
            </a:r>
          </a:p>
          <a:p>
            <a:pPr>
              <a:lnSpc>
                <a:spcPts val="1700"/>
              </a:lnSpc>
              <a:tabLst>
                <a:tab pos="14097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•我是否在所服务的细分市场赚钱？</a:t>
            </a:r>
          </a:p>
          <a:p>
            <a:pPr>
              <a:lnSpc>
                <a:spcPts val="1500"/>
              </a:lnSpc>
              <a:tabLst>
                <a:tab pos="14097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•回报是否超过了我的资本成本？</a:t>
            </a:r>
          </a:p>
        </p:txBody>
      </p:sp>
      <p:sp>
        <p:nvSpPr>
          <p:cNvPr id="15" name="日期占位符 1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745413" y="3411220"/>
          <a:ext cx="7787078" cy="2900930"/>
        </p:xfrm>
        <a:graphic>
          <a:graphicData uri="http://schemas.openxmlformats.org/drawingml/2006/table">
            <a:tbl>
              <a:tblPr/>
              <a:tblGrid>
                <a:gridCol w="874217">
                  <a:extLst>
                    <a:ext uri="{9D8B030D-6E8A-4147-A177-3AD203B41FA5}">
                      <a16:colId xmlns:a16="http://schemas.microsoft.com/office/drawing/2014/main" val="20000"/>
                    </a:ext>
                  </a:extLst>
                </a:gridCol>
                <a:gridCol w="1584198">
                  <a:extLst>
                    <a:ext uri="{9D8B030D-6E8A-4147-A177-3AD203B41FA5}">
                      <a16:colId xmlns:a16="http://schemas.microsoft.com/office/drawing/2014/main" val="20001"/>
                    </a:ext>
                  </a:extLst>
                </a:gridCol>
                <a:gridCol w="1080135">
                  <a:extLst>
                    <a:ext uri="{9D8B030D-6E8A-4147-A177-3AD203B41FA5}">
                      <a16:colId xmlns:a16="http://schemas.microsoft.com/office/drawing/2014/main" val="20002"/>
                    </a:ext>
                  </a:extLst>
                </a:gridCol>
                <a:gridCol w="1268602">
                  <a:extLst>
                    <a:ext uri="{9D8B030D-6E8A-4147-A177-3AD203B41FA5}">
                      <a16:colId xmlns:a16="http://schemas.microsoft.com/office/drawing/2014/main" val="20003"/>
                    </a:ext>
                  </a:extLst>
                </a:gridCol>
                <a:gridCol w="1120901">
                  <a:extLst>
                    <a:ext uri="{9D8B030D-6E8A-4147-A177-3AD203B41FA5}">
                      <a16:colId xmlns:a16="http://schemas.microsoft.com/office/drawing/2014/main" val="20004"/>
                    </a:ext>
                  </a:extLst>
                </a:gridCol>
                <a:gridCol w="922909">
                  <a:extLst>
                    <a:ext uri="{9D8B030D-6E8A-4147-A177-3AD203B41FA5}">
                      <a16:colId xmlns:a16="http://schemas.microsoft.com/office/drawing/2014/main" val="20005"/>
                    </a:ext>
                  </a:extLst>
                </a:gridCol>
                <a:gridCol w="936116">
                  <a:extLst>
                    <a:ext uri="{9D8B030D-6E8A-4147-A177-3AD203B41FA5}">
                      <a16:colId xmlns:a16="http://schemas.microsoft.com/office/drawing/2014/main" val="20006"/>
                    </a:ext>
                  </a:extLst>
                </a:gridCol>
              </a:tblGrid>
              <a:tr h="457961">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所选择的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细分市场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战略方向</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所需投资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财务定位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战略地位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竞争地位</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市场份额</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目标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0"/>
                  </a:ext>
                </a:extLst>
              </a:tr>
              <a:tr h="542035">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在广告与客户履行</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方面投资</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200万美金</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税前净收益下</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降3%</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改进</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业界最佳</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20%到to40%</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0417">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扩大渠道覆盖范</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围，提升品牌</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40万美金</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通过销量实现</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改进</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改进</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改进</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10%到30%</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5515">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提供应用平台的开发</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000" dirty="0">
                          <a:solidFill>
                            <a:srgbClr val="000000"/>
                          </a:solidFill>
                          <a:latin typeface="Microsoft YaHei UI" panose="020B0503020204020204" pitchFamily="18" charset="-122"/>
                          <a:cs typeface="Microsoft YaHei UI" panose="020B0503020204020204" pitchFamily="18" charset="-122"/>
                        </a:rPr>
                        <a:t>性，改进易用性</a:t>
                      </a:r>
                      <a:endParaRPr lang="zh-CN" altLang="en-US" sz="10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10万美金</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收支平衡</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改进</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改进</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20%到25%</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55002">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退出</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3" name="表格 4"/>
          <p:cNvGraphicFramePr>
            <a:graphicFrameLocks noGrp="1"/>
          </p:cNvGraphicFramePr>
          <p:nvPr/>
        </p:nvGraphicFramePr>
        <p:xfrm>
          <a:off x="1254315" y="1372108"/>
          <a:ext cx="1545780" cy="1542796"/>
        </p:xfrm>
        <a:graphic>
          <a:graphicData uri="http://schemas.openxmlformats.org/drawingml/2006/table">
            <a:tbl>
              <a:tblPr/>
              <a:tblGrid>
                <a:gridCol w="790130">
                  <a:extLst>
                    <a:ext uri="{9D8B030D-6E8A-4147-A177-3AD203B41FA5}">
                      <a16:colId xmlns:a16="http://schemas.microsoft.com/office/drawing/2014/main" val="20000"/>
                    </a:ext>
                  </a:extLst>
                </a:gridCol>
                <a:gridCol w="755650">
                  <a:extLst>
                    <a:ext uri="{9D8B030D-6E8A-4147-A177-3AD203B41FA5}">
                      <a16:colId xmlns:a16="http://schemas.microsoft.com/office/drawing/2014/main" val="20001"/>
                    </a:ext>
                  </a:extLst>
                </a:gridCol>
              </a:tblGrid>
              <a:tr h="792480">
                <a:tc>
                  <a:txBody>
                    <a:bodyPr/>
                    <a:lstStyle/>
                    <a:p>
                      <a:pPr algn="ctr"/>
                      <a:r>
                        <a:rPr lang="en-US" altLang="zh-CN" sz="1105" dirty="0">
                          <a:solidFill>
                            <a:srgbClr val="000000"/>
                          </a:solidFill>
                          <a:latin typeface="Microsoft YaHei UI" panose="020B0503020204020204" pitchFamily="18" charset="-122"/>
                          <a:cs typeface="Microsoft YaHei UI" panose="020B0503020204020204" pitchFamily="18" charset="-122"/>
                        </a:rPr>
                        <a:t>获得技能</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5" dirty="0">
                          <a:solidFill>
                            <a:srgbClr val="000000"/>
                          </a:solidFill>
                          <a:latin typeface="Microsoft YaHei UI" panose="020B0503020204020204" pitchFamily="18" charset="-122"/>
                          <a:cs typeface="Microsoft YaHei UI" panose="020B0503020204020204" pitchFamily="18" charset="-122"/>
                        </a:rPr>
                        <a:t>增长</a:t>
                      </a:r>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投</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资</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50316">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避免</a:t>
                      </a:r>
                      <a:r>
                        <a:rPr lang="en-US" altLang="zh-CN" sz="995" dirty="0">
                          <a:solidFill>
                            <a:srgbClr val="000000"/>
                          </a:solidFill>
                          <a:latin typeface="Times New Roman" panose="02020603050405020304" pitchFamily="18" charset="0"/>
                          <a:cs typeface="Times New Roman" panose="02020603050405020304" pitchFamily="18" charset="0"/>
                        </a:rPr>
                        <a:t>/</a:t>
                      </a:r>
                      <a:r>
                        <a:rPr lang="en-US" altLang="zh-CN" sz="995" dirty="0">
                          <a:solidFill>
                            <a:srgbClr val="000000"/>
                          </a:solidFill>
                          <a:latin typeface="Microsoft YaHei UI" panose="020B0503020204020204" pitchFamily="18" charset="-122"/>
                          <a:cs typeface="Microsoft YaHei UI" panose="020B0503020204020204" pitchFamily="18" charset="-122"/>
                        </a:rPr>
                        <a:t>退出</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1105" dirty="0">
                          <a:solidFill>
                            <a:srgbClr val="000000"/>
                          </a:solidFill>
                          <a:latin typeface="Microsoft YaHei UI" panose="020B0503020204020204" pitchFamily="18" charset="-122"/>
                          <a:cs typeface="Microsoft YaHei UI" panose="020B0503020204020204" pitchFamily="18" charset="-122"/>
                        </a:rPr>
                        <a:t>收获</a:t>
                      </a:r>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重</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新细</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分</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7581900" y="1790700"/>
            <a:ext cx="114300" cy="1143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的</a:t>
            </a:r>
          </a:p>
        </p:txBody>
      </p:sp>
      <p:sp>
        <p:nvSpPr>
          <p:cNvPr id="5" name="TextBox 1"/>
          <p:cNvSpPr txBox="1"/>
          <p:nvPr/>
        </p:nvSpPr>
        <p:spPr>
          <a:xfrm>
            <a:off x="609600" y="254000"/>
            <a:ext cx="62611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SPAN与FAN分析结果，并与业务目标结合起来</a:t>
            </a:r>
          </a:p>
        </p:txBody>
      </p:sp>
      <p:sp>
        <p:nvSpPr>
          <p:cNvPr id="6" name="TextBox 1"/>
          <p:cNvSpPr txBox="1"/>
          <p:nvPr/>
        </p:nvSpPr>
        <p:spPr>
          <a:xfrm>
            <a:off x="6921500" y="1181100"/>
            <a:ext cx="6096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业务目标</a:t>
            </a:r>
          </a:p>
        </p:txBody>
      </p:sp>
      <p:sp>
        <p:nvSpPr>
          <p:cNvPr id="7" name="TextBox 1"/>
          <p:cNvSpPr txBox="1"/>
          <p:nvPr/>
        </p:nvSpPr>
        <p:spPr>
          <a:xfrm>
            <a:off x="1231900" y="3022600"/>
            <a:ext cx="114300" cy="114300"/>
          </a:xfrm>
          <a:prstGeom prst="rect">
            <a:avLst/>
          </a:prstGeom>
          <a:noFill/>
        </p:spPr>
        <p:txBody>
          <a:bodyPr wrap="none" lIns="0" tIns="0" rIns="0" rtlCol="0">
            <a:spAutoFit/>
          </a:bodyPr>
          <a:lstStyle/>
          <a:p>
            <a:pPr>
              <a:lnSpc>
                <a:spcPts val="900"/>
              </a:lnSpc>
            </a:pPr>
            <a:r>
              <a:rPr lang="en-US" altLang="zh-CN" sz="1000" dirty="0">
                <a:solidFill>
                  <a:srgbClr val="000000"/>
                </a:solidFill>
                <a:latin typeface="Microsoft YaHei UI" panose="020B0503020204020204" pitchFamily="18" charset="-122"/>
                <a:cs typeface="Microsoft YaHei UI" panose="020B0503020204020204" pitchFamily="18" charset="-122"/>
              </a:rPr>
              <a:t>低</a:t>
            </a:r>
          </a:p>
        </p:txBody>
      </p:sp>
      <p:sp>
        <p:nvSpPr>
          <p:cNvPr id="8" name="TextBox 1"/>
          <p:cNvSpPr txBox="1"/>
          <p:nvPr/>
        </p:nvSpPr>
        <p:spPr>
          <a:xfrm>
            <a:off x="2578100" y="3022600"/>
            <a:ext cx="114300" cy="114300"/>
          </a:xfrm>
          <a:prstGeom prst="rect">
            <a:avLst/>
          </a:prstGeom>
          <a:noFill/>
        </p:spPr>
        <p:txBody>
          <a:bodyPr wrap="none" lIns="0" tIns="0" rIns="0" rtlCol="0">
            <a:spAutoFit/>
          </a:bodyPr>
          <a:lstStyle/>
          <a:p>
            <a:pPr>
              <a:lnSpc>
                <a:spcPts val="900"/>
              </a:lnSpc>
            </a:pPr>
            <a:r>
              <a:rPr lang="en-US" altLang="zh-CN" sz="1000" dirty="0">
                <a:solidFill>
                  <a:srgbClr val="000000"/>
                </a:solidFill>
                <a:latin typeface="Microsoft YaHei UI" panose="020B0503020204020204" pitchFamily="18" charset="-122"/>
                <a:cs typeface="Microsoft YaHei UI" panose="020B0503020204020204" pitchFamily="18" charset="-122"/>
              </a:rPr>
              <a:t>高</a:t>
            </a:r>
          </a:p>
        </p:txBody>
      </p:sp>
      <p:sp>
        <p:nvSpPr>
          <p:cNvPr id="9" name="TextBox 1"/>
          <p:cNvSpPr txBox="1"/>
          <p:nvPr/>
        </p:nvSpPr>
        <p:spPr>
          <a:xfrm>
            <a:off x="1701800" y="3009900"/>
            <a:ext cx="495300" cy="1143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竞争地位</a:t>
            </a:r>
          </a:p>
        </p:txBody>
      </p:sp>
      <p:sp>
        <p:nvSpPr>
          <p:cNvPr id="10" name="TextBox 1"/>
          <p:cNvSpPr txBox="1"/>
          <p:nvPr/>
        </p:nvSpPr>
        <p:spPr>
          <a:xfrm>
            <a:off x="419100" y="2209800"/>
            <a:ext cx="762000" cy="723900"/>
          </a:xfrm>
          <a:prstGeom prst="rect">
            <a:avLst/>
          </a:prstGeom>
          <a:noFill/>
        </p:spPr>
        <p:txBody>
          <a:bodyPr wrap="none" lIns="0" tIns="0" rIns="0" rtlCol="0">
            <a:spAutoFit/>
          </a:bodyPr>
          <a:lstStyle/>
          <a:p>
            <a:pPr>
              <a:lnSpc>
                <a:spcPts val="1100"/>
              </a:lnSpc>
              <a:tabLst>
                <a:tab pos="4191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市</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场</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吸引力</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4191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低</a:t>
            </a:r>
          </a:p>
        </p:txBody>
      </p:sp>
      <p:sp>
        <p:nvSpPr>
          <p:cNvPr id="11" name="TextBox 1"/>
          <p:cNvSpPr txBox="1"/>
          <p:nvPr/>
        </p:nvSpPr>
        <p:spPr>
          <a:xfrm>
            <a:off x="838200" y="1371600"/>
            <a:ext cx="114300" cy="1143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高</a:t>
            </a:r>
          </a:p>
        </p:txBody>
      </p:sp>
      <p:sp>
        <p:nvSpPr>
          <p:cNvPr id="12" name="TextBox 1"/>
          <p:cNvSpPr txBox="1"/>
          <p:nvPr/>
        </p:nvSpPr>
        <p:spPr>
          <a:xfrm>
            <a:off x="4343400" y="1193800"/>
            <a:ext cx="1016000" cy="127000"/>
          </a:xfrm>
          <a:prstGeom prst="rect">
            <a:avLst/>
          </a:prstGeom>
          <a:noFill/>
        </p:spPr>
        <p:txBody>
          <a:bodyPr wrap="none" lIns="0" tIns="0" rIns="0" rtlCol="0">
            <a:spAutoFit/>
          </a:bodyPr>
          <a:lstStyle/>
          <a:p>
            <a:pPr>
              <a:lnSpc>
                <a:spcPts val="1000"/>
              </a:lnSpc>
            </a:pPr>
            <a:r>
              <a:rPr lang="en-US" altLang="zh-CN" sz="995" dirty="0">
                <a:solidFill>
                  <a:srgbClr val="000000"/>
                </a:solidFill>
                <a:latin typeface="Microsoft YaHei UI" panose="020B0503020204020204" pitchFamily="18" charset="-122"/>
                <a:cs typeface="Microsoft YaHei UI" panose="020B0503020204020204" pitchFamily="18" charset="-122"/>
              </a:rPr>
              <a:t>财务分析（</a:t>
            </a:r>
            <a:r>
              <a:rPr lang="en-US" altLang="zh-CN" sz="995" b="1" dirty="0">
                <a:solidFill>
                  <a:srgbClr val="000000"/>
                </a:solidFill>
                <a:latin typeface="Times New Roman" panose="02020603050405020304" pitchFamily="18" charset="0"/>
                <a:cs typeface="Times New Roman" panose="02020603050405020304" pitchFamily="18" charset="0"/>
              </a:rPr>
              <a:t>FAN</a:t>
            </a:r>
            <a:r>
              <a:rPr lang="en-US" altLang="zh-CN" sz="995" dirty="0">
                <a:solidFill>
                  <a:srgbClr val="000000"/>
                </a:solidFill>
                <a:latin typeface="Microsoft YaHei UI" panose="020B0503020204020204" pitchFamily="18" charset="-122"/>
                <a:cs typeface="Microsoft YaHei UI" panose="020B0503020204020204" pitchFamily="18" charset="-122"/>
              </a:rPr>
              <a:t>）</a:t>
            </a:r>
          </a:p>
        </p:txBody>
      </p:sp>
      <p:sp>
        <p:nvSpPr>
          <p:cNvPr id="13" name="TextBox 1"/>
          <p:cNvSpPr txBox="1"/>
          <p:nvPr/>
        </p:nvSpPr>
        <p:spPr>
          <a:xfrm>
            <a:off x="4191000" y="3022600"/>
            <a:ext cx="114300" cy="114300"/>
          </a:xfrm>
          <a:prstGeom prst="rect">
            <a:avLst/>
          </a:prstGeom>
          <a:noFill/>
        </p:spPr>
        <p:txBody>
          <a:bodyPr wrap="none" lIns="0" tIns="0" rIns="0" rtlCol="0">
            <a:spAutoFit/>
          </a:bodyPr>
          <a:lstStyle/>
          <a:p>
            <a:pPr>
              <a:lnSpc>
                <a:spcPts val="900"/>
              </a:lnSpc>
            </a:pPr>
            <a:r>
              <a:rPr lang="en-US" altLang="zh-CN" sz="1000" dirty="0">
                <a:solidFill>
                  <a:srgbClr val="000000"/>
                </a:solidFill>
                <a:latin typeface="Microsoft YaHei UI" panose="020B0503020204020204" pitchFamily="18" charset="-122"/>
                <a:cs typeface="Microsoft YaHei UI" panose="020B0503020204020204" pitchFamily="18" charset="-122"/>
              </a:rPr>
              <a:t>低</a:t>
            </a:r>
          </a:p>
        </p:txBody>
      </p:sp>
      <p:sp>
        <p:nvSpPr>
          <p:cNvPr id="14" name="TextBox 1"/>
          <p:cNvSpPr txBox="1"/>
          <p:nvPr/>
        </p:nvSpPr>
        <p:spPr>
          <a:xfrm>
            <a:off x="5549900" y="3022600"/>
            <a:ext cx="114300" cy="114300"/>
          </a:xfrm>
          <a:prstGeom prst="rect">
            <a:avLst/>
          </a:prstGeom>
          <a:noFill/>
        </p:spPr>
        <p:txBody>
          <a:bodyPr wrap="none" lIns="0" tIns="0" rIns="0" rtlCol="0">
            <a:spAutoFit/>
          </a:bodyPr>
          <a:lstStyle/>
          <a:p>
            <a:pPr>
              <a:lnSpc>
                <a:spcPts val="900"/>
              </a:lnSpc>
            </a:pPr>
            <a:r>
              <a:rPr lang="en-US" altLang="zh-CN" sz="1000" dirty="0">
                <a:solidFill>
                  <a:srgbClr val="000000"/>
                </a:solidFill>
                <a:latin typeface="Microsoft YaHei UI" panose="020B0503020204020204" pitchFamily="18" charset="-122"/>
                <a:cs typeface="Microsoft YaHei UI" panose="020B0503020204020204" pitchFamily="18" charset="-122"/>
              </a:rPr>
              <a:t>高</a:t>
            </a:r>
          </a:p>
        </p:txBody>
      </p:sp>
      <p:sp>
        <p:nvSpPr>
          <p:cNvPr id="15" name="TextBox 1"/>
          <p:cNvSpPr txBox="1"/>
          <p:nvPr/>
        </p:nvSpPr>
        <p:spPr>
          <a:xfrm>
            <a:off x="4660900" y="3009900"/>
            <a:ext cx="495300" cy="1143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累计收入</a:t>
            </a:r>
          </a:p>
        </p:txBody>
      </p:sp>
      <p:sp>
        <p:nvSpPr>
          <p:cNvPr id="16" name="TextBox 1"/>
          <p:cNvSpPr txBox="1"/>
          <p:nvPr/>
        </p:nvSpPr>
        <p:spPr>
          <a:xfrm>
            <a:off x="4813300" y="3162300"/>
            <a:ext cx="304800" cy="127000"/>
          </a:xfrm>
          <a:prstGeom prst="rect">
            <a:avLst/>
          </a:prstGeom>
          <a:noFill/>
        </p:spPr>
        <p:txBody>
          <a:bodyPr wrap="none" lIns="0" tIns="0" rIns="0" rtlCol="0">
            <a:spAutoFit/>
          </a:bodyPr>
          <a:lstStyle/>
          <a:p>
            <a:pPr>
              <a:lnSpc>
                <a:spcPts val="1000"/>
              </a:lnSpc>
            </a:pPr>
            <a:r>
              <a:rPr lang="en-US" altLang="zh-CN" sz="995" dirty="0">
                <a:solidFill>
                  <a:srgbClr val="000000"/>
                </a:solidFill>
                <a:latin typeface="Microsoft YaHei UI" panose="020B0503020204020204" pitchFamily="18" charset="-122"/>
                <a:cs typeface="Microsoft YaHei UI" panose="020B0503020204020204" pitchFamily="18" charset="-122"/>
              </a:rPr>
              <a:t>（</a:t>
            </a:r>
            <a:r>
              <a:rPr lang="en-US" altLang="zh-CN" sz="995" dirty="0">
                <a:solidFill>
                  <a:srgbClr val="000000"/>
                </a:solidFill>
                <a:latin typeface="Times New Roman" panose="02020603050405020304" pitchFamily="18" charset="0"/>
                <a:cs typeface="Times New Roman" panose="02020603050405020304" pitchFamily="18" charset="0"/>
              </a:rPr>
              <a:t>$</a:t>
            </a:r>
            <a:r>
              <a:rPr lang="en-US" altLang="zh-CN" sz="995" dirty="0">
                <a:solidFill>
                  <a:srgbClr val="000000"/>
                </a:solidFill>
                <a:latin typeface="Microsoft YaHei UI" panose="020B0503020204020204" pitchFamily="18" charset="-122"/>
                <a:cs typeface="Microsoft YaHei UI" panose="020B0503020204020204" pitchFamily="18" charset="-122"/>
              </a:rPr>
              <a:t>）</a:t>
            </a:r>
          </a:p>
        </p:txBody>
      </p:sp>
      <p:sp>
        <p:nvSpPr>
          <p:cNvPr id="17" name="TextBox 1"/>
          <p:cNvSpPr txBox="1"/>
          <p:nvPr/>
        </p:nvSpPr>
        <p:spPr>
          <a:xfrm>
            <a:off x="3797300" y="1371600"/>
            <a:ext cx="114300" cy="1143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高</a:t>
            </a:r>
          </a:p>
        </p:txBody>
      </p:sp>
      <p:sp>
        <p:nvSpPr>
          <p:cNvPr id="18" name="TextBox 1"/>
          <p:cNvSpPr txBox="1"/>
          <p:nvPr/>
        </p:nvSpPr>
        <p:spPr>
          <a:xfrm>
            <a:off x="3492500" y="2032000"/>
            <a:ext cx="749300" cy="914400"/>
          </a:xfrm>
          <a:prstGeom prst="rect">
            <a:avLst/>
          </a:prstGeom>
          <a:noFill/>
        </p:spPr>
        <p:txBody>
          <a:bodyPr wrap="none" lIns="0" tIns="0" rIns="0" rtlCol="0">
            <a:spAutoFit/>
          </a:bodyPr>
          <a:lstStyle/>
          <a:p>
            <a:pPr>
              <a:lnSpc>
                <a:spcPts val="800"/>
              </a:lnSpc>
              <a:tabLst>
                <a:tab pos="165100" algn="l"/>
                <a:tab pos="304800" algn="l"/>
                <a:tab pos="469900" algn="l"/>
                <a:tab pos="495300" algn="l"/>
              </a:tabLst>
            </a:pPr>
            <a:r>
              <a:rPr lang="en-US" altLang="zh-CN" dirty="0"/>
              <a:t>			</a:t>
            </a:r>
            <a:r>
              <a:rPr lang="en-US" altLang="zh-CN" sz="1000" dirty="0">
                <a:solidFill>
                  <a:srgbClr val="000000"/>
                </a:solidFill>
                <a:latin typeface="Times New Roman" panose="02020603050405020304" pitchFamily="18" charset="0"/>
                <a:cs typeface="Times New Roman" panose="02020603050405020304" pitchFamily="18" charset="0"/>
              </a:rPr>
              <a:t>k%</a:t>
            </a:r>
          </a:p>
          <a:p>
            <a:pPr>
              <a:lnSpc>
                <a:spcPts val="1500"/>
              </a:lnSpc>
              <a:tabLst>
                <a:tab pos="165100" algn="l"/>
                <a:tab pos="304800" algn="l"/>
                <a:tab pos="469900" algn="l"/>
                <a:tab pos="495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a:t>
            </a:r>
            <a:r>
              <a:rPr lang="en-US" altLang="zh-CN" sz="995" dirty="0">
                <a:solidFill>
                  <a:srgbClr val="000000"/>
                </a:solidFill>
                <a:latin typeface="Times New Roman" panose="02020603050405020304" pitchFamily="18" charset="0"/>
                <a:cs typeface="Times New Roman" panose="02020603050405020304" pitchFamily="18" charset="0"/>
              </a:rPr>
              <a:t>%</a:t>
            </a:r>
            <a:r>
              <a:rPr lang="en-US" altLang="zh-CN" sz="995" dirty="0">
                <a:solidFill>
                  <a:srgbClr val="000000"/>
                </a:solidFill>
                <a:latin typeface="Microsoft YaHei UI" panose="020B0503020204020204" pitchFamily="18" charset="-122"/>
                <a:cs typeface="Microsoft YaHei UI" panose="020B0503020204020204" pitchFamily="18" charset="-122"/>
              </a:rPr>
              <a:t>）</a:t>
            </a:r>
          </a:p>
          <a:p>
            <a:pPr>
              <a:lnSpc>
                <a:spcPts val="700"/>
              </a:lnSpc>
              <a:tabLst>
                <a:tab pos="165100" algn="l"/>
                <a:tab pos="304800" algn="l"/>
                <a:tab pos="469900" algn="l"/>
                <a:tab pos="4953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内部投资回报</a:t>
            </a:r>
          </a:p>
          <a:p>
            <a:pPr>
              <a:lnSpc>
                <a:spcPts val="1400"/>
              </a:lnSpc>
              <a:tabLst>
                <a:tab pos="165100" algn="l"/>
                <a:tab pos="304800" algn="l"/>
                <a:tab pos="469900" algn="l"/>
                <a:tab pos="495300" algn="l"/>
              </a:tabLst>
            </a:pPr>
            <a:r>
              <a:rPr lang="en-US" altLang="zh-CN" dirty="0"/>
              <a:t>				</a:t>
            </a:r>
            <a:r>
              <a:rPr lang="en-US" altLang="zh-CN" sz="995" dirty="0">
                <a:solidFill>
                  <a:srgbClr val="000000"/>
                </a:solidFill>
                <a:latin typeface="Times New Roman" panose="02020603050405020304" pitchFamily="18" charset="0"/>
                <a:cs typeface="Times New Roman" panose="02020603050405020304" pitchFamily="18" charset="0"/>
              </a:rPr>
              <a:t>0%</a:t>
            </a:r>
          </a:p>
          <a:p>
            <a:pPr>
              <a:lnSpc>
                <a:spcPts val="1000"/>
              </a:lnSpc>
            </a:pPr>
            <a:endParaRPr lang="en-US" altLang="zh-CN" dirty="0"/>
          </a:p>
          <a:p>
            <a:pPr>
              <a:lnSpc>
                <a:spcPts val="1600"/>
              </a:lnSpc>
              <a:tabLst>
                <a:tab pos="165100" algn="l"/>
                <a:tab pos="304800" algn="l"/>
                <a:tab pos="469900" algn="l"/>
                <a:tab pos="4953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低</a:t>
            </a:r>
          </a:p>
        </p:txBody>
      </p:sp>
      <p:sp>
        <p:nvSpPr>
          <p:cNvPr id="19" name="TextBox 1"/>
          <p:cNvSpPr txBox="1"/>
          <p:nvPr/>
        </p:nvSpPr>
        <p:spPr>
          <a:xfrm>
            <a:off x="4267200" y="1879600"/>
            <a:ext cx="1257300" cy="266700"/>
          </a:xfrm>
          <a:prstGeom prst="rect">
            <a:avLst/>
          </a:prstGeom>
          <a:noFill/>
        </p:spPr>
        <p:txBody>
          <a:bodyPr wrap="none" lIns="0" tIns="0" rIns="0" rtlCol="0">
            <a:spAutoFit/>
          </a:bodyPr>
          <a:lstStyle/>
          <a:p>
            <a:pPr>
              <a:lnSpc>
                <a:spcPts val="1100"/>
              </a:lnSpc>
              <a:tabLst>
                <a:tab pos="381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必须达到的最低投资</a:t>
            </a:r>
          </a:p>
          <a:p>
            <a:pPr>
              <a:lnSpc>
                <a:spcPts val="1000"/>
              </a:lnSpc>
              <a:tabLst>
                <a:tab pos="381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回报率</a:t>
            </a:r>
          </a:p>
        </p:txBody>
      </p:sp>
      <p:sp>
        <p:nvSpPr>
          <p:cNvPr id="20" name="TextBox 1"/>
          <p:cNvSpPr txBox="1"/>
          <p:nvPr/>
        </p:nvSpPr>
        <p:spPr>
          <a:xfrm>
            <a:off x="7353300" y="1892300"/>
            <a:ext cx="241300" cy="1143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增加</a:t>
            </a:r>
          </a:p>
        </p:txBody>
      </p:sp>
      <p:sp>
        <p:nvSpPr>
          <p:cNvPr id="21" name="TextBox 1"/>
          <p:cNvSpPr txBox="1"/>
          <p:nvPr/>
        </p:nvSpPr>
        <p:spPr>
          <a:xfrm>
            <a:off x="7696200" y="1612900"/>
            <a:ext cx="469900" cy="228600"/>
          </a:xfrm>
          <a:prstGeom prst="rect">
            <a:avLst/>
          </a:prstGeom>
          <a:noFill/>
        </p:spPr>
        <p:txBody>
          <a:bodyPr wrap="none" lIns="0" tIns="0" rIns="0" rtlCol="0">
            <a:spAutoFit/>
          </a:bodyPr>
          <a:lstStyle/>
          <a:p>
            <a:pPr>
              <a:lnSpc>
                <a:spcPts val="900"/>
              </a:lnSpc>
              <a:tabLst>
                <a:tab pos="2286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份额</a:t>
            </a:r>
          </a:p>
          <a:p>
            <a:pPr>
              <a:lnSpc>
                <a:spcPts val="900"/>
              </a:lnSpc>
              <a:tabLst>
                <a:tab pos="2286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市场</a:t>
            </a:r>
          </a:p>
        </p:txBody>
      </p:sp>
      <p:sp>
        <p:nvSpPr>
          <p:cNvPr id="22" name="日期占位符 2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547615" y="1199388"/>
            <a:ext cx="1284732" cy="740664"/>
          </a:xfrm>
          <a:custGeom>
            <a:avLst/>
            <a:gdLst>
              <a:gd name="connsiteX0" fmla="*/ 0 w 1284732"/>
              <a:gd name="connsiteY0" fmla="*/ 0 h 740664"/>
              <a:gd name="connsiteX1" fmla="*/ 0 w 1284732"/>
              <a:gd name="connsiteY1" fmla="*/ 740663 h 740664"/>
              <a:gd name="connsiteX2" fmla="*/ 1284732 w 1284732"/>
              <a:gd name="connsiteY2" fmla="*/ 740663 h 740664"/>
              <a:gd name="connsiteX3" fmla="*/ 1284732 w 1284732"/>
              <a:gd name="connsiteY3" fmla="*/ 0 h 740664"/>
              <a:gd name="connsiteX4" fmla="*/ 0 w 1284732"/>
              <a:gd name="connsiteY4" fmla="*/ 0 h 7406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4732" h="740664">
                <a:moveTo>
                  <a:pt x="0" y="0"/>
                </a:moveTo>
                <a:lnTo>
                  <a:pt x="0" y="740663"/>
                </a:lnTo>
                <a:lnTo>
                  <a:pt x="1284732" y="740663"/>
                </a:lnTo>
                <a:lnTo>
                  <a:pt x="1284732" y="0"/>
                </a:lnTo>
                <a:lnTo>
                  <a:pt x="0" y="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574791" y="2153411"/>
            <a:ext cx="664464" cy="266700"/>
          </a:xfrm>
          <a:custGeom>
            <a:avLst/>
            <a:gdLst>
              <a:gd name="connsiteX0" fmla="*/ 0 w 664464"/>
              <a:gd name="connsiteY0" fmla="*/ 0 h 266700"/>
              <a:gd name="connsiteX1" fmla="*/ 0 w 664464"/>
              <a:gd name="connsiteY1" fmla="*/ 266700 h 266700"/>
              <a:gd name="connsiteX2" fmla="*/ 664464 w 664464"/>
              <a:gd name="connsiteY2" fmla="*/ 266700 h 266700"/>
              <a:gd name="connsiteX3" fmla="*/ 664464 w 664464"/>
              <a:gd name="connsiteY3" fmla="*/ 0 h 266700"/>
              <a:gd name="connsiteX4" fmla="*/ 0 w 664464"/>
              <a:gd name="connsiteY4" fmla="*/ 0 h 266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64464" h="266700">
                <a:moveTo>
                  <a:pt x="0" y="0"/>
                </a:moveTo>
                <a:lnTo>
                  <a:pt x="0" y="266700"/>
                </a:lnTo>
                <a:lnTo>
                  <a:pt x="664464" y="266700"/>
                </a:lnTo>
                <a:lnTo>
                  <a:pt x="664464" y="0"/>
                </a:lnTo>
                <a:lnTo>
                  <a:pt x="0" y="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6208776" y="1595627"/>
            <a:ext cx="1091183" cy="350520"/>
          </a:xfrm>
          <a:custGeom>
            <a:avLst/>
            <a:gdLst>
              <a:gd name="connsiteX0" fmla="*/ 0 w 1091183"/>
              <a:gd name="connsiteY0" fmla="*/ 0 h 350520"/>
              <a:gd name="connsiteX1" fmla="*/ 0 w 1091183"/>
              <a:gd name="connsiteY1" fmla="*/ 350520 h 350520"/>
              <a:gd name="connsiteX2" fmla="*/ 1091183 w 1091183"/>
              <a:gd name="connsiteY2" fmla="*/ 350520 h 350520"/>
              <a:gd name="connsiteX3" fmla="*/ 1091183 w 1091183"/>
              <a:gd name="connsiteY3" fmla="*/ 0 h 350520"/>
              <a:gd name="connsiteX4" fmla="*/ 0 w 1091183"/>
              <a:gd name="connsiteY4" fmla="*/ 0 h 3505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91183" h="350520">
                <a:moveTo>
                  <a:pt x="0" y="0"/>
                </a:moveTo>
                <a:lnTo>
                  <a:pt x="0" y="350520"/>
                </a:lnTo>
                <a:lnTo>
                  <a:pt x="1091183" y="350520"/>
                </a:lnTo>
                <a:lnTo>
                  <a:pt x="1091183" y="0"/>
                </a:lnTo>
                <a:lnTo>
                  <a:pt x="0" y="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973579" y="3340608"/>
            <a:ext cx="841248" cy="339852"/>
          </a:xfrm>
          <a:custGeom>
            <a:avLst/>
            <a:gdLst>
              <a:gd name="connsiteX0" fmla="*/ 0 w 841248"/>
              <a:gd name="connsiteY0" fmla="*/ 0 h 339852"/>
              <a:gd name="connsiteX1" fmla="*/ 0 w 841248"/>
              <a:gd name="connsiteY1" fmla="*/ 339851 h 339852"/>
              <a:gd name="connsiteX2" fmla="*/ 841248 w 841248"/>
              <a:gd name="connsiteY2" fmla="*/ 339851 h 339852"/>
              <a:gd name="connsiteX3" fmla="*/ 841248 w 841248"/>
              <a:gd name="connsiteY3" fmla="*/ 0 h 339852"/>
              <a:gd name="connsiteX4" fmla="*/ 0 w 841248"/>
              <a:gd name="connsiteY4" fmla="*/ 0 h 3398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1248" h="339852">
                <a:moveTo>
                  <a:pt x="0" y="0"/>
                </a:moveTo>
                <a:lnTo>
                  <a:pt x="0" y="339851"/>
                </a:lnTo>
                <a:lnTo>
                  <a:pt x="841248" y="339851"/>
                </a:lnTo>
                <a:lnTo>
                  <a:pt x="841248" y="0"/>
                </a:lnTo>
                <a:lnTo>
                  <a:pt x="0" y="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999232" y="4053840"/>
            <a:ext cx="923544" cy="227076"/>
          </a:xfrm>
          <a:custGeom>
            <a:avLst/>
            <a:gdLst>
              <a:gd name="connsiteX0" fmla="*/ 0 w 923544"/>
              <a:gd name="connsiteY0" fmla="*/ 0 h 227076"/>
              <a:gd name="connsiteX1" fmla="*/ 0 w 923544"/>
              <a:gd name="connsiteY1" fmla="*/ 227075 h 227076"/>
              <a:gd name="connsiteX2" fmla="*/ 923544 w 923544"/>
              <a:gd name="connsiteY2" fmla="*/ 227075 h 227076"/>
              <a:gd name="connsiteX3" fmla="*/ 923544 w 923544"/>
              <a:gd name="connsiteY3" fmla="*/ 0 h 227076"/>
              <a:gd name="connsiteX4" fmla="*/ 0 w 923544"/>
              <a:gd name="connsiteY4" fmla="*/ 0 h 2270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3544" h="227076">
                <a:moveTo>
                  <a:pt x="0" y="0"/>
                </a:moveTo>
                <a:lnTo>
                  <a:pt x="0" y="227075"/>
                </a:lnTo>
                <a:lnTo>
                  <a:pt x="923544" y="227075"/>
                </a:lnTo>
                <a:lnTo>
                  <a:pt x="923544"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744467" y="3489959"/>
            <a:ext cx="1263396" cy="487679"/>
          </a:xfrm>
          <a:custGeom>
            <a:avLst/>
            <a:gdLst>
              <a:gd name="connsiteX0" fmla="*/ 733297 w 1263396"/>
              <a:gd name="connsiteY0" fmla="*/ 91694 h 487679"/>
              <a:gd name="connsiteX1" fmla="*/ 529335 w 1263396"/>
              <a:gd name="connsiteY1" fmla="*/ 91694 h 487679"/>
              <a:gd name="connsiteX2" fmla="*/ 1055623 w 1263396"/>
              <a:gd name="connsiteY2" fmla="*/ 0 h 487679"/>
              <a:gd name="connsiteX3" fmla="*/ 1263396 w 1263396"/>
              <a:gd name="connsiteY3" fmla="*/ 91694 h 487679"/>
              <a:gd name="connsiteX4" fmla="*/ 1141984 w 1263396"/>
              <a:gd name="connsiteY4" fmla="*/ 91694 h 487679"/>
              <a:gd name="connsiteX5" fmla="*/ 407923 w 1263396"/>
              <a:gd name="connsiteY5" fmla="*/ 487680 h 487679"/>
              <a:gd name="connsiteX6" fmla="*/ 0 w 1263396"/>
              <a:gd name="connsiteY6" fmla="*/ 484632 h 487679"/>
              <a:gd name="connsiteX7" fmla="*/ 733297 w 1263396"/>
              <a:gd name="connsiteY7" fmla="*/ 91694 h 4876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63396" h="487679">
                <a:moveTo>
                  <a:pt x="733297" y="91694"/>
                </a:moveTo>
                <a:lnTo>
                  <a:pt x="529335" y="91694"/>
                </a:lnTo>
                <a:lnTo>
                  <a:pt x="1055623" y="0"/>
                </a:lnTo>
                <a:lnTo>
                  <a:pt x="1263396" y="91694"/>
                </a:lnTo>
                <a:lnTo>
                  <a:pt x="1141984" y="91694"/>
                </a:lnTo>
                <a:lnTo>
                  <a:pt x="407923" y="487680"/>
                </a:lnTo>
                <a:lnTo>
                  <a:pt x="0" y="484632"/>
                </a:lnTo>
                <a:lnTo>
                  <a:pt x="733297" y="91694"/>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677411" y="3425952"/>
            <a:ext cx="1264920" cy="486155"/>
          </a:xfrm>
          <a:custGeom>
            <a:avLst/>
            <a:gdLst>
              <a:gd name="connsiteX0" fmla="*/ 734822 w 1264920"/>
              <a:gd name="connsiteY0" fmla="*/ 90804 h 486155"/>
              <a:gd name="connsiteX1" fmla="*/ 530097 w 1264920"/>
              <a:gd name="connsiteY1" fmla="*/ 90804 h 486155"/>
              <a:gd name="connsiteX2" fmla="*/ 1057147 w 1264920"/>
              <a:gd name="connsiteY2" fmla="*/ 0 h 486155"/>
              <a:gd name="connsiteX3" fmla="*/ 1264920 w 1264920"/>
              <a:gd name="connsiteY3" fmla="*/ 90804 h 486155"/>
              <a:gd name="connsiteX4" fmla="*/ 1143508 w 1264920"/>
              <a:gd name="connsiteY4" fmla="*/ 90804 h 486155"/>
              <a:gd name="connsiteX5" fmla="*/ 408685 w 1264920"/>
              <a:gd name="connsiteY5" fmla="*/ 486155 h 486155"/>
              <a:gd name="connsiteX6" fmla="*/ 0 w 1264920"/>
              <a:gd name="connsiteY6" fmla="*/ 483869 h 486155"/>
              <a:gd name="connsiteX7" fmla="*/ 734822 w 1264920"/>
              <a:gd name="connsiteY7" fmla="*/ 90804 h 48615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64920" h="486155">
                <a:moveTo>
                  <a:pt x="734822" y="90804"/>
                </a:moveTo>
                <a:lnTo>
                  <a:pt x="530097" y="90804"/>
                </a:lnTo>
                <a:lnTo>
                  <a:pt x="1057147" y="0"/>
                </a:lnTo>
                <a:lnTo>
                  <a:pt x="1264920" y="90804"/>
                </a:lnTo>
                <a:lnTo>
                  <a:pt x="1143508" y="90804"/>
                </a:lnTo>
                <a:lnTo>
                  <a:pt x="408685" y="486155"/>
                </a:lnTo>
                <a:lnTo>
                  <a:pt x="0" y="483869"/>
                </a:lnTo>
                <a:lnTo>
                  <a:pt x="734822" y="90804"/>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671315" y="3419855"/>
            <a:ext cx="1277112" cy="498348"/>
          </a:xfrm>
          <a:custGeom>
            <a:avLst/>
            <a:gdLst>
              <a:gd name="connsiteX0" fmla="*/ 740918 w 1277112"/>
              <a:gd name="connsiteY0" fmla="*/ 97028 h 498348"/>
              <a:gd name="connsiteX1" fmla="*/ 536194 w 1277112"/>
              <a:gd name="connsiteY1" fmla="*/ 97028 h 498348"/>
              <a:gd name="connsiteX2" fmla="*/ 1063117 w 1277112"/>
              <a:gd name="connsiteY2" fmla="*/ 6350 h 498348"/>
              <a:gd name="connsiteX3" fmla="*/ 1270762 w 1277112"/>
              <a:gd name="connsiteY3" fmla="*/ 97028 h 498348"/>
              <a:gd name="connsiteX4" fmla="*/ 1149350 w 1277112"/>
              <a:gd name="connsiteY4" fmla="*/ 97028 h 498348"/>
              <a:gd name="connsiteX5" fmla="*/ 414782 w 1277112"/>
              <a:gd name="connsiteY5" fmla="*/ 491997 h 498348"/>
              <a:gd name="connsiteX6" fmla="*/ 6350 w 1277112"/>
              <a:gd name="connsiteY6" fmla="*/ 489711 h 498348"/>
              <a:gd name="connsiteX7" fmla="*/ 740918 w 1277112"/>
              <a:gd name="connsiteY7" fmla="*/ 97028 h 4983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77112" h="498348">
                <a:moveTo>
                  <a:pt x="740918" y="97028"/>
                </a:moveTo>
                <a:lnTo>
                  <a:pt x="536194" y="97028"/>
                </a:lnTo>
                <a:lnTo>
                  <a:pt x="1063117" y="6350"/>
                </a:lnTo>
                <a:lnTo>
                  <a:pt x="1270762" y="97028"/>
                </a:lnTo>
                <a:lnTo>
                  <a:pt x="1149350" y="97028"/>
                </a:lnTo>
                <a:lnTo>
                  <a:pt x="414782" y="491997"/>
                </a:lnTo>
                <a:lnTo>
                  <a:pt x="6350" y="489711"/>
                </a:lnTo>
                <a:lnTo>
                  <a:pt x="740918" y="9702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2" name="Picture 3"/>
          <p:cNvPicPr>
            <a:picLocks noChangeAspect="1" noChangeArrowheads="1"/>
          </p:cNvPicPr>
          <p:nvPr/>
        </p:nvPicPr>
        <p:blipFill>
          <a:blip r:embed="rId2"/>
          <a:srcRect/>
          <a:stretch>
            <a:fillRect/>
          </a:stretch>
        </p:blipFill>
        <p:spPr bwMode="auto">
          <a:xfrm>
            <a:off x="5029200" y="2438400"/>
            <a:ext cx="1778000" cy="1308100"/>
          </a:xfrm>
          <a:prstGeom prst="rect">
            <a:avLst/>
          </a:prstGeom>
          <a:noFill/>
        </p:spPr>
      </p:pic>
      <p:graphicFrame>
        <p:nvGraphicFramePr>
          <p:cNvPr id="14" name="表格 4"/>
          <p:cNvGraphicFramePr>
            <a:graphicFrameLocks noGrp="1"/>
          </p:cNvGraphicFramePr>
          <p:nvPr/>
        </p:nvGraphicFramePr>
        <p:xfrm>
          <a:off x="1417066" y="3738753"/>
          <a:ext cx="1998979" cy="1958097"/>
        </p:xfrm>
        <a:graphic>
          <a:graphicData uri="http://schemas.openxmlformats.org/drawingml/2006/table">
            <a:tbl>
              <a:tblPr/>
              <a:tblGrid>
                <a:gridCol w="1024635">
                  <a:extLst>
                    <a:ext uri="{9D8B030D-6E8A-4147-A177-3AD203B41FA5}">
                      <a16:colId xmlns:a16="http://schemas.microsoft.com/office/drawing/2014/main" val="20000"/>
                    </a:ext>
                  </a:extLst>
                </a:gridCol>
                <a:gridCol w="974344">
                  <a:extLst>
                    <a:ext uri="{9D8B030D-6E8A-4147-A177-3AD203B41FA5}">
                      <a16:colId xmlns:a16="http://schemas.microsoft.com/office/drawing/2014/main" val="20001"/>
                    </a:ext>
                  </a:extLst>
                </a:gridCol>
              </a:tblGrid>
              <a:tr h="1006855">
                <a:tc>
                  <a:txBody>
                    <a:bodyPr/>
                    <a:lstStyle/>
                    <a:p>
                      <a:pPr algn="l"/>
                      <a:r>
                        <a:rPr lang="en-US" altLang="zh-CN" sz="1105" dirty="0">
                          <a:solidFill>
                            <a:srgbClr val="000000"/>
                          </a:solidFill>
                          <a:latin typeface="Microsoft YaHei UI" panose="020B0503020204020204" pitchFamily="18" charset="-122"/>
                          <a:cs typeface="Microsoft YaHei UI" panose="020B0503020204020204" pitchFamily="18" charset="-122"/>
                        </a:rPr>
                        <a:t>细分市场</a:t>
                      </a:r>
                      <a:r>
                        <a:rPr lang="en-US" altLang="zh-CN" sz="1105" b="1" dirty="0">
                          <a:solidFill>
                            <a:srgbClr val="000000"/>
                          </a:solidFill>
                          <a:latin typeface="Times New Roman" panose="02020603050405020304" pitchFamily="18" charset="0"/>
                          <a:cs typeface="Times New Roman" panose="02020603050405020304" pitchFamily="18" charset="0"/>
                        </a:rPr>
                        <a:t>A</a:t>
                      </a:r>
                      <a:endParaRPr lang="zh-CN" altLang="en-US" sz="1105" b="1" dirty="0">
                        <a:solidFill>
                          <a:srgbClr val="000000"/>
                        </a:solidFill>
                        <a:latin typeface="Times New Roman" panose="02020603050405020304" pitchFamily="18" charset="0"/>
                        <a:cs typeface="Times New Roman" panose="02020603050405020304" pitchFamily="18" charset="0"/>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获得技能</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5" dirty="0">
                          <a:solidFill>
                            <a:srgbClr val="000000"/>
                          </a:solidFill>
                          <a:latin typeface="Microsoft YaHei UI" panose="020B0503020204020204" pitchFamily="18" charset="-122"/>
                          <a:cs typeface="Microsoft YaHei UI" panose="020B0503020204020204" pitchFamily="18" charset="-122"/>
                        </a:rPr>
                        <a:t>增长</a:t>
                      </a:r>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投资</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Microsoft YaHei UI" panose="020B0503020204020204" pitchFamily="18" charset="-122"/>
                          <a:cs typeface="Microsoft YaHei UI" panose="020B0503020204020204" pitchFamily="18" charset="-122"/>
                        </a:rPr>
                        <a:t>细分市场</a:t>
                      </a:r>
                      <a:r>
                        <a:rPr lang="en-US" altLang="zh-CN" sz="1105" b="1" dirty="0">
                          <a:solidFill>
                            <a:srgbClr val="000000"/>
                          </a:solidFill>
                          <a:latin typeface="Times New Roman" panose="02020603050405020304" pitchFamily="18" charset="0"/>
                          <a:cs typeface="Times New Roman" panose="02020603050405020304" pitchFamily="18" charset="0"/>
                        </a:rPr>
                        <a:t>B</a:t>
                      </a:r>
                      <a:endParaRPr lang="zh-CN" altLang="en-US" sz="110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51242">
                <a:tc>
                  <a:txBody>
                    <a:bodyPr/>
                    <a:lstStyle/>
                    <a:p>
                      <a:pPr algn="l"/>
                      <a:r>
                        <a:rPr lang="en-US" altLang="zh-CN" sz="1105" dirty="0">
                          <a:solidFill>
                            <a:srgbClr val="000000"/>
                          </a:solidFill>
                          <a:latin typeface="Microsoft YaHei UI" panose="020B0503020204020204" pitchFamily="18" charset="-122"/>
                          <a:cs typeface="Microsoft YaHei UI" panose="020B0503020204020204" pitchFamily="18" charset="-122"/>
                        </a:rPr>
                        <a:t>避免</a:t>
                      </a:r>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退出</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b="1" dirty="0">
                          <a:solidFill>
                            <a:srgbClr val="000000"/>
                          </a:solidFill>
                          <a:latin typeface="Times New Roman" panose="02020603050405020304" pitchFamily="18" charset="0"/>
                          <a:cs typeface="Times New Roman" panose="02020603050405020304" pitchFamily="18" charset="0"/>
                        </a:rPr>
                        <a:t>D</a:t>
                      </a:r>
                      <a:endParaRPr lang="zh-CN" altLang="en-US" sz="1105" b="1" dirty="0">
                        <a:solidFill>
                          <a:srgbClr val="000000"/>
                        </a:solidFill>
                        <a:latin typeface="Times New Roman" panose="02020603050405020304" pitchFamily="18" charset="0"/>
                        <a:cs typeface="Times New Roman" panose="02020603050405020304" pitchFamily="18" charset="0"/>
                      </a:endParaRPr>
                    </a:p>
                    <a:p>
                      <a:pPr algn="l"/>
                      <a:r>
                        <a:rPr lang="en-US" altLang="zh-CN" sz="1105" dirty="0">
                          <a:solidFill>
                            <a:srgbClr val="000000"/>
                          </a:solidFill>
                          <a:latin typeface="Microsoft YaHei UI" panose="020B0503020204020204" pitchFamily="18" charset="-122"/>
                          <a:cs typeface="Microsoft YaHei UI" panose="020B0503020204020204" pitchFamily="18" charset="-122"/>
                        </a:rPr>
                        <a:t>细分市场</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ctr"/>
                      <a:r>
                        <a:rPr lang="en-US" altLang="zh-CN" sz="1105" b="1" dirty="0">
                          <a:solidFill>
                            <a:srgbClr val="000000"/>
                          </a:solidFill>
                          <a:latin typeface="Times New Roman" panose="02020603050405020304" pitchFamily="18" charset="0"/>
                          <a:cs typeface="Times New Roman" panose="02020603050405020304" pitchFamily="18" charset="0"/>
                        </a:rPr>
                        <a:t>C</a:t>
                      </a:r>
                      <a:endParaRPr lang="zh-CN" altLang="en-US" sz="1105" b="1" dirty="0">
                        <a:solidFill>
                          <a:srgbClr val="000000"/>
                        </a:solidFill>
                        <a:latin typeface="Times New Roman" panose="02020603050405020304" pitchFamily="18" charset="0"/>
                        <a:cs typeface="Times New Roman" panose="02020603050405020304" pitchFamily="18" charset="0"/>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细分市场</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Microsoft YaHei UI" panose="020B0503020204020204" pitchFamily="18" charset="-122"/>
                          <a:cs typeface="Microsoft YaHei UI" panose="020B0503020204020204" pitchFamily="18" charset="-122"/>
                        </a:rPr>
                        <a:t>收入</a:t>
                      </a:r>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重新细</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Microsoft YaHei UI" panose="020B0503020204020204" pitchFamily="18" charset="-122"/>
                          <a:cs typeface="Microsoft YaHei UI" panose="020B0503020204020204" pitchFamily="18" charset="-122"/>
                        </a:rPr>
                        <a:t>分</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5" name="表格 4"/>
          <p:cNvGraphicFramePr>
            <a:graphicFrameLocks noGrp="1"/>
          </p:cNvGraphicFramePr>
          <p:nvPr/>
        </p:nvGraphicFramePr>
        <p:xfrm>
          <a:off x="6307454" y="2006473"/>
          <a:ext cx="1125599" cy="1197863"/>
        </p:xfrm>
        <a:graphic>
          <a:graphicData uri="http://schemas.openxmlformats.org/drawingml/2006/table">
            <a:tbl>
              <a:tblPr/>
              <a:tblGrid>
                <a:gridCol w="382015">
                  <a:extLst>
                    <a:ext uri="{9D8B030D-6E8A-4147-A177-3AD203B41FA5}">
                      <a16:colId xmlns:a16="http://schemas.microsoft.com/office/drawing/2014/main" val="20000"/>
                    </a:ext>
                  </a:extLst>
                </a:gridCol>
                <a:gridCol w="373760">
                  <a:extLst>
                    <a:ext uri="{9D8B030D-6E8A-4147-A177-3AD203B41FA5}">
                      <a16:colId xmlns:a16="http://schemas.microsoft.com/office/drawing/2014/main" val="20001"/>
                    </a:ext>
                  </a:extLst>
                </a:gridCol>
                <a:gridCol w="369824">
                  <a:extLst>
                    <a:ext uri="{9D8B030D-6E8A-4147-A177-3AD203B41FA5}">
                      <a16:colId xmlns:a16="http://schemas.microsoft.com/office/drawing/2014/main" val="20002"/>
                    </a:ext>
                  </a:extLst>
                </a:gridCol>
              </a:tblGrid>
              <a:tr h="366522">
                <a:tc>
                  <a:txBody>
                    <a:bodyPr/>
                    <a:lstStyle/>
                    <a:p>
                      <a:endParaRPr lang="zh-CN" altLang="en-US" dirty="0"/>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205" dirty="0">
                          <a:solidFill>
                            <a:srgbClr val="000000"/>
                          </a:solidFill>
                          <a:latin typeface="Times New Roman" panose="02020603050405020304" pitchFamily="18" charset="0"/>
                          <a:cs typeface="Times New Roman" panose="02020603050405020304" pitchFamily="18" charset="0"/>
                        </a:rPr>
                        <a:t>Strengths</a:t>
                      </a:r>
                      <a:endParaRPr lang="zh-CN" altLang="en-US" sz="205" dirty="0">
                        <a:solidFill>
                          <a:srgbClr val="000000"/>
                        </a:solidFill>
                        <a:latin typeface="Times New Roman" panose="02020603050405020304" pitchFamily="18" charset="0"/>
                        <a:cs typeface="Times New Roman" panose="02020603050405020304" pitchFamily="18" charset="0"/>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tc>
                  <a:txBody>
                    <a:bodyPr/>
                    <a:lstStyle/>
                    <a:p>
                      <a:pPr algn="ctr"/>
                      <a:r>
                        <a:rPr lang="en-US" altLang="zh-CN" sz="205" dirty="0">
                          <a:solidFill>
                            <a:srgbClr val="000000"/>
                          </a:solidFill>
                          <a:latin typeface="Times New Roman" panose="02020603050405020304" pitchFamily="18" charset="0"/>
                          <a:cs typeface="Times New Roman" panose="02020603050405020304" pitchFamily="18" charset="0"/>
                        </a:rPr>
                        <a:t>Weaknesses</a:t>
                      </a:r>
                      <a:endParaRPr lang="zh-CN" altLang="en-US" sz="205" dirty="0">
                        <a:solidFill>
                          <a:srgbClr val="000000"/>
                        </a:solidFill>
                        <a:latin typeface="Times New Roman" panose="02020603050405020304" pitchFamily="18" charset="0"/>
                        <a:cs typeface="Times New Roman" panose="02020603050405020304" pitchFamily="18" charset="0"/>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extLst>
                  <a:ext uri="{0D108BD9-81ED-4DB2-BD59-A6C34878D82A}">
                    <a16:rowId xmlns:a16="http://schemas.microsoft.com/office/drawing/2014/main" val="10000"/>
                  </a:ext>
                </a:extLst>
              </a:tr>
              <a:tr h="464819">
                <a:tc>
                  <a:txBody>
                    <a:bodyPr/>
                    <a:lstStyle/>
                    <a:p>
                      <a:pPr algn="ctr"/>
                      <a:r>
                        <a:rPr lang="en-US" altLang="zh-CN" sz="205" dirty="0">
                          <a:solidFill>
                            <a:srgbClr val="000000"/>
                          </a:solidFill>
                          <a:latin typeface="Times New Roman" panose="02020603050405020304" pitchFamily="18" charset="0"/>
                          <a:cs typeface="Times New Roman" panose="02020603050405020304" pitchFamily="18" charset="0"/>
                        </a:rPr>
                        <a:t>VeryImportant</a:t>
                      </a:r>
                      <a:endParaRPr lang="zh-CN" altLang="en-US" sz="205" dirty="0">
                        <a:solidFill>
                          <a:srgbClr val="000000"/>
                        </a:solidFill>
                        <a:latin typeface="Times New Roman" panose="02020603050405020304" pitchFamily="18" charset="0"/>
                        <a:cs typeface="Times New Roman" panose="02020603050405020304" pitchFamily="18" charset="0"/>
                      </a:endParaRPr>
                    </a:p>
                    <a:p>
                      <a:pPr algn="l"/>
                      <a:r>
                        <a:rPr lang="en-US" altLang="zh-CN" sz="205" dirty="0">
                          <a:solidFill>
                            <a:srgbClr val="000000"/>
                          </a:solidFill>
                          <a:latin typeface="Times New Roman" panose="02020603050405020304" pitchFamily="18" charset="0"/>
                          <a:cs typeface="Times New Roman" panose="02020603050405020304" pitchFamily="18" charset="0"/>
                        </a:rPr>
                        <a:t>tocustomers</a:t>
                      </a:r>
                      <a:endParaRPr lang="zh-CN" altLang="en-US" sz="205" dirty="0">
                        <a:solidFill>
                          <a:srgbClr val="000000"/>
                        </a:solidFill>
                        <a:latin typeface="Times New Roman" panose="02020603050405020304" pitchFamily="18" charset="0"/>
                        <a:cs typeface="Times New Roman" panose="02020603050405020304" pitchFamily="18" charset="0"/>
                      </a:endParaRPr>
                    </a:p>
                    <a:p>
                      <a:pPr algn="l"/>
                      <a:r>
                        <a:rPr lang="en-US" altLang="zh-CN" sz="205" dirty="0">
                          <a:solidFill>
                            <a:srgbClr val="000000"/>
                          </a:solidFill>
                          <a:latin typeface="Times New Roman" panose="02020603050405020304" pitchFamily="18" charset="0"/>
                          <a:cs typeface="Times New Roman" panose="02020603050405020304" pitchFamily="18" charset="0"/>
                        </a:rPr>
                        <a:t>Importantto</a:t>
                      </a:r>
                      <a:endParaRPr lang="zh-CN" altLang="en-US" sz="205" dirty="0">
                        <a:solidFill>
                          <a:srgbClr val="000000"/>
                        </a:solidFill>
                        <a:latin typeface="Times New Roman" panose="02020603050405020304" pitchFamily="18" charset="0"/>
                        <a:cs typeface="Times New Roman" panose="02020603050405020304" pitchFamily="18" charset="0"/>
                      </a:endParaRPr>
                    </a:p>
                    <a:p>
                      <a:pPr algn="l"/>
                      <a:r>
                        <a:rPr lang="en-US" altLang="zh-CN" sz="205" dirty="0">
                          <a:solidFill>
                            <a:srgbClr val="000000"/>
                          </a:solidFill>
                          <a:latin typeface="Times New Roman" panose="02020603050405020304" pitchFamily="18" charset="0"/>
                          <a:cs typeface="Times New Roman" panose="02020603050405020304" pitchFamily="18" charset="0"/>
                        </a:rPr>
                        <a:t>Customers</a:t>
                      </a:r>
                      <a:r>
                        <a:rPr lang="en-US" altLang="zh-CN" sz="205" b="1" dirty="0">
                          <a:solidFill>
                            <a:srgbClr val="000000"/>
                          </a:solidFill>
                          <a:latin typeface="Times New Roman" panose="02020603050405020304" pitchFamily="18" charset="0"/>
                          <a:cs typeface="Times New Roman" panose="02020603050405020304" pitchFamily="18" charset="0"/>
                        </a:rPr>
                        <a:t>Low</a:t>
                      </a:r>
                      <a:endParaRPr lang="zh-CN" altLang="en-US" sz="205" b="1" dirty="0">
                        <a:solidFill>
                          <a:srgbClr val="000000"/>
                        </a:solidFill>
                        <a:latin typeface="Times New Roman" panose="02020603050405020304" pitchFamily="18" charset="0"/>
                        <a:cs typeface="Times New Roman" panose="02020603050405020304" pitchFamily="18" charset="0"/>
                      </a:endParaRPr>
                    </a:p>
                    <a:p>
                      <a:pPr algn="l"/>
                      <a:r>
                        <a:rPr lang="en-US" altLang="zh-CN" sz="205" b="1" dirty="0">
                          <a:solidFill>
                            <a:srgbClr val="000000"/>
                          </a:solidFill>
                          <a:latin typeface="Times New Roman" panose="02020603050405020304" pitchFamily="18" charset="0"/>
                          <a:cs typeface="Times New Roman" panose="02020603050405020304" pitchFamily="18" charset="0"/>
                        </a:rPr>
                        <a:t>likelihood</a:t>
                      </a:r>
                      <a:endParaRPr lang="zh-CN" altLang="en-US" sz="205" b="1" dirty="0">
                        <a:solidFill>
                          <a:srgbClr val="000000"/>
                        </a:solidFill>
                        <a:latin typeface="Times New Roman" panose="02020603050405020304" pitchFamily="18" charset="0"/>
                        <a:cs typeface="Times New Roman" panose="02020603050405020304" pitchFamily="18" charset="0"/>
                      </a:endParaRPr>
                    </a:p>
                    <a:p>
                      <a:pPr algn="l"/>
                      <a:r>
                        <a:rPr lang="en-US" altLang="zh-CN" sz="205" b="1" dirty="0">
                          <a:solidFill>
                            <a:srgbClr val="000000"/>
                          </a:solidFill>
                          <a:latin typeface="Times New Roman" panose="02020603050405020304" pitchFamily="18" charset="0"/>
                          <a:cs typeface="Times New Roman" panose="02020603050405020304" pitchFamily="18" charset="0"/>
                        </a:rPr>
                        <a:t>of</a:t>
                      </a:r>
                      <a:endParaRPr lang="zh-CN" altLang="en-US" sz="205" b="1" dirty="0">
                        <a:solidFill>
                          <a:srgbClr val="000000"/>
                        </a:solidFill>
                        <a:latin typeface="Times New Roman" panose="02020603050405020304" pitchFamily="18" charset="0"/>
                        <a:cs typeface="Times New Roman" panose="02020603050405020304" pitchFamily="18" charset="0"/>
                      </a:endParaRPr>
                    </a:p>
                    <a:p>
                      <a:pPr algn="l"/>
                      <a:r>
                        <a:rPr lang="en-US" altLang="zh-CN" sz="205" b="1" dirty="0">
                          <a:solidFill>
                            <a:srgbClr val="000000"/>
                          </a:solidFill>
                          <a:latin typeface="Times New Roman" panose="02020603050405020304" pitchFamily="18" charset="0"/>
                          <a:cs typeface="Times New Roman" panose="02020603050405020304" pitchFamily="18" charset="0"/>
                        </a:rPr>
                        <a:t>occurrence</a:t>
                      </a:r>
                      <a:endParaRPr lang="zh-CN" altLang="en-US" sz="205" b="1" dirty="0">
                        <a:solidFill>
                          <a:srgbClr val="000000"/>
                        </a:solidFill>
                        <a:latin typeface="Times New Roman" panose="02020603050405020304" pitchFamily="18" charset="0"/>
                        <a:cs typeface="Times New Roman" panose="02020603050405020304" pitchFamily="18" charset="0"/>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1"/>
                  </a:ext>
                </a:extLst>
              </a:tr>
              <a:tr h="366522">
                <a:tc>
                  <a:txBody>
                    <a:bodyPr/>
                    <a:lstStyle/>
                    <a:p>
                      <a:pPr algn="ctr"/>
                      <a:r>
                        <a:rPr lang="en-US" altLang="zh-CN" sz="205" dirty="0">
                          <a:solidFill>
                            <a:srgbClr val="000000"/>
                          </a:solidFill>
                          <a:latin typeface="Times New Roman" panose="02020603050405020304" pitchFamily="18" charset="0"/>
                          <a:cs typeface="Times New Roman" panose="02020603050405020304" pitchFamily="18" charset="0"/>
                        </a:rPr>
                        <a:t>NotImportant</a:t>
                      </a:r>
                      <a:endParaRPr lang="zh-CN" altLang="en-US" sz="205" dirty="0">
                        <a:solidFill>
                          <a:srgbClr val="000000"/>
                        </a:solidFill>
                        <a:latin typeface="Times New Roman" panose="02020603050405020304" pitchFamily="18" charset="0"/>
                        <a:cs typeface="Times New Roman" panose="02020603050405020304" pitchFamily="18" charset="0"/>
                      </a:endParaRPr>
                    </a:p>
                    <a:p>
                      <a:pPr algn="l"/>
                      <a:r>
                        <a:rPr lang="en-US" altLang="zh-CN" sz="205" dirty="0">
                          <a:solidFill>
                            <a:srgbClr val="000000"/>
                          </a:solidFill>
                          <a:latin typeface="Times New Roman" panose="02020603050405020304" pitchFamily="18" charset="0"/>
                          <a:cs typeface="Times New Roman" panose="02020603050405020304" pitchFamily="18" charset="0"/>
                        </a:rPr>
                        <a:t>toCustomers</a:t>
                      </a:r>
                      <a:endParaRPr lang="zh-CN" altLang="en-US" sz="205" dirty="0">
                        <a:solidFill>
                          <a:srgbClr val="000000"/>
                        </a:solidFill>
                        <a:latin typeface="Times New Roman" panose="02020603050405020304" pitchFamily="18" charset="0"/>
                        <a:cs typeface="Times New Roman" panose="02020603050405020304" pitchFamily="18" charset="0"/>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AD2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2"/>
                  </a:ext>
                </a:extLst>
              </a:tr>
            </a:tbl>
          </a:graphicData>
        </a:graphic>
      </p:graphicFrame>
      <p:graphicFrame>
        <p:nvGraphicFramePr>
          <p:cNvPr id="16" name="表格 4"/>
          <p:cNvGraphicFramePr>
            <a:graphicFrameLocks noGrp="1"/>
          </p:cNvGraphicFramePr>
          <p:nvPr/>
        </p:nvGraphicFramePr>
        <p:xfrm>
          <a:off x="7681341" y="1410335"/>
          <a:ext cx="923035" cy="1022604"/>
        </p:xfrm>
        <a:graphic>
          <a:graphicData uri="http://schemas.openxmlformats.org/drawingml/2006/table">
            <a:tbl>
              <a:tblPr/>
              <a:tblGrid>
                <a:gridCol w="461517">
                  <a:extLst>
                    <a:ext uri="{9D8B030D-6E8A-4147-A177-3AD203B41FA5}">
                      <a16:colId xmlns:a16="http://schemas.microsoft.com/office/drawing/2014/main" val="20000"/>
                    </a:ext>
                  </a:extLst>
                </a:gridCol>
                <a:gridCol w="461518">
                  <a:extLst>
                    <a:ext uri="{9D8B030D-6E8A-4147-A177-3AD203B41FA5}">
                      <a16:colId xmlns:a16="http://schemas.microsoft.com/office/drawing/2014/main" val="20001"/>
                    </a:ext>
                  </a:extLst>
                </a:gridCol>
              </a:tblGrid>
              <a:tr h="488060">
                <a:tc>
                  <a:txBody>
                    <a:bodyPr/>
                    <a:lstStyle/>
                    <a:p>
                      <a:pPr algn="ctr"/>
                      <a:r>
                        <a:rPr lang="en-US" altLang="zh-CN" sz="300" b="1" dirty="0">
                          <a:solidFill>
                            <a:srgbClr val="000000"/>
                          </a:solidFill>
                          <a:latin typeface="Times New Roman" panose="02020603050405020304" pitchFamily="18" charset="0"/>
                          <a:cs typeface="Times New Roman" panose="02020603050405020304" pitchFamily="18" charset="0"/>
                        </a:rPr>
                        <a:t>STRENGTHS</a:t>
                      </a:r>
                      <a:endParaRPr lang="zh-CN" altLang="en-US" sz="300" b="1" dirty="0">
                        <a:solidFill>
                          <a:srgbClr val="000000"/>
                        </a:solidFill>
                        <a:latin typeface="Times New Roman" panose="02020603050405020304" pitchFamily="18" charset="0"/>
                        <a:cs typeface="Times New Roman" panose="02020603050405020304" pitchFamily="18" charset="0"/>
                      </a:endParaRPr>
                    </a:p>
                    <a:p>
                      <a:pPr algn="ctr"/>
                      <a:r>
                        <a:rPr lang="en-US" altLang="zh-CN" sz="2305" b="1" dirty="0">
                          <a:solidFill>
                            <a:srgbClr val="8000C0"/>
                          </a:solidFill>
                          <a:latin typeface="Times New Roman" panose="02020603050405020304" pitchFamily="18" charset="0"/>
                          <a:cs typeface="Times New Roman" panose="02020603050405020304" pitchFamily="18" charset="0"/>
                        </a:rPr>
                        <a:t>S</a:t>
                      </a:r>
                      <a:endParaRPr lang="zh-CN" altLang="en-US" sz="2305" b="1" dirty="0">
                        <a:solidFill>
                          <a:srgbClr val="8000C0"/>
                        </a:solidFill>
                        <a:latin typeface="Times New Roman" panose="02020603050405020304" pitchFamily="18" charset="0"/>
                        <a:cs typeface="Times New Roman" panose="02020603050405020304" pitchFamily="18" charset="0"/>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300" b="1" dirty="0">
                          <a:solidFill>
                            <a:srgbClr val="000000"/>
                          </a:solidFill>
                          <a:latin typeface="Times New Roman" panose="02020603050405020304" pitchFamily="18" charset="0"/>
                          <a:cs typeface="Times New Roman" panose="02020603050405020304" pitchFamily="18" charset="0"/>
                        </a:rPr>
                        <a:t>WEAKNESSES</a:t>
                      </a:r>
                      <a:endParaRPr lang="zh-CN" altLang="en-US" sz="300" b="1" dirty="0">
                        <a:solidFill>
                          <a:srgbClr val="000000"/>
                        </a:solidFill>
                        <a:latin typeface="Times New Roman" panose="02020603050405020304" pitchFamily="18" charset="0"/>
                        <a:cs typeface="Times New Roman" panose="02020603050405020304" pitchFamily="18" charset="0"/>
                      </a:endParaRPr>
                    </a:p>
                    <a:p>
                      <a:pPr algn="ctr"/>
                      <a:r>
                        <a:rPr lang="en-US" altLang="zh-CN" sz="2305" b="1" dirty="0">
                          <a:solidFill>
                            <a:srgbClr val="8000C0"/>
                          </a:solidFill>
                          <a:latin typeface="Times New Roman" panose="02020603050405020304" pitchFamily="18" charset="0"/>
                          <a:cs typeface="Times New Roman" panose="02020603050405020304" pitchFamily="18" charset="0"/>
                        </a:rPr>
                        <a:t>W</a:t>
                      </a:r>
                      <a:endParaRPr lang="zh-CN" altLang="en-US" sz="2305" b="1" dirty="0">
                        <a:solidFill>
                          <a:srgbClr val="8000C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33908">
                <a:tc>
                  <a:txBody>
                    <a:bodyPr/>
                    <a:lstStyle/>
                    <a:p>
                      <a:pPr algn="ctr"/>
                      <a:r>
                        <a:rPr lang="en-US" altLang="zh-CN" sz="300" b="1" dirty="0">
                          <a:solidFill>
                            <a:srgbClr val="000000"/>
                          </a:solidFill>
                          <a:latin typeface="Times New Roman" panose="02020603050405020304" pitchFamily="18" charset="0"/>
                          <a:cs typeface="Times New Roman" panose="02020603050405020304" pitchFamily="18" charset="0"/>
                        </a:rPr>
                        <a:t>OPPORTUNITI</a:t>
                      </a:r>
                      <a:endParaRPr lang="zh-CN" altLang="en-US" sz="300" b="1" dirty="0">
                        <a:solidFill>
                          <a:srgbClr val="000000"/>
                        </a:solidFill>
                        <a:latin typeface="Times New Roman" panose="02020603050405020304" pitchFamily="18" charset="0"/>
                        <a:cs typeface="Times New Roman" panose="02020603050405020304" pitchFamily="18" charset="0"/>
                      </a:endParaRPr>
                    </a:p>
                    <a:p>
                      <a:pPr algn="ctr"/>
                      <a:r>
                        <a:rPr lang="en-US" altLang="zh-CN" sz="300" b="1" dirty="0">
                          <a:solidFill>
                            <a:srgbClr val="000000"/>
                          </a:solidFill>
                          <a:latin typeface="Times New Roman" panose="02020603050405020304" pitchFamily="18" charset="0"/>
                          <a:cs typeface="Times New Roman" panose="02020603050405020304" pitchFamily="18" charset="0"/>
                        </a:rPr>
                        <a:t>ES</a:t>
                      </a:r>
                      <a:endParaRPr lang="zh-CN" altLang="en-US" sz="300" b="1" dirty="0">
                        <a:solidFill>
                          <a:srgbClr val="000000"/>
                        </a:solidFill>
                        <a:latin typeface="Times New Roman" panose="02020603050405020304" pitchFamily="18" charset="0"/>
                        <a:cs typeface="Times New Roman" panose="02020603050405020304" pitchFamily="18" charset="0"/>
                      </a:endParaRPr>
                    </a:p>
                    <a:p>
                      <a:pPr algn="ctr"/>
                      <a:r>
                        <a:rPr lang="en-US" altLang="zh-CN" sz="2305" b="1" dirty="0">
                          <a:solidFill>
                            <a:srgbClr val="8000C0"/>
                          </a:solidFill>
                          <a:latin typeface="Times New Roman" panose="02020603050405020304" pitchFamily="18" charset="0"/>
                          <a:cs typeface="Times New Roman" panose="02020603050405020304" pitchFamily="18" charset="0"/>
                        </a:rPr>
                        <a:t>O</a:t>
                      </a:r>
                      <a:endParaRPr lang="zh-CN" altLang="en-US" sz="2305" b="1" dirty="0">
                        <a:solidFill>
                          <a:srgbClr val="8000C0"/>
                        </a:solidFill>
                        <a:latin typeface="Times New Roman" panose="02020603050405020304" pitchFamily="18" charset="0"/>
                        <a:cs typeface="Times New Roman" panose="02020603050405020304"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ctr"/>
                      <a:r>
                        <a:rPr lang="en-US" altLang="zh-CN" sz="300" b="1" dirty="0">
                          <a:solidFill>
                            <a:srgbClr val="000000"/>
                          </a:solidFill>
                          <a:latin typeface="Times New Roman" panose="02020603050405020304" pitchFamily="18" charset="0"/>
                          <a:cs typeface="Times New Roman" panose="02020603050405020304" pitchFamily="18" charset="0"/>
                        </a:rPr>
                        <a:t>THREATS</a:t>
                      </a:r>
                      <a:endParaRPr lang="zh-CN" altLang="en-US" sz="300" b="1" dirty="0">
                        <a:solidFill>
                          <a:srgbClr val="000000"/>
                        </a:solidFill>
                        <a:latin typeface="Times New Roman" panose="02020603050405020304" pitchFamily="18" charset="0"/>
                        <a:cs typeface="Times New Roman" panose="02020603050405020304" pitchFamily="18" charset="0"/>
                      </a:endParaRPr>
                    </a:p>
                    <a:p>
                      <a:pPr algn="ctr"/>
                      <a:r>
                        <a:rPr lang="en-US" altLang="zh-CN" sz="2305" b="1" dirty="0">
                          <a:solidFill>
                            <a:srgbClr val="8000C0"/>
                          </a:solidFill>
                          <a:latin typeface="Times New Roman" panose="02020603050405020304" pitchFamily="18" charset="0"/>
                          <a:cs typeface="Times New Roman" panose="02020603050405020304" pitchFamily="18" charset="0"/>
                        </a:rPr>
                        <a:t>T</a:t>
                      </a:r>
                      <a:endParaRPr lang="zh-CN" altLang="en-US" sz="2305" b="1" dirty="0">
                        <a:solidFill>
                          <a:srgbClr val="8000C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5829300" y="2921000"/>
            <a:ext cx="50800" cy="12700"/>
          </a:xfrm>
          <a:prstGeom prst="rect">
            <a:avLst/>
          </a:prstGeom>
          <a:noFill/>
        </p:spPr>
        <p:txBody>
          <a:bodyPr wrap="none" lIns="0" tIns="0" rIns="0" rtlCol="0">
            <a:spAutoFit/>
          </a:bodyPr>
          <a:lstStyle/>
          <a:p>
            <a:pPr>
              <a:lnSpc>
                <a:spcPts val="100"/>
              </a:lnSpc>
            </a:pPr>
            <a:r>
              <a:rPr lang="en-US" altLang="zh-CN" sz="205" b="1" dirty="0">
                <a:solidFill>
                  <a:srgbClr val="000000"/>
                </a:solidFill>
                <a:latin typeface="Times New Roman" panose="02020603050405020304" pitchFamily="18" charset="0"/>
                <a:cs typeface="Times New Roman" panose="02020603050405020304" pitchFamily="18" charset="0"/>
              </a:rPr>
              <a:t>High</a:t>
            </a:r>
          </a:p>
        </p:txBody>
      </p:sp>
      <p:sp>
        <p:nvSpPr>
          <p:cNvPr id="17" name="TextBox 1"/>
          <p:cNvSpPr txBox="1"/>
          <p:nvPr/>
        </p:nvSpPr>
        <p:spPr>
          <a:xfrm>
            <a:off x="533400" y="292100"/>
            <a:ext cx="63246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组合分析结束时完成目标细分市场的SWOT分析</a:t>
            </a:r>
          </a:p>
        </p:txBody>
      </p:sp>
      <p:sp>
        <p:nvSpPr>
          <p:cNvPr id="18" name="TextBox 1"/>
          <p:cNvSpPr txBox="1"/>
          <p:nvPr/>
        </p:nvSpPr>
        <p:spPr>
          <a:xfrm>
            <a:off x="5156200" y="3505200"/>
            <a:ext cx="88900" cy="63500"/>
          </a:xfrm>
          <a:prstGeom prst="rect">
            <a:avLst/>
          </a:prstGeom>
          <a:noFill/>
        </p:spPr>
        <p:txBody>
          <a:bodyPr wrap="none" lIns="0" tIns="0" rIns="0" rtlCol="0">
            <a:spAutoFit/>
          </a:bodyPr>
          <a:lstStyle/>
          <a:p>
            <a:pPr>
              <a:lnSpc>
                <a:spcPts val="100"/>
              </a:lnSpc>
            </a:pPr>
            <a:r>
              <a:rPr lang="en-US" altLang="zh-CN" sz="205" b="1" dirty="0">
                <a:solidFill>
                  <a:srgbClr val="000000"/>
                </a:solidFill>
                <a:latin typeface="Times New Roman" panose="02020603050405020304" pitchFamily="18" charset="0"/>
                <a:cs typeface="Times New Roman" panose="02020603050405020304" pitchFamily="18" charset="0"/>
              </a:rPr>
              <a:t>Business</a:t>
            </a:r>
          </a:p>
          <a:p>
            <a:pPr>
              <a:lnSpc>
                <a:spcPts val="100"/>
              </a:lnSpc>
            </a:pPr>
            <a:r>
              <a:rPr lang="en-US" altLang="zh-CN" sz="205" b="1" dirty="0">
                <a:solidFill>
                  <a:srgbClr val="000000"/>
                </a:solidFill>
                <a:latin typeface="Times New Roman" panose="02020603050405020304" pitchFamily="18" charset="0"/>
                <a:cs typeface="Times New Roman" panose="02020603050405020304" pitchFamily="18" charset="0"/>
              </a:rPr>
              <a:t>Impact-</a:t>
            </a:r>
          </a:p>
          <a:p>
            <a:pPr>
              <a:lnSpc>
                <a:spcPts val="200"/>
              </a:lnSpc>
            </a:pPr>
            <a:r>
              <a:rPr lang="en-US" altLang="zh-CN" sz="205" b="1" dirty="0">
                <a:solidFill>
                  <a:srgbClr val="000000"/>
                </a:solidFill>
                <a:latin typeface="Times New Roman" panose="02020603050405020304" pitchFamily="18" charset="0"/>
                <a:cs typeface="Times New Roman" panose="02020603050405020304" pitchFamily="18" charset="0"/>
              </a:rPr>
              <a:t>Low</a:t>
            </a:r>
          </a:p>
        </p:txBody>
      </p:sp>
      <p:sp>
        <p:nvSpPr>
          <p:cNvPr id="19" name="TextBox 1"/>
          <p:cNvSpPr txBox="1"/>
          <p:nvPr/>
        </p:nvSpPr>
        <p:spPr>
          <a:xfrm>
            <a:off x="6311900" y="1689100"/>
            <a:ext cx="800100" cy="114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优势与劣势排序</a:t>
            </a:r>
          </a:p>
        </p:txBody>
      </p:sp>
      <p:sp>
        <p:nvSpPr>
          <p:cNvPr id="20" name="TextBox 1"/>
          <p:cNvSpPr txBox="1"/>
          <p:nvPr/>
        </p:nvSpPr>
        <p:spPr>
          <a:xfrm>
            <a:off x="6184900" y="2578100"/>
            <a:ext cx="114300" cy="88900"/>
          </a:xfrm>
          <a:prstGeom prst="rect">
            <a:avLst/>
          </a:prstGeom>
          <a:noFill/>
        </p:spPr>
        <p:txBody>
          <a:bodyPr wrap="none" lIns="0" tIns="0" rIns="0" rtlCol="0">
            <a:spAutoFit/>
          </a:bodyPr>
          <a:lstStyle/>
          <a:p>
            <a:pPr>
              <a:lnSpc>
                <a:spcPts val="100"/>
              </a:lnSpc>
            </a:pPr>
            <a:r>
              <a:rPr lang="en-US" altLang="zh-CN" sz="205" b="1" dirty="0">
                <a:solidFill>
                  <a:srgbClr val="000000"/>
                </a:solidFill>
                <a:latin typeface="Times New Roman" panose="02020603050405020304" pitchFamily="18" charset="0"/>
                <a:cs typeface="Times New Roman" panose="02020603050405020304" pitchFamily="18" charset="0"/>
              </a:rPr>
              <a:t>High</a:t>
            </a:r>
          </a:p>
          <a:p>
            <a:pPr>
              <a:lnSpc>
                <a:spcPts val="200"/>
              </a:lnSpc>
            </a:pPr>
            <a:r>
              <a:rPr lang="en-US" altLang="zh-CN" sz="205" b="1" dirty="0">
                <a:solidFill>
                  <a:srgbClr val="000000"/>
                </a:solidFill>
                <a:latin typeface="Times New Roman" panose="02020603050405020304" pitchFamily="18" charset="0"/>
                <a:cs typeface="Times New Roman" panose="02020603050405020304" pitchFamily="18" charset="0"/>
              </a:rPr>
              <a:t>likelihood</a:t>
            </a:r>
          </a:p>
          <a:p>
            <a:pPr>
              <a:lnSpc>
                <a:spcPts val="200"/>
              </a:lnSpc>
            </a:pPr>
            <a:r>
              <a:rPr lang="en-US" altLang="zh-CN" sz="205" b="1" dirty="0">
                <a:solidFill>
                  <a:srgbClr val="000000"/>
                </a:solidFill>
                <a:latin typeface="Times New Roman" panose="02020603050405020304" pitchFamily="18" charset="0"/>
                <a:cs typeface="Times New Roman" panose="02020603050405020304" pitchFamily="18" charset="0"/>
              </a:rPr>
              <a:t>of</a:t>
            </a:r>
          </a:p>
          <a:p>
            <a:pPr>
              <a:lnSpc>
                <a:spcPts val="100"/>
              </a:lnSpc>
            </a:pPr>
            <a:r>
              <a:rPr lang="en-US" altLang="zh-CN" sz="205" b="1" dirty="0">
                <a:solidFill>
                  <a:srgbClr val="000000"/>
                </a:solidFill>
                <a:latin typeface="Times New Roman" panose="02020603050405020304" pitchFamily="18" charset="0"/>
                <a:cs typeface="Times New Roman" panose="02020603050405020304" pitchFamily="18" charset="0"/>
              </a:rPr>
              <a:t>occurrence</a:t>
            </a:r>
          </a:p>
        </p:txBody>
      </p:sp>
      <p:sp>
        <p:nvSpPr>
          <p:cNvPr id="21" name="TextBox 1"/>
          <p:cNvSpPr txBox="1"/>
          <p:nvPr/>
        </p:nvSpPr>
        <p:spPr>
          <a:xfrm>
            <a:off x="5638800" y="2184400"/>
            <a:ext cx="495300" cy="1079500"/>
          </a:xfrm>
          <a:prstGeom prst="rect">
            <a:avLst/>
          </a:prstGeom>
          <a:noFill/>
        </p:spPr>
        <p:txBody>
          <a:bodyPr wrap="none" lIns="0" tIns="0" rIns="0" rtlCol="0">
            <a:spAutoFit/>
          </a:bodyPr>
          <a:lstStyle/>
          <a:p>
            <a:pPr>
              <a:lnSpc>
                <a:spcPts val="900"/>
              </a:lnSpc>
              <a:tabLst>
                <a:tab pos="190500" algn="l"/>
                <a:tab pos="203200" algn="l"/>
                <a:tab pos="215900" algn="l"/>
              </a:tabLst>
            </a:pPr>
            <a:r>
              <a:rPr lang="en-US" altLang="zh-CN" sz="995" dirty="0">
                <a:solidFill>
                  <a:srgbClr val="000000"/>
                </a:solidFill>
                <a:latin typeface="Microsoft YaHei UI" panose="020B0503020204020204" pitchFamily="18" charset="-122"/>
                <a:cs typeface="Microsoft YaHei UI" panose="020B0503020204020204" pitchFamily="18" charset="-122"/>
              </a:rPr>
              <a:t>机会排序</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800"/>
              </a:lnSpc>
              <a:tabLst>
                <a:tab pos="190500" algn="l"/>
                <a:tab pos="203200" algn="l"/>
                <a:tab pos="2159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Business</a:t>
            </a:r>
          </a:p>
          <a:p>
            <a:pPr>
              <a:lnSpc>
                <a:spcPts val="100"/>
              </a:lnSpc>
              <a:tabLst>
                <a:tab pos="190500" algn="l"/>
                <a:tab pos="203200" algn="l"/>
                <a:tab pos="2159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Impact-</a:t>
            </a:r>
          </a:p>
          <a:p>
            <a:pPr>
              <a:lnSpc>
                <a:spcPts val="100"/>
              </a:lnSpc>
              <a:tabLst>
                <a:tab pos="190500" algn="l"/>
                <a:tab pos="203200" algn="l"/>
                <a:tab pos="2159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Low</a:t>
            </a:r>
          </a:p>
          <a:p>
            <a:pPr>
              <a:lnSpc>
                <a:spcPts val="300"/>
              </a:lnSpc>
              <a:tabLst>
                <a:tab pos="190500" algn="l"/>
                <a:tab pos="203200" algn="l"/>
                <a:tab pos="2159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of</a:t>
            </a:r>
            <a:r>
              <a:rPr lang="en-US" altLang="zh-CN" sz="205" dirty="0">
                <a:latin typeface="Times New Roman" panose="02020603050405020304" pitchFamily="18" charset="0"/>
                <a:cs typeface="Times New Roman" panose="02020603050405020304" pitchFamily="18" charset="0"/>
              </a:rPr>
              <a:t> </a:t>
            </a:r>
            <a:r>
              <a:rPr lang="en-US" altLang="zh-CN" sz="205" b="1" dirty="0">
                <a:solidFill>
                  <a:srgbClr val="000000"/>
                </a:solidFill>
                <a:latin typeface="Times New Roman" panose="02020603050405020304" pitchFamily="18" charset="0"/>
                <a:cs typeface="Times New Roman" panose="02020603050405020304" pitchFamily="18" charset="0"/>
              </a:rPr>
              <a:t>likelihood</a:t>
            </a:r>
          </a:p>
          <a:p>
            <a:pPr>
              <a:lnSpc>
                <a:spcPts val="200"/>
              </a:lnSpc>
              <a:tabLst>
                <a:tab pos="190500" algn="l"/>
                <a:tab pos="203200" algn="l"/>
                <a:tab pos="2159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occurrence</a:t>
            </a:r>
          </a:p>
          <a:p>
            <a:pPr>
              <a:lnSpc>
                <a:spcPts val="700"/>
              </a:lnSpc>
              <a:tabLst>
                <a:tab pos="190500" algn="l"/>
                <a:tab pos="203200" algn="l"/>
                <a:tab pos="2159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Business</a:t>
            </a:r>
          </a:p>
          <a:p>
            <a:pPr>
              <a:lnSpc>
                <a:spcPts val="300"/>
              </a:lnSpc>
              <a:tabLst>
                <a:tab pos="190500" algn="l"/>
                <a:tab pos="203200" algn="l"/>
                <a:tab pos="2159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Impact-</a:t>
            </a:r>
          </a:p>
          <a:p>
            <a:pPr>
              <a:lnSpc>
                <a:spcPts val="700"/>
              </a:lnSpc>
              <a:tabLst>
                <a:tab pos="190500" algn="l"/>
                <a:tab pos="203200" algn="l"/>
                <a:tab pos="2159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Low</a:t>
            </a:r>
          </a:p>
        </p:txBody>
      </p:sp>
      <p:sp>
        <p:nvSpPr>
          <p:cNvPr id="22" name="TextBox 1"/>
          <p:cNvSpPr txBox="1"/>
          <p:nvPr/>
        </p:nvSpPr>
        <p:spPr>
          <a:xfrm>
            <a:off x="4584700" y="1397000"/>
            <a:ext cx="1028700" cy="1943100"/>
          </a:xfrm>
          <a:prstGeom prst="rect">
            <a:avLst/>
          </a:prstGeom>
          <a:noFill/>
        </p:spPr>
        <p:txBody>
          <a:bodyPr wrap="none" lIns="0" tIns="0" rIns="0" rtlCol="0">
            <a:spAutoFit/>
          </a:bodyPr>
          <a:lstStyle/>
          <a:p>
            <a:pPr>
              <a:lnSpc>
                <a:spcPts val="2000"/>
              </a:lnSpc>
              <a:tabLst>
                <a:tab pos="38100" algn="l"/>
                <a:tab pos="520700" algn="l"/>
                <a:tab pos="571500" algn="l"/>
                <a:tab pos="914400" algn="l"/>
              </a:tabLst>
            </a:pPr>
            <a:r>
              <a:rPr lang="en-US" altLang="zh-CN" dirty="0"/>
              <a:t>	</a:t>
            </a:r>
            <a:r>
              <a:rPr lang="en-US" altLang="zh-CN" sz="2005" dirty="0">
                <a:solidFill>
                  <a:srgbClr val="000000"/>
                </a:solidFill>
                <a:latin typeface="Microsoft YaHei UI" panose="020B0503020204020204" pitchFamily="18" charset="-122"/>
                <a:cs typeface="Microsoft YaHei UI" panose="020B0503020204020204" pitchFamily="18" charset="-122"/>
              </a:rPr>
              <a:t>各个</a:t>
            </a:r>
          </a:p>
          <a:p>
            <a:pPr>
              <a:lnSpc>
                <a:spcPts val="1100"/>
              </a:lnSpc>
              <a:tabLst>
                <a:tab pos="38100" algn="l"/>
                <a:tab pos="520700" algn="l"/>
                <a:tab pos="571500" algn="l"/>
                <a:tab pos="9144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细分市场的</a:t>
            </a:r>
          </a:p>
          <a:p>
            <a:pPr>
              <a:lnSpc>
                <a:spcPts val="1300"/>
              </a:lnSpc>
              <a:tabLst>
                <a:tab pos="38100" algn="l"/>
                <a:tab pos="520700" algn="l"/>
                <a:tab pos="571500" algn="l"/>
                <a:tab pos="9144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SWOT分析</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38100" algn="l"/>
                <a:tab pos="520700" algn="l"/>
                <a:tab pos="571500" algn="l"/>
                <a:tab pos="914400" algn="l"/>
              </a:tabLst>
            </a:pPr>
            <a:r>
              <a:rPr lang="en-US" altLang="zh-CN" dirty="0"/>
              <a:t>		</a:t>
            </a:r>
            <a:r>
              <a:rPr lang="en-US" altLang="zh-CN" sz="995" dirty="0">
                <a:solidFill>
                  <a:srgbClr val="000000"/>
                </a:solidFill>
                <a:latin typeface="Microsoft YaHei UI" panose="020B0503020204020204" pitchFamily="18" charset="-122"/>
                <a:cs typeface="Microsoft YaHei UI" panose="020B0503020204020204" pitchFamily="18" charset="-122"/>
              </a:rPr>
              <a:t>威胁排序</a:t>
            </a:r>
          </a:p>
          <a:p>
            <a:pPr>
              <a:lnSpc>
                <a:spcPts val="1000"/>
              </a:lnSpc>
            </a:pPr>
            <a:endParaRPr lang="en-US" altLang="zh-CN" dirty="0"/>
          </a:p>
          <a:p>
            <a:pPr>
              <a:lnSpc>
                <a:spcPts val="1000"/>
              </a:lnSpc>
            </a:pPr>
            <a:endParaRPr lang="en-US" altLang="zh-CN" dirty="0"/>
          </a:p>
          <a:p>
            <a:pPr>
              <a:lnSpc>
                <a:spcPts val="300"/>
              </a:lnSpc>
              <a:tabLst>
                <a:tab pos="38100" algn="l"/>
                <a:tab pos="520700" algn="l"/>
                <a:tab pos="571500" algn="l"/>
                <a:tab pos="9144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High</a:t>
            </a:r>
          </a:p>
          <a:p>
            <a:pPr>
              <a:lnSpc>
                <a:spcPts val="100"/>
              </a:lnSpc>
              <a:tabLst>
                <a:tab pos="38100" algn="l"/>
                <a:tab pos="520700" algn="l"/>
                <a:tab pos="571500" algn="l"/>
                <a:tab pos="9144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likelihood</a:t>
            </a:r>
          </a:p>
          <a:p>
            <a:pPr>
              <a:lnSpc>
                <a:spcPts val="200"/>
              </a:lnSpc>
              <a:tabLst>
                <a:tab pos="38100" algn="l"/>
                <a:tab pos="520700" algn="l"/>
                <a:tab pos="571500" algn="l"/>
                <a:tab pos="9144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of</a:t>
            </a:r>
          </a:p>
          <a:p>
            <a:pPr>
              <a:lnSpc>
                <a:spcPts val="100"/>
              </a:lnSpc>
              <a:tabLst>
                <a:tab pos="38100" algn="l"/>
                <a:tab pos="520700" algn="l"/>
                <a:tab pos="571500" algn="l"/>
                <a:tab pos="9144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occurrence</a:t>
            </a:r>
          </a:p>
          <a:p>
            <a:pPr>
              <a:lnSpc>
                <a:spcPts val="1000"/>
              </a:lnSpc>
            </a:pPr>
            <a:endParaRPr lang="en-US" altLang="zh-CN" dirty="0"/>
          </a:p>
          <a:p>
            <a:pPr>
              <a:lnSpc>
                <a:spcPts val="800"/>
              </a:lnSpc>
              <a:tabLst>
                <a:tab pos="38100" algn="l"/>
                <a:tab pos="520700" algn="l"/>
                <a:tab pos="571500" algn="l"/>
                <a:tab pos="9144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Business</a:t>
            </a:r>
          </a:p>
          <a:p>
            <a:pPr>
              <a:lnSpc>
                <a:spcPts val="100"/>
              </a:lnSpc>
              <a:tabLst>
                <a:tab pos="38100" algn="l"/>
                <a:tab pos="520700" algn="l"/>
                <a:tab pos="571500" algn="l"/>
                <a:tab pos="9144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Impact-</a:t>
            </a:r>
          </a:p>
          <a:p>
            <a:pPr>
              <a:lnSpc>
                <a:spcPts val="200"/>
              </a:lnSpc>
              <a:tabLst>
                <a:tab pos="38100" algn="l"/>
                <a:tab pos="520700" algn="l"/>
                <a:tab pos="571500" algn="l"/>
                <a:tab pos="914400" algn="l"/>
              </a:tabLst>
            </a:pPr>
            <a:r>
              <a:rPr lang="en-US" altLang="zh-CN" dirty="0"/>
              <a:t>			</a:t>
            </a:r>
            <a:r>
              <a:rPr lang="en-US" altLang="zh-CN" sz="205" b="1" dirty="0">
                <a:solidFill>
                  <a:srgbClr val="000000"/>
                </a:solidFill>
                <a:latin typeface="Times New Roman" panose="02020603050405020304" pitchFamily="18" charset="0"/>
                <a:cs typeface="Times New Roman" panose="02020603050405020304" pitchFamily="18" charset="0"/>
              </a:rPr>
              <a:t>High</a:t>
            </a:r>
          </a:p>
        </p:txBody>
      </p:sp>
      <p:sp>
        <p:nvSpPr>
          <p:cNvPr id="23" name="TextBox 1"/>
          <p:cNvSpPr txBox="1"/>
          <p:nvPr/>
        </p:nvSpPr>
        <p:spPr>
          <a:xfrm>
            <a:off x="1409700" y="5803900"/>
            <a:ext cx="114300" cy="114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低</a:t>
            </a:r>
          </a:p>
        </p:txBody>
      </p:sp>
      <p:sp>
        <p:nvSpPr>
          <p:cNvPr id="24" name="TextBox 1"/>
          <p:cNvSpPr txBox="1"/>
          <p:nvPr/>
        </p:nvSpPr>
        <p:spPr>
          <a:xfrm>
            <a:off x="3251200" y="5803900"/>
            <a:ext cx="114300" cy="114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高</a:t>
            </a:r>
          </a:p>
        </p:txBody>
      </p:sp>
      <p:sp>
        <p:nvSpPr>
          <p:cNvPr id="25" name="TextBox 1"/>
          <p:cNvSpPr txBox="1"/>
          <p:nvPr/>
        </p:nvSpPr>
        <p:spPr>
          <a:xfrm>
            <a:off x="419100" y="3822700"/>
            <a:ext cx="787400" cy="1866900"/>
          </a:xfrm>
          <a:prstGeom prst="rect">
            <a:avLst/>
          </a:prstGeom>
          <a:noFill/>
        </p:spPr>
        <p:txBody>
          <a:bodyPr wrap="none" lIns="0" tIns="0" rIns="0" rtlCol="0">
            <a:spAutoFit/>
          </a:bodyPr>
          <a:lstStyle/>
          <a:p>
            <a:pPr>
              <a:lnSpc>
                <a:spcPts val="900"/>
              </a:lnSpc>
              <a:tabLst>
                <a:tab pos="660400" algn="l"/>
                <a:tab pos="6731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高</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660400" algn="l"/>
                <a:tab pos="6731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市</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场吸引</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力</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tab pos="660400" algn="l"/>
                <a:tab pos="6731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低</a:t>
            </a:r>
          </a:p>
        </p:txBody>
      </p:sp>
      <p:sp>
        <p:nvSpPr>
          <p:cNvPr id="26" name="TextBox 1"/>
          <p:cNvSpPr txBox="1"/>
          <p:nvPr/>
        </p:nvSpPr>
        <p:spPr>
          <a:xfrm>
            <a:off x="2044700" y="5816600"/>
            <a:ext cx="558800" cy="139700"/>
          </a:xfrm>
          <a:prstGeom prst="rect">
            <a:avLst/>
          </a:prstGeom>
          <a:noFill/>
        </p:spPr>
        <p:txBody>
          <a:bodyPr wrap="none" lIns="0" tIns="0" rIns="0" rtlCol="0">
            <a:spAutoFit/>
          </a:bodyPr>
          <a:lstStyle/>
          <a:p>
            <a:pPr>
              <a:lnSpc>
                <a:spcPts val="1100"/>
              </a:lnSpc>
            </a:pPr>
            <a:r>
              <a:rPr lang="en-US" altLang="zh-CN" sz="1105" dirty="0">
                <a:solidFill>
                  <a:srgbClr val="000000"/>
                </a:solidFill>
                <a:latin typeface="Microsoft YaHei UI" panose="020B0503020204020204" pitchFamily="18" charset="-122"/>
                <a:cs typeface="Microsoft YaHei UI" panose="020B0503020204020204" pitchFamily="18" charset="-122"/>
              </a:rPr>
              <a:t>竞争地位</a:t>
            </a:r>
          </a:p>
        </p:txBody>
      </p:sp>
      <p:sp>
        <p:nvSpPr>
          <p:cNvPr id="27" name="TextBox 1"/>
          <p:cNvSpPr txBox="1"/>
          <p:nvPr/>
        </p:nvSpPr>
        <p:spPr>
          <a:xfrm>
            <a:off x="2082800" y="3492500"/>
            <a:ext cx="546100" cy="190500"/>
          </a:xfrm>
          <a:prstGeom prst="rect">
            <a:avLst/>
          </a:prstGeom>
          <a:noFill/>
        </p:spPr>
        <p:txBody>
          <a:bodyPr wrap="none" lIns="0" tIns="0" rIns="0" rtlCol="0">
            <a:spAutoFit/>
          </a:bodyPr>
          <a:lstStyle/>
          <a:p>
            <a:pPr>
              <a:lnSpc>
                <a:spcPts val="1500"/>
              </a:lnSpc>
            </a:pPr>
            <a:r>
              <a:rPr lang="en-US" altLang="zh-CN" sz="1705" b="1" dirty="0">
                <a:solidFill>
                  <a:srgbClr val="000000"/>
                </a:solidFill>
                <a:latin typeface="Times New Roman" panose="02020603050405020304" pitchFamily="18" charset="0"/>
                <a:cs typeface="Times New Roman" panose="02020603050405020304" pitchFamily="18" charset="0"/>
              </a:rPr>
              <a:t>SPAN</a:t>
            </a:r>
          </a:p>
        </p:txBody>
      </p:sp>
      <p:sp>
        <p:nvSpPr>
          <p:cNvPr id="13" name="日期占位符 1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342900"/>
            <a:ext cx="3251200" cy="11684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市场管理流程角色</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215900" algn="l"/>
              </a:tabLst>
            </a:pPr>
            <a:r>
              <a:rPr lang="en-US" altLang="zh-CN" dirty="0"/>
              <a:t>	</a:t>
            </a:r>
            <a:r>
              <a:rPr lang="en-US" altLang="zh-CN" sz="1595" dirty="0">
                <a:solidFill>
                  <a:srgbClr val="595757"/>
                </a:solidFill>
                <a:latin typeface="Microsoft YaHei UI" panose="020B0503020204020204" pitchFamily="18" charset="-122"/>
                <a:cs typeface="Microsoft YaHei UI" panose="020B0503020204020204" pitchFamily="18" charset="-122"/>
              </a:rPr>
              <a:t>IPMT角色</a:t>
            </a:r>
          </a:p>
        </p:txBody>
      </p:sp>
      <p:sp>
        <p:nvSpPr>
          <p:cNvPr id="5" name="TextBox 1"/>
          <p:cNvSpPr txBox="1"/>
          <p:nvPr/>
        </p:nvSpPr>
        <p:spPr>
          <a:xfrm>
            <a:off x="406400" y="1638300"/>
            <a:ext cx="63500" cy="584200"/>
          </a:xfrm>
          <a:prstGeom prst="rect">
            <a:avLst/>
          </a:prstGeom>
          <a:noFill/>
        </p:spPr>
        <p:txBody>
          <a:bodyPr wrap="none" lIns="0" tIns="0" rIns="0" rtlCol="0">
            <a:spAutoFit/>
          </a:bodyPr>
          <a:lstStyle/>
          <a:p>
            <a:pPr>
              <a:lnSpc>
                <a:spcPts val="1700"/>
              </a:lnSpc>
            </a:pPr>
            <a:r>
              <a:rPr lang="en-US" altLang="zh-CN" sz="1600"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000000"/>
                </a:solidFill>
                <a:latin typeface="Times New Roman" panose="02020603050405020304" pitchFamily="18" charset="0"/>
                <a:cs typeface="Times New Roman" panose="02020603050405020304" pitchFamily="18" charset="0"/>
              </a:rPr>
              <a:t>•</a:t>
            </a:r>
          </a:p>
        </p:txBody>
      </p:sp>
      <p:sp>
        <p:nvSpPr>
          <p:cNvPr id="6" name="TextBox 1"/>
          <p:cNvSpPr txBox="1"/>
          <p:nvPr/>
        </p:nvSpPr>
        <p:spPr>
          <a:xfrm>
            <a:off x="698500" y="1612900"/>
            <a:ext cx="7747000" cy="622300"/>
          </a:xfrm>
          <a:prstGeom prst="rect">
            <a:avLst/>
          </a:prstGeom>
          <a:noFill/>
        </p:spPr>
        <p:txBody>
          <a:bodyPr wrap="none" lIns="0" tIns="0" rIns="0" rtlCol="0">
            <a:spAutoFit/>
          </a:bodyPr>
          <a:lstStyle/>
          <a:p>
            <a:pPr>
              <a:lnSpc>
                <a:spcPts val="2000"/>
              </a:lnSpc>
            </a:pPr>
            <a:r>
              <a:rPr lang="en-US" altLang="zh-CN" sz="1600" dirty="0">
                <a:solidFill>
                  <a:srgbClr val="000000"/>
                </a:solidFill>
                <a:latin typeface="Microsoft YaHei UI" panose="020B0503020204020204" pitchFamily="18" charset="-122"/>
                <a:cs typeface="Microsoft YaHei UI" panose="020B0503020204020204" pitchFamily="18" charset="-122"/>
              </a:rPr>
              <a:t>通过确立产品线愿景、使命和目标，确定了跨功能部门团队的方向。</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IPMT角色是跨功能部门团队的成员之一，由代表全球硬件和软件开发、营销、销售、范</a:t>
            </a:r>
          </a:p>
        </p:txBody>
      </p:sp>
      <p:sp>
        <p:nvSpPr>
          <p:cNvPr id="7" name="TextBox 1"/>
          <p:cNvSpPr txBox="1"/>
          <p:nvPr/>
        </p:nvSpPr>
        <p:spPr>
          <a:xfrm>
            <a:off x="406400" y="2349500"/>
            <a:ext cx="7683500" cy="977900"/>
          </a:xfrm>
          <a:prstGeom prst="rect">
            <a:avLst/>
          </a:prstGeom>
          <a:noFill/>
        </p:spPr>
        <p:txBody>
          <a:bodyPr wrap="none" lIns="0" tIns="0" rIns="0" rtlCol="0">
            <a:spAutoFit/>
          </a:bodyPr>
          <a:lstStyle/>
          <a:p>
            <a:pPr>
              <a:lnSpc>
                <a:spcPts val="2000"/>
              </a:lnSpc>
              <a:tabLst>
                <a:tab pos="292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围、生产/订单履行、客户订单履行、采购、财务和其他功能领域的高层人员组成。</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700"/>
              </a:lnSpc>
              <a:tabLst>
                <a:tab pos="2921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市场管理协调员（MMC）的角色</a:t>
            </a:r>
          </a:p>
        </p:txBody>
      </p:sp>
      <p:sp>
        <p:nvSpPr>
          <p:cNvPr id="8" name="TextBox 1"/>
          <p:cNvSpPr txBox="1"/>
          <p:nvPr/>
        </p:nvSpPr>
        <p:spPr>
          <a:xfrm>
            <a:off x="406400" y="3517900"/>
            <a:ext cx="63500" cy="2044700"/>
          </a:xfrm>
          <a:prstGeom prst="rect">
            <a:avLst/>
          </a:prstGeom>
          <a:noFill/>
        </p:spPr>
        <p:txBody>
          <a:bodyPr wrap="none" lIns="0" tIns="0" rIns="0" rtlCol="0">
            <a:spAutoFit/>
          </a:bodyPr>
          <a:lstStyle/>
          <a:p>
            <a:pPr>
              <a:lnSpc>
                <a:spcPts val="1700"/>
              </a:lnSpc>
            </a:pPr>
            <a:r>
              <a:rPr lang="en-US" altLang="zh-CN" sz="159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800"/>
              </a:lnSpc>
            </a:pPr>
            <a:r>
              <a:rPr lang="en-US" altLang="zh-CN" sz="159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700"/>
              </a:lnSpc>
            </a:pPr>
            <a:r>
              <a:rPr lang="en-US" altLang="zh-CN" sz="159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700"/>
              </a:lnSpc>
            </a:pPr>
            <a:r>
              <a:rPr lang="en-US" altLang="zh-CN" sz="1595" dirty="0">
                <a:solidFill>
                  <a:srgbClr val="000000"/>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698500" y="3492500"/>
            <a:ext cx="8115300" cy="20828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关注于如何在产品线内很好的推行流程。</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协调员通常是IPMT成员，是负责在产品线内市场管理推行的经理或高层人员，多数情况</a:t>
            </a:r>
          </a:p>
          <a:p>
            <a:pPr>
              <a:lnSpc>
                <a:spcPts val="2800"/>
              </a:lnSpc>
            </a:pPr>
            <a:r>
              <a:rPr lang="en-US" altLang="zh-CN" sz="1600" dirty="0">
                <a:solidFill>
                  <a:srgbClr val="000000"/>
                </a:solidFill>
                <a:latin typeface="Microsoft YaHei UI" panose="020B0503020204020204" pitchFamily="18" charset="-122"/>
                <a:cs typeface="Microsoft YaHei UI" panose="020B0503020204020204" pitchFamily="18" charset="-122"/>
              </a:rPr>
              <a:t>下由营销副总裁担任。</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协调员角色就如何改进流程的推行和执行向产品线提出建议，评估流程的推行情况，进行</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经验教训总结，增强产品线内流程推行的力度。</a:t>
            </a:r>
          </a:p>
          <a:p>
            <a:pPr>
              <a:lnSpc>
                <a:spcPts val="2800"/>
              </a:lnSpc>
            </a:pPr>
            <a:r>
              <a:rPr lang="en-US" altLang="zh-CN" sz="1595" dirty="0">
                <a:solidFill>
                  <a:srgbClr val="000000"/>
                </a:solidFill>
                <a:latin typeface="Microsoft YaHei UI" panose="020B0503020204020204" pitchFamily="18" charset="-122"/>
                <a:cs typeface="Microsoft YaHei UI" panose="020B0503020204020204" pitchFamily="18" charset="-122"/>
              </a:rPr>
              <a:t>该角色还负责根据产品线的实际情况有限度的剪裁市场管理流程，并进行产品线流程归档</a:t>
            </a:r>
            <a:r>
              <a:rPr lang="en-US" altLang="zh-CN" sz="1595" dirty="0">
                <a:solidFill>
                  <a:srgbClr val="595757"/>
                </a:solidFill>
                <a:latin typeface="Microsoft YaHei UI" panose="020B0503020204020204" pitchFamily="18" charset="-122"/>
                <a:cs typeface="Microsoft YaHei UI" panose="020B0503020204020204" pitchFamily="18" charset="-122"/>
              </a:rPr>
              <a:t>。</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3331209" y="2898139"/>
          <a:ext cx="1862962" cy="1821560"/>
        </p:xfrm>
        <a:graphic>
          <a:graphicData uri="http://schemas.openxmlformats.org/drawingml/2006/table">
            <a:tbl>
              <a:tblPr/>
              <a:tblGrid>
                <a:gridCol w="955167">
                  <a:extLst>
                    <a:ext uri="{9D8B030D-6E8A-4147-A177-3AD203B41FA5}">
                      <a16:colId xmlns:a16="http://schemas.microsoft.com/office/drawing/2014/main" val="20000"/>
                    </a:ext>
                  </a:extLst>
                </a:gridCol>
                <a:gridCol w="907795">
                  <a:extLst>
                    <a:ext uri="{9D8B030D-6E8A-4147-A177-3AD203B41FA5}">
                      <a16:colId xmlns:a16="http://schemas.microsoft.com/office/drawing/2014/main" val="20001"/>
                    </a:ext>
                  </a:extLst>
                </a:gridCol>
              </a:tblGrid>
              <a:tr h="937513">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细分市场</a:t>
                      </a:r>
                      <a:r>
                        <a:rPr lang="en-US" altLang="zh-CN" sz="995" b="1" dirty="0">
                          <a:solidFill>
                            <a:srgbClr val="000000"/>
                          </a:solidFill>
                          <a:latin typeface="Times New Roman" panose="02020603050405020304" pitchFamily="18" charset="0"/>
                          <a:cs typeface="Times New Roman" panose="02020603050405020304" pitchFamily="18" charset="0"/>
                        </a:rPr>
                        <a:t>A</a:t>
                      </a:r>
                      <a:endParaRPr lang="zh-CN" altLang="en-US" sz="995" b="1" dirty="0">
                        <a:solidFill>
                          <a:srgbClr val="000000"/>
                        </a:solidFill>
                        <a:latin typeface="Times New Roman" panose="02020603050405020304" pitchFamily="18" charset="0"/>
                        <a:cs typeface="Times New Roman" panose="02020603050405020304" pitchFamily="18" charset="0"/>
                      </a:endParaRPr>
                    </a:p>
                    <a:p>
                      <a:pPr algn="l"/>
                      <a:r>
                        <a:rPr lang="en-US" altLang="zh-CN" sz="900" dirty="0">
                          <a:solidFill>
                            <a:srgbClr val="000000"/>
                          </a:solidFill>
                          <a:latin typeface="Microsoft YaHei UI" panose="020B0503020204020204" pitchFamily="18" charset="-122"/>
                          <a:cs typeface="Microsoft YaHei UI" panose="020B0503020204020204" pitchFamily="18" charset="-122"/>
                        </a:rPr>
                        <a:t>获得技能</a:t>
                      </a:r>
                      <a:endParaRPr lang="zh-CN" altLang="en-US" sz="900" dirty="0">
                        <a:solidFill>
                          <a:srgbClr val="000000"/>
                        </a:solidFill>
                        <a:latin typeface="Microsoft YaHei UI" panose="020B0503020204020204" pitchFamily="18" charset="-122"/>
                        <a:cs typeface="Microsoft YaHei UI" panose="020B0503020204020204" pitchFamily="18" charset="-122"/>
                      </a:endParaRPr>
                    </a:p>
                  </a:txBody>
                  <a:tcPr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900" dirty="0">
                          <a:solidFill>
                            <a:srgbClr val="000000"/>
                          </a:solidFill>
                          <a:latin typeface="Microsoft YaHei UI" panose="020B0503020204020204" pitchFamily="18" charset="-122"/>
                          <a:cs typeface="Microsoft YaHei UI" panose="020B0503020204020204" pitchFamily="18" charset="-122"/>
                        </a:rPr>
                        <a:t>增长</a:t>
                      </a:r>
                      <a:r>
                        <a:rPr lang="en-US" altLang="zh-CN" sz="900" dirty="0">
                          <a:solidFill>
                            <a:srgbClr val="000000"/>
                          </a:solidFill>
                          <a:latin typeface="Times New Roman" panose="02020603050405020304" pitchFamily="18" charset="0"/>
                          <a:cs typeface="Times New Roman" panose="02020603050405020304" pitchFamily="18" charset="0"/>
                        </a:rPr>
                        <a:t>/</a:t>
                      </a:r>
                      <a:r>
                        <a:rPr lang="en-US" altLang="zh-CN" sz="900" dirty="0">
                          <a:solidFill>
                            <a:srgbClr val="000000"/>
                          </a:solidFill>
                          <a:latin typeface="Microsoft YaHei UI" panose="020B0503020204020204" pitchFamily="18" charset="-122"/>
                          <a:cs typeface="Microsoft YaHei UI" panose="020B0503020204020204" pitchFamily="18" charset="-122"/>
                        </a:rPr>
                        <a:t>投资</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95" dirty="0">
                          <a:solidFill>
                            <a:srgbClr val="000000"/>
                          </a:solidFill>
                          <a:latin typeface="Microsoft YaHei UI" panose="020B0503020204020204" pitchFamily="18" charset="-122"/>
                          <a:cs typeface="Microsoft YaHei UI" panose="020B0503020204020204" pitchFamily="18" charset="-122"/>
                        </a:rPr>
                        <a:t>细分市场</a:t>
                      </a:r>
                      <a:r>
                        <a:rPr lang="en-US" altLang="zh-CN" sz="995" b="1" dirty="0">
                          <a:solidFill>
                            <a:srgbClr val="000000"/>
                          </a:solidFill>
                          <a:latin typeface="Times New Roman" panose="02020603050405020304" pitchFamily="18" charset="0"/>
                          <a:cs typeface="Times New Roman" panose="02020603050405020304" pitchFamily="18" charset="0"/>
                        </a:rPr>
                        <a:t>B</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84047">
                <a:tc>
                  <a:txBody>
                    <a:bodyPr/>
                    <a:lstStyle/>
                    <a:p>
                      <a:pPr algn="l"/>
                      <a:r>
                        <a:rPr lang="en-US" altLang="zh-CN" sz="900" dirty="0">
                          <a:solidFill>
                            <a:srgbClr val="000000"/>
                          </a:solidFill>
                          <a:latin typeface="Microsoft YaHei UI" panose="020B0503020204020204" pitchFamily="18" charset="-122"/>
                          <a:cs typeface="Microsoft YaHei UI" panose="020B0503020204020204" pitchFamily="18" charset="-122"/>
                        </a:rPr>
                        <a:t>避开</a:t>
                      </a:r>
                      <a:r>
                        <a:rPr lang="en-US" altLang="zh-CN" sz="900" dirty="0">
                          <a:solidFill>
                            <a:srgbClr val="000000"/>
                          </a:solidFill>
                          <a:latin typeface="Times New Roman" panose="02020603050405020304" pitchFamily="18" charset="0"/>
                          <a:cs typeface="Times New Roman" panose="02020603050405020304" pitchFamily="18" charset="0"/>
                        </a:rPr>
                        <a:t>/</a:t>
                      </a:r>
                      <a:r>
                        <a:rPr lang="en-US" altLang="zh-CN" sz="900" dirty="0">
                          <a:solidFill>
                            <a:srgbClr val="000000"/>
                          </a:solidFill>
                          <a:latin typeface="Microsoft YaHei UI" panose="020B0503020204020204" pitchFamily="18" charset="-122"/>
                          <a:cs typeface="Microsoft YaHei UI" panose="020B0503020204020204" pitchFamily="18" charset="-122"/>
                        </a:rPr>
                        <a:t>退出</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细分市场</a:t>
                      </a:r>
                      <a:r>
                        <a:rPr lang="en-US" altLang="zh-CN" sz="995" b="1" dirty="0">
                          <a:solidFill>
                            <a:srgbClr val="000000"/>
                          </a:solidFill>
                          <a:latin typeface="Times New Roman" panose="02020603050405020304" pitchFamily="18" charset="0"/>
                          <a:cs typeface="Times New Roman" panose="02020603050405020304" pitchFamily="18" charset="0"/>
                        </a:rPr>
                        <a:t>D</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900" dirty="0">
                          <a:solidFill>
                            <a:srgbClr val="000000"/>
                          </a:solidFill>
                          <a:latin typeface="Microsoft YaHei UI" panose="020B0503020204020204" pitchFamily="18" charset="-122"/>
                          <a:cs typeface="Microsoft YaHei UI" panose="020B0503020204020204" pitchFamily="18" charset="-122"/>
                        </a:rPr>
                        <a:t>收获</a:t>
                      </a:r>
                      <a:r>
                        <a:rPr lang="en-US" altLang="zh-CN" sz="900" dirty="0">
                          <a:solidFill>
                            <a:srgbClr val="000000"/>
                          </a:solidFill>
                          <a:latin typeface="Times New Roman" panose="02020603050405020304" pitchFamily="18" charset="0"/>
                          <a:cs typeface="Times New Roman" panose="02020603050405020304" pitchFamily="18" charset="0"/>
                        </a:rPr>
                        <a:t>/</a:t>
                      </a:r>
                      <a:r>
                        <a:rPr lang="en-US" altLang="zh-CN" sz="900" dirty="0">
                          <a:solidFill>
                            <a:srgbClr val="000000"/>
                          </a:solidFill>
                          <a:latin typeface="Microsoft YaHei UI" panose="020B0503020204020204" pitchFamily="18" charset="-122"/>
                          <a:cs typeface="Microsoft YaHei UI" panose="020B0503020204020204" pitchFamily="18" charset="-122"/>
                        </a:rPr>
                        <a:t>重新细分</a:t>
                      </a:r>
                      <a:endParaRPr lang="zh-CN" altLang="en-US" sz="9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b="1" dirty="0">
                          <a:solidFill>
                            <a:srgbClr val="000000"/>
                          </a:solidFill>
                          <a:latin typeface="Times New Roman" panose="02020603050405020304" pitchFamily="18" charset="0"/>
                          <a:cs typeface="Times New Roman" panose="02020603050405020304" pitchFamily="18" charset="0"/>
                        </a:rPr>
                        <a:t>C</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TextBox 1"/>
          <p:cNvSpPr txBox="1"/>
          <p:nvPr/>
        </p:nvSpPr>
        <p:spPr>
          <a:xfrm rot="16200000">
            <a:off x="2209800" y="3759200"/>
            <a:ext cx="622300" cy="114300"/>
          </a:xfrm>
          <a:prstGeom prst="rect">
            <a:avLst/>
          </a:prstGeom>
          <a:noFill/>
        </p:spPr>
        <p:txBody>
          <a:bodyPr wrap="none" lIns="0" tIns="0" rIns="0" rtlCol="0">
            <a:spAutoFit/>
          </a:bodyPr>
          <a:lstStyle/>
          <a:p>
            <a:pPr>
              <a:lnSpc>
                <a:spcPts val="900"/>
              </a:lnSpc>
            </a:pPr>
            <a:r>
              <a:rPr lang="en-US" altLang="zh-CN" sz="1000" dirty="0">
                <a:solidFill>
                  <a:srgbClr val="000000"/>
                </a:solidFill>
                <a:latin typeface="Microsoft YaHei UI" panose="020B0503020204020204" pitchFamily="18" charset="-122"/>
                <a:cs typeface="Microsoft YaHei UI" panose="020B0503020204020204" pitchFamily="18" charset="-122"/>
              </a:rPr>
              <a:t>市场吸引力</a:t>
            </a:r>
          </a:p>
        </p:txBody>
      </p:sp>
      <p:sp>
        <p:nvSpPr>
          <p:cNvPr id="3" name="TextBox 1"/>
          <p:cNvSpPr txBox="1"/>
          <p:nvPr/>
        </p:nvSpPr>
        <p:spPr>
          <a:xfrm>
            <a:off x="6261100" y="4483100"/>
            <a:ext cx="177800" cy="76200"/>
          </a:xfrm>
          <a:prstGeom prst="rect">
            <a:avLst/>
          </a:prstGeom>
          <a:noFill/>
        </p:spPr>
        <p:txBody>
          <a:bodyPr wrap="none" lIns="0" tIns="0" rIns="0" rtlCol="0">
            <a:spAutoFit/>
          </a:bodyPr>
          <a:lstStyle/>
          <a:p>
            <a:pPr>
              <a:lnSpc>
                <a:spcPts val="600"/>
              </a:lnSpc>
            </a:pPr>
            <a:r>
              <a:rPr lang="en-US" altLang="zh-CN" sz="695" b="1" dirty="0">
                <a:solidFill>
                  <a:srgbClr val="000000"/>
                </a:solidFill>
                <a:latin typeface="Times New Roman" panose="02020603050405020304" pitchFamily="18" charset="0"/>
                <a:cs typeface="Times New Roman" panose="02020603050405020304" pitchFamily="18" charset="0"/>
              </a:rPr>
              <a:t>IBM</a:t>
            </a:r>
          </a:p>
        </p:txBody>
      </p:sp>
      <p:sp>
        <p:nvSpPr>
          <p:cNvPr id="5" name="TextBox 1"/>
          <p:cNvSpPr txBox="1"/>
          <p:nvPr/>
        </p:nvSpPr>
        <p:spPr>
          <a:xfrm>
            <a:off x="6210300" y="4127500"/>
            <a:ext cx="342900" cy="76200"/>
          </a:xfrm>
          <a:prstGeom prst="rect">
            <a:avLst/>
          </a:prstGeom>
          <a:noFill/>
        </p:spPr>
        <p:txBody>
          <a:bodyPr wrap="none" lIns="0" tIns="0" rIns="0" rtlCol="0">
            <a:spAutoFit/>
          </a:bodyPr>
          <a:lstStyle/>
          <a:p>
            <a:pPr>
              <a:lnSpc>
                <a:spcPts val="600"/>
              </a:lnSpc>
            </a:pPr>
            <a:r>
              <a:rPr lang="en-US" altLang="zh-CN" sz="695" dirty="0">
                <a:solidFill>
                  <a:srgbClr val="000000"/>
                </a:solidFill>
                <a:latin typeface="Microsoft YaHei UI" panose="020B0503020204020204" pitchFamily="18" charset="-122"/>
                <a:cs typeface="Microsoft YaHei UI" panose="020B0503020204020204" pitchFamily="18" charset="-122"/>
              </a:rPr>
              <a:t>竞争对手</a:t>
            </a:r>
          </a:p>
        </p:txBody>
      </p:sp>
      <p:sp>
        <p:nvSpPr>
          <p:cNvPr id="6" name="TextBox 1"/>
          <p:cNvSpPr txBox="1"/>
          <p:nvPr/>
        </p:nvSpPr>
        <p:spPr>
          <a:xfrm>
            <a:off x="3124200" y="1727200"/>
            <a:ext cx="165100" cy="76200"/>
          </a:xfrm>
          <a:prstGeom prst="rect">
            <a:avLst/>
          </a:prstGeom>
          <a:noFill/>
        </p:spPr>
        <p:txBody>
          <a:bodyPr wrap="none" lIns="0" tIns="0" rIns="0" rtlCol="0">
            <a:spAutoFit/>
          </a:bodyPr>
          <a:lstStyle/>
          <a:p>
            <a:pPr>
              <a:lnSpc>
                <a:spcPts val="600"/>
              </a:lnSpc>
            </a:pPr>
            <a:r>
              <a:rPr lang="en-US" altLang="zh-CN" sz="695" b="1" dirty="0">
                <a:solidFill>
                  <a:srgbClr val="000000"/>
                </a:solidFill>
                <a:latin typeface="Times New Roman" panose="02020603050405020304" pitchFamily="18" charset="0"/>
                <a:cs typeface="Times New Roman" panose="02020603050405020304" pitchFamily="18" charset="0"/>
              </a:rPr>
              <a:t>IBM</a:t>
            </a:r>
          </a:p>
        </p:txBody>
      </p:sp>
      <p:sp>
        <p:nvSpPr>
          <p:cNvPr id="7" name="TextBox 1"/>
          <p:cNvSpPr txBox="1"/>
          <p:nvPr/>
        </p:nvSpPr>
        <p:spPr>
          <a:xfrm>
            <a:off x="2425700" y="1447800"/>
            <a:ext cx="342900" cy="76200"/>
          </a:xfrm>
          <a:prstGeom prst="rect">
            <a:avLst/>
          </a:prstGeom>
          <a:noFill/>
        </p:spPr>
        <p:txBody>
          <a:bodyPr wrap="none" lIns="0" tIns="0" rIns="0" rtlCol="0">
            <a:spAutoFit/>
          </a:bodyPr>
          <a:lstStyle/>
          <a:p>
            <a:pPr>
              <a:lnSpc>
                <a:spcPts val="600"/>
              </a:lnSpc>
            </a:pPr>
            <a:r>
              <a:rPr lang="en-US" altLang="zh-CN" sz="695" dirty="0">
                <a:solidFill>
                  <a:srgbClr val="000000"/>
                </a:solidFill>
                <a:latin typeface="Microsoft YaHei UI" panose="020B0503020204020204" pitchFamily="18" charset="-122"/>
                <a:cs typeface="Microsoft YaHei UI" panose="020B0503020204020204" pitchFamily="18" charset="-122"/>
              </a:rPr>
              <a:t>竞争对手</a:t>
            </a:r>
          </a:p>
        </p:txBody>
      </p:sp>
      <p:sp>
        <p:nvSpPr>
          <p:cNvPr id="8" name="TextBox 1"/>
          <p:cNvSpPr txBox="1"/>
          <p:nvPr/>
        </p:nvSpPr>
        <p:spPr>
          <a:xfrm>
            <a:off x="5842000" y="1663700"/>
            <a:ext cx="165100" cy="76200"/>
          </a:xfrm>
          <a:prstGeom prst="rect">
            <a:avLst/>
          </a:prstGeom>
          <a:noFill/>
        </p:spPr>
        <p:txBody>
          <a:bodyPr wrap="none" lIns="0" tIns="0" rIns="0" rtlCol="0">
            <a:spAutoFit/>
          </a:bodyPr>
          <a:lstStyle/>
          <a:p>
            <a:pPr>
              <a:lnSpc>
                <a:spcPts val="600"/>
              </a:lnSpc>
            </a:pPr>
            <a:r>
              <a:rPr lang="en-US" altLang="zh-CN" sz="695" b="1" dirty="0">
                <a:solidFill>
                  <a:srgbClr val="000000"/>
                </a:solidFill>
                <a:latin typeface="Times New Roman" panose="02020603050405020304" pitchFamily="18" charset="0"/>
                <a:cs typeface="Times New Roman" panose="02020603050405020304" pitchFamily="18" charset="0"/>
              </a:rPr>
              <a:t>IBM</a:t>
            </a:r>
          </a:p>
        </p:txBody>
      </p:sp>
      <p:sp>
        <p:nvSpPr>
          <p:cNvPr id="9" name="TextBox 1"/>
          <p:cNvSpPr txBox="1"/>
          <p:nvPr/>
        </p:nvSpPr>
        <p:spPr>
          <a:xfrm>
            <a:off x="1358900" y="5041900"/>
            <a:ext cx="4000500" cy="1130300"/>
          </a:xfrm>
          <a:prstGeom prst="rect">
            <a:avLst/>
          </a:prstGeom>
          <a:noFill/>
        </p:spPr>
        <p:txBody>
          <a:bodyPr wrap="none" lIns="0" tIns="0" rIns="0" rtlCol="0">
            <a:spAutoFit/>
          </a:bodyPr>
          <a:lstStyle/>
          <a:p>
            <a:pPr>
              <a:lnSpc>
                <a:spcPts val="600"/>
              </a:lnSpc>
              <a:tabLst>
                <a:tab pos="1384300" algn="l"/>
                <a:tab pos="1524000" algn="l"/>
              </a:tabLst>
            </a:pPr>
            <a:r>
              <a:rPr lang="en-US" altLang="zh-CN" sz="695" b="1" dirty="0">
                <a:solidFill>
                  <a:srgbClr val="000000"/>
                </a:solidFill>
                <a:latin typeface="Times New Roman" panose="02020603050405020304" pitchFamily="18" charset="0"/>
                <a:cs typeface="Times New Roman" panose="02020603050405020304" pitchFamily="18" charset="0"/>
              </a:rPr>
              <a:t>IBM</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1384300" algn="l"/>
                <a:tab pos="15240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进行客户</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$APPEALS</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分析时必须考虑：</a:t>
            </a:r>
          </a:p>
          <a:p>
            <a:pPr>
              <a:lnSpc>
                <a:spcPts val="1200"/>
              </a:lnSpc>
              <a:tabLst>
                <a:tab pos="1384300" algn="l"/>
                <a:tab pos="15240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从该细分市场内的客户的角度</a:t>
            </a:r>
          </a:p>
          <a:p>
            <a:pPr>
              <a:lnSpc>
                <a:spcPts val="1300"/>
              </a:lnSpc>
              <a:tabLst>
                <a:tab pos="1384300" algn="l"/>
                <a:tab pos="15240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对每个细分市场都要进行分析</a:t>
            </a:r>
          </a:p>
        </p:txBody>
      </p:sp>
      <p:sp>
        <p:nvSpPr>
          <p:cNvPr id="10" name="TextBox 1"/>
          <p:cNvSpPr txBox="1"/>
          <p:nvPr/>
        </p:nvSpPr>
        <p:spPr>
          <a:xfrm>
            <a:off x="3302000" y="4813300"/>
            <a:ext cx="1016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低</a:t>
            </a:r>
          </a:p>
        </p:txBody>
      </p:sp>
      <p:sp>
        <p:nvSpPr>
          <p:cNvPr id="11" name="TextBox 1"/>
          <p:cNvSpPr txBox="1"/>
          <p:nvPr/>
        </p:nvSpPr>
        <p:spPr>
          <a:xfrm>
            <a:off x="5041900" y="4813300"/>
            <a:ext cx="1016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高</a:t>
            </a:r>
          </a:p>
        </p:txBody>
      </p:sp>
      <p:sp>
        <p:nvSpPr>
          <p:cNvPr id="12" name="TextBox 1"/>
          <p:cNvSpPr txBox="1"/>
          <p:nvPr/>
        </p:nvSpPr>
        <p:spPr>
          <a:xfrm>
            <a:off x="3898900" y="4813300"/>
            <a:ext cx="495300" cy="1143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竞争地位</a:t>
            </a:r>
          </a:p>
        </p:txBody>
      </p:sp>
      <p:sp>
        <p:nvSpPr>
          <p:cNvPr id="13" name="TextBox 1"/>
          <p:cNvSpPr txBox="1"/>
          <p:nvPr/>
        </p:nvSpPr>
        <p:spPr>
          <a:xfrm>
            <a:off x="2997200" y="4546600"/>
            <a:ext cx="1016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低</a:t>
            </a:r>
          </a:p>
        </p:txBody>
      </p:sp>
      <p:sp>
        <p:nvSpPr>
          <p:cNvPr id="14" name="TextBox 1"/>
          <p:cNvSpPr txBox="1"/>
          <p:nvPr/>
        </p:nvSpPr>
        <p:spPr>
          <a:xfrm>
            <a:off x="3009900" y="2654300"/>
            <a:ext cx="1435100" cy="368300"/>
          </a:xfrm>
          <a:prstGeom prst="rect">
            <a:avLst/>
          </a:prstGeom>
          <a:noFill/>
        </p:spPr>
        <p:txBody>
          <a:bodyPr wrap="none" lIns="0" tIns="0" rIns="0" rtlCol="0">
            <a:spAutoFit/>
          </a:bodyPr>
          <a:lstStyle/>
          <a:p>
            <a:pPr>
              <a:lnSpc>
                <a:spcPts val="1400"/>
              </a:lnSpc>
              <a:tabLst>
                <a:tab pos="927100" algn="l"/>
              </a:tabLst>
            </a:pPr>
            <a:r>
              <a:rPr lang="en-US" altLang="zh-CN" dirty="0"/>
              <a:t>	</a:t>
            </a:r>
            <a:r>
              <a:rPr lang="en-US" altLang="zh-CN" sz="1595" b="1" dirty="0">
                <a:solidFill>
                  <a:srgbClr val="000000"/>
                </a:solidFill>
                <a:latin typeface="Times New Roman" panose="02020603050405020304" pitchFamily="18" charset="0"/>
                <a:cs typeface="Times New Roman" panose="02020603050405020304" pitchFamily="18" charset="0"/>
              </a:rPr>
              <a:t>SPAN</a:t>
            </a:r>
          </a:p>
          <a:p>
            <a:pPr>
              <a:lnSpc>
                <a:spcPts val="1400"/>
              </a:lnSpc>
              <a:tabLst>
                <a:tab pos="9271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高</a:t>
            </a:r>
          </a:p>
        </p:txBody>
      </p:sp>
      <p:sp>
        <p:nvSpPr>
          <p:cNvPr id="15" name="TextBox 1"/>
          <p:cNvSpPr txBox="1"/>
          <p:nvPr/>
        </p:nvSpPr>
        <p:spPr>
          <a:xfrm>
            <a:off x="609600" y="1689100"/>
            <a:ext cx="1104900" cy="482600"/>
          </a:xfrm>
          <a:prstGeom prst="rect">
            <a:avLst/>
          </a:prstGeom>
          <a:noFill/>
        </p:spPr>
        <p:txBody>
          <a:bodyPr wrap="none" lIns="0" tIns="0" rIns="0" rtlCol="0">
            <a:spAutoFit/>
          </a:bodyPr>
          <a:lstStyle/>
          <a:p>
            <a:pPr>
              <a:lnSpc>
                <a:spcPts val="1200"/>
              </a:lnSpc>
              <a:tabLst>
                <a:tab pos="50800" algn="l"/>
                <a:tab pos="419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对细分市场</a:t>
            </a:r>
            <a:r>
              <a:rPr lang="en-US" altLang="zh-CN" sz="1200" b="1" dirty="0">
                <a:solidFill>
                  <a:srgbClr val="000000"/>
                </a:solidFill>
                <a:latin typeface="Times New Roman" panose="02020603050405020304" pitchFamily="18" charset="0"/>
                <a:cs typeface="Times New Roman" panose="02020603050405020304" pitchFamily="18" charset="0"/>
              </a:rPr>
              <a:t>A</a:t>
            </a:r>
            <a:r>
              <a:rPr lang="en-US" altLang="zh-CN" sz="1200" dirty="0">
                <a:solidFill>
                  <a:srgbClr val="000000"/>
                </a:solidFill>
                <a:latin typeface="Microsoft YaHei UI" panose="020B0503020204020204" pitchFamily="18" charset="-122"/>
                <a:cs typeface="Microsoft YaHei UI" panose="020B0503020204020204" pitchFamily="18" charset="-122"/>
              </a:rPr>
              <a:t>的</a:t>
            </a:r>
          </a:p>
          <a:p>
            <a:pPr>
              <a:lnSpc>
                <a:spcPts val="1400"/>
              </a:lnSpc>
              <a:tabLst>
                <a:tab pos="50800" algn="l"/>
                <a:tab pos="419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客户</a:t>
            </a:r>
            <a:r>
              <a:rPr lang="en-US" altLang="zh-CN" sz="1200" dirty="0">
                <a:latin typeface="Times New Roman" panose="02020603050405020304" pitchFamily="18" charset="0"/>
                <a:cs typeface="Times New Roman" panose="02020603050405020304" pitchFamily="18" charset="0"/>
              </a:rPr>
              <a:t> </a:t>
            </a:r>
            <a:r>
              <a:rPr lang="en-US" altLang="zh-CN" sz="1200" b="1" dirty="0">
                <a:solidFill>
                  <a:srgbClr val="000000"/>
                </a:solidFill>
                <a:latin typeface="Times New Roman" panose="02020603050405020304" pitchFamily="18" charset="0"/>
                <a:cs typeface="Times New Roman" panose="02020603050405020304" pitchFamily="18" charset="0"/>
              </a:rPr>
              <a:t>$APPEALS</a:t>
            </a:r>
          </a:p>
          <a:p>
            <a:pPr>
              <a:lnSpc>
                <a:spcPts val="1100"/>
              </a:lnSpc>
              <a:tabLst>
                <a:tab pos="50800" algn="l"/>
                <a:tab pos="419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分析</a:t>
            </a:r>
          </a:p>
        </p:txBody>
      </p:sp>
      <p:sp>
        <p:nvSpPr>
          <p:cNvPr id="16" name="TextBox 1"/>
          <p:cNvSpPr txBox="1"/>
          <p:nvPr/>
        </p:nvSpPr>
        <p:spPr>
          <a:xfrm>
            <a:off x="6819900" y="1422400"/>
            <a:ext cx="10160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对细分市场</a:t>
            </a:r>
            <a:r>
              <a:rPr lang="en-US" altLang="zh-CN" sz="1200" b="1" dirty="0">
                <a:solidFill>
                  <a:srgbClr val="000000"/>
                </a:solidFill>
                <a:latin typeface="Times New Roman" panose="02020603050405020304" pitchFamily="18" charset="0"/>
                <a:cs typeface="Times New Roman" panose="02020603050405020304" pitchFamily="18" charset="0"/>
              </a:rPr>
              <a:t>B</a:t>
            </a:r>
            <a:r>
              <a:rPr lang="en-US" altLang="zh-CN" sz="1200" dirty="0">
                <a:solidFill>
                  <a:srgbClr val="000000"/>
                </a:solidFill>
                <a:latin typeface="Microsoft YaHei UI" panose="020B0503020204020204" pitchFamily="18" charset="-122"/>
                <a:cs typeface="Microsoft YaHei UI" panose="020B0503020204020204" pitchFamily="18" charset="-122"/>
              </a:rPr>
              <a:t>的</a:t>
            </a:r>
          </a:p>
        </p:txBody>
      </p:sp>
      <p:sp>
        <p:nvSpPr>
          <p:cNvPr id="17" name="TextBox 1"/>
          <p:cNvSpPr txBox="1"/>
          <p:nvPr/>
        </p:nvSpPr>
        <p:spPr>
          <a:xfrm>
            <a:off x="6769100" y="1638300"/>
            <a:ext cx="1104900" cy="457200"/>
          </a:xfrm>
          <a:prstGeom prst="rect">
            <a:avLst/>
          </a:prstGeom>
          <a:noFill/>
        </p:spPr>
        <p:txBody>
          <a:bodyPr wrap="none" lIns="0" tIns="0" rIns="0" rtlCol="0">
            <a:spAutoFit/>
          </a:bodyPr>
          <a:lstStyle/>
          <a:p>
            <a:pPr>
              <a:lnSpc>
                <a:spcPts val="1200"/>
              </a:lnSpc>
              <a:tabLst>
                <a:tab pos="25400" algn="l"/>
                <a:tab pos="419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客户</a:t>
            </a:r>
            <a:r>
              <a:rPr lang="en-US" altLang="zh-CN" sz="1200" dirty="0">
                <a:latin typeface="Times New Roman" panose="02020603050405020304" pitchFamily="18" charset="0"/>
                <a:cs typeface="Times New Roman" panose="02020603050405020304" pitchFamily="18" charset="0"/>
              </a:rPr>
              <a:t> </a:t>
            </a:r>
            <a:r>
              <a:rPr lang="en-US" altLang="zh-CN" sz="1200" b="1" dirty="0">
                <a:solidFill>
                  <a:srgbClr val="000000"/>
                </a:solidFill>
                <a:latin typeface="Times New Roman" panose="02020603050405020304" pitchFamily="18" charset="0"/>
                <a:cs typeface="Times New Roman" panose="02020603050405020304" pitchFamily="18" charset="0"/>
              </a:rPr>
              <a:t>$APPEALS</a:t>
            </a:r>
          </a:p>
          <a:p>
            <a:pPr>
              <a:lnSpc>
                <a:spcPts val="1100"/>
              </a:lnSpc>
              <a:tabLst>
                <a:tab pos="25400" algn="l"/>
                <a:tab pos="419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分析</a:t>
            </a:r>
          </a:p>
          <a:p>
            <a:pPr>
              <a:lnSpc>
                <a:spcPts val="1200"/>
              </a:lnSpc>
              <a:tabLst>
                <a:tab pos="25400" algn="l"/>
                <a:tab pos="419100" algn="l"/>
              </a:tabLst>
            </a:pPr>
            <a:r>
              <a:rPr lang="en-US" altLang="zh-CN" dirty="0"/>
              <a:t>	</a:t>
            </a:r>
            <a:r>
              <a:rPr lang="en-US" altLang="zh-CN" sz="695" dirty="0">
                <a:solidFill>
                  <a:srgbClr val="000000"/>
                </a:solidFill>
                <a:latin typeface="Microsoft YaHei UI" panose="020B0503020204020204" pitchFamily="18" charset="-122"/>
                <a:cs typeface="Microsoft YaHei UI" panose="020B0503020204020204" pitchFamily="18" charset="-122"/>
              </a:rPr>
              <a:t>竞争对手</a:t>
            </a:r>
          </a:p>
        </p:txBody>
      </p:sp>
      <p:sp>
        <p:nvSpPr>
          <p:cNvPr id="18" name="TextBox 1"/>
          <p:cNvSpPr txBox="1"/>
          <p:nvPr/>
        </p:nvSpPr>
        <p:spPr>
          <a:xfrm>
            <a:off x="711200" y="3517900"/>
            <a:ext cx="1295400" cy="901700"/>
          </a:xfrm>
          <a:prstGeom prst="rect">
            <a:avLst/>
          </a:prstGeom>
          <a:noFill/>
        </p:spPr>
        <p:txBody>
          <a:bodyPr wrap="none" lIns="0" tIns="0" rIns="0" rtlCol="0">
            <a:spAutoFit/>
          </a:bodyPr>
          <a:lstStyle/>
          <a:p>
            <a:pPr>
              <a:lnSpc>
                <a:spcPts val="1200"/>
              </a:lnSpc>
              <a:tabLst>
                <a:tab pos="50800" algn="l"/>
                <a:tab pos="406400" algn="l"/>
                <a:tab pos="9398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对细分市场</a:t>
            </a:r>
            <a:r>
              <a:rPr lang="en-US" altLang="zh-CN" sz="1200" b="1" dirty="0">
                <a:solidFill>
                  <a:srgbClr val="000000"/>
                </a:solidFill>
                <a:latin typeface="Times New Roman" panose="02020603050405020304" pitchFamily="18" charset="0"/>
                <a:cs typeface="Times New Roman" panose="02020603050405020304" pitchFamily="18" charset="0"/>
              </a:rPr>
              <a:t>D</a:t>
            </a:r>
            <a:r>
              <a:rPr lang="en-US" altLang="zh-CN" sz="1200" dirty="0">
                <a:solidFill>
                  <a:srgbClr val="000000"/>
                </a:solidFill>
                <a:latin typeface="Microsoft YaHei UI" panose="020B0503020204020204" pitchFamily="18" charset="-122"/>
                <a:cs typeface="Microsoft YaHei UI" panose="020B0503020204020204" pitchFamily="18" charset="-122"/>
              </a:rPr>
              <a:t>的</a:t>
            </a:r>
          </a:p>
          <a:p>
            <a:pPr>
              <a:lnSpc>
                <a:spcPts val="1400"/>
              </a:lnSpc>
              <a:tabLst>
                <a:tab pos="50800" algn="l"/>
                <a:tab pos="406400" algn="l"/>
                <a:tab pos="9398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客户</a:t>
            </a:r>
            <a:r>
              <a:rPr lang="en-US" altLang="zh-CN" sz="1200" dirty="0">
                <a:latin typeface="Times New Roman" panose="02020603050405020304" pitchFamily="18" charset="0"/>
                <a:cs typeface="Times New Roman" panose="02020603050405020304" pitchFamily="18" charset="0"/>
              </a:rPr>
              <a:t> </a:t>
            </a:r>
            <a:r>
              <a:rPr lang="en-US" altLang="zh-CN" sz="1200" b="1" dirty="0">
                <a:solidFill>
                  <a:srgbClr val="000000"/>
                </a:solidFill>
                <a:latin typeface="Times New Roman" panose="02020603050405020304" pitchFamily="18" charset="0"/>
                <a:cs typeface="Times New Roman" panose="02020603050405020304" pitchFamily="18" charset="0"/>
              </a:rPr>
              <a:t>$APPEALS</a:t>
            </a:r>
          </a:p>
          <a:p>
            <a:pPr>
              <a:lnSpc>
                <a:spcPts val="1100"/>
              </a:lnSpc>
              <a:tabLst>
                <a:tab pos="50800" algn="l"/>
                <a:tab pos="406400" algn="l"/>
                <a:tab pos="9398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分析</a:t>
            </a:r>
          </a:p>
          <a:p>
            <a:pPr>
              <a:lnSpc>
                <a:spcPts val="1000"/>
              </a:lnSpc>
            </a:pPr>
            <a:endParaRPr lang="en-US" altLang="zh-CN" dirty="0"/>
          </a:p>
          <a:p>
            <a:pPr>
              <a:lnSpc>
                <a:spcPts val="1000"/>
              </a:lnSpc>
            </a:pPr>
            <a:endParaRPr lang="en-US" altLang="zh-CN" dirty="0"/>
          </a:p>
          <a:p>
            <a:pPr>
              <a:lnSpc>
                <a:spcPts val="1200"/>
              </a:lnSpc>
              <a:tabLst>
                <a:tab pos="50800" algn="l"/>
                <a:tab pos="406400" algn="l"/>
                <a:tab pos="939800" algn="l"/>
              </a:tabLst>
            </a:pPr>
            <a:r>
              <a:rPr lang="en-US" altLang="zh-CN" dirty="0"/>
              <a:t>			</a:t>
            </a:r>
            <a:r>
              <a:rPr lang="en-US" altLang="zh-CN" sz="695" dirty="0">
                <a:solidFill>
                  <a:srgbClr val="000000"/>
                </a:solidFill>
                <a:latin typeface="Microsoft YaHei UI" panose="020B0503020204020204" pitchFamily="18" charset="-122"/>
                <a:cs typeface="Microsoft YaHei UI" panose="020B0503020204020204" pitchFamily="18" charset="-122"/>
              </a:rPr>
              <a:t>竞争对手</a:t>
            </a:r>
          </a:p>
        </p:txBody>
      </p:sp>
      <p:sp>
        <p:nvSpPr>
          <p:cNvPr id="19" name="TextBox 1"/>
          <p:cNvSpPr txBox="1"/>
          <p:nvPr/>
        </p:nvSpPr>
        <p:spPr>
          <a:xfrm>
            <a:off x="6858000" y="3619500"/>
            <a:ext cx="1104900" cy="469900"/>
          </a:xfrm>
          <a:prstGeom prst="rect">
            <a:avLst/>
          </a:prstGeom>
          <a:noFill/>
        </p:spPr>
        <p:txBody>
          <a:bodyPr wrap="none" lIns="0" tIns="0" rIns="0" rtlCol="0">
            <a:spAutoFit/>
          </a:bodyPr>
          <a:lstStyle/>
          <a:p>
            <a:pPr>
              <a:lnSpc>
                <a:spcPts val="1200"/>
              </a:lnSpc>
              <a:tabLst>
                <a:tab pos="63500" algn="l"/>
                <a:tab pos="4318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对细分市场</a:t>
            </a:r>
            <a:r>
              <a:rPr lang="en-US" altLang="zh-CN" sz="1200" b="1" dirty="0">
                <a:solidFill>
                  <a:srgbClr val="000000"/>
                </a:solidFill>
                <a:latin typeface="Times New Roman" panose="02020603050405020304" pitchFamily="18" charset="0"/>
                <a:cs typeface="Times New Roman" panose="02020603050405020304" pitchFamily="18" charset="0"/>
              </a:rPr>
              <a:t>C</a:t>
            </a:r>
            <a:r>
              <a:rPr lang="en-US" altLang="zh-CN" sz="1200" dirty="0">
                <a:solidFill>
                  <a:srgbClr val="000000"/>
                </a:solidFill>
                <a:latin typeface="Microsoft YaHei UI" panose="020B0503020204020204" pitchFamily="18" charset="-122"/>
                <a:cs typeface="Microsoft YaHei UI" panose="020B0503020204020204" pitchFamily="18" charset="-122"/>
              </a:rPr>
              <a:t>的</a:t>
            </a:r>
          </a:p>
          <a:p>
            <a:pPr>
              <a:lnSpc>
                <a:spcPts val="1300"/>
              </a:lnSpc>
              <a:tabLst>
                <a:tab pos="63500" algn="l"/>
                <a:tab pos="4318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客户</a:t>
            </a:r>
            <a:r>
              <a:rPr lang="en-US" altLang="zh-CN" sz="1200" dirty="0">
                <a:latin typeface="Times New Roman" panose="02020603050405020304" pitchFamily="18" charset="0"/>
                <a:cs typeface="Times New Roman" panose="02020603050405020304" pitchFamily="18" charset="0"/>
              </a:rPr>
              <a:t> </a:t>
            </a:r>
            <a:r>
              <a:rPr lang="en-US" altLang="zh-CN" sz="1200" b="1" dirty="0">
                <a:solidFill>
                  <a:srgbClr val="000000"/>
                </a:solidFill>
                <a:latin typeface="Times New Roman" panose="02020603050405020304" pitchFamily="18" charset="0"/>
                <a:cs typeface="Times New Roman" panose="02020603050405020304" pitchFamily="18" charset="0"/>
              </a:rPr>
              <a:t>$APPEALS</a:t>
            </a:r>
          </a:p>
          <a:p>
            <a:pPr>
              <a:lnSpc>
                <a:spcPts val="1100"/>
              </a:lnSpc>
              <a:tabLst>
                <a:tab pos="63500" algn="l"/>
                <a:tab pos="4318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分析</a:t>
            </a:r>
          </a:p>
        </p:txBody>
      </p:sp>
      <p:sp>
        <p:nvSpPr>
          <p:cNvPr id="20" name="TextBox 1"/>
          <p:cNvSpPr txBox="1"/>
          <p:nvPr/>
        </p:nvSpPr>
        <p:spPr>
          <a:xfrm>
            <a:off x="533400" y="292100"/>
            <a:ext cx="67691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组合分析结束时完成深入的细分市场$APPEAL分析</a:t>
            </a:r>
          </a:p>
        </p:txBody>
      </p:sp>
      <p:sp>
        <p:nvSpPr>
          <p:cNvPr id="21" name="日期占位符 20"/>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445871" y="1018158"/>
          <a:ext cx="8158630" cy="5033072"/>
        </p:xfrm>
        <a:graphic>
          <a:graphicData uri="http://schemas.openxmlformats.org/drawingml/2006/table">
            <a:tbl>
              <a:tblPr/>
              <a:tblGrid>
                <a:gridCol w="1631721">
                  <a:extLst>
                    <a:ext uri="{9D8B030D-6E8A-4147-A177-3AD203B41FA5}">
                      <a16:colId xmlns:a16="http://schemas.microsoft.com/office/drawing/2014/main" val="20000"/>
                    </a:ext>
                  </a:extLst>
                </a:gridCol>
                <a:gridCol w="1632458">
                  <a:extLst>
                    <a:ext uri="{9D8B030D-6E8A-4147-A177-3AD203B41FA5}">
                      <a16:colId xmlns:a16="http://schemas.microsoft.com/office/drawing/2014/main" val="20001"/>
                    </a:ext>
                  </a:extLst>
                </a:gridCol>
                <a:gridCol w="1630171">
                  <a:extLst>
                    <a:ext uri="{9D8B030D-6E8A-4147-A177-3AD203B41FA5}">
                      <a16:colId xmlns:a16="http://schemas.microsoft.com/office/drawing/2014/main" val="20002"/>
                    </a:ext>
                  </a:extLst>
                </a:gridCol>
                <a:gridCol w="272034">
                  <a:extLst>
                    <a:ext uri="{9D8B030D-6E8A-4147-A177-3AD203B41FA5}">
                      <a16:colId xmlns:a16="http://schemas.microsoft.com/office/drawing/2014/main" val="20003"/>
                    </a:ext>
                  </a:extLst>
                </a:gridCol>
                <a:gridCol w="1359661">
                  <a:extLst>
                    <a:ext uri="{9D8B030D-6E8A-4147-A177-3AD203B41FA5}">
                      <a16:colId xmlns:a16="http://schemas.microsoft.com/office/drawing/2014/main" val="20004"/>
                    </a:ext>
                  </a:extLst>
                </a:gridCol>
                <a:gridCol w="1632585">
                  <a:extLst>
                    <a:ext uri="{9D8B030D-6E8A-4147-A177-3AD203B41FA5}">
                      <a16:colId xmlns:a16="http://schemas.microsoft.com/office/drawing/2014/main" val="20005"/>
                    </a:ext>
                  </a:extLst>
                </a:gridCol>
              </a:tblGrid>
              <a:tr h="312293">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细分市场的名称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当前的机会</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未来3年增长率</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当前的市场份额</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关键的购买者</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40233">
                <a:tc>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2">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12166">
                <a:tc gridSpan="6">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描述如何在本细分市场里赚钱（公司以及关键竞争对手的增值/业务模式）</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0359">
                <a:tc gridSpan="6">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9369">
                <a:tc grid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描述最重要的5个业务驱动（…本</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细分市场里客户最关心的事项）</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4">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描述本细分市场里，客户面临的主要问题</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0233">
                <a:tc gridSpan="2">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4">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12165">
                <a:tc gridSpan="6">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描述本细分市场内现有的产品包和竞争对手提供的产品包</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40360">
                <a:tc gridSpan="6">
                  <a:txBody>
                    <a:bodyPr/>
                    <a:lstStyle/>
                    <a:p>
                      <a:endParaRPr lang="zh-CN" altLang="en-US" dirty="0"/>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39241">
                <a:tc gridSpan="4">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按照每项客户$APPEALS类别，描述客户的关键购买标准</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2">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描述主要的竞争对手以及市场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份额</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54695">
                <a:tc gridSpan="4">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价格</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可获得性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包装</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性能</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易用性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保证性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生命周期成本</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社会接受度</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gridSpan="2">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hMerge="1">
                  <a:txBody>
                    <a:bodyPr/>
                    <a:lstStyle/>
                    <a:p>
                      <a:endParaRPr lang="zh-CN"/>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2" name="TextBox 1"/>
          <p:cNvSpPr txBox="1"/>
          <p:nvPr/>
        </p:nvSpPr>
        <p:spPr>
          <a:xfrm>
            <a:off x="533400" y="266700"/>
            <a:ext cx="53340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组合分析结束时更新细分市场概貌</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611555" y="2492882"/>
          <a:ext cx="7488885" cy="3793247"/>
        </p:xfrm>
        <a:graphic>
          <a:graphicData uri="http://schemas.openxmlformats.org/drawingml/2006/table">
            <a:tbl>
              <a:tblPr/>
              <a:tblGrid>
                <a:gridCol w="2232228">
                  <a:extLst>
                    <a:ext uri="{9D8B030D-6E8A-4147-A177-3AD203B41FA5}">
                      <a16:colId xmlns:a16="http://schemas.microsoft.com/office/drawing/2014/main" val="20000"/>
                    </a:ext>
                  </a:extLst>
                </a:gridCol>
                <a:gridCol w="2880360">
                  <a:extLst>
                    <a:ext uri="{9D8B030D-6E8A-4147-A177-3AD203B41FA5}">
                      <a16:colId xmlns:a16="http://schemas.microsoft.com/office/drawing/2014/main" val="20001"/>
                    </a:ext>
                  </a:extLst>
                </a:gridCol>
                <a:gridCol w="2376297">
                  <a:extLst>
                    <a:ext uri="{9D8B030D-6E8A-4147-A177-3AD203B41FA5}">
                      <a16:colId xmlns:a16="http://schemas.microsoft.com/office/drawing/2014/main" val="20002"/>
                    </a:ext>
                  </a:extLst>
                </a:gridCol>
              </a:tblGrid>
              <a:tr h="882395">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始于：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制定业务策略</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目的：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通过该流程，使产品线能够制定出自己的</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105" dirty="0">
                          <a:solidFill>
                            <a:srgbClr val="000000"/>
                          </a:solidFill>
                          <a:latin typeface="Microsoft YaHei UI" panose="020B0503020204020204" pitchFamily="18" charset="-122"/>
                          <a:cs typeface="Microsoft YaHei UI" panose="020B0503020204020204" pitchFamily="18" charset="-122"/>
                        </a:rPr>
                        <a:t>业务战略与方向，并确定出针对不同业务</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Microsoft YaHei UI" panose="020B0503020204020204" pitchFamily="18" charset="-122"/>
                          <a:cs typeface="Microsoft YaHei UI" panose="020B0503020204020204" pitchFamily="18" charset="-122"/>
                        </a:rPr>
                        <a:t>要素的行动/选择。</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终于：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制定业务计划并归档</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0"/>
                  </a:ext>
                </a:extLst>
              </a:tr>
              <a:tr h="2209800">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输入：</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使命说明与市场定义</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对市场的理解</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目标细分市场</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活动：</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制定业务策略</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制定业务计划并将其归档</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制定产品包策略与计划</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制定定价/条款（定价与促销、融资、独</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Microsoft YaHei UI" panose="020B0503020204020204" pitchFamily="18" charset="-122"/>
                          <a:cs typeface="Microsoft YaHei UI" panose="020B0503020204020204" pitchFamily="18" charset="-122"/>
                        </a:rPr>
                        <a:t>有条款与保修）策略与计划</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制定分销策略与计划</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制定支持策略与计划</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制定履行策略与计划</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制定绩效/风险评估</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将业务策略与计划归档</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传达业务策略与计划</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产品线业务计划</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701052">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来源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第1步：理解市场</a:t>
                      </a:r>
                      <a:endParaRPr lang="zh-CN" altLang="en-US" sz="11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第2步：进行市场细分</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客户：</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105" dirty="0">
                          <a:solidFill>
                            <a:srgbClr val="000000"/>
                          </a:solidFill>
                          <a:latin typeface="Times New Roman" panose="02020603050405020304" pitchFamily="18" charset="0"/>
                          <a:cs typeface="Times New Roman" panose="02020603050405020304" pitchFamily="18" charset="0"/>
                        </a:rPr>
                        <a:t>•</a:t>
                      </a:r>
                      <a:r>
                        <a:rPr lang="en-US" altLang="zh-CN" sz="1105" dirty="0">
                          <a:solidFill>
                            <a:srgbClr val="000000"/>
                          </a:solidFill>
                          <a:latin typeface="Microsoft YaHei UI" panose="020B0503020204020204" pitchFamily="18" charset="-122"/>
                          <a:cs typeface="Microsoft YaHei UI" panose="020B0503020204020204" pitchFamily="18" charset="-122"/>
                        </a:rPr>
                        <a:t>IPMT</a:t>
                      </a:r>
                      <a:endParaRPr lang="zh-CN" altLang="en-US" sz="11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342900" y="292100"/>
            <a:ext cx="8013700" cy="10922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STEP4：制定业务策略和计划</a:t>
            </a:r>
          </a:p>
          <a:p>
            <a:pPr>
              <a:lnSpc>
                <a:spcPts val="2200"/>
              </a:lnSpc>
              <a:tabLst>
                <a:tab pos="215900" algn="l"/>
              </a:tabLst>
            </a:pPr>
            <a:r>
              <a:rPr lang="en-US" altLang="zh-CN" dirty="0"/>
              <a:t>	</a:t>
            </a:r>
            <a:r>
              <a:rPr lang="en-US" altLang="zh-CN" sz="1595" dirty="0">
                <a:solidFill>
                  <a:srgbClr val="595757"/>
                </a:solidFill>
                <a:latin typeface="Microsoft YaHei UI" panose="020B0503020204020204" pitchFamily="18" charset="-122"/>
                <a:cs typeface="Microsoft YaHei UI" panose="020B0503020204020204" pitchFamily="18" charset="-122"/>
              </a:rPr>
              <a:t>进行需要的研究和分析，确定什么产品包/解决方案对细分市场和/或事业部是最重要的</a:t>
            </a:r>
          </a:p>
          <a:p>
            <a:pPr>
              <a:lnSpc>
                <a:spcPts val="2300"/>
              </a:lnSpc>
              <a:tabLst>
                <a:tab pos="215900" algn="l"/>
              </a:tabLst>
            </a:pPr>
            <a:r>
              <a:rPr lang="en-US" altLang="zh-CN" dirty="0"/>
              <a:t>	</a:t>
            </a:r>
            <a:r>
              <a:rPr lang="en-US" altLang="zh-CN" sz="1595" dirty="0">
                <a:solidFill>
                  <a:srgbClr val="595757"/>
                </a:solidFill>
                <a:latin typeface="Microsoft YaHei UI" panose="020B0503020204020204" pitchFamily="18" charset="-122"/>
                <a:cs typeface="Microsoft YaHei UI" panose="020B0503020204020204" pitchFamily="18" charset="-122"/>
              </a:rPr>
              <a:t>。制定业务计划（产品线业务计划、细分市场业务计划、产品包/解决方案业务计划）。</a:t>
            </a:r>
          </a:p>
        </p:txBody>
      </p:sp>
      <p:sp>
        <p:nvSpPr>
          <p:cNvPr id="6" name="TextBox 1"/>
          <p:cNvSpPr txBox="1"/>
          <p:nvPr/>
        </p:nvSpPr>
        <p:spPr>
          <a:xfrm>
            <a:off x="558800" y="1447800"/>
            <a:ext cx="6096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目的：</a:t>
            </a:r>
          </a:p>
        </p:txBody>
      </p:sp>
      <p:sp>
        <p:nvSpPr>
          <p:cNvPr id="7" name="TextBox 1"/>
          <p:cNvSpPr txBox="1"/>
          <p:nvPr/>
        </p:nvSpPr>
        <p:spPr>
          <a:xfrm>
            <a:off x="558800" y="1790700"/>
            <a:ext cx="4267200" cy="520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制定产品线的业务方向和策略，并确定针对不同业务要</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素的策略和计划</a:t>
            </a:r>
          </a:p>
        </p:txBody>
      </p:sp>
      <p:sp>
        <p:nvSpPr>
          <p:cNvPr id="8" name="TextBox 1"/>
          <p:cNvSpPr txBox="1"/>
          <p:nvPr/>
        </p:nvSpPr>
        <p:spPr>
          <a:xfrm>
            <a:off x="5448300" y="1460500"/>
            <a:ext cx="812800" cy="2540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交付件：</a:t>
            </a:r>
          </a:p>
        </p:txBody>
      </p:sp>
      <p:sp>
        <p:nvSpPr>
          <p:cNvPr id="9" name="TextBox 1"/>
          <p:cNvSpPr txBox="1"/>
          <p:nvPr/>
        </p:nvSpPr>
        <p:spPr>
          <a:xfrm>
            <a:off x="5448300" y="1841500"/>
            <a:ext cx="50800" cy="4953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p:txBody>
      </p:sp>
      <p:sp>
        <p:nvSpPr>
          <p:cNvPr id="10" name="TextBox 1"/>
          <p:cNvSpPr txBox="1"/>
          <p:nvPr/>
        </p:nvSpPr>
        <p:spPr>
          <a:xfrm>
            <a:off x="5791200" y="1803400"/>
            <a:ext cx="1244600" cy="5207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产品线业务计划</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产品线产品路标</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940295" y="0"/>
            <a:ext cx="2203704" cy="2197100"/>
          </a:xfrm>
          <a:custGeom>
            <a:avLst/>
            <a:gdLst>
              <a:gd name="connsiteX0" fmla="*/ 0 w 2203704"/>
              <a:gd name="connsiteY0" fmla="*/ 0 h 2197100"/>
              <a:gd name="connsiteX1" fmla="*/ 2203704 w 2203704"/>
              <a:gd name="connsiteY1" fmla="*/ 0 h 2197100"/>
              <a:gd name="connsiteX2" fmla="*/ 2203704 w 2203704"/>
              <a:gd name="connsiteY2" fmla="*/ 2197100 h 2197100"/>
              <a:gd name="connsiteX3" fmla="*/ 0 w 2203704"/>
              <a:gd name="connsiteY3" fmla="*/ 2197100 h 2197100"/>
              <a:gd name="connsiteX4" fmla="*/ 0 w 2203704"/>
              <a:gd name="connsiteY4" fmla="*/ 0 h 2197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03704" h="2197100">
                <a:moveTo>
                  <a:pt x="0" y="0"/>
                </a:moveTo>
                <a:lnTo>
                  <a:pt x="2203704" y="0"/>
                </a:lnTo>
                <a:lnTo>
                  <a:pt x="2203704" y="2197100"/>
                </a:lnTo>
                <a:lnTo>
                  <a:pt x="0" y="21971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6907" y="202691"/>
            <a:ext cx="931164" cy="746759"/>
          </a:xfrm>
          <a:custGeom>
            <a:avLst/>
            <a:gdLst>
              <a:gd name="connsiteX0" fmla="*/ 209423 w 931164"/>
              <a:gd name="connsiteY0" fmla="*/ 739647 h 746759"/>
              <a:gd name="connsiteX1" fmla="*/ 701929 w 931164"/>
              <a:gd name="connsiteY1" fmla="*/ 740410 h 746759"/>
              <a:gd name="connsiteX2" fmla="*/ 779780 w 931164"/>
              <a:gd name="connsiteY2" fmla="*/ 608202 h 746759"/>
              <a:gd name="connsiteX3" fmla="*/ 853821 w 931164"/>
              <a:gd name="connsiteY3" fmla="*/ 473075 h 746759"/>
              <a:gd name="connsiteX4" fmla="*/ 924814 w 931164"/>
              <a:gd name="connsiteY4" fmla="*/ 336295 h 746759"/>
              <a:gd name="connsiteX5" fmla="*/ 777494 w 931164"/>
              <a:gd name="connsiteY5" fmla="*/ 419608 h 746759"/>
              <a:gd name="connsiteX6" fmla="*/ 6350 w 931164"/>
              <a:gd name="connsiteY6" fmla="*/ 6350 h 746759"/>
              <a:gd name="connsiteX7" fmla="*/ 179705 w 931164"/>
              <a:gd name="connsiteY7" fmla="*/ 219456 h 746759"/>
              <a:gd name="connsiteX8" fmla="*/ 72771 w 931164"/>
              <a:gd name="connsiteY8" fmla="*/ 466216 h 746759"/>
              <a:gd name="connsiteX9" fmla="*/ 374396 w 931164"/>
              <a:gd name="connsiteY9" fmla="*/ 646430 h 746759"/>
              <a:gd name="connsiteX10" fmla="*/ 209423 w 931164"/>
              <a:gd name="connsiteY10" fmla="*/ 739647 h 7467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31164" h="746759">
                <a:moveTo>
                  <a:pt x="209423" y="739647"/>
                </a:moveTo>
                <a:lnTo>
                  <a:pt x="701929" y="740410"/>
                </a:lnTo>
                <a:lnTo>
                  <a:pt x="779780" y="608202"/>
                </a:lnTo>
                <a:lnTo>
                  <a:pt x="853821" y="473075"/>
                </a:lnTo>
                <a:lnTo>
                  <a:pt x="924814" y="336295"/>
                </a:lnTo>
                <a:lnTo>
                  <a:pt x="777494" y="419608"/>
                </a:lnTo>
                <a:cubicBezTo>
                  <a:pt x="611885" y="163957"/>
                  <a:pt x="309626" y="6350"/>
                  <a:pt x="6350" y="6350"/>
                </a:cubicBezTo>
                <a:lnTo>
                  <a:pt x="179705" y="219456"/>
                </a:lnTo>
                <a:lnTo>
                  <a:pt x="72771" y="466216"/>
                </a:lnTo>
                <a:cubicBezTo>
                  <a:pt x="191008" y="486663"/>
                  <a:pt x="300355" y="552069"/>
                  <a:pt x="374396" y="646430"/>
                </a:cubicBezTo>
                <a:lnTo>
                  <a:pt x="209423" y="73964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287511" y="742187"/>
            <a:ext cx="717804" cy="896111"/>
          </a:xfrm>
          <a:custGeom>
            <a:avLst/>
            <a:gdLst>
              <a:gd name="connsiteX0" fmla="*/ 223266 w 717804"/>
              <a:gd name="connsiteY0" fmla="*/ 889762 h 896111"/>
              <a:gd name="connsiteX1" fmla="*/ 711454 w 717804"/>
              <a:gd name="connsiteY1" fmla="*/ 879856 h 896111"/>
              <a:gd name="connsiteX2" fmla="*/ 560196 w 717804"/>
              <a:gd name="connsiteY2" fmla="*/ 795020 h 896111"/>
              <a:gd name="connsiteX3" fmla="*/ 587629 w 717804"/>
              <a:gd name="connsiteY3" fmla="*/ 6350 h 896111"/>
              <a:gd name="connsiteX4" fmla="*/ 458596 w 717804"/>
              <a:gd name="connsiteY4" fmla="*/ 232409 h 896111"/>
              <a:gd name="connsiteX5" fmla="*/ 178943 w 717804"/>
              <a:gd name="connsiteY5" fmla="*/ 229362 h 896111"/>
              <a:gd name="connsiteX6" fmla="*/ 156844 w 717804"/>
              <a:gd name="connsiteY6" fmla="*/ 568325 h 896111"/>
              <a:gd name="connsiteX7" fmla="*/ 6350 w 717804"/>
              <a:gd name="connsiteY7" fmla="*/ 486664 h 896111"/>
              <a:gd name="connsiteX8" fmla="*/ 223266 w 717804"/>
              <a:gd name="connsiteY8" fmla="*/ 889762 h 8961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7804" h="896111">
                <a:moveTo>
                  <a:pt x="223266" y="889762"/>
                </a:moveTo>
                <a:lnTo>
                  <a:pt x="711454" y="879856"/>
                </a:lnTo>
                <a:lnTo>
                  <a:pt x="560196" y="795020"/>
                </a:lnTo>
                <a:cubicBezTo>
                  <a:pt x="696848" y="555117"/>
                  <a:pt x="707390" y="255523"/>
                  <a:pt x="587629" y="6350"/>
                </a:cubicBezTo>
                <a:lnTo>
                  <a:pt x="458596" y="232409"/>
                </a:lnTo>
                <a:lnTo>
                  <a:pt x="178943" y="229362"/>
                </a:lnTo>
                <a:cubicBezTo>
                  <a:pt x="216154" y="337820"/>
                  <a:pt x="205613" y="465073"/>
                  <a:pt x="156844" y="568325"/>
                </a:cubicBezTo>
                <a:lnTo>
                  <a:pt x="6350" y="486664"/>
                </a:lnTo>
                <a:lnTo>
                  <a:pt x="223266" y="88976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057643" y="1290827"/>
            <a:ext cx="894588" cy="734568"/>
          </a:xfrm>
          <a:custGeom>
            <a:avLst/>
            <a:gdLst>
              <a:gd name="connsiteX0" fmla="*/ 316103 w 894588"/>
              <a:gd name="connsiteY0" fmla="*/ 6350 h 734568"/>
              <a:gd name="connsiteX1" fmla="*/ 6350 w 894588"/>
              <a:gd name="connsiteY1" fmla="*/ 370713 h 734568"/>
              <a:gd name="connsiteX2" fmla="*/ 179197 w 894588"/>
              <a:gd name="connsiteY2" fmla="*/ 309625 h 734568"/>
              <a:gd name="connsiteX3" fmla="*/ 877443 w 894588"/>
              <a:gd name="connsiteY3" fmla="*/ 728217 h 734568"/>
              <a:gd name="connsiteX4" fmla="*/ 750570 w 894588"/>
              <a:gd name="connsiteY4" fmla="*/ 517398 h 734568"/>
              <a:gd name="connsiteX5" fmla="*/ 888238 w 894588"/>
              <a:gd name="connsiteY5" fmla="*/ 271399 h 734568"/>
              <a:gd name="connsiteX6" fmla="*/ 638175 w 894588"/>
              <a:gd name="connsiteY6" fmla="*/ 146938 h 734568"/>
              <a:gd name="connsiteX7" fmla="*/ 786511 w 894588"/>
              <a:gd name="connsiteY7" fmla="*/ 93472 h 734568"/>
              <a:gd name="connsiteX8" fmla="*/ 316103 w 894588"/>
              <a:gd name="connsiteY8" fmla="*/ 6350 h 7345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894588" h="734568">
                <a:moveTo>
                  <a:pt x="316103" y="6350"/>
                </a:moveTo>
                <a:lnTo>
                  <a:pt x="6350" y="370713"/>
                </a:lnTo>
                <a:lnTo>
                  <a:pt x="179197" y="309625"/>
                </a:lnTo>
                <a:cubicBezTo>
                  <a:pt x="333502" y="547497"/>
                  <a:pt x="594995" y="703198"/>
                  <a:pt x="877443" y="728217"/>
                </a:cubicBezTo>
                <a:lnTo>
                  <a:pt x="750570" y="517398"/>
                </a:lnTo>
                <a:lnTo>
                  <a:pt x="888238" y="271399"/>
                </a:lnTo>
                <a:cubicBezTo>
                  <a:pt x="794004" y="258952"/>
                  <a:pt x="706755" y="211455"/>
                  <a:pt x="638175" y="146938"/>
                </a:cubicBezTo>
                <a:lnTo>
                  <a:pt x="786511" y="93472"/>
                </a:lnTo>
                <a:lnTo>
                  <a:pt x="3161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7252716" y="64007"/>
            <a:ext cx="928115" cy="813816"/>
          </a:xfrm>
          <a:custGeom>
            <a:avLst/>
            <a:gdLst>
              <a:gd name="connsiteX0" fmla="*/ 406780 w 928115"/>
              <a:gd name="connsiteY0" fmla="*/ 807466 h 813816"/>
              <a:gd name="connsiteX1" fmla="*/ 712342 w 928115"/>
              <a:gd name="connsiteY1" fmla="*/ 608583 h 813816"/>
              <a:gd name="connsiteX2" fmla="*/ 737615 w 928115"/>
              <a:gd name="connsiteY2" fmla="*/ 778509 h 813816"/>
              <a:gd name="connsiteX3" fmla="*/ 921765 w 928115"/>
              <a:gd name="connsiteY3" fmla="*/ 365379 h 813816"/>
              <a:gd name="connsiteX4" fmla="*/ 645921 w 928115"/>
              <a:gd name="connsiteY4" fmla="*/ 6350 h 813816"/>
              <a:gd name="connsiteX5" fmla="*/ 646683 w 928115"/>
              <a:gd name="connsiteY5" fmla="*/ 159512 h 813816"/>
              <a:gd name="connsiteX6" fmla="*/ 6350 w 928115"/>
              <a:gd name="connsiteY6" fmla="*/ 585597 h 813816"/>
              <a:gd name="connsiteX7" fmla="*/ 267715 w 928115"/>
              <a:gd name="connsiteY7" fmla="*/ 587121 h 813816"/>
              <a:gd name="connsiteX8" fmla="*/ 406780 w 928115"/>
              <a:gd name="connsiteY8" fmla="*/ 807466 h 8138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928115" h="813816">
                <a:moveTo>
                  <a:pt x="406780" y="807466"/>
                </a:moveTo>
                <a:cubicBezTo>
                  <a:pt x="478663" y="705993"/>
                  <a:pt x="588644" y="629665"/>
                  <a:pt x="712342" y="608583"/>
                </a:cubicBezTo>
                <a:lnTo>
                  <a:pt x="737615" y="778509"/>
                </a:lnTo>
                <a:lnTo>
                  <a:pt x="921765" y="365379"/>
                </a:lnTo>
                <a:lnTo>
                  <a:pt x="645921" y="6350"/>
                </a:lnTo>
                <a:lnTo>
                  <a:pt x="646683" y="159512"/>
                </a:lnTo>
                <a:cubicBezTo>
                  <a:pt x="374268" y="209930"/>
                  <a:pt x="153542" y="349504"/>
                  <a:pt x="6350" y="585597"/>
                </a:cubicBezTo>
                <a:lnTo>
                  <a:pt x="267715" y="587121"/>
                </a:lnTo>
                <a:lnTo>
                  <a:pt x="406780" y="80746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7010400" y="673608"/>
            <a:ext cx="731520" cy="816863"/>
          </a:xfrm>
          <a:custGeom>
            <a:avLst/>
            <a:gdLst>
              <a:gd name="connsiteX0" fmla="*/ 480441 w 731520"/>
              <a:gd name="connsiteY0" fmla="*/ 6350 h 816863"/>
              <a:gd name="connsiteX1" fmla="*/ 6350 w 731520"/>
              <a:gd name="connsiteY1" fmla="*/ 7111 h 816863"/>
              <a:gd name="connsiteX2" fmla="*/ 155447 w 731520"/>
              <a:gd name="connsiteY2" fmla="*/ 91186 h 816863"/>
              <a:gd name="connsiteX3" fmla="*/ 163068 w 731520"/>
              <a:gd name="connsiteY3" fmla="*/ 810513 h 816863"/>
              <a:gd name="connsiteX4" fmla="*/ 349757 w 731520"/>
              <a:gd name="connsiteY4" fmla="*/ 590550 h 816863"/>
              <a:gd name="connsiteX5" fmla="*/ 589788 w 731520"/>
              <a:gd name="connsiteY5" fmla="*/ 628777 h 816863"/>
              <a:gd name="connsiteX6" fmla="*/ 565277 w 731520"/>
              <a:gd name="connsiteY6" fmla="*/ 322580 h 816863"/>
              <a:gd name="connsiteX7" fmla="*/ 725169 w 731520"/>
              <a:gd name="connsiteY7" fmla="*/ 411099 h 816863"/>
              <a:gd name="connsiteX8" fmla="*/ 480441 w 731520"/>
              <a:gd name="connsiteY8" fmla="*/ 6350 h 8168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31520" h="816863">
                <a:moveTo>
                  <a:pt x="480441" y="6350"/>
                </a:moveTo>
                <a:lnTo>
                  <a:pt x="6350" y="7111"/>
                </a:lnTo>
                <a:lnTo>
                  <a:pt x="155447" y="91186"/>
                </a:lnTo>
                <a:cubicBezTo>
                  <a:pt x="56895" y="318008"/>
                  <a:pt x="59690" y="585850"/>
                  <a:pt x="163068" y="810513"/>
                </a:cubicBezTo>
                <a:lnTo>
                  <a:pt x="349757" y="590550"/>
                </a:lnTo>
                <a:lnTo>
                  <a:pt x="589788" y="628777"/>
                </a:lnTo>
                <a:cubicBezTo>
                  <a:pt x="547243" y="540130"/>
                  <a:pt x="534669" y="416433"/>
                  <a:pt x="565277" y="322580"/>
                </a:cubicBezTo>
                <a:lnTo>
                  <a:pt x="725169" y="411099"/>
                </a:lnTo>
                <a:lnTo>
                  <a:pt x="48044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7848600" y="1397508"/>
            <a:ext cx="928116" cy="809244"/>
          </a:xfrm>
          <a:custGeom>
            <a:avLst/>
            <a:gdLst>
              <a:gd name="connsiteX0" fmla="*/ 0 w 928116"/>
              <a:gd name="connsiteY0" fmla="*/ 403478 h 809244"/>
              <a:gd name="connsiteX1" fmla="*/ 233553 w 928116"/>
              <a:gd name="connsiteY1" fmla="*/ 809243 h 809244"/>
              <a:gd name="connsiteX2" fmla="*/ 233553 w 928116"/>
              <a:gd name="connsiteY2" fmla="*/ 622808 h 809244"/>
              <a:gd name="connsiteX3" fmla="*/ 592328 w 928116"/>
              <a:gd name="connsiteY3" fmla="*/ 529590 h 809244"/>
              <a:gd name="connsiteX4" fmla="*/ 928116 w 928116"/>
              <a:gd name="connsiteY4" fmla="*/ 253746 h 809244"/>
              <a:gd name="connsiteX5" fmla="*/ 646430 w 928116"/>
              <a:gd name="connsiteY5" fmla="*/ 268224 h 809244"/>
              <a:gd name="connsiteX6" fmla="*/ 518286 w 928116"/>
              <a:gd name="connsiteY6" fmla="*/ 27558 h 809244"/>
              <a:gd name="connsiteX7" fmla="*/ 233553 w 928116"/>
              <a:gd name="connsiteY7" fmla="*/ 168147 h 809244"/>
              <a:gd name="connsiteX8" fmla="*/ 233553 w 928116"/>
              <a:gd name="connsiteY8" fmla="*/ 0 h 809244"/>
              <a:gd name="connsiteX9" fmla="*/ 0 w 928116"/>
              <a:gd name="connsiteY9" fmla="*/ 403478 h 8092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28116" h="809244">
                <a:moveTo>
                  <a:pt x="0" y="403478"/>
                </a:moveTo>
                <a:lnTo>
                  <a:pt x="233553" y="809243"/>
                </a:lnTo>
                <a:lnTo>
                  <a:pt x="233553" y="622808"/>
                </a:lnTo>
                <a:cubicBezTo>
                  <a:pt x="344931" y="621411"/>
                  <a:pt x="492125" y="578358"/>
                  <a:pt x="592328" y="529590"/>
                </a:cubicBezTo>
                <a:cubicBezTo>
                  <a:pt x="724534" y="466852"/>
                  <a:pt x="840105" y="370586"/>
                  <a:pt x="928116" y="253746"/>
                </a:cubicBezTo>
                <a:lnTo>
                  <a:pt x="646430" y="268224"/>
                </a:lnTo>
                <a:lnTo>
                  <a:pt x="518286" y="27558"/>
                </a:lnTo>
                <a:cubicBezTo>
                  <a:pt x="441325" y="102742"/>
                  <a:pt x="341503" y="156717"/>
                  <a:pt x="233553" y="168147"/>
                </a:cubicBezTo>
                <a:lnTo>
                  <a:pt x="233553" y="0"/>
                </a:lnTo>
                <a:lnTo>
                  <a:pt x="0" y="403478"/>
                </a:lnTo>
              </a:path>
            </a:pathLst>
          </a:custGeom>
          <a:solidFill>
            <a:srgbClr val="CC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7840980" y="1391411"/>
            <a:ext cx="941831" cy="821436"/>
          </a:xfrm>
          <a:custGeom>
            <a:avLst/>
            <a:gdLst>
              <a:gd name="connsiteX0" fmla="*/ 6350 w 941831"/>
              <a:gd name="connsiteY0" fmla="*/ 409575 h 821436"/>
              <a:gd name="connsiteX1" fmla="*/ 240156 w 941831"/>
              <a:gd name="connsiteY1" fmla="*/ 815086 h 821436"/>
              <a:gd name="connsiteX2" fmla="*/ 240156 w 941831"/>
              <a:gd name="connsiteY2" fmla="*/ 628777 h 821436"/>
              <a:gd name="connsiteX3" fmla="*/ 599313 w 941831"/>
              <a:gd name="connsiteY3" fmla="*/ 535558 h 821436"/>
              <a:gd name="connsiteX4" fmla="*/ 935481 w 941831"/>
              <a:gd name="connsiteY4" fmla="*/ 259842 h 821436"/>
              <a:gd name="connsiteX5" fmla="*/ 653541 w 941831"/>
              <a:gd name="connsiteY5" fmla="*/ 274447 h 821436"/>
              <a:gd name="connsiteX6" fmla="*/ 525144 w 941831"/>
              <a:gd name="connsiteY6" fmla="*/ 33909 h 821436"/>
              <a:gd name="connsiteX7" fmla="*/ 240156 w 941831"/>
              <a:gd name="connsiteY7" fmla="*/ 174371 h 821436"/>
              <a:gd name="connsiteX8" fmla="*/ 240156 w 941831"/>
              <a:gd name="connsiteY8" fmla="*/ 6350 h 821436"/>
              <a:gd name="connsiteX9" fmla="*/ 6350 w 941831"/>
              <a:gd name="connsiteY9" fmla="*/ 409575 h 8214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41831" h="821436">
                <a:moveTo>
                  <a:pt x="6350" y="409575"/>
                </a:moveTo>
                <a:lnTo>
                  <a:pt x="240156" y="815086"/>
                </a:lnTo>
                <a:lnTo>
                  <a:pt x="240156" y="628777"/>
                </a:lnTo>
                <a:cubicBezTo>
                  <a:pt x="351663" y="627380"/>
                  <a:pt x="498982" y="584327"/>
                  <a:pt x="599313" y="535558"/>
                </a:cubicBezTo>
                <a:cubicBezTo>
                  <a:pt x="731646" y="472948"/>
                  <a:pt x="847343" y="376682"/>
                  <a:pt x="935481" y="259842"/>
                </a:cubicBezTo>
                <a:lnTo>
                  <a:pt x="653541" y="274447"/>
                </a:lnTo>
                <a:lnTo>
                  <a:pt x="525144" y="33909"/>
                </a:lnTo>
                <a:cubicBezTo>
                  <a:pt x="448182" y="109093"/>
                  <a:pt x="348233" y="163068"/>
                  <a:pt x="240156" y="174371"/>
                </a:cubicBezTo>
                <a:lnTo>
                  <a:pt x="240156" y="6350"/>
                </a:lnTo>
                <a:lnTo>
                  <a:pt x="6350" y="4095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7759700" y="1028700"/>
            <a:ext cx="571500" cy="114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市场及客户</a:t>
            </a:r>
          </a:p>
        </p:txBody>
      </p:sp>
      <p:sp>
        <p:nvSpPr>
          <p:cNvPr id="13" name="TextBox 1"/>
          <p:cNvSpPr txBox="1"/>
          <p:nvPr/>
        </p:nvSpPr>
        <p:spPr>
          <a:xfrm>
            <a:off x="7924800" y="1143000"/>
            <a:ext cx="228600" cy="114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需求</a:t>
            </a:r>
          </a:p>
        </p:txBody>
      </p:sp>
      <p:sp>
        <p:nvSpPr>
          <p:cNvPr id="14" name="TextBox 1"/>
          <p:cNvSpPr txBox="1"/>
          <p:nvPr/>
        </p:nvSpPr>
        <p:spPr>
          <a:xfrm>
            <a:off x="533400" y="177800"/>
            <a:ext cx="48768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制定细分市场业务计划概况</a:t>
            </a:r>
          </a:p>
        </p:txBody>
      </p:sp>
      <p:sp>
        <p:nvSpPr>
          <p:cNvPr id="15" name="TextBox 1"/>
          <p:cNvSpPr txBox="1"/>
          <p:nvPr/>
        </p:nvSpPr>
        <p:spPr>
          <a:xfrm>
            <a:off x="469900" y="990600"/>
            <a:ext cx="5130800" cy="1130300"/>
          </a:xfrm>
          <a:prstGeom prst="rect">
            <a:avLst/>
          </a:prstGeom>
          <a:noFill/>
        </p:spPr>
        <p:txBody>
          <a:bodyPr wrap="none" lIns="0" tIns="0" rIns="0" rtlCol="0">
            <a:spAutoFit/>
          </a:bodyPr>
          <a:lstStyle/>
          <a:p>
            <a:pPr>
              <a:lnSpc>
                <a:spcPts val="2200"/>
              </a:lnSpc>
              <a:tabLst>
                <a:tab pos="2921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目的：</a:t>
            </a:r>
          </a:p>
          <a:p>
            <a:pPr>
              <a:lnSpc>
                <a:spcPts val="1500"/>
              </a:lnSpc>
              <a:tabLst>
                <a:tab pos="292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确定业务方案，重新界定收入目标，并考虑收入差距</a:t>
            </a:r>
          </a:p>
          <a:p>
            <a:pPr>
              <a:lnSpc>
                <a:spcPts val="1900"/>
              </a:lnSpc>
              <a:tabLst>
                <a:tab pos="292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制定总体战略和具体行动计划</a:t>
            </a:r>
          </a:p>
          <a:p>
            <a:pPr>
              <a:lnSpc>
                <a:spcPts val="3100"/>
              </a:lnSpc>
              <a:tabLst>
                <a:tab pos="2921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活动：</a:t>
            </a:r>
          </a:p>
        </p:txBody>
      </p:sp>
      <p:sp>
        <p:nvSpPr>
          <p:cNvPr id="16" name="TextBox 1"/>
          <p:cNvSpPr txBox="1"/>
          <p:nvPr/>
        </p:nvSpPr>
        <p:spPr>
          <a:xfrm>
            <a:off x="546100" y="2247900"/>
            <a:ext cx="6565900" cy="3962400"/>
          </a:xfrm>
          <a:prstGeom prst="rect">
            <a:avLst/>
          </a:prstGeom>
          <a:noFill/>
        </p:spPr>
        <p:txBody>
          <a:bodyPr wrap="none" lIns="0" tIns="0" rIns="0" rtlCol="0">
            <a:spAutoFit/>
          </a:bodyPr>
          <a:lstStyle/>
          <a:p>
            <a:pPr>
              <a:lnSpc>
                <a:spcPts val="20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获得高层主管对第3步完成的组合分析结果的反馈意见和方向指示</a:t>
            </a:r>
          </a:p>
          <a:p>
            <a:pPr>
              <a:lnSpc>
                <a:spcPts val="2000"/>
              </a:lnSpc>
              <a:tabLst>
                <a:tab pos="215900" algn="l"/>
                <a:tab pos="355600" algn="l"/>
              </a:tabLst>
            </a:pPr>
            <a:r>
              <a:rPr lang="en-US" altLang="zh-CN" dirty="0"/>
              <a:t>	</a:t>
            </a:r>
            <a:r>
              <a:rPr lang="en-US" altLang="zh-CN" sz="1600" dirty="0">
                <a:solidFill>
                  <a:srgbClr val="000000"/>
                </a:solidFill>
                <a:latin typeface="Microsoft YaHei UI" panose="020B0503020204020204" pitchFamily="18" charset="-122"/>
                <a:cs typeface="Microsoft YaHei UI" panose="020B0503020204020204" pitchFamily="18" charset="-122"/>
              </a:rPr>
              <a:t>-</a:t>
            </a:r>
            <a:r>
              <a:rPr lang="en-US" altLang="zh-CN" sz="1600" dirty="0">
                <a:latin typeface="Times New Roman" panose="02020603050405020304" pitchFamily="18" charset="0"/>
                <a:cs typeface="Times New Roman" panose="02020603050405020304" pitchFamily="18" charset="0"/>
              </a:rPr>
              <a:t> </a:t>
            </a:r>
            <a:r>
              <a:rPr lang="en-US" altLang="zh-CN" sz="1600" dirty="0">
                <a:solidFill>
                  <a:srgbClr val="000000"/>
                </a:solidFill>
                <a:latin typeface="Microsoft YaHei UI" panose="020B0503020204020204" pitchFamily="18" charset="-122"/>
                <a:cs typeface="Microsoft YaHei UI" panose="020B0503020204020204" pitchFamily="18" charset="-122"/>
              </a:rPr>
              <a:t>进行Ansoff差距分析，确定各细分市场的收入目标</a:t>
            </a:r>
          </a:p>
          <a:p>
            <a:pPr>
              <a:lnSpc>
                <a:spcPts val="18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审视技术生命周期的定位</a:t>
            </a:r>
          </a:p>
          <a:p>
            <a:pPr>
              <a:lnSpc>
                <a:spcPts val="18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对业务设计结果进行更新和细化（利用“利润区”概念）</a:t>
            </a:r>
          </a:p>
          <a:p>
            <a:pPr>
              <a:lnSpc>
                <a:spcPts val="19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（根据IPMT的要求，必要时重复以上步骤和活动）</a:t>
            </a:r>
          </a:p>
          <a:p>
            <a:pPr>
              <a:lnSpc>
                <a:spcPts val="23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审视新的市场调研中的发现（变更的目标或市场情况假设）</a:t>
            </a:r>
          </a:p>
          <a:p>
            <a:pPr>
              <a:lnSpc>
                <a:spcPts val="21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针对每个细分市场，制定价值定位</a:t>
            </a:r>
          </a:p>
          <a:p>
            <a:pPr>
              <a:lnSpc>
                <a:spcPts val="18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制定高层面的战略，并针对&lt;业务计划&gt;的每个要素制定行动计划</a:t>
            </a:r>
          </a:p>
          <a:p>
            <a:pPr>
              <a:lnSpc>
                <a:spcPts val="18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设定业绩目标</a:t>
            </a:r>
          </a:p>
          <a:p>
            <a:pPr>
              <a:lnSpc>
                <a:spcPts val="19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完成风险评估</a:t>
            </a:r>
          </a:p>
          <a:p>
            <a:pPr>
              <a:lnSpc>
                <a:spcPts val="18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确定业务计划各个要素在资源方面的需求</a:t>
            </a:r>
          </a:p>
          <a:p>
            <a:pPr>
              <a:lnSpc>
                <a:spcPts val="18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编写业务计划(产品线业务计划、细分市场业务计划、产品包业务计划)</a:t>
            </a:r>
          </a:p>
          <a:p>
            <a:pPr>
              <a:lnSpc>
                <a:spcPts val="1000"/>
              </a:lnSpc>
            </a:pPr>
            <a:endParaRPr lang="en-US" altLang="zh-CN" dirty="0"/>
          </a:p>
          <a:p>
            <a:pPr>
              <a:lnSpc>
                <a:spcPts val="2400"/>
              </a:lnSpc>
              <a:tabLst>
                <a:tab pos="215900" algn="l"/>
                <a:tab pos="3556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输出：</a:t>
            </a:r>
          </a:p>
          <a:p>
            <a:pPr>
              <a:lnSpc>
                <a:spcPts val="20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确认过的业务目标及相关的策略</a:t>
            </a:r>
          </a:p>
          <a:p>
            <a:pPr>
              <a:lnSpc>
                <a:spcPts val="1800"/>
              </a:lnSpc>
              <a:tabLst>
                <a:tab pos="215900" algn="l"/>
                <a:tab pos="355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制定最终的细分市场业务计划，用于提交给高层主管审批</a:t>
            </a:r>
          </a:p>
        </p:txBody>
      </p:sp>
      <p:sp>
        <p:nvSpPr>
          <p:cNvPr id="17" name="TextBox 1"/>
          <p:cNvSpPr txBox="1"/>
          <p:nvPr/>
        </p:nvSpPr>
        <p:spPr>
          <a:xfrm>
            <a:off x="7594600" y="431800"/>
            <a:ext cx="4064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理解市场</a:t>
            </a:r>
          </a:p>
        </p:txBody>
      </p:sp>
      <p:sp>
        <p:nvSpPr>
          <p:cNvPr id="18" name="TextBox 1"/>
          <p:cNvSpPr txBox="1"/>
          <p:nvPr/>
        </p:nvSpPr>
        <p:spPr>
          <a:xfrm>
            <a:off x="8331200" y="444500"/>
            <a:ext cx="203200" cy="2159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市场</a:t>
            </a:r>
          </a:p>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细分</a:t>
            </a:r>
          </a:p>
        </p:txBody>
      </p:sp>
      <p:sp>
        <p:nvSpPr>
          <p:cNvPr id="19" name="TextBox 1"/>
          <p:cNvSpPr txBox="1"/>
          <p:nvPr/>
        </p:nvSpPr>
        <p:spPr>
          <a:xfrm>
            <a:off x="7035800" y="901700"/>
            <a:ext cx="1866900" cy="1028700"/>
          </a:xfrm>
          <a:prstGeom prst="rect">
            <a:avLst/>
          </a:prstGeom>
          <a:noFill/>
        </p:spPr>
        <p:txBody>
          <a:bodyPr wrap="none" lIns="0" tIns="0" rIns="0" rtlCol="0">
            <a:spAutoFit/>
          </a:bodyPr>
          <a:lstStyle/>
          <a:p>
            <a:pPr>
              <a:lnSpc>
                <a:spcPts val="800"/>
              </a:lnSpc>
              <a:tabLst>
                <a:tab pos="50800" algn="l"/>
                <a:tab pos="292100" algn="l"/>
                <a:tab pos="939800" algn="l"/>
                <a:tab pos="14605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管理业务计划</a:t>
            </a:r>
          </a:p>
          <a:p>
            <a:pPr>
              <a:lnSpc>
                <a:spcPts val="800"/>
              </a:lnSpc>
              <a:tabLst>
                <a:tab pos="50800" algn="l"/>
                <a:tab pos="292100" algn="l"/>
                <a:tab pos="939800" algn="l"/>
                <a:tab pos="14605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和评价绩效</a:t>
            </a:r>
          </a:p>
          <a:p>
            <a:pPr>
              <a:lnSpc>
                <a:spcPts val="1000"/>
              </a:lnSpc>
            </a:pPr>
            <a:endParaRPr lang="en-US" altLang="zh-CN" dirty="0"/>
          </a:p>
          <a:p>
            <a:pPr>
              <a:lnSpc>
                <a:spcPts val="800"/>
              </a:lnSpc>
              <a:tabLst>
                <a:tab pos="50800" algn="l"/>
                <a:tab pos="292100" algn="l"/>
                <a:tab pos="939800" algn="l"/>
                <a:tab pos="14605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组合分析</a:t>
            </a:r>
          </a:p>
          <a:p>
            <a:pPr>
              <a:lnSpc>
                <a:spcPts val="1000"/>
              </a:lnSpc>
            </a:pPr>
            <a:endParaRPr lang="en-US" altLang="zh-CN" dirty="0"/>
          </a:p>
          <a:p>
            <a:pPr>
              <a:lnSpc>
                <a:spcPts val="1300"/>
              </a:lnSpc>
              <a:tabLst>
                <a:tab pos="50800" algn="l"/>
                <a:tab pos="292100" algn="l"/>
                <a:tab pos="939800" algn="l"/>
                <a:tab pos="14605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整合及制定</a:t>
            </a:r>
          </a:p>
          <a:p>
            <a:pPr>
              <a:lnSpc>
                <a:spcPts val="1100"/>
              </a:lnSpc>
              <a:tabLst>
                <a:tab pos="50800" algn="l"/>
                <a:tab pos="292100" algn="l"/>
                <a:tab pos="939800" algn="l"/>
                <a:tab pos="14605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产品线规划</a:t>
            </a:r>
            <a:r>
              <a:rPr lang="en-US" altLang="zh-CN" sz="995" dirty="0">
                <a:solidFill>
                  <a:srgbClr val="CC0000"/>
                </a:solidFill>
                <a:latin typeface="Microsoft YaHei UI" panose="020B0503020204020204" pitchFamily="18" charset="-122"/>
                <a:cs typeface="Microsoft YaHei UI" panose="020B0503020204020204" pitchFamily="18" charset="-122"/>
              </a:rPr>
              <a:t>制定细分市场</a:t>
            </a:r>
          </a:p>
          <a:p>
            <a:pPr>
              <a:lnSpc>
                <a:spcPts val="1100"/>
              </a:lnSpc>
              <a:tabLst>
                <a:tab pos="50800" algn="l"/>
                <a:tab pos="292100" algn="l"/>
                <a:tab pos="939800" algn="l"/>
                <a:tab pos="1460500" algn="l"/>
              </a:tabLst>
            </a:pPr>
            <a:r>
              <a:rPr lang="en-US" altLang="zh-CN" dirty="0"/>
              <a:t>			</a:t>
            </a:r>
            <a:r>
              <a:rPr lang="en-US" altLang="zh-CN" sz="995" dirty="0">
                <a:solidFill>
                  <a:srgbClr val="CC0000"/>
                </a:solidFill>
                <a:latin typeface="Microsoft YaHei UI" panose="020B0503020204020204" pitchFamily="18" charset="-122"/>
                <a:cs typeface="Microsoft YaHei UI" panose="020B0503020204020204" pitchFamily="18" charset="-122"/>
              </a:rPr>
              <a:t>业务计划</a:t>
            </a:r>
          </a:p>
        </p:txBody>
      </p:sp>
      <p:sp>
        <p:nvSpPr>
          <p:cNvPr id="12" name="日期占位符 1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330200"/>
            <a:ext cx="5118100" cy="20955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STEP4：制定业务策略和计划</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输入：</a:t>
            </a:r>
          </a:p>
          <a:p>
            <a:pPr>
              <a:lnSpc>
                <a:spcPts val="2200"/>
              </a:lnSpc>
              <a:tabLst>
                <a:tab pos="2159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使命说明与市场定义</a:t>
            </a:r>
          </a:p>
          <a:p>
            <a:pPr>
              <a:lnSpc>
                <a:spcPts val="2100"/>
              </a:lnSpc>
              <a:tabLst>
                <a:tab pos="2159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对市场的理解</a:t>
            </a:r>
          </a:p>
          <a:p>
            <a:pPr>
              <a:lnSpc>
                <a:spcPts val="2100"/>
              </a:lnSpc>
              <a:tabLst>
                <a:tab pos="215900" algn="l"/>
              </a:tabLst>
            </a:pPr>
            <a:r>
              <a:rPr lang="en-US" altLang="zh-CN" dirty="0"/>
              <a:t>	</a:t>
            </a: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目标细分市场</a:t>
            </a:r>
          </a:p>
          <a:p>
            <a:pPr>
              <a:lnSpc>
                <a:spcPts val="1000"/>
              </a:lnSpc>
            </a:pPr>
            <a:endParaRPr lang="en-US" altLang="zh-CN" dirty="0"/>
          </a:p>
          <a:p>
            <a:pPr>
              <a:lnSpc>
                <a:spcPts val="21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活动：</a:t>
            </a:r>
          </a:p>
        </p:txBody>
      </p:sp>
      <p:sp>
        <p:nvSpPr>
          <p:cNvPr id="5" name="TextBox 1"/>
          <p:cNvSpPr txBox="1"/>
          <p:nvPr/>
        </p:nvSpPr>
        <p:spPr>
          <a:xfrm>
            <a:off x="558800" y="2578100"/>
            <a:ext cx="50800" cy="1879600"/>
          </a:xfrm>
          <a:prstGeom prst="rect">
            <a:avLst/>
          </a:prstGeom>
          <a:noFill/>
        </p:spPr>
        <p:txBody>
          <a:bodyPr wrap="none" lIns="0" tIns="0" rIns="0" rtlCol="0">
            <a:spAutoFit/>
          </a:bodyPr>
          <a:lstStyle/>
          <a:p>
            <a:pPr>
              <a:lnSpc>
                <a:spcPts val="13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pPr>
            <a:r>
              <a:rPr lang="en-US" altLang="zh-CN" sz="1200" dirty="0">
                <a:solidFill>
                  <a:srgbClr val="C5000B"/>
                </a:solidFill>
                <a:latin typeface="Times New Roman" panose="02020603050405020304" pitchFamily="18" charset="0"/>
                <a:cs typeface="Times New Roman" panose="02020603050405020304" pitchFamily="18" charset="0"/>
              </a:rPr>
              <a:t>•</a:t>
            </a:r>
          </a:p>
        </p:txBody>
      </p:sp>
      <p:sp>
        <p:nvSpPr>
          <p:cNvPr id="6" name="TextBox 1"/>
          <p:cNvSpPr txBox="1"/>
          <p:nvPr/>
        </p:nvSpPr>
        <p:spPr>
          <a:xfrm>
            <a:off x="901700" y="2552700"/>
            <a:ext cx="7175500" cy="19050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PMT基于不同的假设制定三个不同的备选方案，在每个备选方案中，运用安索夫矩阵确定每个目标细分市场</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未来三年每年的收入和利润目标，IPMT评审这些备选方案并从中选择一个方案，从而确定产品线及每一目</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标细分市场未来3年的目标。</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PMT根据IPMT确认的产品线及目标细分市场的目标和方向，确定每一目标细分市场的定位，并详细制定六个</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业务要素，包括产品包、价格、分销/渠道、集成营销传播、技术支持、订单履行的策略和计划，和对风险</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进行评估。</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PMT根据业务计划制定出投资组合，并根据PDC工具对所有要投资的项目进行排序，整合形成产品路标。</a:t>
            </a:r>
          </a:p>
        </p:txBody>
      </p:sp>
      <p:sp>
        <p:nvSpPr>
          <p:cNvPr id="7" name="TextBox 1"/>
          <p:cNvSpPr txBox="1"/>
          <p:nvPr/>
        </p:nvSpPr>
        <p:spPr>
          <a:xfrm>
            <a:off x="558800" y="4597400"/>
            <a:ext cx="7620000" cy="1130300"/>
          </a:xfrm>
          <a:prstGeom prst="rect">
            <a:avLst/>
          </a:prstGeom>
          <a:noFill/>
        </p:spPr>
        <p:txBody>
          <a:bodyPr wrap="none" lIns="0" tIns="0" rIns="0" rtlCol="0">
            <a:spAutoFit/>
          </a:bodyPr>
          <a:lstStyle/>
          <a:p>
            <a:pPr>
              <a:lnSpc>
                <a:spcPts val="2200"/>
              </a:lnSpc>
              <a:tabLst>
                <a:tab pos="165100" algn="l"/>
              </a:tabLst>
            </a:pPr>
            <a:r>
              <a:rPr lang="en-US" altLang="zh-CN" sz="1800" dirty="0">
                <a:solidFill>
                  <a:srgbClr val="FF0000"/>
                </a:solidFill>
                <a:latin typeface="Microsoft YaHei UI" panose="020B0503020204020204" pitchFamily="18" charset="-122"/>
                <a:cs typeface="Microsoft YaHei UI" panose="020B0503020204020204" pitchFamily="18" charset="-122"/>
              </a:rPr>
              <a:t>输出：</a:t>
            </a:r>
          </a:p>
          <a:p>
            <a:pPr>
              <a:lnSpc>
                <a:spcPts val="2300"/>
              </a:lnSpc>
              <a:tabLst>
                <a:tab pos="165100" algn="l"/>
              </a:tabLst>
            </a:pPr>
            <a:r>
              <a:rPr lang="en-US" altLang="zh-CN" sz="1200" dirty="0">
                <a:solidFill>
                  <a:srgbClr val="FF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FF0000"/>
                </a:solidFill>
                <a:latin typeface="Microsoft YaHei UI" panose="020B0503020204020204" pitchFamily="18" charset="-122"/>
                <a:cs typeface="Microsoft YaHei UI" panose="020B0503020204020204" pitchFamily="18" charset="-122"/>
              </a:rPr>
              <a:t>批准通过的产品线内部的业务计划</a:t>
            </a:r>
            <a:r>
              <a:rPr lang="en-US" altLang="zh-CN" sz="1200" dirty="0">
                <a:solidFill>
                  <a:srgbClr val="000000"/>
                </a:solidFill>
                <a:latin typeface="Microsoft YaHei UI" panose="020B0503020204020204" pitchFamily="18" charset="-122"/>
                <a:cs typeface="Microsoft YaHei UI" panose="020B0503020204020204" pitchFamily="18" charset="-122"/>
              </a:rPr>
              <a:t>（产品线业务计划、细分市场业务计划和/或产品包/解决方案业务计划</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a:t>
            </a:r>
          </a:p>
          <a:p>
            <a:pPr>
              <a:lnSpc>
                <a:spcPts val="2100"/>
              </a:lnSpc>
              <a:tabLst>
                <a:tab pos="165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这些计划包括针对</a:t>
            </a:r>
            <a:r>
              <a:rPr lang="en-US" altLang="zh-CN" sz="1200" dirty="0">
                <a:solidFill>
                  <a:srgbClr val="FF0000"/>
                </a:solidFill>
                <a:latin typeface="Microsoft YaHei UI" panose="020B0503020204020204" pitchFamily="18" charset="-122"/>
                <a:cs typeface="Microsoft YaHei UI" panose="020B0503020204020204" pitchFamily="18" charset="-122"/>
              </a:rPr>
              <a:t>各种业务计划要素</a:t>
            </a:r>
            <a:r>
              <a:rPr lang="en-US" altLang="zh-CN" sz="1200" dirty="0">
                <a:solidFill>
                  <a:srgbClr val="000000"/>
                </a:solidFill>
                <a:latin typeface="Microsoft YaHei UI" panose="020B0503020204020204" pitchFamily="18" charset="-122"/>
                <a:cs typeface="Microsoft YaHei UI" panose="020B0503020204020204" pitchFamily="18" charset="-122"/>
              </a:rPr>
              <a:t>（产品包/解决方案、定价/条款、分销、综合市场宣传、支持和订单履行）</a:t>
            </a:r>
          </a:p>
          <a:p>
            <a:pPr>
              <a:lnSpc>
                <a:spcPts val="2100"/>
              </a:lnSpc>
              <a:tabLst>
                <a:tab pos="165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的策略和计划。</a:t>
            </a:r>
          </a:p>
        </p:txBody>
      </p:sp>
      <p:sp>
        <p:nvSpPr>
          <p:cNvPr id="8" name="TextBox 1"/>
          <p:cNvSpPr txBox="1"/>
          <p:nvPr/>
        </p:nvSpPr>
        <p:spPr>
          <a:xfrm>
            <a:off x="558800" y="5816600"/>
            <a:ext cx="114300" cy="431800"/>
          </a:xfrm>
          <a:prstGeom prst="rect">
            <a:avLst/>
          </a:prstGeom>
          <a:noFill/>
        </p:spPr>
        <p:txBody>
          <a:bodyPr wrap="none" lIns="0" tIns="0" rIns="0" rtlCol="0">
            <a:spAutoFit/>
          </a:bodyPr>
          <a:lstStyle/>
          <a:p>
            <a:pPr>
              <a:lnSpc>
                <a:spcPts val="1300"/>
              </a:lnSpc>
            </a:pPr>
            <a:r>
              <a:rPr lang="en-US" altLang="zh-CN" sz="1200" dirty="0">
                <a:solidFill>
                  <a:srgbClr val="000000"/>
                </a:solidFill>
                <a:latin typeface="Wingdings" panose="05000000000000000000" pitchFamily="18" charset="0"/>
                <a:cs typeface="Wingdings" panose="05000000000000000000" pitchFamily="18" charset="0"/>
              </a:rPr>
              <a:t></a:t>
            </a:r>
          </a:p>
          <a:p>
            <a:pPr>
              <a:lnSpc>
                <a:spcPts val="2100"/>
              </a:lnSpc>
            </a:pPr>
            <a:r>
              <a:rPr lang="en-US" altLang="zh-CN" sz="1200" dirty="0">
                <a:solidFill>
                  <a:srgbClr val="000000"/>
                </a:solidFill>
                <a:latin typeface="Wingdings" panose="05000000000000000000" pitchFamily="18" charset="0"/>
                <a:cs typeface="Wingdings" panose="05000000000000000000" pitchFamily="18" charset="0"/>
              </a:rPr>
              <a:t></a:t>
            </a:r>
          </a:p>
        </p:txBody>
      </p:sp>
      <p:sp>
        <p:nvSpPr>
          <p:cNvPr id="9" name="TextBox 1"/>
          <p:cNvSpPr txBox="1"/>
          <p:nvPr/>
        </p:nvSpPr>
        <p:spPr>
          <a:xfrm>
            <a:off x="901700" y="5791200"/>
            <a:ext cx="1371600" cy="4572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制定业务策略</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制定业务计划并归档</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342900"/>
            <a:ext cx="8216900" cy="24003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STEP4：制定业务策略和计划</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输出：</a:t>
            </a:r>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1、业务策略</a:t>
            </a:r>
          </a:p>
          <a:p>
            <a:pPr>
              <a:lnSpc>
                <a:spcPts val="26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目的：</a:t>
            </a:r>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确定产品线接下来几年应该采取的业务方向。它确定了产品线的业务目标（收入、利润、市场份额等等</a:t>
            </a:r>
          </a:p>
          <a:p>
            <a:pPr>
              <a:lnSpc>
                <a:spcPts val="20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p>
          <a:p>
            <a:pPr>
              <a:lnSpc>
                <a:spcPts val="2600"/>
              </a:lnSpc>
              <a:tabLst>
                <a:tab pos="215900" algn="l"/>
              </a:tabLst>
            </a:pPr>
            <a:r>
              <a:rPr lang="en-US" altLang="zh-CN" dirty="0"/>
              <a:t>	</a:t>
            </a:r>
            <a:r>
              <a:rPr lang="en-US" altLang="zh-CN" sz="1600" dirty="0">
                <a:solidFill>
                  <a:srgbClr val="FF0000"/>
                </a:solidFill>
                <a:latin typeface="Microsoft YaHei UI" panose="020B0503020204020204" pitchFamily="18" charset="-122"/>
                <a:cs typeface="Microsoft YaHei UI" panose="020B0503020204020204" pitchFamily="18" charset="-122"/>
              </a:rPr>
              <a:t>活动：</a:t>
            </a:r>
          </a:p>
        </p:txBody>
      </p:sp>
      <p:sp>
        <p:nvSpPr>
          <p:cNvPr id="5" name="TextBox 1"/>
          <p:cNvSpPr txBox="1"/>
          <p:nvPr/>
        </p:nvSpPr>
        <p:spPr>
          <a:xfrm>
            <a:off x="558800" y="2882900"/>
            <a:ext cx="114300" cy="1816100"/>
          </a:xfrm>
          <a:prstGeom prst="rect">
            <a:avLst/>
          </a:prstGeom>
          <a:noFill/>
        </p:spPr>
        <p:txBody>
          <a:bodyPr wrap="none" lIns="0" tIns="0" rIns="0" rtlCol="0">
            <a:spAutoFit/>
          </a:bodyPr>
          <a:lstStyle/>
          <a:p>
            <a:pPr>
              <a:lnSpc>
                <a:spcPts val="15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Wingdings" panose="05000000000000000000" pitchFamily="18" charset="0"/>
                <a:cs typeface="Wingdings" panose="05000000000000000000" pitchFamily="18" charset="0"/>
              </a:rPr>
              <a:t></a:t>
            </a:r>
          </a:p>
          <a:p>
            <a:pPr>
              <a:lnSpc>
                <a:spcPts val="1000"/>
              </a:lnSpc>
            </a:pPr>
            <a:endParaRPr lang="en-US" altLang="zh-CN" dirty="0"/>
          </a:p>
          <a:p>
            <a:pPr>
              <a:lnSpc>
                <a:spcPts val="1400"/>
              </a:lnSpc>
            </a:pPr>
            <a:r>
              <a:rPr lang="en-US" altLang="zh-CN" sz="1200" dirty="0">
                <a:solidFill>
                  <a:srgbClr val="C5000B"/>
                </a:solidFill>
                <a:latin typeface="Wingdings" panose="05000000000000000000" pitchFamily="18" charset="0"/>
                <a:cs typeface="Wingdings" panose="05000000000000000000" pitchFamily="18" charset="0"/>
              </a:rPr>
              <a:t></a:t>
            </a:r>
          </a:p>
          <a:p>
            <a:pPr>
              <a:lnSpc>
                <a:spcPts val="1000"/>
              </a:lnSpc>
            </a:pPr>
            <a:endParaRPr lang="en-US" altLang="zh-CN" dirty="0"/>
          </a:p>
          <a:p>
            <a:pPr>
              <a:lnSpc>
                <a:spcPts val="1400"/>
              </a:lnSpc>
            </a:pPr>
            <a:r>
              <a:rPr lang="en-US" altLang="zh-CN" sz="1200" dirty="0">
                <a:solidFill>
                  <a:srgbClr val="C5000B"/>
                </a:solidFill>
                <a:latin typeface="Wingdings" panose="05000000000000000000" pitchFamily="18" charset="0"/>
                <a:cs typeface="Wingdings" panose="05000000000000000000" pitchFamily="18" charset="0"/>
              </a:rPr>
              <a:t></a:t>
            </a:r>
          </a:p>
        </p:txBody>
      </p:sp>
      <p:sp>
        <p:nvSpPr>
          <p:cNvPr id="6" name="TextBox 1"/>
          <p:cNvSpPr txBox="1"/>
          <p:nvPr/>
        </p:nvSpPr>
        <p:spPr>
          <a:xfrm>
            <a:off x="901700" y="2857500"/>
            <a:ext cx="7518400" cy="18415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制定的策略由两个要素组成：i)</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未来目标计划和</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ii)</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优势所在。</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策略中应该概要描述出为获得竞争</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优势需要采取的行动。</a:t>
            </a:r>
          </a:p>
          <a:p>
            <a:pPr>
              <a:lnSpc>
                <a:spcPts val="1000"/>
              </a:lnSpc>
            </a:pPr>
            <a:endParaRPr lang="en-US" altLang="zh-CN" dirty="0"/>
          </a:p>
          <a:p>
            <a:pPr>
              <a:lnSpc>
                <a:spcPts val="1800"/>
              </a:lnSpc>
            </a:pPr>
            <a:r>
              <a:rPr lang="en-US" altLang="zh-CN" sz="1405" dirty="0">
                <a:solidFill>
                  <a:srgbClr val="000000"/>
                </a:solidFill>
                <a:latin typeface="Microsoft YaHei UI" panose="020B0503020204020204" pitchFamily="18" charset="-122"/>
                <a:cs typeface="Microsoft YaHei UI" panose="020B0503020204020204" pitchFamily="18" charset="-122"/>
              </a:rPr>
              <a:t>确定产品线的宏观目标、战术和具体目标：</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宏观目标（Goals）——</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广意上所期望的最终结果，如满足股东的需要和期望</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战术（Tactics）——</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根据策略确定的具体的、详细的行动计划：“为实现宏观目标的权宜之计；计谋”</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具体目标（Objectives）——</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限定范围的、具体的、短期的、可衡量的、实用的最终期望结果</a:t>
            </a:r>
          </a:p>
        </p:txBody>
      </p:sp>
      <p:sp>
        <p:nvSpPr>
          <p:cNvPr id="7" name="TextBox 1"/>
          <p:cNvSpPr txBox="1"/>
          <p:nvPr/>
        </p:nvSpPr>
        <p:spPr>
          <a:xfrm>
            <a:off x="558800" y="4775200"/>
            <a:ext cx="57023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业务策略制定的效果和质量在很大程度上依赖于团队对以下各点的理解：</a:t>
            </a:r>
          </a:p>
        </p:txBody>
      </p:sp>
      <p:sp>
        <p:nvSpPr>
          <p:cNvPr id="8" name="TextBox 1"/>
          <p:cNvSpPr txBox="1"/>
          <p:nvPr/>
        </p:nvSpPr>
        <p:spPr>
          <a:xfrm>
            <a:off x="558800" y="5194300"/>
            <a:ext cx="50800" cy="1409700"/>
          </a:xfrm>
          <a:prstGeom prst="rect">
            <a:avLst/>
          </a:prstGeom>
          <a:noFill/>
        </p:spPr>
        <p:txBody>
          <a:bodyPr wrap="none" lIns="0" tIns="0" rIns="0" rtlCol="0">
            <a:spAutoFit/>
          </a:bodyPr>
          <a:lstStyle/>
          <a:p>
            <a:pPr>
              <a:lnSpc>
                <a:spcPts val="13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901700" y="5168900"/>
            <a:ext cx="1981200" cy="14351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产品线现状和当前具备的能力</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市场环境</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客户欲望与需要</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市场竞争环境</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技术趋势与发展</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2900" y="292100"/>
            <a:ext cx="5118100" cy="11684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STEP4：制定业务策略和计划</a:t>
            </a:r>
          </a:p>
          <a:p>
            <a:pPr>
              <a:lnSpc>
                <a:spcPts val="2700"/>
              </a:lnSpc>
              <a:tabLst>
                <a:tab pos="215900" algn="l"/>
              </a:tabLst>
            </a:pPr>
            <a:r>
              <a:rPr lang="en-US" altLang="zh-CN" dirty="0"/>
              <a:t>	</a:t>
            </a:r>
            <a:r>
              <a:rPr lang="en-US" altLang="zh-CN" sz="1595" dirty="0">
                <a:solidFill>
                  <a:srgbClr val="FF0000"/>
                </a:solidFill>
                <a:latin typeface="Microsoft YaHei UI" panose="020B0503020204020204" pitchFamily="18" charset="-122"/>
                <a:cs typeface="Microsoft YaHei UI" panose="020B0503020204020204" pitchFamily="18" charset="-122"/>
              </a:rPr>
              <a:t>具体活动：</a:t>
            </a:r>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确定业务策略的初始方案</a:t>
            </a:r>
          </a:p>
        </p:txBody>
      </p:sp>
      <p:sp>
        <p:nvSpPr>
          <p:cNvPr id="5" name="TextBox 1"/>
          <p:cNvSpPr txBox="1"/>
          <p:nvPr/>
        </p:nvSpPr>
        <p:spPr>
          <a:xfrm>
            <a:off x="558800" y="1612900"/>
            <a:ext cx="139700" cy="3009900"/>
          </a:xfrm>
          <a:prstGeom prst="rect">
            <a:avLst/>
          </a:prstGeom>
          <a:noFill/>
        </p:spPr>
        <p:txBody>
          <a:bodyPr wrap="none" lIns="0" tIns="0" rIns="0" rtlCol="0">
            <a:spAutoFit/>
          </a:bodyPr>
          <a:lstStyle/>
          <a:p>
            <a:pPr>
              <a:lnSpc>
                <a:spcPts val="1700"/>
              </a:lnSpc>
            </a:pPr>
            <a:r>
              <a:rPr lang="en-US" altLang="zh-CN" sz="1405" dirty="0">
                <a:solidFill>
                  <a:srgbClr val="C5000B"/>
                </a:solidFill>
                <a:latin typeface="Microsoft YaHei UI" panose="020B0503020204020204" pitchFamily="18" charset="-122"/>
                <a:cs typeface="Microsoft YaHei UI" panose="020B0503020204020204" pitchFamily="18" charset="-122"/>
              </a:rPr>
              <a:t>1.</a:t>
            </a:r>
          </a:p>
          <a:p>
            <a:pPr>
              <a:lnSpc>
                <a:spcPts val="1000"/>
              </a:lnSpc>
            </a:pPr>
            <a:endParaRPr lang="en-US" altLang="zh-CN" dirty="0"/>
          </a:p>
          <a:p>
            <a:pPr>
              <a:lnSpc>
                <a:spcPts val="13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p:txBody>
      </p:sp>
      <p:sp>
        <p:nvSpPr>
          <p:cNvPr id="6" name="TextBox 1"/>
          <p:cNvSpPr txBox="1"/>
          <p:nvPr/>
        </p:nvSpPr>
        <p:spPr>
          <a:xfrm>
            <a:off x="901700" y="1612900"/>
            <a:ext cx="3911600" cy="3009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先通过简短的头脑风暴，然后让团队对它们排序：</a:t>
            </a:r>
          </a:p>
          <a:p>
            <a:pPr>
              <a:lnSpc>
                <a:spcPts val="2300"/>
              </a:lnSpc>
            </a:pPr>
            <a:r>
              <a:rPr lang="en-US" altLang="zh-CN" sz="1200" dirty="0">
                <a:solidFill>
                  <a:srgbClr val="000000"/>
                </a:solidFill>
                <a:latin typeface="Microsoft YaHei UI" panose="020B0503020204020204" pitchFamily="18" charset="-122"/>
                <a:cs typeface="Microsoft YaHei UI" panose="020B0503020204020204" pitchFamily="18" charset="-122"/>
              </a:rPr>
              <a:t>内部、功能领域优化的结果，例如：业界最佳的服务水平</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目标客户的需要及它们的优先级排序</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新的法规或关税</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对某个竞争对手及其市场形象的攻击</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业界标准的设定</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市场增长领域</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为客户提供新技术牵引的解决方案</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合作与渠道</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新法规或关税</a:t>
            </a:r>
          </a:p>
        </p:txBody>
      </p:sp>
      <p:sp>
        <p:nvSpPr>
          <p:cNvPr id="7" name="TextBox 1"/>
          <p:cNvSpPr txBox="1"/>
          <p:nvPr/>
        </p:nvSpPr>
        <p:spPr>
          <a:xfrm>
            <a:off x="558800" y="4610100"/>
            <a:ext cx="29464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2、建立方案时，还可以考虑的选择：</a:t>
            </a:r>
          </a:p>
        </p:txBody>
      </p:sp>
      <p:sp>
        <p:nvSpPr>
          <p:cNvPr id="8" name="TextBox 1"/>
          <p:cNvSpPr txBox="1"/>
          <p:nvPr/>
        </p:nvSpPr>
        <p:spPr>
          <a:xfrm>
            <a:off x="558800" y="4991100"/>
            <a:ext cx="50800" cy="787400"/>
          </a:xfrm>
          <a:prstGeom prst="rect">
            <a:avLst/>
          </a:prstGeom>
          <a:noFill/>
        </p:spPr>
        <p:txBody>
          <a:bodyPr wrap="none" lIns="0" tIns="0" rIns="0" rtlCol="0">
            <a:spAutoFit/>
          </a:bodyPr>
          <a:lstStyle/>
          <a:p>
            <a:pPr>
              <a:lnSpc>
                <a:spcPts val="13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400"/>
              </a:lnSpc>
            </a:pPr>
            <a:r>
              <a:rPr lang="en-US" altLang="zh-CN" sz="1200" dirty="0">
                <a:solidFill>
                  <a:srgbClr val="C5000B"/>
                </a:solidFill>
                <a:latin typeface="Times New Roman" panose="02020603050405020304" pitchFamily="18" charset="0"/>
                <a:cs typeface="Times New Roman" panose="02020603050405020304" pitchFamily="18" charset="0"/>
              </a:rPr>
              <a:t>•</a:t>
            </a:r>
          </a:p>
        </p:txBody>
      </p:sp>
      <p:sp>
        <p:nvSpPr>
          <p:cNvPr id="9" name="TextBox 1"/>
          <p:cNvSpPr txBox="1"/>
          <p:nvPr/>
        </p:nvSpPr>
        <p:spPr>
          <a:xfrm>
            <a:off x="901700" y="4965700"/>
            <a:ext cx="5029200" cy="8128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适用于产品线产品组合与市场细分的成本/业务模型、增长、利润管理。</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团队应该寻找建立并获得新价值和控制点，来实现持续竞争优势和利润。</a:t>
            </a:r>
          </a:p>
          <a:p>
            <a:pPr>
              <a:lnSpc>
                <a:spcPts val="2400"/>
              </a:lnSpc>
            </a:pPr>
            <a:r>
              <a:rPr lang="en-US" altLang="zh-CN" sz="1200" dirty="0">
                <a:solidFill>
                  <a:srgbClr val="000000"/>
                </a:solidFill>
                <a:latin typeface="Microsoft YaHei UI" panose="020B0503020204020204" pitchFamily="18" charset="-122"/>
                <a:cs typeface="Microsoft YaHei UI" panose="020B0503020204020204" pitchFamily="18" charset="-122"/>
              </a:rPr>
              <a:t>之后团队可以根据确定的情境来选择最具吸引力的方案，做进一步地分析。</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286255" y="1965960"/>
            <a:ext cx="7412736" cy="1200911"/>
          </a:xfrm>
          <a:custGeom>
            <a:avLst/>
            <a:gdLst>
              <a:gd name="connsiteX0" fmla="*/ 0 w 7412736"/>
              <a:gd name="connsiteY0" fmla="*/ 0 h 1200911"/>
              <a:gd name="connsiteX1" fmla="*/ 7412736 w 7412736"/>
              <a:gd name="connsiteY1" fmla="*/ 746125 h 1200911"/>
              <a:gd name="connsiteX2" fmla="*/ 7412736 w 7412736"/>
              <a:gd name="connsiteY2" fmla="*/ 1200911 h 1200911"/>
              <a:gd name="connsiteX3" fmla="*/ 0 w 7412736"/>
              <a:gd name="connsiteY3" fmla="*/ 455548 h 1200911"/>
              <a:gd name="connsiteX4" fmla="*/ 0 w 7412736"/>
              <a:gd name="connsiteY4" fmla="*/ 0 h 12009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412736" h="1200911">
                <a:moveTo>
                  <a:pt x="0" y="0"/>
                </a:moveTo>
                <a:cubicBezTo>
                  <a:pt x="4093845" y="0"/>
                  <a:pt x="7412736" y="334136"/>
                  <a:pt x="7412736" y="746125"/>
                </a:cubicBezTo>
                <a:lnTo>
                  <a:pt x="7412736" y="1200911"/>
                </a:lnTo>
                <a:cubicBezTo>
                  <a:pt x="7412736" y="788923"/>
                  <a:pt x="4093845" y="455548"/>
                  <a:pt x="0" y="455548"/>
                </a:cubicBezTo>
                <a:lnTo>
                  <a:pt x="0" y="0"/>
                </a:lnTo>
              </a:path>
            </a:pathLst>
          </a:custGeom>
          <a:solidFill>
            <a:srgbClr val="0029A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280160" y="1958339"/>
            <a:ext cx="7424928" cy="2133600"/>
          </a:xfrm>
          <a:custGeom>
            <a:avLst/>
            <a:gdLst>
              <a:gd name="connsiteX0" fmla="*/ 6350 w 7424928"/>
              <a:gd name="connsiteY0" fmla="*/ 6350 h 2133600"/>
              <a:gd name="connsiteX1" fmla="*/ 7418577 w 7424928"/>
              <a:gd name="connsiteY1" fmla="*/ 752983 h 2133600"/>
              <a:gd name="connsiteX2" fmla="*/ 7418577 w 7424928"/>
              <a:gd name="connsiteY2" fmla="*/ 1208024 h 2133600"/>
              <a:gd name="connsiteX3" fmla="*/ 2068830 w 7424928"/>
              <a:gd name="connsiteY3" fmla="*/ 1924938 h 2133600"/>
              <a:gd name="connsiteX4" fmla="*/ 2069592 w 7424928"/>
              <a:gd name="connsiteY4" fmla="*/ 2127250 h 2133600"/>
              <a:gd name="connsiteX5" fmla="*/ 6350 w 7424928"/>
              <a:gd name="connsiteY5" fmla="*/ 1727200 h 2133600"/>
              <a:gd name="connsiteX6" fmla="*/ 2069592 w 7424928"/>
              <a:gd name="connsiteY6" fmla="*/ 1267586 h 2133600"/>
              <a:gd name="connsiteX7" fmla="*/ 2068830 w 7424928"/>
              <a:gd name="connsiteY7" fmla="*/ 1469898 h 2133600"/>
              <a:gd name="connsiteX8" fmla="*/ 7064756 w 7424928"/>
              <a:gd name="connsiteY8" fmla="*/ 980567 h 2133600"/>
              <a:gd name="connsiteX9" fmla="*/ 6350 w 7424928"/>
              <a:gd name="connsiteY9" fmla="*/ 462152 h 2133600"/>
              <a:gd name="connsiteX10" fmla="*/ 6350 w 7424928"/>
              <a:gd name="connsiteY10" fmla="*/ 6350 h 21336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24928" h="2133600">
                <a:moveTo>
                  <a:pt x="6350" y="6350"/>
                </a:moveTo>
                <a:cubicBezTo>
                  <a:pt x="4099941" y="6350"/>
                  <a:pt x="7418577" y="340741"/>
                  <a:pt x="7418577" y="752983"/>
                </a:cubicBezTo>
                <a:lnTo>
                  <a:pt x="7418577" y="1208024"/>
                </a:lnTo>
                <a:cubicBezTo>
                  <a:pt x="7418577" y="1540129"/>
                  <a:pt x="5237733" y="1832482"/>
                  <a:pt x="2068830" y="1924938"/>
                </a:cubicBezTo>
                <a:lnTo>
                  <a:pt x="2069592" y="2127250"/>
                </a:lnTo>
                <a:lnTo>
                  <a:pt x="6350" y="1727200"/>
                </a:lnTo>
                <a:lnTo>
                  <a:pt x="2069592" y="1267586"/>
                </a:lnTo>
                <a:lnTo>
                  <a:pt x="2068830" y="1469898"/>
                </a:lnTo>
                <a:cubicBezTo>
                  <a:pt x="4439157" y="1400429"/>
                  <a:pt x="6312026" y="1217167"/>
                  <a:pt x="7064756" y="980567"/>
                </a:cubicBezTo>
                <a:cubicBezTo>
                  <a:pt x="6082030" y="671322"/>
                  <a:pt x="3228720" y="462152"/>
                  <a:pt x="6350" y="462152"/>
                </a:cubicBez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337804" y="2933700"/>
            <a:ext cx="367284" cy="239268"/>
          </a:xfrm>
          <a:custGeom>
            <a:avLst/>
            <a:gdLst>
              <a:gd name="connsiteX0" fmla="*/ 360933 w 367284"/>
              <a:gd name="connsiteY0" fmla="*/ 232917 h 239268"/>
              <a:gd name="connsiteX1" fmla="*/ 6350 w 367284"/>
              <a:gd name="connsiteY1" fmla="*/ 6350 h 239268"/>
            </a:gdLst>
            <a:ahLst/>
            <a:cxnLst>
              <a:cxn ang="0">
                <a:pos x="connsiteX0" y="connsiteY0"/>
              </a:cxn>
              <a:cxn ang="1">
                <a:pos x="connsiteX1" y="connsiteY1"/>
              </a:cxn>
            </a:cxnLst>
            <a:rect l="l" t="t" r="r" b="b"/>
            <a:pathLst>
              <a:path w="367284" h="239268">
                <a:moveTo>
                  <a:pt x="360933" y="232917"/>
                </a:moveTo>
                <a:cubicBezTo>
                  <a:pt x="360933" y="156082"/>
                  <a:pt x="241427" y="80136"/>
                  <a:pt x="6350" y="6350"/>
                </a:cubicBez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973848" y="1667255"/>
            <a:ext cx="6585191" cy="1309116"/>
          </a:xfrm>
          <a:custGeom>
            <a:avLst/>
            <a:gdLst>
              <a:gd name="connsiteX0" fmla="*/ 6049251 w 6585191"/>
              <a:gd name="connsiteY0" fmla="*/ 6350 h 1309116"/>
              <a:gd name="connsiteX1" fmla="*/ 6049251 w 6585191"/>
              <a:gd name="connsiteY1" fmla="*/ 459358 h 1309116"/>
              <a:gd name="connsiteX2" fmla="*/ 6350 w 6585191"/>
              <a:gd name="connsiteY2" fmla="*/ 459358 h 1309116"/>
              <a:gd name="connsiteX3" fmla="*/ 6350 w 6585191"/>
              <a:gd name="connsiteY3" fmla="*/ 849757 h 1309116"/>
              <a:gd name="connsiteX4" fmla="*/ 6049251 w 6585191"/>
              <a:gd name="connsiteY4" fmla="*/ 849757 h 1309116"/>
              <a:gd name="connsiteX5" fmla="*/ 6049251 w 6585191"/>
              <a:gd name="connsiteY5" fmla="*/ 1302766 h 1309116"/>
              <a:gd name="connsiteX6" fmla="*/ 6578841 w 6585191"/>
              <a:gd name="connsiteY6" fmla="*/ 654558 h 1309116"/>
              <a:gd name="connsiteX7" fmla="*/ 6049251 w 6585191"/>
              <a:gd name="connsiteY7" fmla="*/ 6350 h 13091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585191" h="1309116">
                <a:moveTo>
                  <a:pt x="6049251" y="6350"/>
                </a:moveTo>
                <a:lnTo>
                  <a:pt x="6049251" y="459358"/>
                </a:lnTo>
                <a:lnTo>
                  <a:pt x="6350" y="459358"/>
                </a:lnTo>
                <a:lnTo>
                  <a:pt x="6350" y="849757"/>
                </a:lnTo>
                <a:lnTo>
                  <a:pt x="6049251" y="849757"/>
                </a:lnTo>
                <a:lnTo>
                  <a:pt x="6049251" y="1302766"/>
                </a:lnTo>
                <a:lnTo>
                  <a:pt x="6578841" y="654558"/>
                </a:lnTo>
                <a:lnTo>
                  <a:pt x="60492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1280160" y="1589532"/>
            <a:ext cx="1082039" cy="1386839"/>
          </a:xfrm>
          <a:custGeom>
            <a:avLst/>
            <a:gdLst>
              <a:gd name="connsiteX0" fmla="*/ 6350 w 1082039"/>
              <a:gd name="connsiteY0" fmla="*/ 6350 h 1386839"/>
              <a:gd name="connsiteX1" fmla="*/ 6350 w 1082039"/>
              <a:gd name="connsiteY1" fmla="*/ 1380489 h 1386839"/>
              <a:gd name="connsiteX2" fmla="*/ 1075689 w 1082039"/>
              <a:gd name="connsiteY2" fmla="*/ 1380489 h 1386839"/>
              <a:gd name="connsiteX3" fmla="*/ 1075689 w 1082039"/>
              <a:gd name="connsiteY3" fmla="*/ 6350 h 1386839"/>
              <a:gd name="connsiteX4" fmla="*/ 6350 w 1082039"/>
              <a:gd name="connsiteY4" fmla="*/ 6350 h 1386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82039" h="1386839">
                <a:moveTo>
                  <a:pt x="6350" y="6350"/>
                </a:moveTo>
                <a:lnTo>
                  <a:pt x="6350" y="1380489"/>
                </a:lnTo>
                <a:lnTo>
                  <a:pt x="1075689" y="1380489"/>
                </a:lnTo>
                <a:lnTo>
                  <a:pt x="1075689"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369820" y="1825751"/>
            <a:ext cx="457200" cy="306324"/>
          </a:xfrm>
          <a:custGeom>
            <a:avLst/>
            <a:gdLst>
              <a:gd name="connsiteX0" fmla="*/ 0 w 457200"/>
              <a:gd name="connsiteY0" fmla="*/ 0 h 306324"/>
              <a:gd name="connsiteX1" fmla="*/ 0 w 457200"/>
              <a:gd name="connsiteY1" fmla="*/ 306324 h 306324"/>
              <a:gd name="connsiteX2" fmla="*/ 457200 w 457200"/>
              <a:gd name="connsiteY2" fmla="*/ 306324 h 306324"/>
              <a:gd name="connsiteX3" fmla="*/ 457200 w 457200"/>
              <a:gd name="connsiteY3" fmla="*/ 0 h 306324"/>
              <a:gd name="connsiteX4" fmla="*/ 0 w 457200"/>
              <a:gd name="connsiteY4" fmla="*/ 0 h 3063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57200" h="306324">
                <a:moveTo>
                  <a:pt x="0" y="0"/>
                </a:moveTo>
                <a:lnTo>
                  <a:pt x="0" y="306324"/>
                </a:lnTo>
                <a:lnTo>
                  <a:pt x="457200" y="306324"/>
                </a:lnTo>
                <a:lnTo>
                  <a:pt x="457200"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808476" y="1825751"/>
            <a:ext cx="458723" cy="306324"/>
          </a:xfrm>
          <a:custGeom>
            <a:avLst/>
            <a:gdLst>
              <a:gd name="connsiteX0" fmla="*/ 0 w 458723"/>
              <a:gd name="connsiteY0" fmla="*/ 0 h 306324"/>
              <a:gd name="connsiteX1" fmla="*/ 0 w 458723"/>
              <a:gd name="connsiteY1" fmla="*/ 306324 h 306324"/>
              <a:gd name="connsiteX2" fmla="*/ 458723 w 458723"/>
              <a:gd name="connsiteY2" fmla="*/ 306324 h 306324"/>
              <a:gd name="connsiteX3" fmla="*/ 458723 w 458723"/>
              <a:gd name="connsiteY3" fmla="*/ 0 h 306324"/>
              <a:gd name="connsiteX4" fmla="*/ 0 w 458723"/>
              <a:gd name="connsiteY4" fmla="*/ 0 h 3063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58723" h="306324">
                <a:moveTo>
                  <a:pt x="0" y="0"/>
                </a:moveTo>
                <a:lnTo>
                  <a:pt x="0" y="306324"/>
                </a:lnTo>
                <a:lnTo>
                  <a:pt x="458723" y="306324"/>
                </a:lnTo>
                <a:lnTo>
                  <a:pt x="458723"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2732532" y="1615439"/>
            <a:ext cx="1082039" cy="1386839"/>
          </a:xfrm>
          <a:custGeom>
            <a:avLst/>
            <a:gdLst>
              <a:gd name="connsiteX0" fmla="*/ 6350 w 1082039"/>
              <a:gd name="connsiteY0" fmla="*/ 6350 h 1386839"/>
              <a:gd name="connsiteX1" fmla="*/ 6350 w 1082039"/>
              <a:gd name="connsiteY1" fmla="*/ 1380489 h 1386839"/>
              <a:gd name="connsiteX2" fmla="*/ 1075689 w 1082039"/>
              <a:gd name="connsiteY2" fmla="*/ 1380489 h 1386839"/>
              <a:gd name="connsiteX3" fmla="*/ 1075689 w 1082039"/>
              <a:gd name="connsiteY3" fmla="*/ 6350 h 1386839"/>
              <a:gd name="connsiteX4" fmla="*/ 6350 w 1082039"/>
              <a:gd name="connsiteY4" fmla="*/ 6350 h 1386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82039" h="1386839">
                <a:moveTo>
                  <a:pt x="6350" y="6350"/>
                </a:moveTo>
                <a:lnTo>
                  <a:pt x="6350" y="1380489"/>
                </a:lnTo>
                <a:lnTo>
                  <a:pt x="1075689" y="1380489"/>
                </a:lnTo>
                <a:lnTo>
                  <a:pt x="1075689"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5259323" y="1825751"/>
            <a:ext cx="611123" cy="306324"/>
          </a:xfrm>
          <a:custGeom>
            <a:avLst/>
            <a:gdLst>
              <a:gd name="connsiteX0" fmla="*/ 0 w 611123"/>
              <a:gd name="connsiteY0" fmla="*/ 0 h 306324"/>
              <a:gd name="connsiteX1" fmla="*/ 0 w 611123"/>
              <a:gd name="connsiteY1" fmla="*/ 306324 h 306324"/>
              <a:gd name="connsiteX2" fmla="*/ 611123 w 611123"/>
              <a:gd name="connsiteY2" fmla="*/ 306324 h 306324"/>
              <a:gd name="connsiteX3" fmla="*/ 611123 w 611123"/>
              <a:gd name="connsiteY3" fmla="*/ 0 h 306324"/>
              <a:gd name="connsiteX4" fmla="*/ 0 w 611123"/>
              <a:gd name="connsiteY4" fmla="*/ 0 h 3063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1123" h="306324">
                <a:moveTo>
                  <a:pt x="0" y="0"/>
                </a:moveTo>
                <a:lnTo>
                  <a:pt x="0" y="306324"/>
                </a:lnTo>
                <a:lnTo>
                  <a:pt x="611123" y="306324"/>
                </a:lnTo>
                <a:lnTo>
                  <a:pt x="611123"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5259323" y="2513076"/>
            <a:ext cx="611123" cy="306323"/>
          </a:xfrm>
          <a:custGeom>
            <a:avLst/>
            <a:gdLst>
              <a:gd name="connsiteX0" fmla="*/ 0 w 611123"/>
              <a:gd name="connsiteY0" fmla="*/ 0 h 306323"/>
              <a:gd name="connsiteX1" fmla="*/ 0 w 611123"/>
              <a:gd name="connsiteY1" fmla="*/ 306323 h 306323"/>
              <a:gd name="connsiteX2" fmla="*/ 611123 w 611123"/>
              <a:gd name="connsiteY2" fmla="*/ 306323 h 306323"/>
              <a:gd name="connsiteX3" fmla="*/ 611123 w 611123"/>
              <a:gd name="connsiteY3" fmla="*/ 0 h 306323"/>
              <a:gd name="connsiteX4" fmla="*/ 0 w 611123"/>
              <a:gd name="connsiteY4" fmla="*/ 0 h 306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1123" h="306323">
                <a:moveTo>
                  <a:pt x="0" y="0"/>
                </a:moveTo>
                <a:lnTo>
                  <a:pt x="0" y="306323"/>
                </a:lnTo>
                <a:lnTo>
                  <a:pt x="611123" y="306323"/>
                </a:lnTo>
                <a:lnTo>
                  <a:pt x="611123"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673852" y="1589532"/>
            <a:ext cx="1082040" cy="1386839"/>
          </a:xfrm>
          <a:custGeom>
            <a:avLst/>
            <a:gdLst>
              <a:gd name="connsiteX0" fmla="*/ 6350 w 1082040"/>
              <a:gd name="connsiteY0" fmla="*/ 6350 h 1386839"/>
              <a:gd name="connsiteX1" fmla="*/ 6350 w 1082040"/>
              <a:gd name="connsiteY1" fmla="*/ 1380489 h 1386839"/>
              <a:gd name="connsiteX2" fmla="*/ 1075690 w 1082040"/>
              <a:gd name="connsiteY2" fmla="*/ 1380489 h 1386839"/>
              <a:gd name="connsiteX3" fmla="*/ 1075690 w 1082040"/>
              <a:gd name="connsiteY3" fmla="*/ 6350 h 1386839"/>
              <a:gd name="connsiteX4" fmla="*/ 6350 w 1082040"/>
              <a:gd name="connsiteY4" fmla="*/ 6350 h 1386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82040" h="1386839">
                <a:moveTo>
                  <a:pt x="6350" y="6350"/>
                </a:moveTo>
                <a:lnTo>
                  <a:pt x="6350" y="1380489"/>
                </a:lnTo>
                <a:lnTo>
                  <a:pt x="1075690" y="1380489"/>
                </a:lnTo>
                <a:lnTo>
                  <a:pt x="1075690"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4183379" y="1589532"/>
            <a:ext cx="1083564" cy="1386839"/>
          </a:xfrm>
          <a:custGeom>
            <a:avLst/>
            <a:gdLst>
              <a:gd name="connsiteX0" fmla="*/ 6350 w 1083564"/>
              <a:gd name="connsiteY0" fmla="*/ 6350 h 1386839"/>
              <a:gd name="connsiteX1" fmla="*/ 6350 w 1083564"/>
              <a:gd name="connsiteY1" fmla="*/ 1380489 h 1386839"/>
              <a:gd name="connsiteX2" fmla="*/ 1077214 w 1083564"/>
              <a:gd name="connsiteY2" fmla="*/ 1380489 h 1386839"/>
              <a:gd name="connsiteX3" fmla="*/ 1077214 w 1083564"/>
              <a:gd name="connsiteY3" fmla="*/ 6350 h 1386839"/>
              <a:gd name="connsiteX4" fmla="*/ 6350 w 1083564"/>
              <a:gd name="connsiteY4" fmla="*/ 6350 h 1386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83564" h="1386839">
                <a:moveTo>
                  <a:pt x="6350" y="6350"/>
                </a:moveTo>
                <a:lnTo>
                  <a:pt x="6350" y="1380489"/>
                </a:lnTo>
                <a:lnTo>
                  <a:pt x="1077214" y="1380489"/>
                </a:lnTo>
                <a:lnTo>
                  <a:pt x="1077214"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127772" y="4262628"/>
            <a:ext cx="6583667" cy="1310639"/>
          </a:xfrm>
          <a:custGeom>
            <a:avLst/>
            <a:gdLst>
              <a:gd name="connsiteX0" fmla="*/ 6047854 w 6583667"/>
              <a:gd name="connsiteY0" fmla="*/ 6350 h 1310639"/>
              <a:gd name="connsiteX1" fmla="*/ 6047854 w 6583667"/>
              <a:gd name="connsiteY1" fmla="*/ 459866 h 1310639"/>
              <a:gd name="connsiteX2" fmla="*/ 6350 w 6583667"/>
              <a:gd name="connsiteY2" fmla="*/ 459866 h 1310639"/>
              <a:gd name="connsiteX3" fmla="*/ 6350 w 6583667"/>
              <a:gd name="connsiteY3" fmla="*/ 850772 h 1310639"/>
              <a:gd name="connsiteX4" fmla="*/ 6047854 w 6583667"/>
              <a:gd name="connsiteY4" fmla="*/ 850772 h 1310639"/>
              <a:gd name="connsiteX5" fmla="*/ 6047854 w 6583667"/>
              <a:gd name="connsiteY5" fmla="*/ 1304289 h 1310639"/>
              <a:gd name="connsiteX6" fmla="*/ 6577317 w 6583667"/>
              <a:gd name="connsiteY6" fmla="*/ 655319 h 1310639"/>
              <a:gd name="connsiteX7" fmla="*/ 6047854 w 6583667"/>
              <a:gd name="connsiteY7" fmla="*/ 6350 h 131063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583667" h="1310639">
                <a:moveTo>
                  <a:pt x="6047854" y="6350"/>
                </a:moveTo>
                <a:lnTo>
                  <a:pt x="6047854" y="459866"/>
                </a:lnTo>
                <a:lnTo>
                  <a:pt x="6350" y="459866"/>
                </a:lnTo>
                <a:lnTo>
                  <a:pt x="6350" y="850772"/>
                </a:lnTo>
                <a:lnTo>
                  <a:pt x="6047854" y="850772"/>
                </a:lnTo>
                <a:lnTo>
                  <a:pt x="6047854" y="1304289"/>
                </a:lnTo>
                <a:lnTo>
                  <a:pt x="6577317" y="655319"/>
                </a:lnTo>
                <a:lnTo>
                  <a:pt x="6047854"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330708" y="3429000"/>
            <a:ext cx="803147" cy="824484"/>
          </a:xfrm>
          <a:custGeom>
            <a:avLst/>
            <a:gdLst>
              <a:gd name="connsiteX0" fmla="*/ 803147 w 803147"/>
              <a:gd name="connsiteY0" fmla="*/ 0 h 824484"/>
              <a:gd name="connsiteX1" fmla="*/ 0 w 803147"/>
              <a:gd name="connsiteY1" fmla="*/ 641222 h 824484"/>
              <a:gd name="connsiteX2" fmla="*/ 33654 w 803147"/>
              <a:gd name="connsiteY2" fmla="*/ 824484 h 824484"/>
              <a:gd name="connsiteX3" fmla="*/ 803147 w 803147"/>
              <a:gd name="connsiteY3" fmla="*/ 366395 h 824484"/>
              <a:gd name="connsiteX4" fmla="*/ 803147 w 803147"/>
              <a:gd name="connsiteY4" fmla="*/ 0 h 82448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03147" h="824484">
                <a:moveTo>
                  <a:pt x="803147" y="0"/>
                </a:moveTo>
                <a:cubicBezTo>
                  <a:pt x="359498" y="0"/>
                  <a:pt x="0" y="287020"/>
                  <a:pt x="0" y="641222"/>
                </a:cubicBezTo>
                <a:cubicBezTo>
                  <a:pt x="0" y="703071"/>
                  <a:pt x="11468" y="764921"/>
                  <a:pt x="33654" y="824484"/>
                </a:cubicBezTo>
                <a:cubicBezTo>
                  <a:pt x="134619" y="552703"/>
                  <a:pt x="448233" y="366395"/>
                  <a:pt x="803147" y="366395"/>
                </a:cubicBezTo>
                <a:lnTo>
                  <a:pt x="803147" y="0"/>
                </a:lnTo>
              </a:path>
            </a:pathLst>
          </a:custGeom>
          <a:solidFill>
            <a:srgbClr val="0029A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280160" y="4160520"/>
            <a:ext cx="1082039" cy="1386839"/>
          </a:xfrm>
          <a:custGeom>
            <a:avLst/>
            <a:gdLst>
              <a:gd name="connsiteX0" fmla="*/ 6350 w 1082039"/>
              <a:gd name="connsiteY0" fmla="*/ 6350 h 1386839"/>
              <a:gd name="connsiteX1" fmla="*/ 6350 w 1082039"/>
              <a:gd name="connsiteY1" fmla="*/ 1380489 h 1386839"/>
              <a:gd name="connsiteX2" fmla="*/ 1075689 w 1082039"/>
              <a:gd name="connsiteY2" fmla="*/ 1380489 h 1386839"/>
              <a:gd name="connsiteX3" fmla="*/ 1075689 w 1082039"/>
              <a:gd name="connsiteY3" fmla="*/ 6350 h 1386839"/>
              <a:gd name="connsiteX4" fmla="*/ 6350 w 1082039"/>
              <a:gd name="connsiteY4" fmla="*/ 6350 h 1386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82039" h="1386839">
                <a:moveTo>
                  <a:pt x="6350" y="6350"/>
                </a:moveTo>
                <a:lnTo>
                  <a:pt x="6350" y="1380489"/>
                </a:lnTo>
                <a:lnTo>
                  <a:pt x="1075689" y="1380489"/>
                </a:lnTo>
                <a:lnTo>
                  <a:pt x="1075689"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2369820" y="4396740"/>
            <a:ext cx="457200" cy="306323"/>
          </a:xfrm>
          <a:custGeom>
            <a:avLst/>
            <a:gdLst>
              <a:gd name="connsiteX0" fmla="*/ 0 w 457200"/>
              <a:gd name="connsiteY0" fmla="*/ 0 h 306323"/>
              <a:gd name="connsiteX1" fmla="*/ 0 w 457200"/>
              <a:gd name="connsiteY1" fmla="*/ 306323 h 306323"/>
              <a:gd name="connsiteX2" fmla="*/ 457200 w 457200"/>
              <a:gd name="connsiteY2" fmla="*/ 306323 h 306323"/>
              <a:gd name="connsiteX3" fmla="*/ 457200 w 457200"/>
              <a:gd name="connsiteY3" fmla="*/ 0 h 306323"/>
              <a:gd name="connsiteX4" fmla="*/ 0 w 457200"/>
              <a:gd name="connsiteY4" fmla="*/ 0 h 306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57200" h="306323">
                <a:moveTo>
                  <a:pt x="0" y="0"/>
                </a:moveTo>
                <a:lnTo>
                  <a:pt x="0" y="306323"/>
                </a:lnTo>
                <a:lnTo>
                  <a:pt x="457200" y="306323"/>
                </a:lnTo>
                <a:lnTo>
                  <a:pt x="457200"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3808476" y="4396740"/>
            <a:ext cx="458723" cy="306323"/>
          </a:xfrm>
          <a:custGeom>
            <a:avLst/>
            <a:gdLst>
              <a:gd name="connsiteX0" fmla="*/ 0 w 458723"/>
              <a:gd name="connsiteY0" fmla="*/ 0 h 306323"/>
              <a:gd name="connsiteX1" fmla="*/ 0 w 458723"/>
              <a:gd name="connsiteY1" fmla="*/ 306323 h 306323"/>
              <a:gd name="connsiteX2" fmla="*/ 458723 w 458723"/>
              <a:gd name="connsiteY2" fmla="*/ 306323 h 306323"/>
              <a:gd name="connsiteX3" fmla="*/ 458723 w 458723"/>
              <a:gd name="connsiteY3" fmla="*/ 0 h 306323"/>
              <a:gd name="connsiteX4" fmla="*/ 0 w 458723"/>
              <a:gd name="connsiteY4" fmla="*/ 0 h 306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58723" h="306323">
                <a:moveTo>
                  <a:pt x="0" y="0"/>
                </a:moveTo>
                <a:lnTo>
                  <a:pt x="0" y="306323"/>
                </a:lnTo>
                <a:lnTo>
                  <a:pt x="458723" y="306323"/>
                </a:lnTo>
                <a:lnTo>
                  <a:pt x="458723"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2732532" y="4186428"/>
            <a:ext cx="1082039" cy="1386840"/>
          </a:xfrm>
          <a:custGeom>
            <a:avLst/>
            <a:gdLst>
              <a:gd name="connsiteX0" fmla="*/ 6350 w 1082039"/>
              <a:gd name="connsiteY0" fmla="*/ 6350 h 1386840"/>
              <a:gd name="connsiteX1" fmla="*/ 6350 w 1082039"/>
              <a:gd name="connsiteY1" fmla="*/ 1380489 h 1386840"/>
              <a:gd name="connsiteX2" fmla="*/ 1075689 w 1082039"/>
              <a:gd name="connsiteY2" fmla="*/ 1380489 h 1386840"/>
              <a:gd name="connsiteX3" fmla="*/ 1075689 w 1082039"/>
              <a:gd name="connsiteY3" fmla="*/ 6350 h 1386840"/>
              <a:gd name="connsiteX4" fmla="*/ 6350 w 1082039"/>
              <a:gd name="connsiteY4" fmla="*/ 6350 h 13868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82039" h="1386840">
                <a:moveTo>
                  <a:pt x="6350" y="6350"/>
                </a:moveTo>
                <a:lnTo>
                  <a:pt x="6350" y="1380489"/>
                </a:lnTo>
                <a:lnTo>
                  <a:pt x="1075689" y="1380489"/>
                </a:lnTo>
                <a:lnTo>
                  <a:pt x="1075689"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5259323" y="4396740"/>
            <a:ext cx="611123" cy="306323"/>
          </a:xfrm>
          <a:custGeom>
            <a:avLst/>
            <a:gdLst>
              <a:gd name="connsiteX0" fmla="*/ 0 w 611123"/>
              <a:gd name="connsiteY0" fmla="*/ 0 h 306323"/>
              <a:gd name="connsiteX1" fmla="*/ 0 w 611123"/>
              <a:gd name="connsiteY1" fmla="*/ 306323 h 306323"/>
              <a:gd name="connsiteX2" fmla="*/ 611123 w 611123"/>
              <a:gd name="connsiteY2" fmla="*/ 306323 h 306323"/>
              <a:gd name="connsiteX3" fmla="*/ 611123 w 611123"/>
              <a:gd name="connsiteY3" fmla="*/ 0 h 306323"/>
              <a:gd name="connsiteX4" fmla="*/ 0 w 611123"/>
              <a:gd name="connsiteY4" fmla="*/ 0 h 306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1123" h="306323">
                <a:moveTo>
                  <a:pt x="0" y="0"/>
                </a:moveTo>
                <a:lnTo>
                  <a:pt x="0" y="306323"/>
                </a:lnTo>
                <a:lnTo>
                  <a:pt x="611123" y="306323"/>
                </a:lnTo>
                <a:lnTo>
                  <a:pt x="611123"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5259323" y="5082540"/>
            <a:ext cx="611123" cy="307847"/>
          </a:xfrm>
          <a:custGeom>
            <a:avLst/>
            <a:gdLst>
              <a:gd name="connsiteX0" fmla="*/ 0 w 611123"/>
              <a:gd name="connsiteY0" fmla="*/ 0 h 307847"/>
              <a:gd name="connsiteX1" fmla="*/ 0 w 611123"/>
              <a:gd name="connsiteY1" fmla="*/ 307847 h 307847"/>
              <a:gd name="connsiteX2" fmla="*/ 611123 w 611123"/>
              <a:gd name="connsiteY2" fmla="*/ 307847 h 307847"/>
              <a:gd name="connsiteX3" fmla="*/ 611123 w 611123"/>
              <a:gd name="connsiteY3" fmla="*/ 0 h 307847"/>
              <a:gd name="connsiteX4" fmla="*/ 0 w 611123"/>
              <a:gd name="connsiteY4" fmla="*/ 0 h 3078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1123" h="307847">
                <a:moveTo>
                  <a:pt x="0" y="0"/>
                </a:moveTo>
                <a:lnTo>
                  <a:pt x="0" y="307847"/>
                </a:lnTo>
                <a:lnTo>
                  <a:pt x="611123" y="307847"/>
                </a:lnTo>
                <a:lnTo>
                  <a:pt x="611123"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673852" y="4160520"/>
            <a:ext cx="1082040" cy="1386839"/>
          </a:xfrm>
          <a:custGeom>
            <a:avLst/>
            <a:gdLst>
              <a:gd name="connsiteX0" fmla="*/ 6350 w 1082040"/>
              <a:gd name="connsiteY0" fmla="*/ 6350 h 1386839"/>
              <a:gd name="connsiteX1" fmla="*/ 6350 w 1082040"/>
              <a:gd name="connsiteY1" fmla="*/ 1380489 h 1386839"/>
              <a:gd name="connsiteX2" fmla="*/ 1075690 w 1082040"/>
              <a:gd name="connsiteY2" fmla="*/ 1380489 h 1386839"/>
              <a:gd name="connsiteX3" fmla="*/ 1075690 w 1082040"/>
              <a:gd name="connsiteY3" fmla="*/ 6350 h 1386839"/>
              <a:gd name="connsiteX4" fmla="*/ 6350 w 1082040"/>
              <a:gd name="connsiteY4" fmla="*/ 6350 h 1386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82040" h="1386839">
                <a:moveTo>
                  <a:pt x="6350" y="6350"/>
                </a:moveTo>
                <a:lnTo>
                  <a:pt x="6350" y="1380489"/>
                </a:lnTo>
                <a:lnTo>
                  <a:pt x="1075690" y="1380489"/>
                </a:lnTo>
                <a:lnTo>
                  <a:pt x="1075690"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4133088" y="4160520"/>
            <a:ext cx="1133855" cy="1386839"/>
          </a:xfrm>
          <a:custGeom>
            <a:avLst/>
            <a:gdLst>
              <a:gd name="connsiteX0" fmla="*/ 6350 w 1133855"/>
              <a:gd name="connsiteY0" fmla="*/ 6350 h 1386839"/>
              <a:gd name="connsiteX1" fmla="*/ 6350 w 1133855"/>
              <a:gd name="connsiteY1" fmla="*/ 1380489 h 1386839"/>
              <a:gd name="connsiteX2" fmla="*/ 1127505 w 1133855"/>
              <a:gd name="connsiteY2" fmla="*/ 1380489 h 1386839"/>
              <a:gd name="connsiteX3" fmla="*/ 1127505 w 1133855"/>
              <a:gd name="connsiteY3" fmla="*/ 6350 h 1386839"/>
              <a:gd name="connsiteX4" fmla="*/ 6350 w 1133855"/>
              <a:gd name="connsiteY4" fmla="*/ 6350 h 1386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33855" h="1386839">
                <a:moveTo>
                  <a:pt x="6350" y="6350"/>
                </a:moveTo>
                <a:lnTo>
                  <a:pt x="6350" y="1380489"/>
                </a:lnTo>
                <a:lnTo>
                  <a:pt x="1127505" y="1380489"/>
                </a:lnTo>
                <a:lnTo>
                  <a:pt x="1127505"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6" name="Picture 3"/>
          <p:cNvPicPr>
            <a:picLocks noChangeAspect="1" noChangeArrowheads="1"/>
          </p:cNvPicPr>
          <p:nvPr/>
        </p:nvPicPr>
        <p:blipFill>
          <a:blip r:embed="rId2"/>
          <a:srcRect/>
          <a:stretch>
            <a:fillRect/>
          </a:stretch>
        </p:blipFill>
        <p:spPr bwMode="auto">
          <a:xfrm>
            <a:off x="304800" y="1562100"/>
            <a:ext cx="8420100" cy="4025900"/>
          </a:xfrm>
          <a:prstGeom prst="rect">
            <a:avLst/>
          </a:prstGeom>
          <a:noFill/>
        </p:spPr>
      </p:pic>
      <p:sp>
        <p:nvSpPr>
          <p:cNvPr id="2" name="TextBox 1"/>
          <p:cNvSpPr txBox="1"/>
          <p:nvPr/>
        </p:nvSpPr>
        <p:spPr>
          <a:xfrm>
            <a:off x="609600" y="215900"/>
            <a:ext cx="42672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细分市场业务计划制定步骤</a:t>
            </a:r>
          </a:p>
        </p:txBody>
      </p:sp>
      <p:sp>
        <p:nvSpPr>
          <p:cNvPr id="28" name="TextBox 1"/>
          <p:cNvSpPr txBox="1"/>
          <p:nvPr/>
        </p:nvSpPr>
        <p:spPr>
          <a:xfrm>
            <a:off x="1282700" y="2032000"/>
            <a:ext cx="977900" cy="3136900"/>
          </a:xfrm>
          <a:prstGeom prst="rect">
            <a:avLst/>
          </a:prstGeom>
          <a:noFill/>
        </p:spPr>
        <p:txBody>
          <a:bodyPr wrap="none" lIns="0" tIns="0" rIns="0" rtlCol="0">
            <a:spAutoFit/>
          </a:bodyPr>
          <a:lstStyle/>
          <a:p>
            <a:pPr>
              <a:lnSpc>
                <a:spcPts val="17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通过预测确</a:t>
            </a:r>
          </a:p>
          <a:p>
            <a:pPr>
              <a:lnSpc>
                <a:spcPts val="13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定细分市场</a:t>
            </a:r>
          </a:p>
          <a:p>
            <a:pPr>
              <a:lnSpc>
                <a:spcPts val="15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初步的收入</a:t>
            </a:r>
          </a:p>
          <a:p>
            <a:pPr>
              <a:lnSpc>
                <a:spcPts val="15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目标</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700"/>
              </a:lnSpc>
              <a:tabLst>
                <a:tab pos="88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记录并评估</a:t>
            </a:r>
          </a:p>
          <a:p>
            <a:pPr>
              <a:lnSpc>
                <a:spcPts val="1600"/>
              </a:lnSpc>
              <a:tabLst>
                <a:tab pos="88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获得的信息</a:t>
            </a:r>
          </a:p>
        </p:txBody>
      </p:sp>
      <p:sp>
        <p:nvSpPr>
          <p:cNvPr id="29" name="TextBox 1"/>
          <p:cNvSpPr txBox="1"/>
          <p:nvPr/>
        </p:nvSpPr>
        <p:spPr>
          <a:xfrm>
            <a:off x="2717800" y="1968500"/>
            <a:ext cx="1066800" cy="3352800"/>
          </a:xfrm>
          <a:prstGeom prst="rect">
            <a:avLst/>
          </a:prstGeom>
          <a:noFill/>
        </p:spPr>
        <p:txBody>
          <a:bodyPr wrap="none" lIns="0" tIns="0" rIns="0" rtlCol="0">
            <a:spAutoFit/>
          </a:bodyPr>
          <a:lstStyle/>
          <a:p>
            <a:pPr>
              <a:lnSpc>
                <a:spcPts val="17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进行ANSOFF</a:t>
            </a:r>
          </a:p>
          <a:p>
            <a:pPr>
              <a:lnSpc>
                <a:spcPts val="15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差距分析，分</a:t>
            </a:r>
          </a:p>
          <a:p>
            <a:pPr>
              <a:lnSpc>
                <a:spcPts val="15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析收入差距，</a:t>
            </a:r>
          </a:p>
          <a:p>
            <a:pPr>
              <a:lnSpc>
                <a:spcPts val="16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并准备财务</a:t>
            </a:r>
          </a:p>
          <a:p>
            <a:pPr>
              <a:lnSpc>
                <a:spcPts val="15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数据</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88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确定各细分</a:t>
            </a:r>
          </a:p>
          <a:p>
            <a:pPr>
              <a:lnSpc>
                <a:spcPts val="1600"/>
              </a:lnSpc>
              <a:tabLst>
                <a:tab pos="88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市场的战略</a:t>
            </a:r>
          </a:p>
          <a:p>
            <a:pPr>
              <a:lnSpc>
                <a:spcPts val="1500"/>
              </a:lnSpc>
              <a:tabLst>
                <a:tab pos="88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目标</a:t>
            </a:r>
          </a:p>
        </p:txBody>
      </p:sp>
      <p:sp>
        <p:nvSpPr>
          <p:cNvPr id="30" name="TextBox 1"/>
          <p:cNvSpPr txBox="1"/>
          <p:nvPr/>
        </p:nvSpPr>
        <p:spPr>
          <a:xfrm>
            <a:off x="5676900" y="2032000"/>
            <a:ext cx="1066800" cy="3175000"/>
          </a:xfrm>
          <a:prstGeom prst="rect">
            <a:avLst/>
          </a:prstGeom>
          <a:noFill/>
        </p:spPr>
        <p:txBody>
          <a:bodyPr wrap="none" lIns="0" tIns="0" rIns="0" rtlCol="0">
            <a:spAutoFit/>
          </a:bodyPr>
          <a:lstStyle/>
          <a:p>
            <a:pPr>
              <a:lnSpc>
                <a:spcPts val="1700"/>
              </a:lnSpc>
              <a:tabLst>
                <a:tab pos="88900" algn="l"/>
                <a:tab pos="165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明确实现收</a:t>
            </a:r>
          </a:p>
          <a:p>
            <a:pPr>
              <a:lnSpc>
                <a:spcPts val="1600"/>
              </a:lnSpc>
              <a:tabLst>
                <a:tab pos="88900" algn="l"/>
                <a:tab pos="165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入增长的细</a:t>
            </a:r>
          </a:p>
          <a:p>
            <a:pPr>
              <a:lnSpc>
                <a:spcPts val="1500"/>
              </a:lnSpc>
              <a:tabLst>
                <a:tab pos="88900" algn="l"/>
                <a:tab pos="165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分市场关键</a:t>
            </a:r>
          </a:p>
          <a:p>
            <a:pPr>
              <a:lnSpc>
                <a:spcPts val="1500"/>
              </a:lnSpc>
              <a:tabLst>
                <a:tab pos="88900" algn="l"/>
                <a:tab pos="165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行动</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600"/>
              </a:lnSpc>
              <a:tabLst>
                <a:tab pos="88900" algn="l"/>
                <a:tab pos="1651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制定细分市场</a:t>
            </a:r>
          </a:p>
          <a:p>
            <a:pPr>
              <a:lnSpc>
                <a:spcPts val="1700"/>
              </a:lnSpc>
              <a:tabLst>
                <a:tab pos="88900" algn="l"/>
                <a:tab pos="1651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的业务计划</a:t>
            </a:r>
          </a:p>
        </p:txBody>
      </p:sp>
      <p:sp>
        <p:nvSpPr>
          <p:cNvPr id="31" name="TextBox 1"/>
          <p:cNvSpPr txBox="1"/>
          <p:nvPr/>
        </p:nvSpPr>
        <p:spPr>
          <a:xfrm>
            <a:off x="4229100" y="2146300"/>
            <a:ext cx="889000" cy="31623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评估生命周</a:t>
            </a:r>
          </a:p>
          <a:p>
            <a:pPr>
              <a:lnSpc>
                <a:spcPts val="1600"/>
              </a:lnSpc>
            </a:pPr>
            <a:r>
              <a:rPr lang="en-US" altLang="zh-CN" sz="1405" dirty="0">
                <a:solidFill>
                  <a:srgbClr val="000000"/>
                </a:solidFill>
                <a:latin typeface="Microsoft YaHei UI" panose="020B0503020204020204" pitchFamily="18" charset="-122"/>
                <a:cs typeface="Microsoft YaHei UI" panose="020B0503020204020204" pitchFamily="18" charset="-122"/>
              </a:rPr>
              <a:t>期、利润区</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400"/>
              </a:lnSpc>
            </a:pPr>
            <a:r>
              <a:rPr lang="en-US" altLang="zh-CN" sz="1405" dirty="0">
                <a:solidFill>
                  <a:srgbClr val="000000"/>
                </a:solidFill>
                <a:latin typeface="Microsoft YaHei UI" panose="020B0503020204020204" pitchFamily="18" charset="-122"/>
                <a:cs typeface="Microsoft YaHei UI" panose="020B0503020204020204" pitchFamily="18" charset="-122"/>
              </a:rPr>
              <a:t>确定各细分</a:t>
            </a:r>
          </a:p>
          <a:p>
            <a:pPr>
              <a:lnSpc>
                <a:spcPts val="15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市场的价值</a:t>
            </a:r>
          </a:p>
          <a:p>
            <a:pPr>
              <a:lnSpc>
                <a:spcPts val="1600"/>
              </a:lnSpc>
            </a:pPr>
            <a:r>
              <a:rPr lang="en-US" altLang="zh-CN" sz="1405" dirty="0">
                <a:solidFill>
                  <a:srgbClr val="000000"/>
                </a:solidFill>
                <a:latin typeface="Microsoft YaHei UI" panose="020B0503020204020204" pitchFamily="18" charset="-122"/>
                <a:cs typeface="Microsoft YaHei UI" panose="020B0503020204020204" pitchFamily="18" charset="-122"/>
              </a:rPr>
              <a:t>定位</a:t>
            </a:r>
          </a:p>
        </p:txBody>
      </p:sp>
      <p:sp>
        <p:nvSpPr>
          <p:cNvPr id="27" name="日期占位符 26"/>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2"/>
          <a:stretch>
            <a:fillRect/>
          </a:stretch>
        </p:blipFill>
        <p:spPr>
          <a:xfrm>
            <a:off x="-397" y="-9442"/>
            <a:ext cx="9144793" cy="6876884"/>
          </a:xfrm>
          <a:prstGeom prst="rect">
            <a:avLst/>
          </a:prstGeom>
        </p:spPr>
      </p:pic>
      <p:graphicFrame>
        <p:nvGraphicFramePr>
          <p:cNvPr id="4" name="表格 4"/>
          <p:cNvGraphicFramePr>
            <a:graphicFrameLocks noGrp="1"/>
          </p:cNvGraphicFramePr>
          <p:nvPr/>
        </p:nvGraphicFramePr>
        <p:xfrm>
          <a:off x="6106540" y="4550155"/>
          <a:ext cx="769365" cy="949770"/>
        </p:xfrm>
        <a:graphic>
          <a:graphicData uri="http://schemas.openxmlformats.org/drawingml/2006/table">
            <a:tbl>
              <a:tblPr/>
              <a:tblGrid>
                <a:gridCol w="374396">
                  <a:extLst>
                    <a:ext uri="{9D8B030D-6E8A-4147-A177-3AD203B41FA5}">
                      <a16:colId xmlns:a16="http://schemas.microsoft.com/office/drawing/2014/main" val="20000"/>
                    </a:ext>
                  </a:extLst>
                </a:gridCol>
                <a:gridCol w="394969">
                  <a:extLst>
                    <a:ext uri="{9D8B030D-6E8A-4147-A177-3AD203B41FA5}">
                      <a16:colId xmlns:a16="http://schemas.microsoft.com/office/drawing/2014/main" val="20001"/>
                    </a:ext>
                  </a:extLst>
                </a:gridCol>
              </a:tblGrid>
              <a:tr h="548894">
                <a:tc>
                  <a:txBody>
                    <a:bodyPr/>
                    <a:lstStyle/>
                    <a:p>
                      <a:pPr algn="ctr"/>
                      <a:r>
                        <a:rPr lang="en-US" altLang="zh-CN" sz="505" b="1" dirty="0">
                          <a:solidFill>
                            <a:srgbClr val="000000"/>
                          </a:solidFill>
                          <a:latin typeface="Times New Roman" panose="02020603050405020304" pitchFamily="18" charset="0"/>
                          <a:cs typeface="Times New Roman" panose="02020603050405020304" pitchFamily="18" charset="0"/>
                        </a:rPr>
                        <a:t>Marke</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t</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Penetr</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a-</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tion</a:t>
                      </a:r>
                      <a:endParaRPr lang="zh-CN" altLang="en-US" sz="505" b="1" dirty="0">
                        <a:solidFill>
                          <a:srgbClr val="000000"/>
                        </a:solidFill>
                        <a:latin typeface="Times New Roman" panose="02020603050405020304" pitchFamily="18" charset="0"/>
                        <a:cs typeface="Times New Roman" panose="02020603050405020304" pitchFamily="18" charset="0"/>
                      </a:endParaRPr>
                    </a:p>
                  </a:txBody>
                  <a:tcPr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9800"/>
                    </a:solidFill>
                  </a:tcPr>
                </a:tc>
                <a:tc>
                  <a:txBody>
                    <a:bodyPr/>
                    <a:lstStyle/>
                    <a:p>
                      <a:pPr algn="ctr"/>
                      <a:r>
                        <a:rPr lang="en-US" altLang="zh-CN" sz="505" b="1" dirty="0">
                          <a:solidFill>
                            <a:srgbClr val="000000"/>
                          </a:solidFill>
                          <a:latin typeface="Times New Roman" panose="02020603050405020304" pitchFamily="18" charset="0"/>
                          <a:cs typeface="Times New Roman" panose="02020603050405020304" pitchFamily="18" charset="0"/>
                        </a:rPr>
                        <a:t>Produc</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t</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Develo</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p</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ment</a:t>
                      </a:r>
                      <a:endParaRPr lang="zh-CN" altLang="en-US" sz="505" b="1" dirty="0">
                        <a:solidFill>
                          <a:srgbClr val="000000"/>
                        </a:solidFill>
                        <a:latin typeface="Times New Roman" panose="02020603050405020304" pitchFamily="18" charset="0"/>
                        <a:cs typeface="Times New Roman" panose="02020603050405020304" pitchFamily="18" charset="0"/>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extLst>
                  <a:ext uri="{0D108BD9-81ED-4DB2-BD59-A6C34878D82A}">
                    <a16:rowId xmlns:a16="http://schemas.microsoft.com/office/drawing/2014/main" val="10000"/>
                  </a:ext>
                </a:extLst>
              </a:tr>
              <a:tr h="396366">
                <a:tc>
                  <a:txBody>
                    <a:bodyPr/>
                    <a:lstStyle/>
                    <a:p>
                      <a:pPr algn="ctr"/>
                      <a:r>
                        <a:rPr lang="en-US" altLang="zh-CN" sz="505" b="1" dirty="0">
                          <a:solidFill>
                            <a:srgbClr val="000000"/>
                          </a:solidFill>
                          <a:latin typeface="Times New Roman" panose="02020603050405020304" pitchFamily="18" charset="0"/>
                          <a:cs typeface="Times New Roman" panose="02020603050405020304" pitchFamily="18" charset="0"/>
                        </a:rPr>
                        <a:t>Marke</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t</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Exten-</a:t>
                      </a:r>
                      <a:endParaRPr lang="zh-CN" altLang="en-US" sz="505" b="1" dirty="0">
                        <a:solidFill>
                          <a:srgbClr val="000000"/>
                        </a:solidFill>
                        <a:latin typeface="Times New Roman" panose="02020603050405020304" pitchFamily="18" charset="0"/>
                        <a:cs typeface="Times New Roman" panose="02020603050405020304" pitchFamily="18" charset="0"/>
                      </a:endParaRPr>
                    </a:p>
                    <a:p>
                      <a:pPr algn="ctr"/>
                      <a:r>
                        <a:rPr lang="en-US" altLang="zh-CN" sz="505" b="1" dirty="0">
                          <a:solidFill>
                            <a:srgbClr val="000000"/>
                          </a:solidFill>
                          <a:latin typeface="Times New Roman" panose="02020603050405020304" pitchFamily="18" charset="0"/>
                          <a:cs typeface="Times New Roman" panose="02020603050405020304" pitchFamily="18" charset="0"/>
                        </a:rPr>
                        <a:t>sion</a:t>
                      </a:r>
                      <a:endParaRPr lang="zh-CN" altLang="en-US" sz="505" b="1" dirty="0">
                        <a:solidFill>
                          <a:srgbClr val="000000"/>
                        </a:solidFill>
                        <a:latin typeface="Times New Roman" panose="02020603050405020304" pitchFamily="18" charset="0"/>
                        <a:cs typeface="Times New Roman" panose="02020603050405020304" pitchFamily="18" charset="0"/>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AD2C"/>
                    </a:solidFill>
                  </a:tcPr>
                </a:tc>
                <a:tc>
                  <a:txBody>
                    <a:bodyPr/>
                    <a:lstStyle/>
                    <a:p>
                      <a:pPr algn="ctr"/>
                      <a:r>
                        <a:rPr lang="en-US" altLang="zh-CN" sz="505" b="1" dirty="0">
                          <a:solidFill>
                            <a:srgbClr val="FFFFFF"/>
                          </a:solidFill>
                          <a:latin typeface="Times New Roman" panose="02020603050405020304" pitchFamily="18" charset="0"/>
                          <a:cs typeface="Times New Roman" panose="02020603050405020304" pitchFamily="18" charset="0"/>
                        </a:rPr>
                        <a:t>Diversi</a:t>
                      </a:r>
                      <a:endParaRPr lang="zh-CN" altLang="en-US" sz="505" b="1" dirty="0">
                        <a:solidFill>
                          <a:srgbClr val="FFFFFF"/>
                        </a:solidFill>
                        <a:latin typeface="Times New Roman" panose="02020603050405020304" pitchFamily="18" charset="0"/>
                        <a:cs typeface="Times New Roman" panose="02020603050405020304" pitchFamily="18" charset="0"/>
                      </a:endParaRPr>
                    </a:p>
                    <a:p>
                      <a:pPr algn="l"/>
                      <a:r>
                        <a:rPr lang="en-US" altLang="zh-CN" sz="505" b="1" dirty="0">
                          <a:solidFill>
                            <a:srgbClr val="FFFFFF"/>
                          </a:solidFill>
                          <a:latin typeface="Times New Roman" panose="02020603050405020304" pitchFamily="18" charset="0"/>
                          <a:cs typeface="Times New Roman" panose="02020603050405020304" pitchFamily="18" charset="0"/>
                        </a:rPr>
                        <a:t>fi</a:t>
                      </a:r>
                      <a:endParaRPr lang="zh-CN" altLang="en-US" sz="505" b="1" dirty="0">
                        <a:solidFill>
                          <a:srgbClr val="FFFFFF"/>
                        </a:solidFill>
                        <a:latin typeface="Times New Roman" panose="02020603050405020304" pitchFamily="18" charset="0"/>
                        <a:cs typeface="Times New Roman" panose="02020603050405020304" pitchFamily="18" charset="0"/>
                      </a:endParaRPr>
                    </a:p>
                    <a:p>
                      <a:pPr algn="ctr"/>
                      <a:r>
                        <a:rPr lang="en-US" altLang="zh-CN" sz="505" b="1" dirty="0">
                          <a:solidFill>
                            <a:srgbClr val="FFFFFF"/>
                          </a:solidFill>
                          <a:latin typeface="Times New Roman" panose="02020603050405020304" pitchFamily="18" charset="0"/>
                          <a:cs typeface="Times New Roman" panose="02020603050405020304" pitchFamily="18" charset="0"/>
                        </a:rPr>
                        <a:t>-</a:t>
                      </a:r>
                      <a:endParaRPr lang="zh-CN" altLang="en-US" sz="505" b="1" dirty="0">
                        <a:solidFill>
                          <a:srgbClr val="FFFFFF"/>
                        </a:solidFill>
                        <a:latin typeface="Times New Roman" panose="02020603050405020304" pitchFamily="18" charset="0"/>
                        <a:cs typeface="Times New Roman" panose="02020603050405020304" pitchFamily="18" charset="0"/>
                      </a:endParaRPr>
                    </a:p>
                    <a:p>
                      <a:pPr algn="ctr"/>
                      <a:r>
                        <a:rPr lang="en-US" altLang="zh-CN" sz="505" b="1" dirty="0">
                          <a:solidFill>
                            <a:srgbClr val="FFFFFF"/>
                          </a:solidFill>
                          <a:latin typeface="Times New Roman" panose="02020603050405020304" pitchFamily="18" charset="0"/>
                          <a:cs typeface="Times New Roman" panose="02020603050405020304" pitchFamily="18" charset="0"/>
                        </a:rPr>
                        <a:t>cation</a:t>
                      </a:r>
                      <a:endParaRPr lang="zh-CN" altLang="en-US" sz="505" b="1" dirty="0">
                        <a:solidFill>
                          <a:srgbClr val="FFFFFF"/>
                        </a:solidFill>
                        <a:latin typeface="Times New Roman" panose="02020603050405020304" pitchFamily="18" charset="0"/>
                        <a:cs typeface="Times New Roman" panose="02020603050405020304" pitchFamily="18" charset="0"/>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941CAC"/>
                    </a:solidFill>
                  </a:tcPr>
                </a:tc>
                <a:extLst>
                  <a:ext uri="{0D108BD9-81ED-4DB2-BD59-A6C34878D82A}">
                    <a16:rowId xmlns:a16="http://schemas.microsoft.com/office/drawing/2014/main" val="10001"/>
                  </a:ext>
                </a:extLst>
              </a:tr>
            </a:tbl>
          </a:graphicData>
        </a:graphic>
      </p:graphicFrame>
      <p:graphicFrame>
        <p:nvGraphicFramePr>
          <p:cNvPr id="3" name="表格 4"/>
          <p:cNvGraphicFramePr>
            <a:graphicFrameLocks noGrp="1"/>
          </p:cNvGraphicFramePr>
          <p:nvPr/>
        </p:nvGraphicFramePr>
        <p:xfrm>
          <a:off x="4642358" y="3851402"/>
          <a:ext cx="561847" cy="564895"/>
        </p:xfrm>
        <a:graphic>
          <a:graphicData uri="http://schemas.openxmlformats.org/drawingml/2006/table">
            <a:tbl>
              <a:tblPr/>
              <a:tblGrid>
                <a:gridCol w="276859">
                  <a:extLst>
                    <a:ext uri="{9D8B030D-6E8A-4147-A177-3AD203B41FA5}">
                      <a16:colId xmlns:a16="http://schemas.microsoft.com/office/drawing/2014/main" val="20000"/>
                    </a:ext>
                  </a:extLst>
                </a:gridCol>
                <a:gridCol w="284988">
                  <a:extLst>
                    <a:ext uri="{9D8B030D-6E8A-4147-A177-3AD203B41FA5}">
                      <a16:colId xmlns:a16="http://schemas.microsoft.com/office/drawing/2014/main" val="20001"/>
                    </a:ext>
                  </a:extLst>
                </a:gridCol>
              </a:tblGrid>
              <a:tr h="260095">
                <a:tc>
                  <a:txBody>
                    <a:bodyPr/>
                    <a:lstStyle/>
                    <a:p>
                      <a:pPr algn="ctr"/>
                      <a:r>
                        <a:rPr lang="en-US" altLang="zh-CN" sz="995" b="1" dirty="0">
                          <a:solidFill>
                            <a:srgbClr val="000000"/>
                          </a:solidFill>
                          <a:latin typeface="Times New Roman" panose="02020603050405020304" pitchFamily="18" charset="0"/>
                          <a:cs typeface="Times New Roman" panose="02020603050405020304" pitchFamily="18" charset="0"/>
                        </a:rPr>
                        <a:t>S</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EFEF"/>
                    </a:solidFill>
                  </a:tcPr>
                </a:tc>
                <a:tc>
                  <a:txBody>
                    <a:bodyPr/>
                    <a:lstStyle/>
                    <a:p>
                      <a:pPr algn="l"/>
                      <a:r>
                        <a:rPr lang="en-US" altLang="zh-CN" sz="995" b="1" dirty="0">
                          <a:solidFill>
                            <a:srgbClr val="000000"/>
                          </a:solidFill>
                          <a:latin typeface="Times New Roman" panose="02020603050405020304" pitchFamily="18" charset="0"/>
                          <a:cs typeface="Times New Roman" panose="02020603050405020304" pitchFamily="18" charset="0"/>
                        </a:rPr>
                        <a:t>W</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0"/>
                  </a:ext>
                </a:extLst>
              </a:tr>
              <a:tr h="304800">
                <a:tc>
                  <a:txBody>
                    <a:bodyPr/>
                    <a:lstStyle/>
                    <a:p>
                      <a:pPr algn="ctr"/>
                      <a:r>
                        <a:rPr lang="en-US" altLang="zh-CN" sz="995" b="1" dirty="0">
                          <a:solidFill>
                            <a:srgbClr val="000000"/>
                          </a:solidFill>
                          <a:latin typeface="Times New Roman" panose="02020603050405020304" pitchFamily="18" charset="0"/>
                          <a:cs typeface="Times New Roman" panose="02020603050405020304" pitchFamily="18" charset="0"/>
                        </a:rPr>
                        <a:t>O</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00EFEF"/>
                    </a:solidFill>
                  </a:tcPr>
                </a:tc>
                <a:tc>
                  <a:txBody>
                    <a:bodyPr/>
                    <a:lstStyle/>
                    <a:p>
                      <a:pPr algn="l"/>
                      <a:r>
                        <a:rPr lang="en-US" altLang="zh-CN" sz="995" b="1" dirty="0">
                          <a:solidFill>
                            <a:srgbClr val="000000"/>
                          </a:solidFill>
                          <a:latin typeface="Times New Roman" panose="02020603050405020304" pitchFamily="18" charset="0"/>
                          <a:cs typeface="Times New Roman" panose="02020603050405020304" pitchFamily="18" charset="0"/>
                        </a:rPr>
                        <a:t>T</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4305300" y="4356100"/>
            <a:ext cx="381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安装等等</a:t>
            </a:r>
          </a:p>
        </p:txBody>
      </p:sp>
      <p:sp>
        <p:nvSpPr>
          <p:cNvPr id="5" name="TextBox 1"/>
          <p:cNvSpPr txBox="1"/>
          <p:nvPr/>
        </p:nvSpPr>
        <p:spPr>
          <a:xfrm>
            <a:off x="4305300" y="4356100"/>
            <a:ext cx="381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易用性、</a:t>
            </a:r>
          </a:p>
        </p:txBody>
      </p:sp>
      <p:sp>
        <p:nvSpPr>
          <p:cNvPr id="6" name="TextBox 1"/>
          <p:cNvSpPr txBox="1"/>
          <p:nvPr/>
        </p:nvSpPr>
        <p:spPr>
          <a:xfrm>
            <a:off x="7848600" y="3479800"/>
            <a:ext cx="762000" cy="495300"/>
          </a:xfrm>
          <a:prstGeom prst="rect">
            <a:avLst/>
          </a:prstGeom>
          <a:noFill/>
        </p:spPr>
        <p:txBody>
          <a:bodyPr wrap="none" lIns="0" tIns="0" rIns="0" rtlCol="0">
            <a:spAutoFit/>
          </a:bodyPr>
          <a:lstStyle/>
          <a:p>
            <a:pPr>
              <a:lnSpc>
                <a:spcPts val="1200"/>
              </a:lnSpc>
              <a:tabLst>
                <a:tab pos="152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我们的细分</a:t>
            </a:r>
          </a:p>
          <a:p>
            <a:pPr>
              <a:lnSpc>
                <a:spcPts val="1400"/>
              </a:lnSpc>
              <a:tabLst>
                <a:tab pos="152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市场战略是</a:t>
            </a:r>
          </a:p>
          <a:p>
            <a:pPr>
              <a:lnSpc>
                <a:spcPts val="1300"/>
              </a:lnSpc>
              <a:tabLst>
                <a:tab pos="1524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什么？</a:t>
            </a:r>
          </a:p>
        </p:txBody>
      </p:sp>
      <p:sp>
        <p:nvSpPr>
          <p:cNvPr id="7" name="TextBox 1"/>
          <p:cNvSpPr txBox="1"/>
          <p:nvPr/>
        </p:nvSpPr>
        <p:spPr>
          <a:xfrm>
            <a:off x="127000" y="269875"/>
            <a:ext cx="58801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确定最佳的细分市场目标和战略（1）</a:t>
            </a:r>
          </a:p>
        </p:txBody>
      </p:sp>
      <p:sp>
        <p:nvSpPr>
          <p:cNvPr id="8" name="TextBox 1"/>
          <p:cNvSpPr txBox="1"/>
          <p:nvPr/>
        </p:nvSpPr>
        <p:spPr>
          <a:xfrm>
            <a:off x="7696200" y="2857500"/>
            <a:ext cx="1219200" cy="495300"/>
          </a:xfrm>
          <a:prstGeom prst="rect">
            <a:avLst/>
          </a:prstGeom>
          <a:noFill/>
        </p:spPr>
        <p:txBody>
          <a:bodyPr wrap="none" lIns="0" tIns="0" rIns="0" rtlCol="0">
            <a:spAutoFit/>
          </a:bodyPr>
          <a:lstStyle/>
          <a:p>
            <a:pPr>
              <a:lnSpc>
                <a:spcPts val="1200"/>
              </a:lnSpc>
              <a:tabLst>
                <a:tab pos="76200" algn="l"/>
                <a:tab pos="5334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针对每个细分市</a:t>
            </a:r>
          </a:p>
          <a:p>
            <a:pPr>
              <a:lnSpc>
                <a:spcPts val="1400"/>
              </a:lnSpc>
              <a:tabLst>
                <a:tab pos="76200" algn="l"/>
                <a:tab pos="533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场，选择合适的战</a:t>
            </a:r>
          </a:p>
          <a:p>
            <a:pPr>
              <a:lnSpc>
                <a:spcPts val="1300"/>
              </a:lnSpc>
              <a:tabLst>
                <a:tab pos="76200" algn="l"/>
                <a:tab pos="5334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略</a:t>
            </a:r>
          </a:p>
        </p:txBody>
      </p:sp>
      <p:sp>
        <p:nvSpPr>
          <p:cNvPr id="9" name="TextBox 1"/>
          <p:cNvSpPr txBox="1"/>
          <p:nvPr/>
        </p:nvSpPr>
        <p:spPr>
          <a:xfrm>
            <a:off x="3416300" y="2857500"/>
            <a:ext cx="1968500" cy="533400"/>
          </a:xfrm>
          <a:prstGeom prst="rect">
            <a:avLst/>
          </a:prstGeom>
          <a:noFill/>
        </p:spPr>
        <p:txBody>
          <a:bodyPr wrap="none" lIns="0" tIns="0" rIns="0" rtlCol="0">
            <a:spAutoFit/>
          </a:bodyPr>
          <a:lstStyle/>
          <a:p>
            <a:pPr>
              <a:lnSpc>
                <a:spcPts val="1200"/>
              </a:lnSpc>
              <a:tabLst>
                <a:tab pos="165100" algn="l"/>
                <a:tab pos="4191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收入差距是否已经弥补了？</a:t>
            </a:r>
          </a:p>
          <a:p>
            <a:pPr>
              <a:lnSpc>
                <a:spcPts val="1400"/>
              </a:lnSpc>
              <a:tabLst>
                <a:tab pos="165100" algn="l"/>
                <a:tab pos="4191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如果没有，回顾并修改</a:t>
            </a:r>
          </a:p>
          <a:p>
            <a:pPr>
              <a:lnSpc>
                <a:spcPts val="1400"/>
              </a:lnSpc>
              <a:tabLst>
                <a:tab pos="165100" algn="l"/>
                <a:tab pos="4191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细分市场的选择</a:t>
            </a:r>
          </a:p>
        </p:txBody>
      </p:sp>
      <p:sp>
        <p:nvSpPr>
          <p:cNvPr id="10" name="TextBox 1"/>
          <p:cNvSpPr txBox="1"/>
          <p:nvPr/>
        </p:nvSpPr>
        <p:spPr>
          <a:xfrm>
            <a:off x="635000" y="4432300"/>
            <a:ext cx="495300" cy="114300"/>
          </a:xfrm>
          <a:prstGeom prst="rect">
            <a:avLst/>
          </a:prstGeom>
          <a:noFill/>
        </p:spPr>
        <p:txBody>
          <a:bodyPr wrap="none" lIns="0" tIns="0" rIns="0" rtlCol="0">
            <a:spAutoFit/>
          </a:bodyPr>
          <a:lstStyle/>
          <a:p>
            <a:pPr>
              <a:lnSpc>
                <a:spcPts val="900"/>
              </a:lnSpc>
            </a:pPr>
            <a:r>
              <a:rPr lang="en-US" altLang="zh-CN" sz="995" dirty="0">
                <a:solidFill>
                  <a:srgbClr val="000000"/>
                </a:solidFill>
                <a:latin typeface="Microsoft YaHei UI" panose="020B0503020204020204" pitchFamily="18" charset="-122"/>
                <a:cs typeface="Microsoft YaHei UI" panose="020B0503020204020204" pitchFamily="18" charset="-122"/>
              </a:rPr>
              <a:t>技术分析</a:t>
            </a:r>
          </a:p>
        </p:txBody>
      </p:sp>
      <p:sp>
        <p:nvSpPr>
          <p:cNvPr id="11" name="TextBox 1"/>
          <p:cNvSpPr txBox="1"/>
          <p:nvPr/>
        </p:nvSpPr>
        <p:spPr>
          <a:xfrm>
            <a:off x="2819400" y="1562100"/>
            <a:ext cx="1524000" cy="317500"/>
          </a:xfrm>
          <a:prstGeom prst="rect">
            <a:avLst/>
          </a:prstGeom>
          <a:noFill/>
        </p:spPr>
        <p:txBody>
          <a:bodyPr wrap="none" lIns="0" tIns="0" rIns="0" rtlCol="0">
            <a:spAutoFit/>
          </a:bodyPr>
          <a:lstStyle/>
          <a:p>
            <a:pPr>
              <a:lnSpc>
                <a:spcPts val="1200"/>
              </a:lnSpc>
              <a:tabLst>
                <a:tab pos="1016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我们的财务地位如何：</a:t>
            </a:r>
          </a:p>
          <a:p>
            <a:pPr>
              <a:lnSpc>
                <a:spcPts val="1300"/>
              </a:lnSpc>
              <a:tabLst>
                <a:tab pos="1016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现状和增长速度？</a:t>
            </a:r>
          </a:p>
        </p:txBody>
      </p:sp>
      <p:sp>
        <p:nvSpPr>
          <p:cNvPr id="12" name="TextBox 1"/>
          <p:cNvSpPr txBox="1"/>
          <p:nvPr/>
        </p:nvSpPr>
        <p:spPr>
          <a:xfrm>
            <a:off x="965200" y="2527300"/>
            <a:ext cx="1473200" cy="304800"/>
          </a:xfrm>
          <a:prstGeom prst="rect">
            <a:avLst/>
          </a:prstGeom>
          <a:noFill/>
        </p:spPr>
        <p:txBody>
          <a:bodyPr wrap="none" lIns="0" tIns="0" rIns="0" rtlCol="0">
            <a:spAutoFit/>
          </a:bodyPr>
          <a:lstStyle/>
          <a:p>
            <a:pPr>
              <a:lnSpc>
                <a:spcPts val="1200"/>
              </a:lnSpc>
              <a:tabLst>
                <a:tab pos="4064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我们初步的收入目标</a:t>
            </a:r>
          </a:p>
          <a:p>
            <a:pPr>
              <a:lnSpc>
                <a:spcPts val="1100"/>
              </a:lnSpc>
              <a:tabLst>
                <a:tab pos="4064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是什么？</a:t>
            </a:r>
          </a:p>
        </p:txBody>
      </p:sp>
      <p:sp>
        <p:nvSpPr>
          <p:cNvPr id="13" name="TextBox 1"/>
          <p:cNvSpPr txBox="1"/>
          <p:nvPr/>
        </p:nvSpPr>
        <p:spPr>
          <a:xfrm>
            <a:off x="1257300" y="4660900"/>
            <a:ext cx="50800" cy="25400"/>
          </a:xfrm>
          <a:prstGeom prst="rect">
            <a:avLst/>
          </a:prstGeom>
          <a:noFill/>
        </p:spPr>
        <p:txBody>
          <a:bodyPr wrap="none" lIns="0" tIns="0" rIns="0" rtlCol="0">
            <a:spAutoFit/>
          </a:bodyPr>
          <a:lstStyle/>
          <a:p>
            <a:pPr>
              <a:lnSpc>
                <a:spcPts val="200"/>
              </a:lnSpc>
            </a:pPr>
            <a:r>
              <a:rPr lang="en-US" altLang="zh-CN" sz="205" dirty="0">
                <a:solidFill>
                  <a:srgbClr val="000000"/>
                </a:solidFill>
                <a:latin typeface="Microsoft YaHei UI" panose="020B0503020204020204" pitchFamily="18" charset="-122"/>
                <a:cs typeface="Microsoft YaHei UI" panose="020B0503020204020204" pitchFamily="18" charset="-122"/>
              </a:rPr>
              <a:t>裂谷</a:t>
            </a:r>
          </a:p>
        </p:txBody>
      </p:sp>
      <p:sp>
        <p:nvSpPr>
          <p:cNvPr id="14" name="TextBox 1"/>
          <p:cNvSpPr txBox="1"/>
          <p:nvPr/>
        </p:nvSpPr>
        <p:spPr>
          <a:xfrm>
            <a:off x="812800" y="4762500"/>
            <a:ext cx="76200" cy="38100"/>
          </a:xfrm>
          <a:prstGeom prst="rect">
            <a:avLst/>
          </a:prstGeom>
          <a:noFill/>
        </p:spPr>
        <p:txBody>
          <a:bodyPr wrap="none" lIns="0" tIns="0" rIns="0" rtlCol="0">
            <a:spAutoFit/>
          </a:bodyPr>
          <a:lstStyle/>
          <a:p>
            <a:pPr>
              <a:lnSpc>
                <a:spcPts val="300"/>
              </a:lnSpc>
            </a:pPr>
            <a:r>
              <a:rPr lang="en-US" altLang="zh-CN" sz="300" dirty="0">
                <a:solidFill>
                  <a:srgbClr val="000000"/>
                </a:solidFill>
                <a:latin typeface="Microsoft YaHei UI" panose="020B0503020204020204" pitchFamily="18" charset="-122"/>
                <a:cs typeface="Microsoft YaHei UI" panose="020B0503020204020204" pitchFamily="18" charset="-122"/>
              </a:rPr>
              <a:t>引入</a:t>
            </a:r>
          </a:p>
        </p:txBody>
      </p:sp>
      <p:sp>
        <p:nvSpPr>
          <p:cNvPr id="15" name="TextBox 1"/>
          <p:cNvSpPr txBox="1"/>
          <p:nvPr/>
        </p:nvSpPr>
        <p:spPr>
          <a:xfrm>
            <a:off x="1079500" y="4775200"/>
            <a:ext cx="76200" cy="38100"/>
          </a:xfrm>
          <a:prstGeom prst="rect">
            <a:avLst/>
          </a:prstGeom>
          <a:noFill/>
        </p:spPr>
        <p:txBody>
          <a:bodyPr wrap="none" lIns="0" tIns="0" rIns="0" rtlCol="0">
            <a:spAutoFit/>
          </a:bodyPr>
          <a:lstStyle/>
          <a:p>
            <a:pPr>
              <a:lnSpc>
                <a:spcPts val="300"/>
              </a:lnSpc>
            </a:pPr>
            <a:r>
              <a:rPr lang="en-US" altLang="zh-CN" sz="300" dirty="0">
                <a:solidFill>
                  <a:srgbClr val="000000"/>
                </a:solidFill>
                <a:latin typeface="Microsoft YaHei UI" panose="020B0503020204020204" pitchFamily="18" charset="-122"/>
                <a:cs typeface="Microsoft YaHei UI" panose="020B0503020204020204" pitchFamily="18" charset="-122"/>
              </a:rPr>
              <a:t>成长</a:t>
            </a:r>
          </a:p>
        </p:txBody>
      </p:sp>
      <p:sp>
        <p:nvSpPr>
          <p:cNvPr id="16" name="TextBox 1"/>
          <p:cNvSpPr txBox="1"/>
          <p:nvPr/>
        </p:nvSpPr>
        <p:spPr>
          <a:xfrm>
            <a:off x="1447800" y="4775200"/>
            <a:ext cx="114300" cy="63500"/>
          </a:xfrm>
          <a:prstGeom prst="rect">
            <a:avLst/>
          </a:prstGeom>
          <a:noFill/>
        </p:spPr>
        <p:txBody>
          <a:bodyPr wrap="none" lIns="0" tIns="0" rIns="0" rtlCol="0">
            <a:spAutoFit/>
          </a:bodyPr>
          <a:lstStyle/>
          <a:p>
            <a:pPr>
              <a:lnSpc>
                <a:spcPts val="300"/>
              </a:lnSpc>
              <a:tabLst>
                <a:tab pos="63500" algn="l"/>
              </a:tabLst>
            </a:pPr>
            <a:r>
              <a:rPr lang="en-US" altLang="zh-CN" sz="300" dirty="0">
                <a:solidFill>
                  <a:srgbClr val="000000"/>
                </a:solidFill>
                <a:latin typeface="Microsoft YaHei UI" panose="020B0503020204020204" pitchFamily="18" charset="-122"/>
                <a:cs typeface="Microsoft YaHei UI" panose="020B0503020204020204" pitchFamily="18" charset="-122"/>
              </a:rPr>
              <a:t>市场波</a:t>
            </a:r>
          </a:p>
          <a:p>
            <a:pPr>
              <a:lnSpc>
                <a:spcPts val="200"/>
              </a:lnSpc>
              <a:tabLst>
                <a:tab pos="63500" algn="l"/>
              </a:tabLst>
            </a:pPr>
            <a:r>
              <a:rPr lang="en-US" altLang="zh-CN" dirty="0"/>
              <a:t>	</a:t>
            </a:r>
            <a:r>
              <a:rPr lang="en-US" altLang="zh-CN" sz="300" dirty="0">
                <a:solidFill>
                  <a:srgbClr val="000000"/>
                </a:solidFill>
                <a:latin typeface="Microsoft YaHei UI" panose="020B0503020204020204" pitchFamily="18" charset="-122"/>
                <a:cs typeface="Microsoft YaHei UI" panose="020B0503020204020204" pitchFamily="18" charset="-122"/>
              </a:rPr>
              <a:t>动</a:t>
            </a:r>
          </a:p>
        </p:txBody>
      </p:sp>
      <p:sp>
        <p:nvSpPr>
          <p:cNvPr id="17" name="TextBox 1"/>
          <p:cNvSpPr txBox="1"/>
          <p:nvPr/>
        </p:nvSpPr>
        <p:spPr>
          <a:xfrm>
            <a:off x="1866900" y="4775200"/>
            <a:ext cx="76200" cy="38100"/>
          </a:xfrm>
          <a:prstGeom prst="rect">
            <a:avLst/>
          </a:prstGeom>
          <a:noFill/>
        </p:spPr>
        <p:txBody>
          <a:bodyPr wrap="none" lIns="0" tIns="0" rIns="0" rtlCol="0">
            <a:spAutoFit/>
          </a:bodyPr>
          <a:lstStyle/>
          <a:p>
            <a:pPr>
              <a:lnSpc>
                <a:spcPts val="300"/>
              </a:lnSpc>
            </a:pPr>
            <a:r>
              <a:rPr lang="en-US" altLang="zh-CN" sz="300" dirty="0">
                <a:solidFill>
                  <a:srgbClr val="000000"/>
                </a:solidFill>
                <a:latin typeface="Microsoft YaHei UI" panose="020B0503020204020204" pitchFamily="18" charset="-122"/>
                <a:cs typeface="Microsoft YaHei UI" panose="020B0503020204020204" pitchFamily="18" charset="-122"/>
              </a:rPr>
              <a:t>成熟</a:t>
            </a:r>
          </a:p>
        </p:txBody>
      </p:sp>
      <p:sp>
        <p:nvSpPr>
          <p:cNvPr id="18" name="TextBox 1"/>
          <p:cNvSpPr txBox="1"/>
          <p:nvPr/>
        </p:nvSpPr>
        <p:spPr>
          <a:xfrm>
            <a:off x="2197100" y="4775200"/>
            <a:ext cx="76200" cy="38100"/>
          </a:xfrm>
          <a:prstGeom prst="rect">
            <a:avLst/>
          </a:prstGeom>
          <a:noFill/>
        </p:spPr>
        <p:txBody>
          <a:bodyPr wrap="none" lIns="0" tIns="0" rIns="0" rtlCol="0">
            <a:spAutoFit/>
          </a:bodyPr>
          <a:lstStyle/>
          <a:p>
            <a:pPr>
              <a:lnSpc>
                <a:spcPts val="300"/>
              </a:lnSpc>
            </a:pPr>
            <a:r>
              <a:rPr lang="en-US" altLang="zh-CN" sz="300" dirty="0">
                <a:solidFill>
                  <a:srgbClr val="000000"/>
                </a:solidFill>
                <a:latin typeface="Microsoft YaHei UI" panose="020B0503020204020204" pitchFamily="18" charset="-122"/>
                <a:cs typeface="Microsoft YaHei UI" panose="020B0503020204020204" pitchFamily="18" charset="-122"/>
              </a:rPr>
              <a:t>衰退</a:t>
            </a:r>
          </a:p>
        </p:txBody>
      </p:sp>
      <p:sp>
        <p:nvSpPr>
          <p:cNvPr id="19" name="TextBox 1"/>
          <p:cNvSpPr txBox="1"/>
          <p:nvPr/>
        </p:nvSpPr>
        <p:spPr>
          <a:xfrm>
            <a:off x="1104900" y="1435100"/>
            <a:ext cx="1308100" cy="571500"/>
          </a:xfrm>
          <a:prstGeom prst="rect">
            <a:avLst/>
          </a:prstGeom>
          <a:noFill/>
        </p:spPr>
        <p:txBody>
          <a:bodyPr wrap="none" lIns="0" tIns="0" rIns="0" rtlCol="0">
            <a:spAutoFit/>
          </a:bodyPr>
          <a:lstStyle/>
          <a:p>
            <a:pPr>
              <a:lnSpc>
                <a:spcPts val="1200"/>
              </a:lnSpc>
              <a:tabLst>
                <a:tab pos="101600" algn="l"/>
                <a:tab pos="3302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从初步的</a:t>
            </a:r>
          </a:p>
          <a:p>
            <a:pPr>
              <a:lnSpc>
                <a:spcPts val="1500"/>
              </a:lnSpc>
              <a:tabLst>
                <a:tab pos="101600" algn="l"/>
                <a:tab pos="330200" algn="l"/>
              </a:tabLst>
            </a:pPr>
            <a:r>
              <a:rPr lang="en-US" altLang="zh-CN" sz="1300" dirty="0">
                <a:solidFill>
                  <a:srgbClr val="000000"/>
                </a:solidFill>
                <a:latin typeface="Microsoft YaHei UI" panose="020B0503020204020204" pitchFamily="18" charset="-122"/>
                <a:cs typeface="Microsoft YaHei UI" panose="020B0503020204020204" pitchFamily="18" charset="-122"/>
              </a:rPr>
              <a:t>收入目标预测开始</a:t>
            </a:r>
          </a:p>
          <a:p>
            <a:pPr>
              <a:lnSpc>
                <a:spcPts val="1000"/>
              </a:lnSpc>
            </a:pPr>
            <a:endParaRPr lang="en-US" altLang="zh-CN" dirty="0"/>
          </a:p>
          <a:p>
            <a:pPr>
              <a:lnSpc>
                <a:spcPts val="400"/>
              </a:lnSpc>
              <a:tabLst>
                <a:tab pos="101600" algn="l"/>
                <a:tab pos="330200" algn="l"/>
              </a:tabLst>
            </a:pPr>
            <a:r>
              <a:rPr lang="en-US" altLang="zh-CN" dirty="0"/>
              <a:t>	</a:t>
            </a:r>
            <a:r>
              <a:rPr lang="en-US" altLang="zh-CN" sz="205" dirty="0">
                <a:solidFill>
                  <a:srgbClr val="000000"/>
                </a:solidFill>
                <a:latin typeface="Microsoft YaHei UI" panose="020B0503020204020204" pitchFamily="18" charset="-122"/>
                <a:cs typeface="Microsoft YaHei UI" panose="020B0503020204020204" pitchFamily="18" charset="-122"/>
              </a:rPr>
              <a:t>具体目标描</a:t>
            </a:r>
            <a:r>
              <a:rPr lang="en-US" altLang="zh-CN" sz="205" dirty="0">
                <a:latin typeface="Times New Roman" panose="02020603050405020304" pitchFamily="18" charset="0"/>
                <a:cs typeface="Times New Roman" panose="02020603050405020304" pitchFamily="18" charset="0"/>
              </a:rPr>
              <a:t>                                    </a:t>
            </a:r>
            <a:r>
              <a:rPr lang="en-US" altLang="zh-CN" sz="205" dirty="0">
                <a:solidFill>
                  <a:srgbClr val="000000"/>
                </a:solidFill>
                <a:latin typeface="Microsoft YaHei UI" panose="020B0503020204020204" pitchFamily="18" charset="-122"/>
                <a:cs typeface="Microsoft YaHei UI" panose="020B0503020204020204" pitchFamily="18" charset="-122"/>
              </a:rPr>
              <a:t>具体目标的衡量标准和</a:t>
            </a:r>
            <a:r>
              <a:rPr lang="en-US" altLang="zh-CN" sz="205" dirty="0">
                <a:latin typeface="Times New Roman" panose="02020603050405020304" pitchFamily="18" charset="0"/>
                <a:cs typeface="Times New Roman" panose="02020603050405020304" pitchFamily="18" charset="0"/>
              </a:rPr>
              <a:t>                                       </a:t>
            </a:r>
            <a:r>
              <a:rPr lang="en-US" altLang="zh-CN" sz="205" dirty="0">
                <a:solidFill>
                  <a:srgbClr val="000000"/>
                </a:solidFill>
                <a:latin typeface="Microsoft YaHei UI" panose="020B0503020204020204" pitchFamily="18" charset="-122"/>
                <a:cs typeface="Microsoft YaHei UI" panose="020B0503020204020204" pitchFamily="18" charset="-122"/>
              </a:rPr>
              <a:t>阐述选定这些目标的理</a:t>
            </a:r>
          </a:p>
          <a:p>
            <a:pPr>
              <a:lnSpc>
                <a:spcPts val="200"/>
              </a:lnSpc>
              <a:tabLst>
                <a:tab pos="101600" algn="l"/>
                <a:tab pos="330200" algn="l"/>
              </a:tabLst>
            </a:pPr>
            <a:r>
              <a:rPr lang="en-US" altLang="zh-CN" dirty="0"/>
              <a:t>	</a:t>
            </a:r>
            <a:r>
              <a:rPr lang="en-US" altLang="zh-CN" sz="205" dirty="0">
                <a:solidFill>
                  <a:srgbClr val="000000"/>
                </a:solidFill>
                <a:latin typeface="Microsoft YaHei UI" panose="020B0503020204020204" pitchFamily="18" charset="-122"/>
                <a:cs typeface="Microsoft YaHei UI" panose="020B0503020204020204" pitchFamily="18" charset="-122"/>
              </a:rPr>
              <a:t>述</a:t>
            </a:r>
            <a:r>
              <a:rPr lang="en-US" altLang="zh-CN" sz="205" dirty="0">
                <a:latin typeface="Times New Roman" panose="02020603050405020304" pitchFamily="18" charset="0"/>
                <a:cs typeface="Times New Roman" panose="02020603050405020304" pitchFamily="18" charset="0"/>
              </a:rPr>
              <a:t>                                                                              </a:t>
            </a:r>
            <a:r>
              <a:rPr lang="en-US" altLang="zh-CN" sz="205" dirty="0">
                <a:solidFill>
                  <a:srgbClr val="000000"/>
                </a:solidFill>
                <a:latin typeface="Microsoft YaHei UI" panose="020B0503020204020204" pitchFamily="18" charset="-122"/>
                <a:cs typeface="Microsoft YaHei UI" panose="020B0503020204020204" pitchFamily="18" charset="-122"/>
              </a:rPr>
              <a:t>得分</a:t>
            </a:r>
            <a:r>
              <a:rPr lang="en-US" altLang="zh-CN" sz="205" dirty="0">
                <a:latin typeface="Times New Roman" panose="02020603050405020304" pitchFamily="18" charset="0"/>
                <a:cs typeface="Times New Roman" panose="02020603050405020304" pitchFamily="18" charset="0"/>
              </a:rPr>
              <a:t>                                                         </a:t>
            </a:r>
            <a:r>
              <a:rPr lang="en-US" altLang="zh-CN" sz="205" dirty="0">
                <a:solidFill>
                  <a:srgbClr val="000000"/>
                </a:solidFill>
                <a:latin typeface="Microsoft YaHei UI" panose="020B0503020204020204" pitchFamily="18" charset="-122"/>
                <a:cs typeface="Microsoft YaHei UI" panose="020B0503020204020204" pitchFamily="18" charset="-122"/>
              </a:rPr>
              <a:t>由</a:t>
            </a:r>
            <a:r>
              <a:rPr lang="en-US" altLang="zh-CN" sz="205" b="1" dirty="0">
                <a:solidFill>
                  <a:srgbClr val="000000"/>
                </a:solidFill>
                <a:latin typeface="Times New Roman" panose="02020603050405020304" pitchFamily="18" charset="0"/>
                <a:cs typeface="Times New Roman" panose="02020603050405020304" pitchFamily="18" charset="0"/>
              </a:rPr>
              <a:t>/</a:t>
            </a:r>
            <a:r>
              <a:rPr lang="en-US" altLang="zh-CN" sz="205" dirty="0">
                <a:solidFill>
                  <a:srgbClr val="000000"/>
                </a:solidFill>
                <a:latin typeface="Microsoft YaHei UI" panose="020B0503020204020204" pitchFamily="18" charset="-122"/>
                <a:cs typeface="Microsoft YaHei UI" panose="020B0503020204020204" pitchFamily="18" charset="-122"/>
              </a:rPr>
              <a:t>基本原因</a:t>
            </a:r>
          </a:p>
        </p:txBody>
      </p:sp>
      <p:sp>
        <p:nvSpPr>
          <p:cNvPr id="20" name="TextBox 1"/>
          <p:cNvSpPr txBox="1"/>
          <p:nvPr/>
        </p:nvSpPr>
        <p:spPr>
          <a:xfrm>
            <a:off x="1562100" y="5156200"/>
            <a:ext cx="1041400" cy="317500"/>
          </a:xfrm>
          <a:prstGeom prst="rect">
            <a:avLst/>
          </a:prstGeom>
          <a:noFill/>
        </p:spPr>
        <p:txBody>
          <a:bodyPr wrap="none" lIns="0" tIns="0" rIns="0" rtlCol="0">
            <a:spAutoFit/>
          </a:bodyPr>
          <a:lstStyle/>
          <a:p>
            <a:pPr>
              <a:lnSpc>
                <a:spcPts val="1200"/>
              </a:lnSpc>
              <a:tabLst>
                <a:tab pos="152400" algn="l"/>
              </a:tabLst>
            </a:pPr>
            <a:r>
              <a:rPr lang="en-US" altLang="zh-CN" sz="1200" dirty="0">
                <a:solidFill>
                  <a:srgbClr val="000000"/>
                </a:solidFill>
                <a:latin typeface="Times New Roman" panose="02020603050405020304" pitchFamily="18" charset="0"/>
                <a:cs typeface="Times New Roman" panose="02020603050405020304" pitchFamily="18" charset="0"/>
              </a:rPr>
              <a:t>SWOT</a:t>
            </a:r>
            <a:r>
              <a:rPr lang="en-US" altLang="zh-CN" sz="1200" dirty="0">
                <a:solidFill>
                  <a:srgbClr val="000000"/>
                </a:solidFill>
                <a:latin typeface="Microsoft YaHei UI" panose="020B0503020204020204" pitchFamily="18" charset="-122"/>
                <a:cs typeface="Microsoft YaHei UI" panose="020B0503020204020204" pitchFamily="18" charset="-122"/>
              </a:rPr>
              <a:t>和利润区</a:t>
            </a:r>
          </a:p>
          <a:p>
            <a:pPr>
              <a:lnSpc>
                <a:spcPts val="1200"/>
              </a:lnSpc>
              <a:tabLst>
                <a:tab pos="1524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考虑因素</a:t>
            </a:r>
          </a:p>
        </p:txBody>
      </p:sp>
      <p:sp>
        <p:nvSpPr>
          <p:cNvPr id="21" name="TextBox 1"/>
          <p:cNvSpPr txBox="1"/>
          <p:nvPr/>
        </p:nvSpPr>
        <p:spPr>
          <a:xfrm>
            <a:off x="5689600" y="3886200"/>
            <a:ext cx="1333500" cy="368300"/>
          </a:xfrm>
          <a:prstGeom prst="rect">
            <a:avLst/>
          </a:prstGeom>
          <a:noFill/>
        </p:spPr>
        <p:txBody>
          <a:bodyPr wrap="none" lIns="0" tIns="0" rIns="0" rtlCol="0">
            <a:spAutoFit/>
          </a:bodyPr>
          <a:lstStyle/>
          <a:p>
            <a:pPr>
              <a:lnSpc>
                <a:spcPts val="1300"/>
              </a:lnSpc>
              <a:tabLst>
                <a:tab pos="254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运用</a:t>
            </a:r>
            <a:r>
              <a:rPr lang="en-US" altLang="zh-CN" sz="1295" b="1" dirty="0">
                <a:solidFill>
                  <a:srgbClr val="000000"/>
                </a:solidFill>
                <a:latin typeface="Times New Roman" panose="02020603050405020304" pitchFamily="18" charset="0"/>
                <a:cs typeface="Times New Roman" panose="02020603050405020304" pitchFamily="18" charset="0"/>
              </a:rPr>
              <a:t>ANSOFF</a:t>
            </a:r>
            <a:r>
              <a:rPr lang="en-US" altLang="zh-CN" sz="1295" dirty="0">
                <a:solidFill>
                  <a:srgbClr val="000000"/>
                </a:solidFill>
                <a:latin typeface="Microsoft YaHei UI" panose="020B0503020204020204" pitchFamily="18" charset="-122"/>
                <a:cs typeface="Microsoft YaHei UI" panose="020B0503020204020204" pitchFamily="18" charset="-122"/>
              </a:rPr>
              <a:t>战略</a:t>
            </a:r>
          </a:p>
          <a:p>
            <a:pPr>
              <a:lnSpc>
                <a:spcPts val="1600"/>
              </a:lnSpc>
              <a:tabLst>
                <a:tab pos="25400" algn="l"/>
              </a:tabLst>
            </a:pPr>
            <a:r>
              <a:rPr lang="en-US" altLang="zh-CN" sz="1300" dirty="0">
                <a:solidFill>
                  <a:srgbClr val="000000"/>
                </a:solidFill>
                <a:latin typeface="Microsoft YaHei UI" panose="020B0503020204020204" pitchFamily="18" charset="-122"/>
                <a:cs typeface="Microsoft YaHei UI" panose="020B0503020204020204" pitchFamily="18" charset="-122"/>
              </a:rPr>
              <a:t>类别弥补收入差距</a:t>
            </a:r>
          </a:p>
        </p:txBody>
      </p:sp>
      <p:sp>
        <p:nvSpPr>
          <p:cNvPr id="22" name="TextBox 1"/>
          <p:cNvSpPr txBox="1"/>
          <p:nvPr/>
        </p:nvSpPr>
        <p:spPr>
          <a:xfrm>
            <a:off x="6096000" y="4330700"/>
            <a:ext cx="698500" cy="139700"/>
          </a:xfrm>
          <a:prstGeom prst="rect">
            <a:avLst/>
          </a:prstGeom>
          <a:noFill/>
        </p:spPr>
        <p:txBody>
          <a:bodyPr wrap="none" lIns="0" tIns="0" rIns="0" rtlCol="0">
            <a:spAutoFit/>
          </a:bodyPr>
          <a:lstStyle/>
          <a:p>
            <a:pPr>
              <a:lnSpc>
                <a:spcPts val="1100"/>
              </a:lnSpc>
            </a:pPr>
            <a:r>
              <a:rPr lang="en-US" altLang="zh-CN" sz="1105" b="1" dirty="0">
                <a:solidFill>
                  <a:srgbClr val="000000"/>
                </a:solidFill>
                <a:latin typeface="Times New Roman" panose="02020603050405020304" pitchFamily="18" charset="0"/>
                <a:cs typeface="Times New Roman" panose="02020603050405020304" pitchFamily="18" charset="0"/>
              </a:rPr>
              <a:t>Ansoff</a:t>
            </a:r>
            <a:r>
              <a:rPr lang="en-US" altLang="zh-CN" sz="1105" dirty="0">
                <a:latin typeface="Times New Roman" panose="02020603050405020304" pitchFamily="18" charset="0"/>
                <a:cs typeface="Times New Roman" panose="02020603050405020304" pitchFamily="18" charset="0"/>
              </a:rPr>
              <a:t> </a:t>
            </a:r>
            <a:r>
              <a:rPr lang="en-US" altLang="zh-CN" sz="1105" dirty="0">
                <a:solidFill>
                  <a:srgbClr val="000000"/>
                </a:solidFill>
                <a:latin typeface="Microsoft YaHei UI" panose="020B0503020204020204" pitchFamily="18" charset="-122"/>
                <a:cs typeface="Microsoft YaHei UI" panose="020B0503020204020204" pitchFamily="18" charset="-122"/>
              </a:rPr>
              <a:t>矩阵</a:t>
            </a:r>
          </a:p>
        </p:txBody>
      </p:sp>
      <p:sp>
        <p:nvSpPr>
          <p:cNvPr id="23" name="TextBox 1"/>
          <p:cNvSpPr txBox="1"/>
          <p:nvPr/>
        </p:nvSpPr>
        <p:spPr>
          <a:xfrm>
            <a:off x="4267200" y="4368800"/>
            <a:ext cx="63500" cy="114300"/>
          </a:xfrm>
          <a:prstGeom prst="rect">
            <a:avLst/>
          </a:prstGeom>
          <a:noFill/>
        </p:spPr>
        <p:txBody>
          <a:bodyPr wrap="none" lIns="0" tIns="0" rIns="0" rtlCol="0">
            <a:spAutoFit/>
          </a:bodyPr>
          <a:lstStyle/>
          <a:p>
            <a:pPr>
              <a:lnSpc>
                <a:spcPts val="0"/>
              </a:lnSpc>
              <a:tabLst>
                <a:tab pos="508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wt:</a:t>
            </a:r>
          </a:p>
          <a:p>
            <a:pPr>
              <a:lnSpc>
                <a:spcPts val="0"/>
              </a:lnSpc>
              <a:tabLst>
                <a:tab pos="508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.079</a:t>
            </a:r>
          </a:p>
          <a:p>
            <a:pPr>
              <a:lnSpc>
                <a:spcPts val="500"/>
              </a:lnSpc>
              <a:tabLst>
                <a:tab pos="50800" algn="l"/>
              </a:tabLst>
            </a:pPr>
            <a:r>
              <a:rPr lang="en-US" altLang="zh-CN" sz="100" dirty="0">
                <a:solidFill>
                  <a:srgbClr val="000000"/>
                </a:solidFill>
                <a:latin typeface="Microsoft YaHei UI" panose="020B0503020204020204" pitchFamily="18" charset="-122"/>
                <a:cs typeface="Microsoft YaHei UI" panose="020B0503020204020204" pitchFamily="18" charset="-122"/>
              </a:rPr>
              <a:t>服务</a:t>
            </a:r>
            <a:r>
              <a:rPr lang="en-US" altLang="zh-CN" sz="100" b="1" dirty="0">
                <a:solidFill>
                  <a:srgbClr val="000000"/>
                </a:solidFill>
                <a:latin typeface="Times New Roman" panose="02020603050405020304" pitchFamily="18" charset="0"/>
                <a:cs typeface="Times New Roman" panose="02020603050405020304" pitchFamily="18" charset="0"/>
              </a:rPr>
              <a:t>/</a:t>
            </a:r>
            <a:r>
              <a:rPr lang="en-US" altLang="zh-CN" sz="100" dirty="0">
                <a:solidFill>
                  <a:srgbClr val="000000"/>
                </a:solidFill>
                <a:latin typeface="Microsoft YaHei UI" panose="020B0503020204020204" pitchFamily="18" charset="-122"/>
                <a:cs typeface="Microsoft YaHei UI" panose="020B0503020204020204" pitchFamily="18" charset="-122"/>
              </a:rPr>
              <a:t>支持</a:t>
            </a:r>
          </a:p>
          <a:p>
            <a:pPr>
              <a:lnSpc>
                <a:spcPts val="100"/>
              </a:lnSpc>
              <a:tabLst>
                <a:tab pos="50800" algn="l"/>
              </a:tabLst>
            </a:pPr>
            <a:r>
              <a:rPr lang="en-US" altLang="zh-CN" sz="100" dirty="0">
                <a:solidFill>
                  <a:srgbClr val="000000"/>
                </a:solidFill>
                <a:latin typeface="Times New Roman" panose="02020603050405020304" pitchFamily="18" charset="0"/>
                <a:cs typeface="Times New Roman" panose="02020603050405020304" pitchFamily="18" charset="0"/>
              </a:rPr>
              <a:t>wt:</a:t>
            </a:r>
          </a:p>
          <a:p>
            <a:pPr>
              <a:lnSpc>
                <a:spcPts val="0"/>
              </a:lnSpc>
              <a:tabLst>
                <a:tab pos="50800" algn="l"/>
              </a:tabLst>
            </a:pPr>
            <a:r>
              <a:rPr lang="en-US" altLang="zh-CN" sz="100" dirty="0">
                <a:solidFill>
                  <a:srgbClr val="000000"/>
                </a:solidFill>
                <a:latin typeface="Times New Roman" panose="02020603050405020304" pitchFamily="18" charset="0"/>
                <a:cs typeface="Times New Roman" panose="02020603050405020304" pitchFamily="18" charset="0"/>
              </a:rPr>
              <a:t>.289</a:t>
            </a:r>
          </a:p>
        </p:txBody>
      </p:sp>
      <p:sp>
        <p:nvSpPr>
          <p:cNvPr id="24" name="TextBox 1"/>
          <p:cNvSpPr txBox="1"/>
          <p:nvPr/>
        </p:nvSpPr>
        <p:spPr>
          <a:xfrm>
            <a:off x="3924300" y="4216400"/>
            <a:ext cx="292100" cy="12700"/>
          </a:xfrm>
          <a:prstGeom prst="rect">
            <a:avLst/>
          </a:prstGeom>
          <a:noFill/>
        </p:spPr>
        <p:txBody>
          <a:bodyPr wrap="none" lIns="0" tIns="0" rIns="0" rtlCol="0">
            <a:spAutoFit/>
          </a:bodyPr>
          <a:lstStyle/>
          <a:p>
            <a:pPr>
              <a:lnSpc>
                <a:spcPts val="100"/>
              </a:lnSpc>
            </a:pPr>
            <a:r>
              <a:rPr lang="en-US" altLang="zh-CN" sz="100" dirty="0">
                <a:solidFill>
                  <a:srgbClr val="000000"/>
                </a:solidFill>
                <a:latin typeface="Microsoft YaHei UI" panose="020B0503020204020204" pitchFamily="18" charset="-122"/>
                <a:cs typeface="Microsoft YaHei UI" panose="020B0503020204020204" pitchFamily="18" charset="-122"/>
              </a:rPr>
              <a:t>好</a:t>
            </a:r>
            <a:r>
              <a:rPr lang="en-US" altLang="zh-CN" sz="100" dirty="0">
                <a:latin typeface="Times New Roman" panose="02020603050405020304" pitchFamily="18" charset="0"/>
                <a:cs typeface="Times New Roman" panose="02020603050405020304" pitchFamily="18" charset="0"/>
              </a:rPr>
              <a:t>     </a:t>
            </a:r>
            <a:r>
              <a:rPr lang="en-US" altLang="zh-CN" sz="100" dirty="0">
                <a:solidFill>
                  <a:srgbClr val="000000"/>
                </a:solidFill>
                <a:latin typeface="Times New Roman" panose="02020603050405020304" pitchFamily="18" charset="0"/>
                <a:cs typeface="Times New Roman" panose="02020603050405020304" pitchFamily="18" charset="0"/>
              </a:rPr>
              <a:t>wt:</a:t>
            </a:r>
            <a:r>
              <a:rPr lang="en-US" altLang="zh-CN" sz="100" dirty="0">
                <a:latin typeface="Times New Roman" panose="02020603050405020304" pitchFamily="18" charset="0"/>
                <a:cs typeface="Times New Roman" panose="02020603050405020304" pitchFamily="18" charset="0"/>
              </a:rPr>
              <a:t>                                                                                                 </a:t>
            </a:r>
            <a:r>
              <a:rPr lang="en-US" altLang="zh-CN" sz="100" dirty="0">
                <a:solidFill>
                  <a:srgbClr val="000000"/>
                </a:solidFill>
                <a:latin typeface="Times New Roman" panose="02020603050405020304" pitchFamily="18" charset="0"/>
                <a:cs typeface="Times New Roman" panose="02020603050405020304" pitchFamily="18" charset="0"/>
              </a:rPr>
              <a:t>wt:</a:t>
            </a:r>
          </a:p>
        </p:txBody>
      </p:sp>
      <p:sp>
        <p:nvSpPr>
          <p:cNvPr id="25" name="TextBox 1"/>
          <p:cNvSpPr txBox="1"/>
          <p:nvPr/>
        </p:nvSpPr>
        <p:spPr>
          <a:xfrm>
            <a:off x="3454400" y="3733800"/>
            <a:ext cx="977900" cy="520700"/>
          </a:xfrm>
          <a:prstGeom prst="rect">
            <a:avLst/>
          </a:prstGeom>
          <a:noFill/>
        </p:spPr>
        <p:txBody>
          <a:bodyPr wrap="none" lIns="0" tIns="0" rIns="0" rtlCol="0">
            <a:spAutoFit/>
          </a:bodyPr>
          <a:lstStyle/>
          <a:p>
            <a:pPr>
              <a:lnSpc>
                <a:spcPts val="1100"/>
              </a:lnSpc>
              <a:tabLst>
                <a:tab pos="266700" algn="l"/>
                <a:tab pos="419100" algn="l"/>
                <a:tab pos="469900" algn="l"/>
                <a:tab pos="495300" algn="l"/>
                <a:tab pos="762000" algn="l"/>
              </a:tabLst>
            </a:pPr>
            <a:r>
              <a:rPr lang="en-US" altLang="zh-CN" sz="1105" dirty="0">
                <a:solidFill>
                  <a:srgbClr val="000000"/>
                </a:solidFill>
                <a:latin typeface="Microsoft YaHei UI" panose="020B0503020204020204" pitchFamily="18" charset="-122"/>
                <a:cs typeface="Microsoft YaHei UI" panose="020B0503020204020204" pitchFamily="18" charset="-122"/>
              </a:rPr>
              <a:t>客户</a:t>
            </a:r>
            <a:r>
              <a:rPr lang="en-US" altLang="zh-CN" sz="1105" b="1" dirty="0">
                <a:solidFill>
                  <a:srgbClr val="000000"/>
                </a:solidFill>
                <a:latin typeface="Times New Roman" panose="02020603050405020304" pitchFamily="18" charset="0"/>
                <a:cs typeface="Times New Roman" panose="02020603050405020304" pitchFamily="18" charset="0"/>
              </a:rPr>
              <a:t>$APPEALS</a:t>
            </a:r>
          </a:p>
          <a:p>
            <a:pPr>
              <a:lnSpc>
                <a:spcPts val="1100"/>
              </a:lnSpc>
              <a:tabLst>
                <a:tab pos="266700" algn="l"/>
                <a:tab pos="419100" algn="l"/>
                <a:tab pos="469900" algn="l"/>
                <a:tab pos="495300" algn="l"/>
                <a:tab pos="762000" algn="l"/>
              </a:tabLst>
            </a:pPr>
            <a:r>
              <a:rPr lang="en-US" altLang="zh-CN" dirty="0"/>
              <a:t>	</a:t>
            </a:r>
            <a:r>
              <a:rPr lang="en-US" altLang="zh-CN" sz="1105" dirty="0">
                <a:solidFill>
                  <a:srgbClr val="000000"/>
                </a:solidFill>
                <a:latin typeface="Microsoft YaHei UI" panose="020B0503020204020204" pitchFamily="18" charset="-122"/>
                <a:cs typeface="Microsoft YaHei UI" panose="020B0503020204020204" pitchFamily="18" charset="-122"/>
              </a:rPr>
              <a:t>差距分析</a:t>
            </a:r>
          </a:p>
          <a:p>
            <a:pPr>
              <a:lnSpc>
                <a:spcPts val="1000"/>
              </a:lnSpc>
            </a:pPr>
            <a:endParaRPr lang="en-US" altLang="zh-CN" dirty="0"/>
          </a:p>
          <a:p>
            <a:pPr>
              <a:lnSpc>
                <a:spcPts val="300"/>
              </a:lnSpc>
              <a:tabLst>
                <a:tab pos="266700" algn="l"/>
                <a:tab pos="419100" algn="l"/>
                <a:tab pos="469900" algn="l"/>
                <a:tab pos="495300" algn="l"/>
                <a:tab pos="762000" algn="l"/>
              </a:tabLst>
            </a:pPr>
            <a:r>
              <a:rPr lang="en-US" altLang="zh-CN" dirty="0"/>
              <a:t>		</a:t>
            </a:r>
            <a:r>
              <a:rPr lang="en-US" altLang="zh-CN" sz="300" dirty="0">
                <a:solidFill>
                  <a:srgbClr val="000000"/>
                </a:solidFill>
                <a:latin typeface="Microsoft YaHei UI" panose="020B0503020204020204" pitchFamily="18" charset="-122"/>
                <a:cs typeface="Microsoft YaHei UI" panose="020B0503020204020204" pitchFamily="18" charset="-122"/>
              </a:rPr>
              <a:t>竞争性解决方案的评估</a:t>
            </a:r>
          </a:p>
          <a:p>
            <a:pPr>
              <a:lnSpc>
                <a:spcPts val="200"/>
              </a:lnSpc>
              <a:tabLst>
                <a:tab pos="266700" algn="l"/>
                <a:tab pos="419100" algn="l"/>
                <a:tab pos="469900" algn="l"/>
                <a:tab pos="495300" algn="l"/>
                <a:tab pos="762000" algn="l"/>
              </a:tabLst>
            </a:pPr>
            <a:r>
              <a:rPr lang="en-US" altLang="zh-CN" dirty="0"/>
              <a:t>					</a:t>
            </a:r>
            <a:r>
              <a:rPr lang="en-US" altLang="zh-CN" sz="100" dirty="0">
                <a:solidFill>
                  <a:srgbClr val="000000"/>
                </a:solidFill>
                <a:latin typeface="Microsoft YaHei UI" panose="020B0503020204020204" pitchFamily="18" charset="-122"/>
                <a:cs typeface="Microsoft YaHei UI" panose="020B0503020204020204" pitchFamily="18" charset="-122"/>
              </a:rPr>
              <a:t>功能与性</a:t>
            </a:r>
          </a:p>
          <a:p>
            <a:pPr>
              <a:lnSpc>
                <a:spcPts val="100"/>
              </a:lnSpc>
              <a:tabLst>
                <a:tab pos="266700" algn="l"/>
                <a:tab pos="419100" algn="l"/>
                <a:tab pos="469900" algn="l"/>
                <a:tab pos="495300" algn="l"/>
                <a:tab pos="762000" algn="l"/>
              </a:tabLst>
            </a:pPr>
            <a:r>
              <a:rPr lang="en-US" altLang="zh-CN" dirty="0"/>
              <a:t>			</a:t>
            </a:r>
            <a:r>
              <a:rPr lang="en-US" altLang="zh-CN" sz="100" dirty="0">
                <a:solidFill>
                  <a:srgbClr val="000000"/>
                </a:solidFill>
                <a:latin typeface="Microsoft YaHei UI" panose="020B0503020204020204" pitchFamily="18" charset="-122"/>
                <a:cs typeface="Microsoft YaHei UI" panose="020B0503020204020204" pitchFamily="18" charset="-122"/>
              </a:rPr>
              <a:t>渠道偏</a:t>
            </a:r>
            <a:r>
              <a:rPr lang="en-US" altLang="zh-CN" sz="100" dirty="0">
                <a:latin typeface="Times New Roman" panose="02020603050405020304" pitchFamily="18" charset="0"/>
                <a:cs typeface="Times New Roman" panose="02020603050405020304" pitchFamily="18" charset="0"/>
              </a:rPr>
              <a:t>                                                                                               </a:t>
            </a:r>
            <a:r>
              <a:rPr lang="en-US" altLang="zh-CN" sz="100" dirty="0">
                <a:solidFill>
                  <a:srgbClr val="000000"/>
                </a:solidFill>
                <a:latin typeface="Microsoft YaHei UI" panose="020B0503020204020204" pitchFamily="18" charset="-122"/>
                <a:cs typeface="Microsoft YaHei UI" panose="020B0503020204020204" pitchFamily="18" charset="-122"/>
              </a:rPr>
              <a:t>能</a:t>
            </a:r>
            <a:r>
              <a:rPr lang="en-US" altLang="zh-CN" sz="100" dirty="0">
                <a:solidFill>
                  <a:srgbClr val="000000"/>
                </a:solidFill>
                <a:latin typeface="Times New Roman" panose="02020603050405020304" pitchFamily="18" charset="0"/>
                <a:cs typeface="Times New Roman" panose="02020603050405020304" pitchFamily="18" charset="0"/>
              </a:rPr>
              <a:t>.094</a:t>
            </a:r>
          </a:p>
          <a:p>
            <a:pPr>
              <a:lnSpc>
                <a:spcPts val="0"/>
              </a:lnSpc>
              <a:tabLst>
                <a:tab pos="266700" algn="l"/>
                <a:tab pos="419100" algn="l"/>
                <a:tab pos="469900" algn="l"/>
                <a:tab pos="495300" algn="l"/>
                <a:tab pos="7620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.031</a:t>
            </a:r>
          </a:p>
        </p:txBody>
      </p:sp>
      <p:sp>
        <p:nvSpPr>
          <p:cNvPr id="26" name="TextBox 1"/>
          <p:cNvSpPr txBox="1"/>
          <p:nvPr/>
        </p:nvSpPr>
        <p:spPr>
          <a:xfrm>
            <a:off x="3937000" y="4305300"/>
            <a:ext cx="25400" cy="12700"/>
          </a:xfrm>
          <a:prstGeom prst="rect">
            <a:avLst/>
          </a:prstGeom>
          <a:noFill/>
        </p:spPr>
        <p:txBody>
          <a:bodyPr wrap="none" lIns="0" tIns="0" rIns="0" rtlCol="0">
            <a:spAutoFit/>
          </a:bodyPr>
          <a:lstStyle/>
          <a:p>
            <a:pPr>
              <a:lnSpc>
                <a:spcPts val="100"/>
              </a:lnSpc>
            </a:pPr>
            <a:r>
              <a:rPr lang="en-US" altLang="zh-CN" sz="100" b="1" dirty="0">
                <a:solidFill>
                  <a:srgbClr val="000000"/>
                </a:solidFill>
                <a:latin typeface="Times New Roman" panose="02020603050405020304" pitchFamily="18" charset="0"/>
                <a:cs typeface="Times New Roman" panose="02020603050405020304" pitchFamily="18" charset="0"/>
              </a:rPr>
              <a:t>$</a:t>
            </a:r>
            <a:r>
              <a:rPr lang="en-US" altLang="zh-CN" sz="100" dirty="0">
                <a:solidFill>
                  <a:srgbClr val="000000"/>
                </a:solidFill>
                <a:latin typeface="Microsoft YaHei UI" panose="020B0503020204020204" pitchFamily="18" charset="-122"/>
                <a:cs typeface="Microsoft YaHei UI" panose="020B0503020204020204" pitchFamily="18" charset="-122"/>
              </a:rPr>
              <a:t>价格</a:t>
            </a:r>
          </a:p>
        </p:txBody>
      </p:sp>
      <p:sp>
        <p:nvSpPr>
          <p:cNvPr id="27" name="TextBox 1"/>
          <p:cNvSpPr txBox="1"/>
          <p:nvPr/>
        </p:nvSpPr>
        <p:spPr>
          <a:xfrm>
            <a:off x="3911600" y="4343400"/>
            <a:ext cx="50800" cy="88900"/>
          </a:xfrm>
          <a:prstGeom prst="rect">
            <a:avLst/>
          </a:prstGeom>
          <a:noFill/>
        </p:spPr>
        <p:txBody>
          <a:bodyPr wrap="none" lIns="0" tIns="0" rIns="0" rtlCol="0">
            <a:spAutoFit/>
          </a:bodyPr>
          <a:lstStyle/>
          <a:p>
            <a:pPr>
              <a:lnSpc>
                <a:spcPts val="0"/>
              </a:lnSpc>
            </a:pPr>
            <a:r>
              <a:rPr lang="en-US" altLang="zh-CN" sz="100" dirty="0">
                <a:solidFill>
                  <a:srgbClr val="000000"/>
                </a:solidFill>
                <a:latin typeface="Times New Roman" panose="02020603050405020304" pitchFamily="18" charset="0"/>
                <a:cs typeface="Times New Roman" panose="02020603050405020304" pitchFamily="18" charset="0"/>
              </a:rPr>
              <a:t>wt:</a:t>
            </a:r>
            <a:r>
              <a:rPr lang="en-US" altLang="zh-CN" sz="100" dirty="0">
                <a:latin typeface="Times New Roman" panose="02020603050405020304" pitchFamily="18" charset="0"/>
                <a:cs typeface="Times New Roman" panose="02020603050405020304" pitchFamily="18" charset="0"/>
              </a:rPr>
              <a:t>  </a:t>
            </a:r>
            <a:r>
              <a:rPr lang="en-US" altLang="zh-CN" sz="100" dirty="0">
                <a:solidFill>
                  <a:srgbClr val="000000"/>
                </a:solidFill>
                <a:latin typeface="Times New Roman" panose="02020603050405020304" pitchFamily="18" charset="0"/>
                <a:cs typeface="Times New Roman" panose="02020603050405020304" pitchFamily="18" charset="0"/>
              </a:rPr>
              <a:t>.172</a:t>
            </a:r>
          </a:p>
          <a:p>
            <a:pPr>
              <a:lnSpc>
                <a:spcPts val="300"/>
              </a:lnSpc>
            </a:pPr>
            <a:r>
              <a:rPr lang="en-US" altLang="zh-CN" sz="100" dirty="0">
                <a:solidFill>
                  <a:srgbClr val="000000"/>
                </a:solidFill>
                <a:latin typeface="Microsoft YaHei UI" panose="020B0503020204020204" pitchFamily="18" charset="-122"/>
                <a:cs typeface="Microsoft YaHei UI" panose="020B0503020204020204" pitchFamily="18" charset="-122"/>
              </a:rPr>
              <a:t>供应商</a:t>
            </a:r>
            <a:r>
              <a:rPr lang="en-US" altLang="zh-CN" sz="100" b="1" dirty="0">
                <a:solidFill>
                  <a:srgbClr val="000000"/>
                </a:solidFill>
                <a:latin typeface="Times New Roman" panose="02020603050405020304" pitchFamily="18" charset="0"/>
                <a:cs typeface="Times New Roman" panose="02020603050405020304" pitchFamily="18" charset="0"/>
              </a:rPr>
              <a:t>/</a:t>
            </a:r>
            <a:r>
              <a:rPr lang="en-US" altLang="zh-CN" sz="100" dirty="0">
                <a:solidFill>
                  <a:srgbClr val="000000"/>
                </a:solidFill>
                <a:latin typeface="Microsoft YaHei UI" panose="020B0503020204020204" pitchFamily="18" charset="-122"/>
                <a:cs typeface="Microsoft YaHei UI" panose="020B0503020204020204" pitchFamily="18" charset="-122"/>
              </a:rPr>
              <a:t>产</a:t>
            </a:r>
          </a:p>
          <a:p>
            <a:pPr>
              <a:lnSpc>
                <a:spcPts val="100"/>
              </a:lnSpc>
            </a:pPr>
            <a:r>
              <a:rPr lang="en-US" altLang="zh-CN" sz="100" dirty="0">
                <a:solidFill>
                  <a:srgbClr val="000000"/>
                </a:solidFill>
                <a:latin typeface="Times New Roman" panose="02020603050405020304" pitchFamily="18" charset="0"/>
                <a:cs typeface="Times New Roman" panose="02020603050405020304" pitchFamily="18" charset="0"/>
              </a:rPr>
              <a:t>wt:</a:t>
            </a:r>
            <a:r>
              <a:rPr lang="en-US" altLang="zh-CN" sz="100" dirty="0">
                <a:latin typeface="Times New Roman" panose="02020603050405020304" pitchFamily="18" charset="0"/>
                <a:cs typeface="Times New Roman" panose="02020603050405020304" pitchFamily="18" charset="0"/>
              </a:rPr>
              <a:t> </a:t>
            </a:r>
            <a:r>
              <a:rPr lang="en-US" altLang="zh-CN" sz="100" dirty="0">
                <a:solidFill>
                  <a:srgbClr val="000000"/>
                </a:solidFill>
                <a:latin typeface="Microsoft YaHei UI" panose="020B0503020204020204" pitchFamily="18" charset="-122"/>
                <a:cs typeface="Microsoft YaHei UI" panose="020B0503020204020204" pitchFamily="18" charset="-122"/>
              </a:rPr>
              <a:t>品形象</a:t>
            </a:r>
          </a:p>
          <a:p>
            <a:pPr>
              <a:lnSpc>
                <a:spcPts val="0"/>
              </a:lnSpc>
            </a:pPr>
            <a:r>
              <a:rPr lang="en-US" altLang="zh-CN" sz="100" dirty="0">
                <a:solidFill>
                  <a:srgbClr val="000000"/>
                </a:solidFill>
                <a:latin typeface="Times New Roman" panose="02020603050405020304" pitchFamily="18" charset="0"/>
                <a:cs typeface="Times New Roman" panose="02020603050405020304" pitchFamily="18" charset="0"/>
              </a:rPr>
              <a:t>.053</a:t>
            </a:r>
          </a:p>
        </p:txBody>
      </p:sp>
      <p:sp>
        <p:nvSpPr>
          <p:cNvPr id="28" name="TextBox 1"/>
          <p:cNvSpPr txBox="1"/>
          <p:nvPr/>
        </p:nvSpPr>
        <p:spPr>
          <a:xfrm>
            <a:off x="4089400" y="4445000"/>
            <a:ext cx="50800" cy="127000"/>
          </a:xfrm>
          <a:prstGeom prst="rect">
            <a:avLst/>
          </a:prstGeom>
          <a:noFill/>
        </p:spPr>
        <p:txBody>
          <a:bodyPr wrap="none" lIns="0" tIns="0" rIns="0" rtlCol="0">
            <a:spAutoFit/>
          </a:bodyPr>
          <a:lstStyle/>
          <a:p>
            <a:pPr>
              <a:lnSpc>
                <a:spcPts val="0"/>
              </a:lnSpc>
              <a:tabLst>
                <a:tab pos="25400" algn="l"/>
              </a:tabLst>
            </a:pPr>
            <a:r>
              <a:rPr lang="en-US" altLang="zh-CN" sz="100" dirty="0">
                <a:solidFill>
                  <a:srgbClr val="000000"/>
                </a:solidFill>
                <a:latin typeface="Microsoft YaHei UI" panose="020B0503020204020204" pitchFamily="18" charset="-122"/>
                <a:cs typeface="Microsoft YaHei UI" panose="020B0503020204020204" pitchFamily="18" charset="-122"/>
              </a:rPr>
              <a:t>所有权的</a:t>
            </a:r>
          </a:p>
          <a:p>
            <a:pPr>
              <a:lnSpc>
                <a:spcPts val="0"/>
              </a:lnSpc>
              <a:tabLst>
                <a:tab pos="25400" algn="l"/>
              </a:tabLst>
            </a:pPr>
            <a:r>
              <a:rPr lang="en-US" altLang="zh-CN" sz="100" dirty="0">
                <a:solidFill>
                  <a:srgbClr val="000000"/>
                </a:solidFill>
                <a:latin typeface="Microsoft YaHei UI" panose="020B0503020204020204" pitchFamily="18" charset="-122"/>
                <a:cs typeface="Microsoft YaHei UI" panose="020B0503020204020204" pitchFamily="18" charset="-122"/>
              </a:rPr>
              <a:t>总成本</a:t>
            </a:r>
          </a:p>
          <a:p>
            <a:pPr>
              <a:lnSpc>
                <a:spcPts val="100"/>
              </a:lnSpc>
              <a:tabLst>
                <a:tab pos="254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.030</a:t>
            </a:r>
          </a:p>
          <a:p>
            <a:pPr>
              <a:lnSpc>
                <a:spcPts val="700"/>
              </a:lnSpc>
              <a:tabLst>
                <a:tab pos="25400" algn="l"/>
              </a:tabLst>
            </a:pPr>
            <a:r>
              <a:rPr lang="en-US" altLang="zh-CN" sz="100" dirty="0">
                <a:solidFill>
                  <a:srgbClr val="000000"/>
                </a:solidFill>
                <a:latin typeface="Times New Roman" panose="02020603050405020304" pitchFamily="18" charset="0"/>
                <a:cs typeface="Times New Roman" panose="02020603050405020304" pitchFamily="18" charset="0"/>
              </a:rPr>
              <a:t>wt:</a:t>
            </a:r>
          </a:p>
        </p:txBody>
      </p:sp>
      <p:sp>
        <p:nvSpPr>
          <p:cNvPr id="29" name="TextBox 1"/>
          <p:cNvSpPr txBox="1"/>
          <p:nvPr/>
        </p:nvSpPr>
        <p:spPr>
          <a:xfrm>
            <a:off x="4102100" y="4775200"/>
            <a:ext cx="76200" cy="38100"/>
          </a:xfrm>
          <a:prstGeom prst="rect">
            <a:avLst/>
          </a:prstGeom>
          <a:noFill/>
        </p:spPr>
        <p:txBody>
          <a:bodyPr wrap="none" lIns="0" tIns="0" rIns="0" rtlCol="0">
            <a:spAutoFit/>
          </a:bodyPr>
          <a:lstStyle/>
          <a:p>
            <a:pPr>
              <a:lnSpc>
                <a:spcPts val="100"/>
              </a:lnSpc>
            </a:pPr>
            <a:r>
              <a:rPr lang="en-US" altLang="zh-CN" sz="100" b="1" dirty="0">
                <a:solidFill>
                  <a:srgbClr val="000000"/>
                </a:solidFill>
                <a:latin typeface="Times New Roman" panose="02020603050405020304" pitchFamily="18" charset="0"/>
                <a:cs typeface="Times New Roman" panose="02020603050405020304" pitchFamily="18" charset="0"/>
              </a:rPr>
              <a:t>M</a:t>
            </a:r>
            <a:r>
              <a:rPr lang="en-US" altLang="zh-CN" sz="100" dirty="0">
                <a:solidFill>
                  <a:srgbClr val="000000"/>
                </a:solidFill>
                <a:latin typeface="Microsoft YaHei UI" panose="020B0503020204020204" pitchFamily="18" charset="-122"/>
                <a:cs typeface="Microsoft YaHei UI" panose="020B0503020204020204" pitchFamily="18" charset="-122"/>
              </a:rPr>
              <a:t>公司的产品包</a:t>
            </a:r>
          </a:p>
          <a:p>
            <a:pPr>
              <a:lnSpc>
                <a:spcPts val="200"/>
              </a:lnSpc>
            </a:pPr>
            <a:r>
              <a:rPr lang="en-US" altLang="zh-CN" sz="100" dirty="0">
                <a:solidFill>
                  <a:srgbClr val="000000"/>
                </a:solidFill>
                <a:latin typeface="Microsoft YaHei UI" panose="020B0503020204020204" pitchFamily="18" charset="-122"/>
                <a:cs typeface="Microsoft YaHei UI" panose="020B0503020204020204" pitchFamily="18" charset="-122"/>
              </a:rPr>
              <a:t>竞争对手的产品</a:t>
            </a:r>
          </a:p>
        </p:txBody>
      </p:sp>
      <p:sp>
        <p:nvSpPr>
          <p:cNvPr id="30" name="TextBox 1"/>
          <p:cNvSpPr txBox="1"/>
          <p:nvPr/>
        </p:nvSpPr>
        <p:spPr>
          <a:xfrm>
            <a:off x="4076700" y="4838700"/>
            <a:ext cx="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包</a:t>
            </a:r>
          </a:p>
        </p:txBody>
      </p:sp>
      <p:sp>
        <p:nvSpPr>
          <p:cNvPr id="31" name="TextBox 1"/>
          <p:cNvSpPr txBox="1"/>
          <p:nvPr/>
        </p:nvSpPr>
        <p:spPr>
          <a:xfrm>
            <a:off x="4521200" y="3619500"/>
            <a:ext cx="698500" cy="139700"/>
          </a:xfrm>
          <a:prstGeom prst="rect">
            <a:avLst/>
          </a:prstGeom>
          <a:noFill/>
        </p:spPr>
        <p:txBody>
          <a:bodyPr wrap="none" lIns="0" tIns="0" rIns="0" rtlCol="0">
            <a:spAutoFit/>
          </a:bodyPr>
          <a:lstStyle/>
          <a:p>
            <a:pPr>
              <a:lnSpc>
                <a:spcPts val="1100"/>
              </a:lnSpc>
            </a:pPr>
            <a:r>
              <a:rPr lang="en-US" altLang="zh-CN" sz="1105" b="1" dirty="0">
                <a:solidFill>
                  <a:srgbClr val="000000"/>
                </a:solidFill>
                <a:latin typeface="Times New Roman" panose="02020603050405020304" pitchFamily="18" charset="0"/>
                <a:cs typeface="Times New Roman" panose="02020603050405020304" pitchFamily="18" charset="0"/>
              </a:rPr>
              <a:t>SWOT</a:t>
            </a:r>
            <a:r>
              <a:rPr lang="en-US" altLang="zh-CN" sz="1105" dirty="0">
                <a:solidFill>
                  <a:srgbClr val="000000"/>
                </a:solidFill>
                <a:latin typeface="Microsoft YaHei UI" panose="020B0503020204020204" pitchFamily="18" charset="-122"/>
                <a:cs typeface="Microsoft YaHei UI" panose="020B0503020204020204" pitchFamily="18" charset="-122"/>
              </a:rPr>
              <a:t>分析</a:t>
            </a:r>
          </a:p>
        </p:txBody>
      </p:sp>
      <p:sp>
        <p:nvSpPr>
          <p:cNvPr id="32" name="TextBox 1"/>
          <p:cNvSpPr txBox="1"/>
          <p:nvPr/>
        </p:nvSpPr>
        <p:spPr>
          <a:xfrm>
            <a:off x="3962400" y="5105400"/>
            <a:ext cx="1498600" cy="6858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运用客户</a:t>
            </a:r>
            <a:r>
              <a:rPr lang="en-US" altLang="zh-CN" sz="1200" b="1" dirty="0">
                <a:solidFill>
                  <a:srgbClr val="000000"/>
                </a:solidFill>
                <a:latin typeface="Times New Roman" panose="02020603050405020304" pitchFamily="18" charset="0"/>
                <a:cs typeface="Times New Roman" panose="02020603050405020304" pitchFamily="18" charset="0"/>
              </a:rPr>
              <a:t>$APPEALS</a:t>
            </a:r>
          </a:p>
          <a:p>
            <a:pPr>
              <a:lnSpc>
                <a:spcPts val="1300"/>
              </a:lnSpc>
            </a:pPr>
            <a:r>
              <a:rPr lang="en-US" altLang="zh-CN" sz="1200" dirty="0">
                <a:solidFill>
                  <a:srgbClr val="000000"/>
                </a:solidFill>
                <a:latin typeface="Microsoft YaHei UI" panose="020B0503020204020204" pitchFamily="18" charset="-122"/>
                <a:cs typeface="Microsoft YaHei UI" panose="020B0503020204020204" pitchFamily="18" charset="-122"/>
              </a:rPr>
              <a:t>和</a:t>
            </a:r>
            <a:r>
              <a:rPr lang="en-US" altLang="zh-CN" sz="1200" dirty="0">
                <a:solidFill>
                  <a:srgbClr val="000000"/>
                </a:solidFill>
                <a:latin typeface="Times New Roman" panose="02020603050405020304" pitchFamily="18" charset="0"/>
                <a:cs typeface="Times New Roman" panose="02020603050405020304" pitchFamily="18" charset="0"/>
              </a:rPr>
              <a:t>SWOT</a:t>
            </a:r>
            <a:r>
              <a:rPr lang="en-US" altLang="zh-CN" sz="1200" dirty="0">
                <a:solidFill>
                  <a:srgbClr val="000000"/>
                </a:solidFill>
                <a:latin typeface="Microsoft YaHei UI" panose="020B0503020204020204" pitchFamily="18" charset="-122"/>
                <a:cs typeface="Microsoft YaHei UI" panose="020B0503020204020204" pitchFamily="18" charset="-122"/>
              </a:rPr>
              <a:t>分析来明确弥</a:t>
            </a:r>
          </a:p>
          <a:p>
            <a:pPr>
              <a:lnSpc>
                <a:spcPts val="1300"/>
              </a:lnSpc>
            </a:pPr>
            <a:r>
              <a:rPr lang="en-US" altLang="zh-CN" sz="1200" dirty="0">
                <a:solidFill>
                  <a:srgbClr val="000000"/>
                </a:solidFill>
                <a:latin typeface="Microsoft YaHei UI" panose="020B0503020204020204" pitchFamily="18" charset="-122"/>
                <a:cs typeface="Microsoft YaHei UI" panose="020B0503020204020204" pitchFamily="18" charset="-122"/>
              </a:rPr>
              <a:t>补收入差距需要采取</a:t>
            </a:r>
          </a:p>
          <a:p>
            <a:pPr>
              <a:lnSpc>
                <a:spcPts val="1400"/>
              </a:lnSpc>
            </a:pPr>
            <a:r>
              <a:rPr lang="en-US" altLang="zh-CN" sz="1200" dirty="0">
                <a:solidFill>
                  <a:srgbClr val="000000"/>
                </a:solidFill>
                <a:latin typeface="Microsoft YaHei UI" panose="020B0503020204020204" pitchFamily="18" charset="-122"/>
                <a:cs typeface="Microsoft YaHei UI" panose="020B0503020204020204" pitchFamily="18" charset="-122"/>
              </a:rPr>
              <a:t>的行动</a:t>
            </a:r>
          </a:p>
        </p:txBody>
      </p:sp>
      <p:sp>
        <p:nvSpPr>
          <p:cNvPr id="33" name="TextBox 1"/>
          <p:cNvSpPr txBox="1"/>
          <p:nvPr/>
        </p:nvSpPr>
        <p:spPr>
          <a:xfrm>
            <a:off x="5689600" y="2489200"/>
            <a:ext cx="152400" cy="76200"/>
          </a:xfrm>
          <a:prstGeom prst="rect">
            <a:avLst/>
          </a:prstGeom>
          <a:noFill/>
        </p:spPr>
        <p:txBody>
          <a:bodyPr wrap="none" lIns="0" tIns="0" rIns="0" rtlCol="0">
            <a:spAutoFit/>
          </a:bodyPr>
          <a:lstStyle/>
          <a:p>
            <a:pPr>
              <a:lnSpc>
                <a:spcPts val="600"/>
              </a:lnSpc>
            </a:pPr>
            <a:r>
              <a:rPr lang="en-US" altLang="zh-CN" sz="600" dirty="0">
                <a:solidFill>
                  <a:srgbClr val="000000"/>
                </a:solidFill>
                <a:latin typeface="Microsoft YaHei UI" panose="020B0503020204020204" pitchFamily="18" charset="-122"/>
                <a:cs typeface="Microsoft YaHei UI" panose="020B0503020204020204" pitchFamily="18" charset="-122"/>
              </a:rPr>
              <a:t>时间</a:t>
            </a:r>
          </a:p>
        </p:txBody>
      </p:sp>
      <p:sp>
        <p:nvSpPr>
          <p:cNvPr id="34" name="TextBox 1"/>
          <p:cNvSpPr txBox="1"/>
          <p:nvPr/>
        </p:nvSpPr>
        <p:spPr>
          <a:xfrm>
            <a:off x="4648200" y="1790700"/>
            <a:ext cx="38100" cy="63500"/>
          </a:xfrm>
          <a:prstGeom prst="rect">
            <a:avLst/>
          </a:prstGeom>
          <a:noFill/>
        </p:spPr>
        <p:txBody>
          <a:bodyPr wrap="none" lIns="0" tIns="0" rIns="0" rtlCol="0">
            <a:spAutoFit/>
          </a:bodyPr>
          <a:lstStyle/>
          <a:p>
            <a:pPr>
              <a:lnSpc>
                <a:spcPts val="500"/>
              </a:lnSpc>
            </a:pPr>
            <a:r>
              <a:rPr lang="en-US" altLang="zh-CN" sz="600" dirty="0">
                <a:solidFill>
                  <a:srgbClr val="000000"/>
                </a:solidFill>
                <a:latin typeface="Times New Roman" panose="02020603050405020304" pitchFamily="18" charset="0"/>
                <a:cs typeface="Times New Roman" panose="02020603050405020304" pitchFamily="18" charset="0"/>
              </a:rPr>
              <a:t>$</a:t>
            </a:r>
          </a:p>
        </p:txBody>
      </p:sp>
      <p:sp>
        <p:nvSpPr>
          <p:cNvPr id="35" name="TextBox 1"/>
          <p:cNvSpPr txBox="1"/>
          <p:nvPr/>
        </p:nvSpPr>
        <p:spPr>
          <a:xfrm>
            <a:off x="4660900" y="2400300"/>
            <a:ext cx="38100" cy="63500"/>
          </a:xfrm>
          <a:prstGeom prst="rect">
            <a:avLst/>
          </a:prstGeom>
          <a:noFill/>
        </p:spPr>
        <p:txBody>
          <a:bodyPr wrap="none" lIns="0" tIns="0" rIns="0" rtlCol="0">
            <a:spAutoFit/>
          </a:bodyPr>
          <a:lstStyle/>
          <a:p>
            <a:pPr>
              <a:lnSpc>
                <a:spcPts val="500"/>
              </a:lnSpc>
            </a:pPr>
            <a:r>
              <a:rPr lang="en-US" altLang="zh-CN" sz="600" b="1" dirty="0">
                <a:solidFill>
                  <a:srgbClr val="000000"/>
                </a:solidFill>
                <a:latin typeface="Times New Roman" panose="02020603050405020304" pitchFamily="18" charset="0"/>
                <a:cs typeface="Times New Roman" panose="02020603050405020304" pitchFamily="18" charset="0"/>
              </a:rPr>
              <a:t>0</a:t>
            </a:r>
          </a:p>
        </p:txBody>
      </p:sp>
      <p:sp>
        <p:nvSpPr>
          <p:cNvPr id="36" name="TextBox 1"/>
          <p:cNvSpPr txBox="1"/>
          <p:nvPr/>
        </p:nvSpPr>
        <p:spPr>
          <a:xfrm>
            <a:off x="4775200" y="1511300"/>
            <a:ext cx="317500" cy="76200"/>
          </a:xfrm>
          <a:prstGeom prst="rect">
            <a:avLst/>
          </a:prstGeom>
          <a:noFill/>
        </p:spPr>
        <p:txBody>
          <a:bodyPr wrap="none" lIns="0" tIns="0" rIns="0" rtlCol="0">
            <a:spAutoFit/>
          </a:bodyPr>
          <a:lstStyle/>
          <a:p>
            <a:pPr>
              <a:lnSpc>
                <a:spcPts val="600"/>
              </a:lnSpc>
            </a:pPr>
            <a:r>
              <a:rPr lang="en-US" altLang="zh-CN" sz="600" dirty="0">
                <a:solidFill>
                  <a:srgbClr val="000000"/>
                </a:solidFill>
                <a:latin typeface="Microsoft YaHei UI" panose="020B0503020204020204" pitchFamily="18" charset="-122"/>
                <a:cs typeface="Microsoft YaHei UI" panose="020B0503020204020204" pitchFamily="18" charset="-122"/>
              </a:rPr>
              <a:t>收入</a:t>
            </a:r>
            <a:r>
              <a:rPr lang="en-US" altLang="zh-CN" sz="600" b="1" dirty="0">
                <a:solidFill>
                  <a:srgbClr val="000000"/>
                </a:solidFill>
                <a:latin typeface="Times New Roman" panose="02020603050405020304" pitchFamily="18" charset="0"/>
                <a:cs typeface="Times New Roman" panose="02020603050405020304" pitchFamily="18" charset="0"/>
              </a:rPr>
              <a:t>/</a:t>
            </a:r>
            <a:r>
              <a:rPr lang="en-US" altLang="zh-CN" sz="600" dirty="0">
                <a:solidFill>
                  <a:srgbClr val="000000"/>
                </a:solidFill>
                <a:latin typeface="Microsoft YaHei UI" panose="020B0503020204020204" pitchFamily="18" charset="-122"/>
                <a:cs typeface="Microsoft YaHei UI" panose="020B0503020204020204" pitchFamily="18" charset="-122"/>
              </a:rPr>
              <a:t>利润</a:t>
            </a:r>
          </a:p>
        </p:txBody>
      </p:sp>
      <p:sp>
        <p:nvSpPr>
          <p:cNvPr id="37" name="TextBox 1"/>
          <p:cNvSpPr txBox="1"/>
          <p:nvPr/>
        </p:nvSpPr>
        <p:spPr>
          <a:xfrm>
            <a:off x="5257800" y="2070100"/>
            <a:ext cx="4064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计划差距</a:t>
            </a:r>
          </a:p>
        </p:txBody>
      </p:sp>
      <p:sp>
        <p:nvSpPr>
          <p:cNvPr id="38" name="TextBox 1"/>
          <p:cNvSpPr txBox="1"/>
          <p:nvPr/>
        </p:nvSpPr>
        <p:spPr>
          <a:xfrm>
            <a:off x="7188200" y="4508500"/>
            <a:ext cx="15240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从市场渗透开始，在每</a:t>
            </a:r>
          </a:p>
        </p:txBody>
      </p:sp>
      <p:sp>
        <p:nvSpPr>
          <p:cNvPr id="39" name="TextBox 1"/>
          <p:cNvSpPr txBox="1"/>
          <p:nvPr/>
        </p:nvSpPr>
        <p:spPr>
          <a:xfrm>
            <a:off x="7188200" y="4699000"/>
            <a:ext cx="15240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个安索夫类别中，我们</a:t>
            </a:r>
          </a:p>
        </p:txBody>
      </p:sp>
      <p:sp>
        <p:nvSpPr>
          <p:cNvPr id="40" name="TextBox 1"/>
          <p:cNvSpPr txBox="1"/>
          <p:nvPr/>
        </p:nvSpPr>
        <p:spPr>
          <a:xfrm>
            <a:off x="7188200" y="4889500"/>
            <a:ext cx="15240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预期能够实现多少收入</a:t>
            </a:r>
          </a:p>
        </p:txBody>
      </p:sp>
      <p:sp>
        <p:nvSpPr>
          <p:cNvPr id="41" name="TextBox 1"/>
          <p:cNvSpPr txBox="1"/>
          <p:nvPr/>
        </p:nvSpPr>
        <p:spPr>
          <a:xfrm>
            <a:off x="7721600" y="5054600"/>
            <a:ext cx="4572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增长？</a:t>
            </a:r>
          </a:p>
        </p:txBody>
      </p:sp>
      <p:sp>
        <p:nvSpPr>
          <p:cNvPr id="42" name="TextBox 1"/>
          <p:cNvSpPr txBox="1"/>
          <p:nvPr/>
        </p:nvSpPr>
        <p:spPr>
          <a:xfrm>
            <a:off x="7048500" y="1625600"/>
            <a:ext cx="1371600" cy="495300"/>
          </a:xfrm>
          <a:prstGeom prst="rect">
            <a:avLst/>
          </a:prstGeom>
          <a:noFill/>
        </p:spPr>
        <p:txBody>
          <a:bodyPr wrap="none" lIns="0" tIns="0" rIns="0" rtlCol="0">
            <a:spAutoFit/>
          </a:bodyPr>
          <a:lstStyle/>
          <a:p>
            <a:pPr>
              <a:lnSpc>
                <a:spcPts val="1200"/>
              </a:lnSpc>
              <a:tabLst>
                <a:tab pos="3810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在每个细分市场，我</a:t>
            </a:r>
          </a:p>
          <a:p>
            <a:pPr>
              <a:lnSpc>
                <a:spcPts val="1400"/>
              </a:lnSpc>
              <a:tabLst>
                <a:tab pos="3810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们预期要实现多少收</a:t>
            </a:r>
          </a:p>
          <a:p>
            <a:pPr>
              <a:lnSpc>
                <a:spcPts val="1300"/>
              </a:lnSpc>
              <a:tabLst>
                <a:tab pos="3810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入增长？</a:t>
            </a:r>
          </a:p>
        </p:txBody>
      </p:sp>
      <p:sp>
        <p:nvSpPr>
          <p:cNvPr id="43" name="TextBox 1"/>
          <p:cNvSpPr txBox="1"/>
          <p:nvPr/>
        </p:nvSpPr>
        <p:spPr>
          <a:xfrm>
            <a:off x="266700" y="1917700"/>
            <a:ext cx="609600" cy="317500"/>
          </a:xfrm>
          <a:prstGeom prst="rect">
            <a:avLst/>
          </a:prstGeom>
          <a:noFill/>
        </p:spPr>
        <p:txBody>
          <a:bodyPr wrap="none" lIns="0" tIns="0" rIns="0" rtlCol="0">
            <a:spAutoFit/>
          </a:bodyPr>
          <a:lstStyle/>
          <a:p>
            <a:pPr>
              <a:lnSpc>
                <a:spcPts val="1200"/>
              </a:lnSpc>
              <a:tabLst>
                <a:tab pos="152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选择细分</a:t>
            </a:r>
          </a:p>
          <a:p>
            <a:pPr>
              <a:lnSpc>
                <a:spcPts val="1300"/>
              </a:lnSpc>
              <a:tabLst>
                <a:tab pos="1524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市场</a:t>
            </a:r>
          </a:p>
        </p:txBody>
      </p:sp>
      <p:sp>
        <p:nvSpPr>
          <p:cNvPr id="44" name="TextBox 1"/>
          <p:cNvSpPr txBox="1"/>
          <p:nvPr/>
        </p:nvSpPr>
        <p:spPr>
          <a:xfrm>
            <a:off x="6007100" y="1549400"/>
            <a:ext cx="876300" cy="711200"/>
          </a:xfrm>
          <a:prstGeom prst="rect">
            <a:avLst/>
          </a:prstGeom>
          <a:noFill/>
        </p:spPr>
        <p:txBody>
          <a:bodyPr wrap="none" lIns="0" tIns="0" rIns="0" rtlCol="0">
            <a:spAutoFit/>
          </a:bodyPr>
          <a:lstStyle/>
          <a:p>
            <a:pPr>
              <a:lnSpc>
                <a:spcPts val="900"/>
              </a:lnSpc>
              <a:tabLst>
                <a:tab pos="38100" algn="l"/>
              </a:tabLst>
            </a:pPr>
            <a:r>
              <a:rPr lang="en-US" altLang="zh-CN" dirty="0"/>
              <a:t>	</a:t>
            </a:r>
            <a:r>
              <a:rPr lang="en-US" altLang="zh-CN" sz="900" dirty="0">
                <a:solidFill>
                  <a:srgbClr val="000000"/>
                </a:solidFill>
                <a:latin typeface="Microsoft YaHei UI" panose="020B0503020204020204" pitchFamily="18" charset="-122"/>
                <a:cs typeface="Microsoft YaHei UI" panose="020B0503020204020204" pitchFamily="18" charset="-122"/>
              </a:rPr>
              <a:t>财务目标</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38100" algn="l"/>
              </a:tabLst>
            </a:pPr>
            <a:r>
              <a:rPr lang="en-US" altLang="zh-CN" sz="1000" dirty="0">
                <a:solidFill>
                  <a:srgbClr val="000000"/>
                </a:solidFill>
                <a:latin typeface="Microsoft YaHei UI" panose="020B0503020204020204" pitchFamily="18" charset="-122"/>
                <a:cs typeface="Microsoft YaHei UI" panose="020B0503020204020204" pitchFamily="18" charset="-122"/>
              </a:rPr>
              <a:t>初步的收入目标</a:t>
            </a:r>
          </a:p>
        </p:txBody>
      </p:sp>
      <p:sp>
        <p:nvSpPr>
          <p:cNvPr id="45" name="日期占位符 4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srcRect t="7778" b="10000"/>
          <a:stretch>
            <a:fillRect/>
          </a:stretch>
        </p:blipFill>
        <p:spPr bwMode="auto">
          <a:xfrm>
            <a:off x="0" y="533400"/>
            <a:ext cx="9144000" cy="5638800"/>
          </a:xfrm>
          <a:prstGeom prst="rect">
            <a:avLst/>
          </a:prstGeom>
          <a:noFill/>
        </p:spPr>
      </p:pic>
      <p:graphicFrame>
        <p:nvGraphicFramePr>
          <p:cNvPr id="35" name="表格 4"/>
          <p:cNvGraphicFramePr>
            <a:graphicFrameLocks noGrp="1"/>
          </p:cNvGraphicFramePr>
          <p:nvPr/>
        </p:nvGraphicFramePr>
        <p:xfrm>
          <a:off x="2951478" y="5663260"/>
          <a:ext cx="782322" cy="731520"/>
        </p:xfrm>
        <a:graphic>
          <a:graphicData uri="http://schemas.openxmlformats.org/drawingml/2006/table">
            <a:tbl>
              <a:tblPr/>
              <a:tblGrid>
                <a:gridCol w="391161">
                  <a:extLst>
                    <a:ext uri="{9D8B030D-6E8A-4147-A177-3AD203B41FA5}">
                      <a16:colId xmlns:a16="http://schemas.microsoft.com/office/drawing/2014/main" val="20000"/>
                    </a:ext>
                  </a:extLst>
                </a:gridCol>
                <a:gridCol w="391161">
                  <a:extLst>
                    <a:ext uri="{9D8B030D-6E8A-4147-A177-3AD203B41FA5}">
                      <a16:colId xmlns:a16="http://schemas.microsoft.com/office/drawing/2014/main" val="20001"/>
                    </a:ext>
                  </a:extLst>
                </a:gridCol>
              </a:tblGrid>
              <a:tr h="0">
                <a:tc>
                  <a:txBody>
                    <a:bodyPr/>
                    <a:lstStyle/>
                    <a:p>
                      <a:pPr algn="ctr"/>
                      <a:r>
                        <a:rPr lang="en-US" altLang="zh-CN" sz="300" dirty="0">
                          <a:solidFill>
                            <a:srgbClr val="000000"/>
                          </a:solidFill>
                          <a:latin typeface="+mn-ea"/>
                          <a:ea typeface="+mn-ea"/>
                          <a:cs typeface="Microsoft YaHei UI" panose="020B0503020204020204" pitchFamily="18" charset="-122"/>
                        </a:rPr>
                        <a:t>（</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竞</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争</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地</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位</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获</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得</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技</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能</a:t>
                      </a:r>
                      <a:endParaRPr lang="zh-CN" altLang="en-US" sz="300" dirty="0">
                        <a:solidFill>
                          <a:srgbClr val="000000"/>
                        </a:solidFill>
                        <a:latin typeface="+mn-ea"/>
                        <a:ea typeface="+mn-ea"/>
                        <a:cs typeface="Microsoft YaHei UI" panose="020B0503020204020204" pitchFamily="18" charset="-122"/>
                      </a:endParaRPr>
                    </a:p>
                  </a:txBody>
                  <a:tcPr marL="0" marR="0" marT="0" marB="0"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300" dirty="0">
                          <a:solidFill>
                            <a:srgbClr val="000000"/>
                          </a:solidFill>
                          <a:latin typeface="+mn-ea"/>
                          <a:ea typeface="+mn-ea"/>
                          <a:cs typeface="Microsoft YaHei UI" panose="020B0503020204020204" pitchFamily="18" charset="-122"/>
                        </a:rPr>
                        <a:t>）</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高</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增</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长</a:t>
                      </a:r>
                      <a:endParaRPr lang="zh-CN" altLang="en-US" sz="300" dirty="0">
                        <a:solidFill>
                          <a:srgbClr val="000000"/>
                        </a:solidFill>
                        <a:latin typeface="+mn-ea"/>
                        <a:ea typeface="+mn-ea"/>
                        <a:cs typeface="Microsoft YaHei UI" panose="020B0503020204020204" pitchFamily="18" charset="-122"/>
                      </a:endParaRPr>
                    </a:p>
                    <a:p>
                      <a:pPr algn="ctr"/>
                      <a:r>
                        <a:rPr lang="en-US" altLang="zh-CN" sz="300" b="1" dirty="0">
                          <a:solidFill>
                            <a:srgbClr val="000000"/>
                          </a:solidFill>
                          <a:latin typeface="+mn-ea"/>
                          <a:ea typeface="+mn-ea"/>
                          <a:cs typeface="Times New Roman" panose="02020603050405020304" pitchFamily="18" charset="0"/>
                        </a:rPr>
                        <a:t>/</a:t>
                      </a:r>
                      <a:endParaRPr lang="zh-CN" altLang="en-US" sz="300" b="1" dirty="0">
                        <a:solidFill>
                          <a:srgbClr val="000000"/>
                        </a:solidFill>
                        <a:latin typeface="+mn-ea"/>
                        <a:ea typeface="+mn-ea"/>
                        <a:cs typeface="Times New Roman" panose="02020603050405020304" pitchFamily="18" charset="0"/>
                      </a:endParaRPr>
                    </a:p>
                    <a:p>
                      <a:pPr algn="ctr"/>
                      <a:r>
                        <a:rPr lang="en-US" altLang="zh-CN" sz="300" dirty="0">
                          <a:solidFill>
                            <a:srgbClr val="000000"/>
                          </a:solidFill>
                          <a:latin typeface="+mn-ea"/>
                          <a:ea typeface="+mn-ea"/>
                          <a:cs typeface="Microsoft YaHei UI" panose="020B0503020204020204" pitchFamily="18" charset="-122"/>
                        </a:rPr>
                        <a:t>投</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资</a:t>
                      </a:r>
                      <a:endParaRPr lang="zh-CN" altLang="en-US" sz="300" dirty="0">
                        <a:solidFill>
                          <a:srgbClr val="000000"/>
                        </a:solidFill>
                        <a:latin typeface="+mn-ea"/>
                        <a:ea typeface="+mn-ea"/>
                        <a:cs typeface="Microsoft YaHei UI" panose="020B0503020204020204" pitchFamily="18" charset="-122"/>
                      </a:endParaRPr>
                    </a:p>
                  </a:txBody>
                  <a:tcPr marL="0" marR="0" marT="0" marB="0"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ctr"/>
                      <a:r>
                        <a:rPr lang="en-US" altLang="zh-CN" sz="300" dirty="0">
                          <a:solidFill>
                            <a:srgbClr val="000000"/>
                          </a:solidFill>
                          <a:latin typeface="+mn-ea"/>
                          <a:ea typeface="+mn-ea"/>
                          <a:cs typeface="Microsoft YaHei UI" panose="020B0503020204020204" pitchFamily="18" charset="-122"/>
                        </a:rPr>
                        <a:t>避</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开</a:t>
                      </a:r>
                      <a:r>
                        <a:rPr lang="en-US" altLang="zh-CN" sz="300" b="1" dirty="0">
                          <a:solidFill>
                            <a:srgbClr val="000000"/>
                          </a:solidFill>
                          <a:latin typeface="+mn-ea"/>
                          <a:ea typeface="+mn-ea"/>
                          <a:cs typeface="Times New Roman" panose="02020603050405020304" pitchFamily="18" charset="0"/>
                        </a:rPr>
                        <a:t>/</a:t>
                      </a:r>
                      <a:endParaRPr lang="zh-CN" altLang="en-US" sz="300" b="1" dirty="0">
                        <a:solidFill>
                          <a:srgbClr val="000000"/>
                        </a:solidFill>
                        <a:latin typeface="+mn-ea"/>
                        <a:ea typeface="+mn-ea"/>
                        <a:cs typeface="Times New Roman" panose="02020603050405020304" pitchFamily="18" charset="0"/>
                      </a:endParaRPr>
                    </a:p>
                    <a:p>
                      <a:pPr algn="ctr"/>
                      <a:r>
                        <a:rPr lang="en-US" altLang="zh-CN" sz="300" dirty="0">
                          <a:solidFill>
                            <a:srgbClr val="000000"/>
                          </a:solidFill>
                          <a:latin typeface="+mn-ea"/>
                          <a:ea typeface="+mn-ea"/>
                          <a:cs typeface="Microsoft YaHei UI" panose="020B0503020204020204" pitchFamily="18" charset="-122"/>
                        </a:rPr>
                        <a:t>退</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出</a:t>
                      </a:r>
                      <a:endParaRPr lang="zh-CN" altLang="en-US" sz="300" dirty="0">
                        <a:solidFill>
                          <a:srgbClr val="000000"/>
                        </a:solidFill>
                        <a:latin typeface="+mn-ea"/>
                        <a:ea typeface="+mn-ea"/>
                        <a:cs typeface="Microsoft YaHei UI" panose="020B0503020204020204" pitchFamily="18" charset="-122"/>
                      </a:endParaRPr>
                    </a:p>
                  </a:txBody>
                  <a:tcPr marL="0" marR="0" marT="0" marB="0"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ctr"/>
                      <a:r>
                        <a:rPr lang="en-US" altLang="zh-CN" sz="300" dirty="0">
                          <a:solidFill>
                            <a:srgbClr val="000000"/>
                          </a:solidFill>
                          <a:latin typeface="+mn-ea"/>
                          <a:ea typeface="+mn-ea"/>
                          <a:cs typeface="Microsoft YaHei UI" panose="020B0503020204020204" pitchFamily="18" charset="-122"/>
                        </a:rPr>
                        <a:t>收</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获</a:t>
                      </a:r>
                      <a:endParaRPr lang="zh-CN" altLang="en-US" sz="300" dirty="0">
                        <a:solidFill>
                          <a:srgbClr val="000000"/>
                        </a:solidFill>
                        <a:latin typeface="+mn-ea"/>
                        <a:ea typeface="+mn-ea"/>
                        <a:cs typeface="Microsoft YaHei UI" panose="020B0503020204020204" pitchFamily="18" charset="-122"/>
                      </a:endParaRPr>
                    </a:p>
                    <a:p>
                      <a:pPr algn="ctr"/>
                      <a:r>
                        <a:rPr lang="en-US" altLang="zh-CN" sz="300" b="1" dirty="0">
                          <a:solidFill>
                            <a:srgbClr val="000000"/>
                          </a:solidFill>
                          <a:latin typeface="+mn-ea"/>
                          <a:ea typeface="+mn-ea"/>
                          <a:cs typeface="Times New Roman" panose="02020603050405020304" pitchFamily="18" charset="0"/>
                        </a:rPr>
                        <a:t>/</a:t>
                      </a:r>
                      <a:endParaRPr lang="zh-CN" altLang="en-US" sz="300" b="1" dirty="0">
                        <a:solidFill>
                          <a:srgbClr val="000000"/>
                        </a:solidFill>
                        <a:latin typeface="+mn-ea"/>
                        <a:ea typeface="+mn-ea"/>
                        <a:cs typeface="Times New Roman" panose="02020603050405020304" pitchFamily="18" charset="0"/>
                      </a:endParaRPr>
                    </a:p>
                    <a:p>
                      <a:pPr algn="ctr"/>
                      <a:r>
                        <a:rPr lang="en-US" altLang="zh-CN" sz="300" dirty="0">
                          <a:solidFill>
                            <a:srgbClr val="000000"/>
                          </a:solidFill>
                          <a:latin typeface="+mn-ea"/>
                          <a:ea typeface="+mn-ea"/>
                          <a:cs typeface="Microsoft YaHei UI" panose="020B0503020204020204" pitchFamily="18" charset="-122"/>
                        </a:rPr>
                        <a:t>重</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新</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细</a:t>
                      </a:r>
                      <a:endParaRPr lang="zh-CN" altLang="en-US" sz="300" dirty="0">
                        <a:solidFill>
                          <a:srgbClr val="000000"/>
                        </a:solidFill>
                        <a:latin typeface="+mn-ea"/>
                        <a:ea typeface="+mn-ea"/>
                        <a:cs typeface="Microsoft YaHei UI" panose="020B0503020204020204" pitchFamily="18" charset="-122"/>
                      </a:endParaRPr>
                    </a:p>
                    <a:p>
                      <a:pPr algn="ctr"/>
                      <a:r>
                        <a:rPr lang="en-US" altLang="zh-CN" sz="300" dirty="0">
                          <a:solidFill>
                            <a:srgbClr val="000000"/>
                          </a:solidFill>
                          <a:latin typeface="+mn-ea"/>
                          <a:ea typeface="+mn-ea"/>
                          <a:cs typeface="Microsoft YaHei UI" panose="020B0503020204020204" pitchFamily="18" charset="-122"/>
                        </a:rPr>
                        <a:t>分</a:t>
                      </a:r>
                      <a:endParaRPr lang="zh-CN" altLang="en-US" sz="300" dirty="0">
                        <a:solidFill>
                          <a:srgbClr val="000000"/>
                        </a:solidFill>
                        <a:latin typeface="+mn-ea"/>
                        <a:ea typeface="+mn-ea"/>
                        <a:cs typeface="Microsoft YaHei UI" panose="020B0503020204020204" pitchFamily="18" charset="-122"/>
                      </a:endParaRPr>
                    </a:p>
                  </a:txBody>
                  <a:tcPr marL="0" marR="0" marT="0" marB="0"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36" name="表格 35"/>
          <p:cNvGraphicFramePr>
            <a:graphicFrameLocks noGrp="1"/>
          </p:cNvGraphicFramePr>
          <p:nvPr/>
        </p:nvGraphicFramePr>
        <p:xfrm>
          <a:off x="2362326" y="3802760"/>
          <a:ext cx="536321" cy="553592"/>
        </p:xfrm>
        <a:graphic>
          <a:graphicData uri="http://schemas.openxmlformats.org/drawingml/2006/table">
            <a:tbl>
              <a:tblPr/>
              <a:tblGrid>
                <a:gridCol w="264414">
                  <a:extLst>
                    <a:ext uri="{9D8B030D-6E8A-4147-A177-3AD203B41FA5}">
                      <a16:colId xmlns:a16="http://schemas.microsoft.com/office/drawing/2014/main" val="20000"/>
                    </a:ext>
                  </a:extLst>
                </a:gridCol>
                <a:gridCol w="271907">
                  <a:extLst>
                    <a:ext uri="{9D8B030D-6E8A-4147-A177-3AD203B41FA5}">
                      <a16:colId xmlns:a16="http://schemas.microsoft.com/office/drawing/2014/main" val="20001"/>
                    </a:ext>
                  </a:extLst>
                </a:gridCol>
              </a:tblGrid>
              <a:tr h="254254">
                <a:tc>
                  <a:txBody>
                    <a:bodyPr/>
                    <a:lstStyle/>
                    <a:p>
                      <a:pPr algn="ctr"/>
                      <a:r>
                        <a:rPr lang="en-US" altLang="zh-CN" sz="1000" b="1" dirty="0">
                          <a:solidFill>
                            <a:srgbClr val="000000"/>
                          </a:solidFill>
                          <a:latin typeface="Times New Roman" panose="02020603050405020304" pitchFamily="18" charset="0"/>
                          <a:cs typeface="Times New Roman" panose="02020603050405020304" pitchFamily="18" charset="0"/>
                        </a:rPr>
                        <a:t>S</a:t>
                      </a:r>
                      <a:endParaRPr lang="zh-CN" altLang="en-US" sz="1000" b="1" dirty="0">
                        <a:solidFill>
                          <a:srgbClr val="000000"/>
                        </a:solidFill>
                        <a:latin typeface="Times New Roman" panose="02020603050405020304" pitchFamily="18" charset="0"/>
                        <a:cs typeface="Times New Roman" panose="02020603050405020304" pitchFamily="18" charset="0"/>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EFEF"/>
                    </a:solidFill>
                  </a:tcPr>
                </a:tc>
                <a:tc>
                  <a:txBody>
                    <a:bodyPr/>
                    <a:lstStyle/>
                    <a:p>
                      <a:pPr algn="ctr"/>
                      <a:r>
                        <a:rPr lang="en-US" altLang="zh-CN" sz="1000" b="1" dirty="0">
                          <a:solidFill>
                            <a:srgbClr val="000000"/>
                          </a:solidFill>
                          <a:latin typeface="Times New Roman" panose="02020603050405020304" pitchFamily="18" charset="0"/>
                          <a:cs typeface="Times New Roman" panose="02020603050405020304" pitchFamily="18" charset="0"/>
                        </a:rPr>
                        <a:t>W</a:t>
                      </a:r>
                      <a:endParaRPr lang="zh-CN" altLang="en-US" sz="1000"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0"/>
                  </a:ext>
                </a:extLst>
              </a:tr>
              <a:tr h="299338">
                <a:tc>
                  <a:txBody>
                    <a:bodyPr/>
                    <a:lstStyle/>
                    <a:p>
                      <a:pPr algn="ctr"/>
                      <a:r>
                        <a:rPr lang="en-US" altLang="zh-CN" sz="995" b="1" dirty="0">
                          <a:solidFill>
                            <a:srgbClr val="000000"/>
                          </a:solidFill>
                          <a:latin typeface="Times New Roman" panose="02020603050405020304" pitchFamily="18" charset="0"/>
                          <a:cs typeface="Times New Roman" panose="02020603050405020304" pitchFamily="18" charset="0"/>
                        </a:rPr>
                        <a:t>O</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00EFEF"/>
                    </a:solidFill>
                  </a:tcPr>
                </a:tc>
                <a:tc>
                  <a:txBody>
                    <a:bodyPr/>
                    <a:lstStyle/>
                    <a:p>
                      <a:pPr algn="ctr"/>
                      <a:r>
                        <a:rPr lang="en-US" altLang="zh-CN" sz="995" b="1" dirty="0">
                          <a:solidFill>
                            <a:srgbClr val="000000"/>
                          </a:solidFill>
                          <a:latin typeface="Times New Roman" panose="02020603050405020304" pitchFamily="18" charset="0"/>
                          <a:cs typeface="Times New Roman" panose="02020603050405020304" pitchFamily="18" charset="0"/>
                        </a:rPr>
                        <a:t>T</a:t>
                      </a:r>
                      <a:endParaRPr lang="zh-CN" altLang="en-US" sz="995" b="1" dirty="0">
                        <a:solidFill>
                          <a:srgbClr val="000000"/>
                        </a:solidFill>
                        <a:latin typeface="Times New Roman" panose="02020603050405020304" pitchFamily="18" charset="0"/>
                        <a:cs typeface="Times New Roman" panose="02020603050405020304" pitchFamily="18" charset="0"/>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EFEF"/>
                    </a:solidFill>
                  </a:tcPr>
                </a:tc>
                <a:extLst>
                  <a:ext uri="{0D108BD9-81ED-4DB2-BD59-A6C34878D82A}">
                    <a16:rowId xmlns:a16="http://schemas.microsoft.com/office/drawing/2014/main" val="10001"/>
                  </a:ext>
                </a:extLst>
              </a:tr>
            </a:tbl>
          </a:graphicData>
        </a:graphic>
      </p:graphicFrame>
      <p:sp>
        <p:nvSpPr>
          <p:cNvPr id="37" name="TextBox 1"/>
          <p:cNvSpPr txBox="1"/>
          <p:nvPr/>
        </p:nvSpPr>
        <p:spPr>
          <a:xfrm>
            <a:off x="1854200" y="3771900"/>
            <a:ext cx="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能</a:t>
            </a:r>
          </a:p>
        </p:txBody>
      </p:sp>
      <p:sp>
        <p:nvSpPr>
          <p:cNvPr id="38" name="TextBox 1"/>
          <p:cNvSpPr txBox="1"/>
          <p:nvPr/>
        </p:nvSpPr>
        <p:spPr>
          <a:xfrm>
            <a:off x="1930400" y="3924300"/>
            <a:ext cx="50800" cy="12700"/>
          </a:xfrm>
          <a:prstGeom prst="rect">
            <a:avLst/>
          </a:prstGeom>
          <a:noFill/>
        </p:spPr>
        <p:txBody>
          <a:bodyPr wrap="none" lIns="0" tIns="0" rIns="0" rtlCol="0">
            <a:spAutoFit/>
          </a:bodyPr>
          <a:lstStyle/>
          <a:p>
            <a:pPr>
              <a:lnSpc>
                <a:spcPts val="100"/>
              </a:lnSpc>
            </a:pPr>
            <a:r>
              <a:rPr lang="en-US" altLang="zh-CN" sz="100" dirty="0">
                <a:solidFill>
                  <a:srgbClr val="000000"/>
                </a:solidFill>
                <a:latin typeface="Microsoft YaHei UI" panose="020B0503020204020204" pitchFamily="18" charset="-122"/>
                <a:cs typeface="Microsoft YaHei UI" panose="020B0503020204020204" pitchFamily="18" charset="-122"/>
              </a:rPr>
              <a:t>服务</a:t>
            </a:r>
            <a:r>
              <a:rPr lang="en-US" altLang="zh-CN" sz="100" b="1" dirty="0">
                <a:solidFill>
                  <a:srgbClr val="000000"/>
                </a:solidFill>
                <a:latin typeface="Times New Roman" panose="02020603050405020304" pitchFamily="18" charset="0"/>
                <a:cs typeface="Times New Roman" panose="02020603050405020304" pitchFamily="18" charset="0"/>
              </a:rPr>
              <a:t>/</a:t>
            </a:r>
            <a:r>
              <a:rPr lang="en-US" altLang="zh-CN" sz="100" dirty="0">
                <a:solidFill>
                  <a:srgbClr val="000000"/>
                </a:solidFill>
                <a:latin typeface="Microsoft YaHei UI" panose="020B0503020204020204" pitchFamily="18" charset="-122"/>
                <a:cs typeface="Microsoft YaHei UI" panose="020B0503020204020204" pitchFamily="18" charset="-122"/>
              </a:rPr>
              <a:t>支持</a:t>
            </a:r>
          </a:p>
        </p:txBody>
      </p:sp>
      <p:sp>
        <p:nvSpPr>
          <p:cNvPr id="39" name="TextBox 1"/>
          <p:cNvSpPr txBox="1"/>
          <p:nvPr/>
        </p:nvSpPr>
        <p:spPr>
          <a:xfrm>
            <a:off x="5410200" y="2159000"/>
            <a:ext cx="7112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战略行动</a:t>
            </a:r>
          </a:p>
        </p:txBody>
      </p:sp>
      <p:sp>
        <p:nvSpPr>
          <p:cNvPr id="40" name="TextBox 1"/>
          <p:cNvSpPr txBox="1"/>
          <p:nvPr/>
        </p:nvSpPr>
        <p:spPr>
          <a:xfrm>
            <a:off x="1993900" y="1422400"/>
            <a:ext cx="977900" cy="863600"/>
          </a:xfrm>
          <a:prstGeom prst="rect">
            <a:avLst/>
          </a:prstGeom>
          <a:noFill/>
        </p:spPr>
        <p:txBody>
          <a:bodyPr wrap="none" lIns="0" tIns="0" rIns="0" rtlCol="0">
            <a:spAutoFit/>
          </a:bodyPr>
          <a:lstStyle/>
          <a:p>
            <a:pPr>
              <a:lnSpc>
                <a:spcPts val="1200"/>
              </a:lnSpc>
              <a:tabLst>
                <a:tab pos="2540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场战略</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2540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品牌价值承诺</a:t>
            </a:r>
          </a:p>
        </p:txBody>
      </p:sp>
      <p:sp>
        <p:nvSpPr>
          <p:cNvPr id="41" name="TextBox 1"/>
          <p:cNvSpPr txBox="1"/>
          <p:nvPr/>
        </p:nvSpPr>
        <p:spPr>
          <a:xfrm>
            <a:off x="7620000" y="2413000"/>
            <a:ext cx="1066800" cy="673100"/>
          </a:xfrm>
          <a:prstGeom prst="rect">
            <a:avLst/>
          </a:prstGeom>
          <a:noFill/>
        </p:spPr>
        <p:txBody>
          <a:bodyPr wrap="none" lIns="0" tIns="0" rIns="0" rtlCol="0">
            <a:spAutoFit/>
          </a:bodyPr>
          <a:lstStyle/>
          <a:p>
            <a:pPr>
              <a:lnSpc>
                <a:spcPts val="1200"/>
              </a:lnSpc>
              <a:tabLst>
                <a:tab pos="152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根据战略行动带</a:t>
            </a:r>
          </a:p>
          <a:p>
            <a:pPr>
              <a:lnSpc>
                <a:spcPts val="1400"/>
              </a:lnSpc>
              <a:tabLst>
                <a:tab pos="152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来的成本和收入</a:t>
            </a:r>
          </a:p>
          <a:p>
            <a:pPr>
              <a:lnSpc>
                <a:spcPts val="1400"/>
              </a:lnSpc>
              <a:tabLst>
                <a:tab pos="1524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启示，制定详细</a:t>
            </a:r>
          </a:p>
          <a:p>
            <a:pPr>
              <a:lnSpc>
                <a:spcPts val="1300"/>
              </a:lnSpc>
              <a:tabLst>
                <a:tab pos="1524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的要素行动</a:t>
            </a:r>
          </a:p>
        </p:txBody>
      </p:sp>
      <p:sp>
        <p:nvSpPr>
          <p:cNvPr id="42" name="TextBox 1"/>
          <p:cNvSpPr txBox="1"/>
          <p:nvPr/>
        </p:nvSpPr>
        <p:spPr>
          <a:xfrm>
            <a:off x="1041400" y="1536700"/>
            <a:ext cx="609600" cy="495300"/>
          </a:xfrm>
          <a:prstGeom prst="rect">
            <a:avLst/>
          </a:prstGeom>
          <a:noFill/>
        </p:spPr>
        <p:txBody>
          <a:bodyPr wrap="none" lIns="0" tIns="0" rIns="0" rtlCol="0">
            <a:spAutoFit/>
          </a:bodyPr>
          <a:lstStyle/>
          <a:p>
            <a:pPr>
              <a:lnSpc>
                <a:spcPts val="1200"/>
              </a:lnSpc>
              <a:tabLst>
                <a:tab pos="762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我们想要</a:t>
            </a:r>
          </a:p>
          <a:p>
            <a:pPr>
              <a:lnSpc>
                <a:spcPts val="1400"/>
              </a:lnSpc>
              <a:tabLst>
                <a:tab pos="762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宣传什么</a:t>
            </a:r>
          </a:p>
          <a:p>
            <a:pPr>
              <a:lnSpc>
                <a:spcPts val="1300"/>
              </a:lnSpc>
              <a:tabLst>
                <a:tab pos="762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价值？</a:t>
            </a:r>
          </a:p>
        </p:txBody>
      </p:sp>
      <p:sp>
        <p:nvSpPr>
          <p:cNvPr id="43" name="TextBox 1"/>
          <p:cNvSpPr txBox="1"/>
          <p:nvPr/>
        </p:nvSpPr>
        <p:spPr>
          <a:xfrm>
            <a:off x="6362700" y="1485900"/>
            <a:ext cx="901700" cy="5080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我们能够在每</a:t>
            </a:r>
          </a:p>
          <a:p>
            <a:pPr>
              <a:lnSpc>
                <a:spcPts val="1400"/>
              </a:lnSpc>
            </a:pPr>
            <a:r>
              <a:rPr lang="en-US" altLang="zh-CN" sz="1200" dirty="0">
                <a:solidFill>
                  <a:srgbClr val="000000"/>
                </a:solidFill>
                <a:latin typeface="Microsoft YaHei UI" panose="020B0503020204020204" pitchFamily="18" charset="-122"/>
                <a:cs typeface="Microsoft YaHei UI" panose="020B0503020204020204" pitchFamily="18" charset="-122"/>
              </a:rPr>
              <a:t>个细分市场采</a:t>
            </a:r>
          </a:p>
          <a:p>
            <a:pPr>
              <a:lnSpc>
                <a:spcPts val="1400"/>
              </a:lnSpc>
            </a:pPr>
            <a:r>
              <a:rPr lang="en-US" altLang="zh-CN" sz="1200" dirty="0">
                <a:solidFill>
                  <a:srgbClr val="000000"/>
                </a:solidFill>
                <a:latin typeface="Microsoft YaHei UI" panose="020B0503020204020204" pitchFamily="18" charset="-122"/>
                <a:cs typeface="Microsoft YaHei UI" panose="020B0503020204020204" pitchFamily="18" charset="-122"/>
              </a:rPr>
              <a:t>取什么行动？</a:t>
            </a:r>
          </a:p>
        </p:txBody>
      </p:sp>
      <p:sp>
        <p:nvSpPr>
          <p:cNvPr id="44" name="TextBox 1"/>
          <p:cNvSpPr txBox="1"/>
          <p:nvPr/>
        </p:nvSpPr>
        <p:spPr>
          <a:xfrm>
            <a:off x="3479800" y="2489200"/>
            <a:ext cx="889000" cy="381000"/>
          </a:xfrm>
          <a:prstGeom prst="rect">
            <a:avLst/>
          </a:prstGeom>
          <a:noFill/>
        </p:spPr>
        <p:txBody>
          <a:bodyPr wrap="none" lIns="0" tIns="0" rIns="0" rtlCol="0">
            <a:spAutoFit/>
          </a:bodyPr>
          <a:lstStyle/>
          <a:p>
            <a:pPr>
              <a:lnSpc>
                <a:spcPts val="1400"/>
              </a:lnSpc>
              <a:tabLst>
                <a:tab pos="88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制定和验</a:t>
            </a:r>
          </a:p>
          <a:p>
            <a:pPr>
              <a:lnSpc>
                <a:spcPts val="1600"/>
              </a:lnSpc>
              <a:tabLst>
                <a:tab pos="88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证行动计划</a:t>
            </a:r>
          </a:p>
        </p:txBody>
      </p:sp>
      <p:sp>
        <p:nvSpPr>
          <p:cNvPr id="45" name="TextBox 1"/>
          <p:cNvSpPr txBox="1"/>
          <p:nvPr/>
        </p:nvSpPr>
        <p:spPr>
          <a:xfrm>
            <a:off x="2044700" y="4838700"/>
            <a:ext cx="342900" cy="76200"/>
          </a:xfrm>
          <a:prstGeom prst="rect">
            <a:avLst/>
          </a:prstGeom>
          <a:noFill/>
        </p:spPr>
        <p:txBody>
          <a:bodyPr wrap="none" lIns="0" tIns="0" rIns="0" rtlCol="0">
            <a:spAutoFit/>
          </a:bodyPr>
          <a:lstStyle/>
          <a:p>
            <a:pPr>
              <a:lnSpc>
                <a:spcPts val="600"/>
              </a:lnSpc>
            </a:pPr>
            <a:r>
              <a:rPr lang="en-US" altLang="zh-CN" sz="695" dirty="0">
                <a:solidFill>
                  <a:srgbClr val="000000"/>
                </a:solidFill>
                <a:latin typeface="Microsoft YaHei UI" panose="020B0503020204020204" pitchFamily="18" charset="-122"/>
                <a:cs typeface="Microsoft YaHei UI" panose="020B0503020204020204" pitchFamily="18" charset="-122"/>
              </a:rPr>
              <a:t>周期分析</a:t>
            </a:r>
          </a:p>
        </p:txBody>
      </p:sp>
      <p:sp>
        <p:nvSpPr>
          <p:cNvPr id="46" name="TextBox 1"/>
          <p:cNvSpPr txBox="1"/>
          <p:nvPr/>
        </p:nvSpPr>
        <p:spPr>
          <a:xfrm>
            <a:off x="2552700" y="4876800"/>
            <a:ext cx="127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裂谷</a:t>
            </a:r>
          </a:p>
        </p:txBody>
      </p:sp>
      <p:sp>
        <p:nvSpPr>
          <p:cNvPr id="47" name="TextBox 1"/>
          <p:cNvSpPr txBox="1"/>
          <p:nvPr/>
        </p:nvSpPr>
        <p:spPr>
          <a:xfrm>
            <a:off x="2260600" y="4953000"/>
            <a:ext cx="127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引入</a:t>
            </a:r>
          </a:p>
        </p:txBody>
      </p:sp>
      <p:sp>
        <p:nvSpPr>
          <p:cNvPr id="48" name="TextBox 1"/>
          <p:cNvSpPr txBox="1"/>
          <p:nvPr/>
        </p:nvSpPr>
        <p:spPr>
          <a:xfrm>
            <a:off x="2463800" y="4953000"/>
            <a:ext cx="127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成长</a:t>
            </a:r>
          </a:p>
        </p:txBody>
      </p:sp>
      <p:sp>
        <p:nvSpPr>
          <p:cNvPr id="49" name="TextBox 1"/>
          <p:cNvSpPr txBox="1"/>
          <p:nvPr/>
        </p:nvSpPr>
        <p:spPr>
          <a:xfrm>
            <a:off x="2705100" y="4953000"/>
            <a:ext cx="381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市场波动</a:t>
            </a:r>
          </a:p>
        </p:txBody>
      </p:sp>
      <p:sp>
        <p:nvSpPr>
          <p:cNvPr id="50" name="TextBox 1"/>
          <p:cNvSpPr txBox="1"/>
          <p:nvPr/>
        </p:nvSpPr>
        <p:spPr>
          <a:xfrm>
            <a:off x="2984500" y="4953000"/>
            <a:ext cx="127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成熟</a:t>
            </a:r>
          </a:p>
        </p:txBody>
      </p:sp>
      <p:sp>
        <p:nvSpPr>
          <p:cNvPr id="51" name="TextBox 1"/>
          <p:cNvSpPr txBox="1"/>
          <p:nvPr/>
        </p:nvSpPr>
        <p:spPr>
          <a:xfrm>
            <a:off x="3200400" y="4953000"/>
            <a:ext cx="127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衰退</a:t>
            </a:r>
          </a:p>
        </p:txBody>
      </p:sp>
      <p:sp>
        <p:nvSpPr>
          <p:cNvPr id="52" name="TextBox 1"/>
          <p:cNvSpPr txBox="1"/>
          <p:nvPr/>
        </p:nvSpPr>
        <p:spPr>
          <a:xfrm>
            <a:off x="2425700" y="3505200"/>
            <a:ext cx="762000" cy="152400"/>
          </a:xfrm>
          <a:prstGeom prst="rect">
            <a:avLst/>
          </a:prstGeom>
          <a:noFill/>
        </p:spPr>
        <p:txBody>
          <a:bodyPr wrap="none" lIns="0" tIns="0" rIns="0" rtlCol="0">
            <a:spAutoFit/>
          </a:bodyPr>
          <a:lstStyle/>
          <a:p>
            <a:pPr>
              <a:lnSpc>
                <a:spcPts val="1200"/>
              </a:lnSpc>
            </a:pPr>
            <a:r>
              <a:rPr lang="en-US" altLang="zh-CN" sz="1200" b="1" dirty="0">
                <a:solidFill>
                  <a:srgbClr val="000000"/>
                </a:solidFill>
                <a:latin typeface="Times New Roman" panose="02020603050405020304" pitchFamily="18" charset="0"/>
                <a:cs typeface="Times New Roman" panose="02020603050405020304" pitchFamily="18" charset="0"/>
              </a:rPr>
              <a:t>SWOT</a:t>
            </a:r>
            <a:r>
              <a:rPr lang="en-US" altLang="zh-CN" sz="1200" dirty="0">
                <a:solidFill>
                  <a:srgbClr val="000000"/>
                </a:solidFill>
                <a:latin typeface="Microsoft YaHei UI" panose="020B0503020204020204" pitchFamily="18" charset="-122"/>
                <a:cs typeface="Microsoft YaHei UI" panose="020B0503020204020204" pitchFamily="18" charset="-122"/>
              </a:rPr>
              <a:t>分析</a:t>
            </a:r>
          </a:p>
        </p:txBody>
      </p:sp>
      <p:sp>
        <p:nvSpPr>
          <p:cNvPr id="53" name="TextBox 1"/>
          <p:cNvSpPr txBox="1"/>
          <p:nvPr/>
        </p:nvSpPr>
        <p:spPr>
          <a:xfrm>
            <a:off x="1752600" y="4127500"/>
            <a:ext cx="685800" cy="711200"/>
          </a:xfrm>
          <a:prstGeom prst="rect">
            <a:avLst/>
          </a:prstGeom>
          <a:noFill/>
        </p:spPr>
        <p:txBody>
          <a:bodyPr wrap="none" lIns="0" tIns="0" rIns="0" rtlCol="0">
            <a:spAutoFit/>
          </a:bodyPr>
          <a:lstStyle/>
          <a:p>
            <a:pPr>
              <a:lnSpc>
                <a:spcPts val="0"/>
              </a:lnSpc>
              <a:tabLst>
                <a:tab pos="25400" algn="l"/>
                <a:tab pos="342900" algn="l"/>
              </a:tabLst>
            </a:pPr>
            <a:r>
              <a:rPr lang="en-US" altLang="zh-CN" sz="100" dirty="0">
                <a:solidFill>
                  <a:srgbClr val="000000"/>
                </a:solidFill>
                <a:latin typeface="Times New Roman" panose="02020603050405020304" pitchFamily="18" charset="0"/>
                <a:cs typeface="Times New Roman" panose="02020603050405020304" pitchFamily="18" charset="0"/>
              </a:rPr>
              <a:t>wt:</a:t>
            </a:r>
          </a:p>
          <a:p>
            <a:pPr>
              <a:lnSpc>
                <a:spcPts val="0"/>
              </a:lnSpc>
              <a:tabLst>
                <a:tab pos="25400" algn="l"/>
                <a:tab pos="342900" algn="l"/>
              </a:tabLst>
            </a:pPr>
            <a:r>
              <a:rPr lang="en-US" altLang="zh-CN" sz="100" dirty="0">
                <a:solidFill>
                  <a:srgbClr val="000000"/>
                </a:solidFill>
                <a:latin typeface="Microsoft YaHei UI" panose="020B0503020204020204" pitchFamily="18" charset="-122"/>
                <a:cs typeface="Microsoft YaHei UI" panose="020B0503020204020204" pitchFamily="18" charset="-122"/>
              </a:rPr>
              <a:t>所有权的</a:t>
            </a:r>
          </a:p>
          <a:p>
            <a:pPr>
              <a:lnSpc>
                <a:spcPts val="100"/>
              </a:lnSpc>
              <a:tabLst>
                <a:tab pos="25400" algn="l"/>
                <a:tab pos="342900" algn="l"/>
              </a:tabLst>
            </a:pPr>
            <a:r>
              <a:rPr lang="en-US" altLang="zh-CN" sz="100" dirty="0">
                <a:solidFill>
                  <a:srgbClr val="000000"/>
                </a:solidFill>
                <a:latin typeface="Microsoft YaHei UI" panose="020B0503020204020204" pitchFamily="18" charset="-122"/>
                <a:cs typeface="Microsoft YaHei UI" panose="020B0503020204020204" pitchFamily="18" charset="-122"/>
              </a:rPr>
              <a:t>总成本</a:t>
            </a:r>
          </a:p>
          <a:p>
            <a:pPr>
              <a:lnSpc>
                <a:spcPts val="100"/>
              </a:lnSpc>
              <a:tabLst>
                <a:tab pos="25400" algn="l"/>
                <a:tab pos="3429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.030</a:t>
            </a:r>
          </a:p>
          <a:p>
            <a:pPr>
              <a:lnSpc>
                <a:spcPts val="1000"/>
              </a:lnSpc>
            </a:pPr>
            <a:endParaRPr lang="en-US" altLang="zh-CN" dirty="0"/>
          </a:p>
          <a:p>
            <a:pPr>
              <a:lnSpc>
                <a:spcPts val="300"/>
              </a:lnSpc>
              <a:tabLst>
                <a:tab pos="25400" algn="l"/>
                <a:tab pos="342900" algn="l"/>
              </a:tabLst>
            </a:pPr>
            <a:r>
              <a:rPr lang="en-US" altLang="zh-CN" sz="100" b="1" dirty="0">
                <a:solidFill>
                  <a:srgbClr val="000000"/>
                </a:solidFill>
                <a:latin typeface="Times New Roman" panose="02020603050405020304" pitchFamily="18" charset="0"/>
                <a:cs typeface="Times New Roman" panose="02020603050405020304" pitchFamily="18" charset="0"/>
              </a:rPr>
              <a:t>M</a:t>
            </a:r>
            <a:r>
              <a:rPr lang="en-US" altLang="zh-CN" sz="100" dirty="0">
                <a:solidFill>
                  <a:srgbClr val="000000"/>
                </a:solidFill>
                <a:latin typeface="Microsoft YaHei UI" panose="020B0503020204020204" pitchFamily="18" charset="-122"/>
                <a:cs typeface="Microsoft YaHei UI" panose="020B0503020204020204" pitchFamily="18" charset="-122"/>
              </a:rPr>
              <a:t>公司的产品包</a:t>
            </a:r>
          </a:p>
          <a:p>
            <a:pPr>
              <a:lnSpc>
                <a:spcPts val="300"/>
              </a:lnSpc>
              <a:tabLst>
                <a:tab pos="25400" algn="l"/>
                <a:tab pos="342900" algn="l"/>
              </a:tabLst>
            </a:pPr>
            <a:r>
              <a:rPr lang="en-US" altLang="zh-CN" dirty="0"/>
              <a:t>	</a:t>
            </a:r>
            <a:r>
              <a:rPr lang="en-US" altLang="zh-CN" sz="100" dirty="0">
                <a:solidFill>
                  <a:srgbClr val="000000"/>
                </a:solidFill>
                <a:latin typeface="Microsoft YaHei UI" panose="020B0503020204020204" pitchFamily="18" charset="-122"/>
                <a:cs typeface="Microsoft YaHei UI" panose="020B0503020204020204" pitchFamily="18" charset="-122"/>
              </a:rPr>
              <a:t>竞争对手的产品</a:t>
            </a:r>
          </a:p>
          <a:p>
            <a:pPr>
              <a:lnSpc>
                <a:spcPts val="100"/>
              </a:lnSpc>
              <a:tabLst>
                <a:tab pos="25400" algn="l"/>
                <a:tab pos="342900" algn="l"/>
              </a:tabLst>
            </a:pPr>
            <a:r>
              <a:rPr lang="en-US" altLang="zh-CN" sz="100" dirty="0">
                <a:solidFill>
                  <a:srgbClr val="000000"/>
                </a:solidFill>
                <a:latin typeface="Microsoft YaHei UI" panose="020B0503020204020204" pitchFamily="18" charset="-122"/>
                <a:cs typeface="Microsoft YaHei UI" panose="020B0503020204020204" pitchFamily="18" charset="-122"/>
              </a:rPr>
              <a:t>包</a:t>
            </a:r>
          </a:p>
          <a:p>
            <a:pPr>
              <a:lnSpc>
                <a:spcPts val="1000"/>
              </a:lnSpc>
            </a:pPr>
            <a:endParaRPr lang="en-US" altLang="zh-CN" dirty="0"/>
          </a:p>
          <a:p>
            <a:pPr>
              <a:lnSpc>
                <a:spcPts val="1000"/>
              </a:lnSpc>
            </a:pPr>
            <a:endParaRPr lang="en-US" altLang="zh-CN" dirty="0"/>
          </a:p>
          <a:p>
            <a:pPr>
              <a:lnSpc>
                <a:spcPts val="1400"/>
              </a:lnSpc>
              <a:tabLst>
                <a:tab pos="25400" algn="l"/>
                <a:tab pos="342900" algn="l"/>
              </a:tabLst>
            </a:pPr>
            <a:r>
              <a:rPr lang="en-US" altLang="zh-CN" dirty="0"/>
              <a:t>		</a:t>
            </a:r>
            <a:r>
              <a:rPr lang="en-US" altLang="zh-CN" sz="695" dirty="0">
                <a:solidFill>
                  <a:srgbClr val="000000"/>
                </a:solidFill>
                <a:latin typeface="Microsoft YaHei UI" panose="020B0503020204020204" pitchFamily="18" charset="-122"/>
                <a:cs typeface="Microsoft YaHei UI" panose="020B0503020204020204" pitchFamily="18" charset="-122"/>
              </a:rPr>
              <a:t>技术生命</a:t>
            </a:r>
          </a:p>
        </p:txBody>
      </p:sp>
      <p:sp>
        <p:nvSpPr>
          <p:cNvPr id="54" name="TextBox 1"/>
          <p:cNvSpPr txBox="1"/>
          <p:nvPr/>
        </p:nvSpPr>
        <p:spPr>
          <a:xfrm>
            <a:off x="1854200" y="3771900"/>
            <a:ext cx="127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Times New Roman" panose="02020603050405020304" pitchFamily="18" charset="0"/>
                <a:cs typeface="Times New Roman" panose="02020603050405020304" pitchFamily="18" charset="0"/>
              </a:rPr>
              <a:t>wt:</a:t>
            </a:r>
          </a:p>
        </p:txBody>
      </p:sp>
      <p:sp>
        <p:nvSpPr>
          <p:cNvPr id="55" name="TextBox 1"/>
          <p:cNvSpPr txBox="1"/>
          <p:nvPr/>
        </p:nvSpPr>
        <p:spPr>
          <a:xfrm>
            <a:off x="1612900" y="3771900"/>
            <a:ext cx="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Microsoft YaHei UI" panose="020B0503020204020204" pitchFamily="18" charset="-122"/>
                <a:cs typeface="Microsoft YaHei UI" panose="020B0503020204020204" pitchFamily="18" charset="-122"/>
              </a:rPr>
              <a:t>道</a:t>
            </a:r>
          </a:p>
        </p:txBody>
      </p:sp>
      <p:sp>
        <p:nvSpPr>
          <p:cNvPr id="56" name="TextBox 1"/>
          <p:cNvSpPr txBox="1"/>
          <p:nvPr/>
        </p:nvSpPr>
        <p:spPr>
          <a:xfrm>
            <a:off x="1981200" y="3860800"/>
            <a:ext cx="127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Times New Roman" panose="02020603050405020304" pitchFamily="18" charset="0"/>
                <a:cs typeface="Times New Roman" panose="02020603050405020304" pitchFamily="18" charset="0"/>
              </a:rPr>
              <a:t>.079</a:t>
            </a:r>
            <a:r>
              <a:rPr lang="en-US" altLang="zh-CN" sz="100" dirty="0">
                <a:latin typeface="Times New Roman" panose="02020603050405020304" pitchFamily="18" charset="0"/>
                <a:cs typeface="Times New Roman" panose="02020603050405020304" pitchFamily="18" charset="0"/>
              </a:rPr>
              <a:t> </a:t>
            </a:r>
            <a:r>
              <a:rPr lang="en-US" altLang="zh-CN" sz="100" dirty="0">
                <a:solidFill>
                  <a:srgbClr val="000000"/>
                </a:solidFill>
                <a:latin typeface="Times New Roman" panose="02020603050405020304" pitchFamily="18" charset="0"/>
                <a:cs typeface="Times New Roman" panose="02020603050405020304" pitchFamily="18" charset="0"/>
              </a:rPr>
              <a:t>wt:</a:t>
            </a:r>
          </a:p>
        </p:txBody>
      </p:sp>
      <p:sp>
        <p:nvSpPr>
          <p:cNvPr id="57" name="TextBox 1"/>
          <p:cNvSpPr txBox="1"/>
          <p:nvPr/>
        </p:nvSpPr>
        <p:spPr>
          <a:xfrm>
            <a:off x="1625600" y="3860800"/>
            <a:ext cx="12700" cy="0"/>
          </a:xfrm>
          <a:prstGeom prst="rect">
            <a:avLst/>
          </a:prstGeom>
          <a:noFill/>
        </p:spPr>
        <p:txBody>
          <a:bodyPr wrap="none" lIns="0" tIns="0" rIns="0" rtlCol="0">
            <a:spAutoFit/>
          </a:bodyPr>
          <a:lstStyle/>
          <a:p>
            <a:pPr>
              <a:lnSpc>
                <a:spcPts val="0"/>
              </a:lnSpc>
            </a:pPr>
            <a:r>
              <a:rPr lang="en-US" altLang="zh-CN" sz="100" dirty="0">
                <a:solidFill>
                  <a:srgbClr val="000000"/>
                </a:solidFill>
                <a:latin typeface="Times New Roman" panose="02020603050405020304" pitchFamily="18" charset="0"/>
                <a:cs typeface="Times New Roman" panose="02020603050405020304" pitchFamily="18" charset="0"/>
              </a:rPr>
              <a:t>.172</a:t>
            </a:r>
          </a:p>
        </p:txBody>
      </p:sp>
      <p:sp>
        <p:nvSpPr>
          <p:cNvPr id="58" name="TextBox 1"/>
          <p:cNvSpPr txBox="1"/>
          <p:nvPr/>
        </p:nvSpPr>
        <p:spPr>
          <a:xfrm>
            <a:off x="1092200" y="3327400"/>
            <a:ext cx="1066800" cy="647700"/>
          </a:xfrm>
          <a:prstGeom prst="rect">
            <a:avLst/>
          </a:prstGeom>
          <a:noFill/>
        </p:spPr>
        <p:txBody>
          <a:bodyPr wrap="none" lIns="0" tIns="0" rIns="0" rtlCol="0">
            <a:spAutoFit/>
          </a:bodyPr>
          <a:lstStyle/>
          <a:p>
            <a:pPr>
              <a:lnSpc>
                <a:spcPts val="1200"/>
              </a:lnSpc>
              <a:tabLst>
                <a:tab pos="279400" algn="l"/>
                <a:tab pos="495300" algn="l"/>
                <a:tab pos="508000" algn="l"/>
                <a:tab pos="520700" algn="l"/>
                <a:tab pos="762000" algn="l"/>
                <a:tab pos="774700" algn="l"/>
                <a:tab pos="838200" algn="l"/>
                <a:tab pos="850900" algn="l"/>
                <a:tab pos="8763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客户</a:t>
            </a:r>
            <a:r>
              <a:rPr lang="en-US" altLang="zh-CN" sz="1200" b="1" dirty="0">
                <a:solidFill>
                  <a:srgbClr val="000000"/>
                </a:solidFill>
                <a:latin typeface="Times New Roman" panose="02020603050405020304" pitchFamily="18" charset="0"/>
                <a:cs typeface="Times New Roman" panose="02020603050405020304" pitchFamily="18" charset="0"/>
              </a:rPr>
              <a:t>$APPEALS</a:t>
            </a:r>
          </a:p>
          <a:p>
            <a:pPr>
              <a:lnSpc>
                <a:spcPts val="110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差距分析</a:t>
            </a:r>
          </a:p>
          <a:p>
            <a:pPr>
              <a:lnSpc>
                <a:spcPts val="70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205" dirty="0">
                <a:solidFill>
                  <a:srgbClr val="000000"/>
                </a:solidFill>
                <a:latin typeface="Microsoft YaHei UI" panose="020B0503020204020204" pitchFamily="18" charset="-122"/>
                <a:cs typeface="Microsoft YaHei UI" panose="020B0503020204020204" pitchFamily="18" charset="-122"/>
              </a:rPr>
              <a:t>竞争性解决方案的评估</a:t>
            </a:r>
          </a:p>
          <a:p>
            <a:pPr>
              <a:lnSpc>
                <a:spcPts val="40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Microsoft YaHei UI" panose="020B0503020204020204" pitchFamily="18" charset="-122"/>
                <a:cs typeface="Microsoft YaHei UI" panose="020B0503020204020204" pitchFamily="18" charset="-122"/>
              </a:rPr>
              <a:t>功能与性</a:t>
            </a:r>
          </a:p>
          <a:p>
            <a:pPr>
              <a:lnSpc>
                <a:spcPts val="20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Microsoft YaHei UI" panose="020B0503020204020204" pitchFamily="18" charset="-122"/>
                <a:cs typeface="Microsoft YaHei UI" panose="020B0503020204020204" pitchFamily="18" charset="-122"/>
              </a:rPr>
              <a:t>好渠</a:t>
            </a:r>
            <a:r>
              <a:rPr lang="en-US" altLang="zh-CN" sz="100" dirty="0">
                <a:solidFill>
                  <a:srgbClr val="000000"/>
                </a:solidFill>
                <a:latin typeface="Times New Roman" panose="02020603050405020304" pitchFamily="18" charset="0"/>
                <a:cs typeface="Times New Roman" panose="02020603050405020304" pitchFamily="18" charset="0"/>
              </a:rPr>
              <a:t>wt:</a:t>
            </a:r>
            <a:r>
              <a:rPr lang="en-US" altLang="zh-CN" sz="100" dirty="0">
                <a:solidFill>
                  <a:srgbClr val="000000"/>
                </a:solidFill>
                <a:latin typeface="Microsoft YaHei UI" panose="020B0503020204020204" pitchFamily="18" charset="-122"/>
                <a:cs typeface="Microsoft YaHei UI" panose="020B0503020204020204" pitchFamily="18" charset="-122"/>
              </a:rPr>
              <a:t>偏</a:t>
            </a:r>
          </a:p>
          <a:p>
            <a:pPr>
              <a:lnSpc>
                <a:spcPts val="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.094</a:t>
            </a:r>
          </a:p>
          <a:p>
            <a:pPr>
              <a:lnSpc>
                <a:spcPts val="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.031</a:t>
            </a:r>
          </a:p>
          <a:p>
            <a:pPr>
              <a:lnSpc>
                <a:spcPts val="30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Microsoft YaHei UI" panose="020B0503020204020204" pitchFamily="18" charset="-122"/>
                <a:cs typeface="Microsoft YaHei UI" panose="020B0503020204020204" pitchFamily="18" charset="-122"/>
              </a:rPr>
              <a:t>易用性、</a:t>
            </a:r>
          </a:p>
          <a:p>
            <a:pPr>
              <a:lnSpc>
                <a:spcPts val="20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wt:</a:t>
            </a:r>
            <a:r>
              <a:rPr lang="en-US" altLang="zh-CN" sz="100" b="1" dirty="0">
                <a:solidFill>
                  <a:srgbClr val="000000"/>
                </a:solidFill>
                <a:latin typeface="Times New Roman" panose="02020603050405020304" pitchFamily="18" charset="0"/>
                <a:cs typeface="Times New Roman" panose="02020603050405020304" pitchFamily="18" charset="0"/>
              </a:rPr>
              <a:t>$</a:t>
            </a:r>
            <a:r>
              <a:rPr lang="en-US" altLang="zh-CN" sz="100" dirty="0">
                <a:solidFill>
                  <a:srgbClr val="000000"/>
                </a:solidFill>
                <a:latin typeface="Microsoft YaHei UI" panose="020B0503020204020204" pitchFamily="18" charset="-122"/>
                <a:cs typeface="Microsoft YaHei UI" panose="020B0503020204020204" pitchFamily="18" charset="-122"/>
              </a:rPr>
              <a:t>价格</a:t>
            </a:r>
          </a:p>
          <a:p>
            <a:pPr>
              <a:lnSpc>
                <a:spcPts val="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Microsoft YaHei UI" panose="020B0503020204020204" pitchFamily="18" charset="-122"/>
                <a:cs typeface="Microsoft YaHei UI" panose="020B0503020204020204" pitchFamily="18" charset="-122"/>
              </a:rPr>
              <a:t>安装等等</a:t>
            </a:r>
          </a:p>
          <a:p>
            <a:pPr>
              <a:lnSpc>
                <a:spcPts val="30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Microsoft YaHei UI" panose="020B0503020204020204" pitchFamily="18" charset="-122"/>
                <a:cs typeface="Microsoft YaHei UI" panose="020B0503020204020204" pitchFamily="18" charset="-122"/>
              </a:rPr>
              <a:t>供应商</a:t>
            </a:r>
            <a:r>
              <a:rPr lang="en-US" altLang="zh-CN" sz="100" b="1" dirty="0">
                <a:solidFill>
                  <a:srgbClr val="000000"/>
                </a:solidFill>
                <a:latin typeface="Times New Roman" panose="02020603050405020304" pitchFamily="18" charset="0"/>
                <a:cs typeface="Times New Roman" panose="02020603050405020304" pitchFamily="18" charset="0"/>
              </a:rPr>
              <a:t>/</a:t>
            </a:r>
            <a:r>
              <a:rPr lang="en-US" altLang="zh-CN" sz="100" dirty="0">
                <a:solidFill>
                  <a:srgbClr val="000000"/>
                </a:solidFill>
                <a:latin typeface="Microsoft YaHei UI" panose="020B0503020204020204" pitchFamily="18" charset="-122"/>
                <a:cs typeface="Microsoft YaHei UI" panose="020B0503020204020204" pitchFamily="18" charset="-122"/>
              </a:rPr>
              <a:t>产</a:t>
            </a:r>
          </a:p>
          <a:p>
            <a:pPr>
              <a:lnSpc>
                <a:spcPts val="20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wt:</a:t>
            </a:r>
            <a:r>
              <a:rPr lang="en-US" altLang="zh-CN" sz="100" dirty="0">
                <a:latin typeface="Times New Roman" panose="02020603050405020304" pitchFamily="18" charset="0"/>
                <a:cs typeface="Times New Roman" panose="02020603050405020304" pitchFamily="18" charset="0"/>
              </a:rPr>
              <a:t> </a:t>
            </a:r>
            <a:r>
              <a:rPr lang="en-US" altLang="zh-CN" sz="100" dirty="0">
                <a:solidFill>
                  <a:srgbClr val="000000"/>
                </a:solidFill>
                <a:latin typeface="Microsoft YaHei UI" panose="020B0503020204020204" pitchFamily="18" charset="-122"/>
                <a:cs typeface="Microsoft YaHei UI" panose="020B0503020204020204" pitchFamily="18" charset="-122"/>
              </a:rPr>
              <a:t>品形象</a:t>
            </a:r>
          </a:p>
          <a:p>
            <a:pPr>
              <a:lnSpc>
                <a:spcPts val="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wt:</a:t>
            </a:r>
          </a:p>
          <a:p>
            <a:pPr>
              <a:lnSpc>
                <a:spcPts val="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.053</a:t>
            </a:r>
          </a:p>
          <a:p>
            <a:pPr>
              <a:lnSpc>
                <a:spcPts val="0"/>
              </a:lnSpc>
              <a:tabLst>
                <a:tab pos="279400" algn="l"/>
                <a:tab pos="495300" algn="l"/>
                <a:tab pos="508000" algn="l"/>
                <a:tab pos="520700" algn="l"/>
                <a:tab pos="762000" algn="l"/>
                <a:tab pos="774700" algn="l"/>
                <a:tab pos="838200" algn="l"/>
                <a:tab pos="850900" algn="l"/>
                <a:tab pos="876300" algn="l"/>
              </a:tabLst>
            </a:pPr>
            <a:r>
              <a:rPr lang="en-US" altLang="zh-CN" dirty="0"/>
              <a:t>								</a:t>
            </a:r>
            <a:r>
              <a:rPr lang="en-US" altLang="zh-CN" sz="100" dirty="0">
                <a:solidFill>
                  <a:srgbClr val="000000"/>
                </a:solidFill>
                <a:latin typeface="Times New Roman" panose="02020603050405020304" pitchFamily="18" charset="0"/>
                <a:cs typeface="Times New Roman" panose="02020603050405020304" pitchFamily="18" charset="0"/>
              </a:rPr>
              <a:t>.289</a:t>
            </a:r>
          </a:p>
        </p:txBody>
      </p:sp>
      <p:sp>
        <p:nvSpPr>
          <p:cNvPr id="59" name="TextBox 1"/>
          <p:cNvSpPr txBox="1"/>
          <p:nvPr/>
        </p:nvSpPr>
        <p:spPr>
          <a:xfrm>
            <a:off x="1816100" y="5715000"/>
            <a:ext cx="800100" cy="127000"/>
          </a:xfrm>
          <a:prstGeom prst="rect">
            <a:avLst/>
          </a:prstGeom>
          <a:noFill/>
        </p:spPr>
        <p:txBody>
          <a:bodyPr wrap="none" lIns="0" tIns="0" rIns="0" rtlCol="0">
            <a:spAutoFit/>
          </a:bodyPr>
          <a:lstStyle/>
          <a:p>
            <a:pPr>
              <a:lnSpc>
                <a:spcPts val="1000"/>
              </a:lnSpc>
            </a:pPr>
            <a:r>
              <a:rPr lang="en-US" altLang="zh-CN" sz="995" dirty="0">
                <a:solidFill>
                  <a:srgbClr val="000000"/>
                </a:solidFill>
                <a:latin typeface="Microsoft YaHei UI" panose="020B0503020204020204" pitchFamily="18" charset="-122"/>
                <a:cs typeface="Microsoft YaHei UI" panose="020B0503020204020204" pitchFamily="18" charset="-122"/>
              </a:rPr>
              <a:t>现有的</a:t>
            </a:r>
            <a:r>
              <a:rPr lang="en-US" altLang="zh-CN" sz="995" b="1" dirty="0">
                <a:solidFill>
                  <a:srgbClr val="000000"/>
                </a:solidFill>
                <a:latin typeface="Times New Roman" panose="02020603050405020304" pitchFamily="18" charset="0"/>
                <a:cs typeface="Times New Roman" panose="02020603050405020304" pitchFamily="18" charset="0"/>
              </a:rPr>
              <a:t>"As-Is"</a:t>
            </a:r>
          </a:p>
        </p:txBody>
      </p:sp>
      <p:sp>
        <p:nvSpPr>
          <p:cNvPr id="60" name="TextBox 1"/>
          <p:cNvSpPr txBox="1"/>
          <p:nvPr/>
        </p:nvSpPr>
        <p:spPr>
          <a:xfrm>
            <a:off x="2806700" y="5778500"/>
            <a:ext cx="38100" cy="38100"/>
          </a:xfrm>
          <a:prstGeom prst="rect">
            <a:avLst/>
          </a:prstGeom>
          <a:noFill/>
        </p:spPr>
        <p:txBody>
          <a:bodyPr wrap="none" lIns="0" tIns="0" rIns="0" rtlCol="0">
            <a:spAutoFit/>
          </a:bodyPr>
          <a:lstStyle/>
          <a:p>
            <a:pPr>
              <a:lnSpc>
                <a:spcPts val="300"/>
              </a:lnSpc>
            </a:pPr>
            <a:r>
              <a:rPr lang="en-US" altLang="zh-CN" sz="300" dirty="0">
                <a:solidFill>
                  <a:srgbClr val="000000"/>
                </a:solidFill>
                <a:latin typeface="Microsoft YaHei UI" panose="020B0503020204020204" pitchFamily="18" charset="-122"/>
                <a:cs typeface="Microsoft YaHei UI" panose="020B0503020204020204" pitchFamily="18" charset="-122"/>
              </a:rPr>
              <a:t>低</a:t>
            </a:r>
          </a:p>
        </p:txBody>
      </p:sp>
      <p:sp>
        <p:nvSpPr>
          <p:cNvPr id="61" name="TextBox 1"/>
          <p:cNvSpPr txBox="1"/>
          <p:nvPr/>
        </p:nvSpPr>
        <p:spPr>
          <a:xfrm>
            <a:off x="1917700" y="5867400"/>
            <a:ext cx="927100" cy="266700"/>
          </a:xfrm>
          <a:prstGeom prst="rect">
            <a:avLst/>
          </a:prstGeom>
          <a:noFill/>
        </p:spPr>
        <p:txBody>
          <a:bodyPr wrap="none" lIns="0" tIns="0" rIns="0" rtlCol="0">
            <a:spAutoFit/>
          </a:bodyPr>
          <a:lstStyle/>
          <a:p>
            <a:pPr>
              <a:lnSpc>
                <a:spcPts val="1000"/>
              </a:lnSpc>
              <a:tabLst>
                <a:tab pos="889000" algn="l"/>
              </a:tabLst>
            </a:pPr>
            <a:r>
              <a:rPr lang="en-US" altLang="zh-CN" sz="995" b="1" dirty="0">
                <a:solidFill>
                  <a:srgbClr val="000000"/>
                </a:solidFill>
                <a:latin typeface="Times New Roman" panose="02020603050405020304" pitchFamily="18" charset="0"/>
                <a:cs typeface="Times New Roman" panose="02020603050405020304" pitchFamily="18" charset="0"/>
              </a:rPr>
              <a:t>SPAN</a:t>
            </a:r>
            <a:r>
              <a:rPr lang="en-US" altLang="zh-CN" sz="995" dirty="0">
                <a:latin typeface="Times New Roman" panose="02020603050405020304" pitchFamily="18" charset="0"/>
                <a:cs typeface="Times New Roman" panose="02020603050405020304" pitchFamily="18" charset="0"/>
              </a:rPr>
              <a:t> </a:t>
            </a:r>
            <a:r>
              <a:rPr lang="en-US" altLang="zh-CN" sz="995" dirty="0">
                <a:solidFill>
                  <a:srgbClr val="000000"/>
                </a:solidFill>
                <a:latin typeface="Microsoft YaHei UI" panose="020B0503020204020204" pitchFamily="18" charset="-122"/>
                <a:cs typeface="Microsoft YaHei UI" panose="020B0503020204020204" pitchFamily="18" charset="-122"/>
              </a:rPr>
              <a:t>分析</a:t>
            </a:r>
          </a:p>
          <a:p>
            <a:pPr>
              <a:lnSpc>
                <a:spcPts val="1000"/>
              </a:lnSpc>
              <a:tabLst>
                <a:tab pos="889000" algn="l"/>
              </a:tabLst>
            </a:pPr>
            <a:r>
              <a:rPr lang="en-US" altLang="zh-CN" dirty="0"/>
              <a:t>	</a:t>
            </a:r>
            <a:r>
              <a:rPr lang="en-US" altLang="zh-CN" sz="300" dirty="0">
                <a:solidFill>
                  <a:srgbClr val="000000"/>
                </a:solidFill>
                <a:latin typeface="Microsoft YaHei UI" panose="020B0503020204020204" pitchFamily="18" charset="-122"/>
                <a:cs typeface="Microsoft YaHei UI" panose="020B0503020204020204" pitchFamily="18" charset="-122"/>
              </a:rPr>
              <a:t>低</a:t>
            </a:r>
          </a:p>
        </p:txBody>
      </p:sp>
      <p:sp>
        <p:nvSpPr>
          <p:cNvPr id="62" name="TextBox 1"/>
          <p:cNvSpPr txBox="1"/>
          <p:nvPr/>
        </p:nvSpPr>
        <p:spPr>
          <a:xfrm>
            <a:off x="2247900" y="5118100"/>
            <a:ext cx="1193800" cy="571500"/>
          </a:xfrm>
          <a:prstGeom prst="rect">
            <a:avLst/>
          </a:prstGeom>
          <a:noFill/>
        </p:spPr>
        <p:txBody>
          <a:bodyPr wrap="none" lIns="0" tIns="0" rIns="0" rtlCol="0">
            <a:spAutoFit/>
          </a:bodyPr>
          <a:lstStyle/>
          <a:p>
            <a:pPr>
              <a:lnSpc>
                <a:spcPts val="1200"/>
              </a:lnSpc>
              <a:tabLst>
                <a:tab pos="228600" algn="l"/>
                <a:tab pos="558800" algn="l"/>
                <a:tab pos="762000" algn="l"/>
              </a:tabLst>
            </a:pPr>
            <a:r>
              <a:rPr lang="en-US" altLang="zh-CN" sz="1200" dirty="0">
                <a:solidFill>
                  <a:srgbClr val="000000"/>
                </a:solidFill>
                <a:latin typeface="Times New Roman" panose="02020603050405020304" pitchFamily="18" charset="0"/>
                <a:cs typeface="Times New Roman" panose="02020603050405020304" pitchFamily="18" charset="0"/>
              </a:rPr>
              <a:t>SWOT</a:t>
            </a:r>
            <a:r>
              <a:rPr lang="en-US" altLang="zh-CN" sz="1200" dirty="0">
                <a:solidFill>
                  <a:srgbClr val="000000"/>
                </a:solidFill>
                <a:latin typeface="Microsoft YaHei UI" panose="020B0503020204020204" pitchFamily="18" charset="-122"/>
                <a:cs typeface="Microsoft YaHei UI" panose="020B0503020204020204" pitchFamily="18" charset="-122"/>
              </a:rPr>
              <a:t>和利润区的</a:t>
            </a:r>
          </a:p>
          <a:p>
            <a:pPr>
              <a:lnSpc>
                <a:spcPts val="1200"/>
              </a:lnSpc>
              <a:tabLst>
                <a:tab pos="228600" algn="l"/>
                <a:tab pos="558800" algn="l"/>
                <a:tab pos="7620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考虑因素</a:t>
            </a:r>
          </a:p>
          <a:p>
            <a:pPr>
              <a:lnSpc>
                <a:spcPts val="1000"/>
              </a:lnSpc>
            </a:pPr>
            <a:endParaRPr lang="en-US" altLang="zh-CN" dirty="0"/>
          </a:p>
          <a:p>
            <a:pPr>
              <a:lnSpc>
                <a:spcPts val="400"/>
              </a:lnSpc>
              <a:tabLst>
                <a:tab pos="228600" algn="l"/>
                <a:tab pos="558800" algn="l"/>
                <a:tab pos="762000" algn="l"/>
              </a:tabLst>
            </a:pPr>
            <a:r>
              <a:rPr lang="en-US" altLang="zh-CN" dirty="0"/>
              <a:t>			</a:t>
            </a:r>
            <a:r>
              <a:rPr lang="en-US" altLang="zh-CN" sz="300" dirty="0">
                <a:solidFill>
                  <a:srgbClr val="000000"/>
                </a:solidFill>
                <a:latin typeface="Microsoft YaHei UI" panose="020B0503020204020204" pitchFamily="18" charset="-122"/>
                <a:cs typeface="Microsoft YaHei UI" panose="020B0503020204020204" pitchFamily="18" charset="-122"/>
              </a:rPr>
              <a:t>战略地位分析</a:t>
            </a:r>
          </a:p>
          <a:p>
            <a:pPr>
              <a:lnSpc>
                <a:spcPts val="600"/>
              </a:lnSpc>
              <a:tabLst>
                <a:tab pos="228600" algn="l"/>
                <a:tab pos="558800" algn="l"/>
                <a:tab pos="762000" algn="l"/>
              </a:tabLst>
            </a:pPr>
            <a:r>
              <a:rPr lang="en-US" altLang="zh-CN" dirty="0"/>
              <a:t>		</a:t>
            </a:r>
            <a:r>
              <a:rPr lang="en-US" altLang="zh-CN" sz="300" dirty="0">
                <a:solidFill>
                  <a:srgbClr val="000000"/>
                </a:solidFill>
                <a:latin typeface="Microsoft YaHei UI" panose="020B0503020204020204" pitchFamily="18" charset="-122"/>
                <a:cs typeface="Microsoft YaHei UI" panose="020B0503020204020204" pitchFamily="18" charset="-122"/>
              </a:rPr>
              <a:t>高</a:t>
            </a:r>
          </a:p>
        </p:txBody>
      </p:sp>
      <p:sp>
        <p:nvSpPr>
          <p:cNvPr id="63" name="TextBox 1"/>
          <p:cNvSpPr txBox="1"/>
          <p:nvPr/>
        </p:nvSpPr>
        <p:spPr>
          <a:xfrm>
            <a:off x="609600" y="279400"/>
            <a:ext cx="5880100" cy="1117600"/>
          </a:xfrm>
          <a:prstGeom prst="rect">
            <a:avLst/>
          </a:prstGeom>
          <a:noFill/>
        </p:spPr>
        <p:txBody>
          <a:bodyPr wrap="none" lIns="0" tIns="0" rIns="0" rtlCol="0">
            <a:spAutoFit/>
          </a:bodyPr>
          <a:lstStyle/>
          <a:p>
            <a:pPr>
              <a:lnSpc>
                <a:spcPts val="3500"/>
              </a:lnSpc>
              <a:tabLst>
                <a:tab pos="1384300" algn="l"/>
              </a:tabLst>
            </a:pPr>
            <a:r>
              <a:rPr lang="en-US" altLang="zh-CN" sz="2795" dirty="0">
                <a:solidFill>
                  <a:srgbClr val="C00000"/>
                </a:solidFill>
                <a:latin typeface="Microsoft YaHei UI" panose="020B0503020204020204" pitchFamily="18" charset="-122"/>
                <a:cs typeface="Microsoft YaHei UI" panose="020B0503020204020204" pitchFamily="18" charset="-122"/>
              </a:rPr>
              <a:t>确定最佳的细分市场目标和战略（2）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200"/>
              </a:lnSpc>
              <a:tabLst>
                <a:tab pos="13843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业务和细分市</a:t>
            </a:r>
          </a:p>
        </p:txBody>
      </p:sp>
      <p:sp>
        <p:nvSpPr>
          <p:cNvPr id="64" name="TextBox 1"/>
          <p:cNvSpPr txBox="1"/>
          <p:nvPr/>
        </p:nvSpPr>
        <p:spPr>
          <a:xfrm>
            <a:off x="7721600" y="3403600"/>
            <a:ext cx="914400" cy="3302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我们是否解决</a:t>
            </a:r>
          </a:p>
          <a:p>
            <a:pPr>
              <a:lnSpc>
                <a:spcPts val="1400"/>
              </a:lnSpc>
            </a:pPr>
            <a:r>
              <a:rPr lang="en-US" altLang="zh-CN" sz="1200" dirty="0">
                <a:solidFill>
                  <a:srgbClr val="000000"/>
                </a:solidFill>
                <a:latin typeface="Microsoft YaHei UI" panose="020B0503020204020204" pitchFamily="18" charset="-122"/>
                <a:cs typeface="Microsoft YaHei UI" panose="020B0503020204020204" pitchFamily="18" charset="-122"/>
              </a:rPr>
              <a:t>了计划差距？</a:t>
            </a:r>
          </a:p>
        </p:txBody>
      </p:sp>
      <p:graphicFrame>
        <p:nvGraphicFramePr>
          <p:cNvPr id="33" name="表格 32"/>
          <p:cNvGraphicFramePr>
            <a:graphicFrameLocks noGrp="1"/>
          </p:cNvGraphicFramePr>
          <p:nvPr/>
        </p:nvGraphicFramePr>
        <p:xfrm>
          <a:off x="4724400" y="2435224"/>
          <a:ext cx="2209800" cy="2060576"/>
        </p:xfrm>
        <a:graphic>
          <a:graphicData uri="http://schemas.openxmlformats.org/drawingml/2006/table">
            <a:tbl>
              <a:tblPr/>
              <a:tblGrid>
                <a:gridCol w="268070">
                  <a:extLst>
                    <a:ext uri="{9D8B030D-6E8A-4147-A177-3AD203B41FA5}">
                      <a16:colId xmlns:a16="http://schemas.microsoft.com/office/drawing/2014/main" val="20000"/>
                    </a:ext>
                  </a:extLst>
                </a:gridCol>
                <a:gridCol w="335896">
                  <a:extLst>
                    <a:ext uri="{9D8B030D-6E8A-4147-A177-3AD203B41FA5}">
                      <a16:colId xmlns:a16="http://schemas.microsoft.com/office/drawing/2014/main" val="20001"/>
                    </a:ext>
                  </a:extLst>
                </a:gridCol>
                <a:gridCol w="334990">
                  <a:extLst>
                    <a:ext uri="{9D8B030D-6E8A-4147-A177-3AD203B41FA5}">
                      <a16:colId xmlns:a16="http://schemas.microsoft.com/office/drawing/2014/main" val="20002"/>
                    </a:ext>
                  </a:extLst>
                </a:gridCol>
                <a:gridCol w="310831">
                  <a:extLst>
                    <a:ext uri="{9D8B030D-6E8A-4147-A177-3AD203B41FA5}">
                      <a16:colId xmlns:a16="http://schemas.microsoft.com/office/drawing/2014/main" val="20003"/>
                    </a:ext>
                  </a:extLst>
                </a:gridCol>
                <a:gridCol w="312511">
                  <a:extLst>
                    <a:ext uri="{9D8B030D-6E8A-4147-A177-3AD203B41FA5}">
                      <a16:colId xmlns:a16="http://schemas.microsoft.com/office/drawing/2014/main" val="20004"/>
                    </a:ext>
                  </a:extLst>
                </a:gridCol>
                <a:gridCol w="317162">
                  <a:extLst>
                    <a:ext uri="{9D8B030D-6E8A-4147-A177-3AD203B41FA5}">
                      <a16:colId xmlns:a16="http://schemas.microsoft.com/office/drawing/2014/main" val="20005"/>
                    </a:ext>
                  </a:extLst>
                </a:gridCol>
                <a:gridCol w="330340">
                  <a:extLst>
                    <a:ext uri="{9D8B030D-6E8A-4147-A177-3AD203B41FA5}">
                      <a16:colId xmlns:a16="http://schemas.microsoft.com/office/drawing/2014/main" val="20006"/>
                    </a:ext>
                  </a:extLst>
                </a:gridCol>
              </a:tblGrid>
              <a:tr h="2060576">
                <a:tc>
                  <a:txBody>
                    <a:bodyPr/>
                    <a:lstStyle/>
                    <a:p>
                      <a:pPr algn="ctr"/>
                      <a:r>
                        <a:rPr lang="en-US" altLang="zh-CN" sz="600" dirty="0">
                          <a:solidFill>
                            <a:srgbClr val="000000"/>
                          </a:solidFill>
                          <a:latin typeface="Microsoft YaHei UI" panose="020B0503020204020204" pitchFamily="18" charset="-122"/>
                          <a:cs typeface="Microsoft YaHei UI" panose="020B0503020204020204" pitchFamily="18" charset="-122"/>
                        </a:rPr>
                        <a:t>细分</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市场</a:t>
                      </a:r>
                      <a:endParaRPr lang="zh-CN" altLang="en-US" sz="600" dirty="0">
                        <a:solidFill>
                          <a:srgbClr val="000000"/>
                        </a:solidFill>
                        <a:latin typeface="Microsoft YaHei UI" panose="020B0503020204020204" pitchFamily="18" charset="-122"/>
                        <a:cs typeface="Microsoft YaHei UI" panose="020B0503020204020204" pitchFamily="18" charset="-122"/>
                      </a:endParaRPr>
                    </a:p>
                  </a:txBody>
                  <a:tcPr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600" dirty="0">
                          <a:solidFill>
                            <a:srgbClr val="000000"/>
                          </a:solidFill>
                          <a:latin typeface="Microsoft YaHei UI" panose="020B0503020204020204" pitchFamily="18" charset="-122"/>
                          <a:cs typeface="Microsoft YaHei UI" panose="020B0503020204020204" pitchFamily="18" charset="-122"/>
                        </a:rPr>
                        <a:t>战略行</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动</a:t>
                      </a:r>
                      <a:endParaRPr lang="zh-CN" altLang="en-US" sz="6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600" dirty="0">
                          <a:solidFill>
                            <a:srgbClr val="000000"/>
                          </a:solidFill>
                          <a:latin typeface="Microsoft YaHei UI" panose="020B0503020204020204" pitchFamily="18" charset="-122"/>
                          <a:cs typeface="Microsoft YaHei UI" panose="020B0503020204020204" pitchFamily="18" charset="-122"/>
                        </a:rPr>
                        <a:t>行动原</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理</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500" dirty="0">
                          <a:solidFill>
                            <a:srgbClr val="000000"/>
                          </a:solidFill>
                          <a:latin typeface="Microsoft YaHei UI" panose="020B0503020204020204" pitchFamily="18" charset="-122"/>
                          <a:cs typeface="Microsoft YaHei UI" panose="020B0503020204020204" pitchFamily="18" charset="-122"/>
                        </a:rPr>
                        <a:t>（依据各细</a:t>
                      </a:r>
                      <a:endParaRPr lang="zh-CN" altLang="en-US" sz="5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500" dirty="0">
                          <a:solidFill>
                            <a:srgbClr val="000000"/>
                          </a:solidFill>
                          <a:latin typeface="Microsoft YaHei UI" panose="020B0503020204020204" pitchFamily="18" charset="-122"/>
                          <a:cs typeface="Microsoft YaHei UI" panose="020B0503020204020204" pitchFamily="18" charset="-122"/>
                        </a:rPr>
                        <a:t>分</a:t>
                      </a:r>
                      <a:endParaRPr lang="zh-CN" altLang="en-US" sz="5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500" dirty="0">
                          <a:solidFill>
                            <a:srgbClr val="000000"/>
                          </a:solidFill>
                          <a:latin typeface="Microsoft YaHei UI" panose="020B0503020204020204" pitchFamily="18" charset="-122"/>
                          <a:cs typeface="Microsoft YaHei UI" panose="020B0503020204020204" pitchFamily="18" charset="-122"/>
                        </a:rPr>
                        <a:t>市场的</a:t>
                      </a:r>
                      <a:r>
                        <a:rPr lang="en-US" altLang="zh-CN" sz="500" b="1" dirty="0">
                          <a:solidFill>
                            <a:srgbClr val="000000"/>
                          </a:solidFill>
                          <a:latin typeface="Times New Roman" panose="02020603050405020304" pitchFamily="18" charset="0"/>
                          <a:cs typeface="Times New Roman" panose="02020603050405020304" pitchFamily="18" charset="0"/>
                        </a:rPr>
                        <a:t>SPAN</a:t>
                      </a:r>
                      <a:endParaRPr lang="zh-CN" altLang="en-US" sz="500" b="1" dirty="0">
                        <a:solidFill>
                          <a:srgbClr val="000000"/>
                        </a:solidFill>
                        <a:latin typeface="Times New Roman" panose="02020603050405020304" pitchFamily="18" charset="0"/>
                        <a:cs typeface="Times New Roman" panose="02020603050405020304" pitchFamily="18" charset="0"/>
                      </a:endParaRPr>
                    </a:p>
                    <a:p>
                      <a:pPr algn="l"/>
                      <a:r>
                        <a:rPr lang="en-US" altLang="zh-CN" sz="500" dirty="0">
                          <a:solidFill>
                            <a:srgbClr val="000000"/>
                          </a:solidFill>
                          <a:latin typeface="Microsoft YaHei UI" panose="020B0503020204020204" pitchFamily="18" charset="-122"/>
                          <a:cs typeface="Microsoft YaHei UI" panose="020B0503020204020204" pitchFamily="18" charset="-122"/>
                        </a:rPr>
                        <a:t>分析、</a:t>
                      </a:r>
                      <a:endParaRPr lang="zh-CN" altLang="en-US" sz="5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500" b="1" dirty="0">
                          <a:solidFill>
                            <a:srgbClr val="000000"/>
                          </a:solidFill>
                          <a:latin typeface="Times New Roman" panose="02020603050405020304" pitchFamily="18" charset="0"/>
                          <a:cs typeface="Times New Roman" panose="02020603050405020304" pitchFamily="18" charset="0"/>
                        </a:rPr>
                        <a:t>$APPEALS</a:t>
                      </a:r>
                      <a:endParaRPr lang="zh-CN" altLang="en-US" sz="500" b="1" dirty="0">
                        <a:solidFill>
                          <a:srgbClr val="000000"/>
                        </a:solidFill>
                        <a:latin typeface="Times New Roman" panose="02020603050405020304" pitchFamily="18" charset="0"/>
                        <a:cs typeface="Times New Roman" panose="02020603050405020304" pitchFamily="18" charset="0"/>
                      </a:endParaRPr>
                    </a:p>
                    <a:p>
                      <a:pPr algn="l"/>
                      <a:r>
                        <a:rPr lang="en-US" altLang="zh-CN" sz="500" dirty="0">
                          <a:solidFill>
                            <a:srgbClr val="000000"/>
                          </a:solidFill>
                          <a:latin typeface="Microsoft YaHei UI" panose="020B0503020204020204" pitchFamily="18" charset="-122"/>
                          <a:cs typeface="Microsoft YaHei UI" panose="020B0503020204020204" pitchFamily="18" charset="-122"/>
                        </a:rPr>
                        <a:t>差距、</a:t>
                      </a:r>
                      <a:endParaRPr lang="zh-CN" altLang="en-US" sz="5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500" dirty="0">
                          <a:solidFill>
                            <a:srgbClr val="000000"/>
                          </a:solidFill>
                          <a:latin typeface="Microsoft YaHei UI" panose="020B0503020204020204" pitchFamily="18" charset="-122"/>
                          <a:cs typeface="Microsoft YaHei UI" panose="020B0503020204020204" pitchFamily="18" charset="-122"/>
                        </a:rPr>
                        <a:t>利润区、</a:t>
                      </a:r>
                      <a:endParaRPr lang="zh-CN" altLang="en-US" sz="5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500" b="1" dirty="0">
                          <a:solidFill>
                            <a:srgbClr val="000000"/>
                          </a:solidFill>
                          <a:latin typeface="Times New Roman" panose="02020603050405020304" pitchFamily="18" charset="0"/>
                          <a:cs typeface="Times New Roman" panose="02020603050405020304" pitchFamily="18" charset="0"/>
                        </a:rPr>
                        <a:t>FAN</a:t>
                      </a:r>
                      <a:r>
                        <a:rPr lang="en-US" altLang="zh-CN" sz="500" dirty="0">
                          <a:solidFill>
                            <a:srgbClr val="000000"/>
                          </a:solidFill>
                          <a:latin typeface="Microsoft YaHei UI" panose="020B0503020204020204" pitchFamily="18" charset="-122"/>
                          <a:cs typeface="Microsoft YaHei UI" panose="020B0503020204020204" pitchFamily="18" charset="-122"/>
                        </a:rPr>
                        <a:t>分</a:t>
                      </a:r>
                      <a:endParaRPr lang="zh-CN" altLang="en-US" sz="5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500" dirty="0">
                          <a:solidFill>
                            <a:srgbClr val="000000"/>
                          </a:solidFill>
                          <a:latin typeface="Microsoft YaHei UI" panose="020B0503020204020204" pitchFamily="18" charset="-122"/>
                          <a:cs typeface="Microsoft YaHei UI" panose="020B0503020204020204" pitchFamily="18" charset="-122"/>
                        </a:rPr>
                        <a:t>析和</a:t>
                      </a:r>
                      <a:r>
                        <a:rPr lang="en-US" altLang="zh-CN" sz="500" b="1" dirty="0">
                          <a:solidFill>
                            <a:srgbClr val="000000"/>
                          </a:solidFill>
                          <a:latin typeface="Times New Roman" panose="02020603050405020304" pitchFamily="18" charset="0"/>
                          <a:cs typeface="Times New Roman" panose="02020603050405020304" pitchFamily="18" charset="0"/>
                        </a:rPr>
                        <a:t>SWOT</a:t>
                      </a:r>
                      <a:endParaRPr lang="zh-CN" altLang="en-US" sz="500" b="1" dirty="0">
                        <a:solidFill>
                          <a:srgbClr val="000000"/>
                        </a:solidFill>
                        <a:latin typeface="Times New Roman" panose="02020603050405020304" pitchFamily="18" charset="0"/>
                        <a:cs typeface="Times New Roman" panose="02020603050405020304" pitchFamily="18" charset="0"/>
                      </a:endParaRPr>
                    </a:p>
                    <a:p>
                      <a:pPr algn="l"/>
                      <a:r>
                        <a:rPr lang="en-US" altLang="zh-CN" sz="500" dirty="0">
                          <a:solidFill>
                            <a:srgbClr val="000000"/>
                          </a:solidFill>
                          <a:latin typeface="Microsoft YaHei UI" panose="020B0503020204020204" pitchFamily="18" charset="-122"/>
                          <a:cs typeface="Microsoft YaHei UI" panose="020B0503020204020204" pitchFamily="18" charset="-122"/>
                        </a:rPr>
                        <a:t>分析）</a:t>
                      </a:r>
                      <a:endParaRPr lang="zh-CN" altLang="en-US" sz="5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600" dirty="0">
                          <a:solidFill>
                            <a:srgbClr val="000000"/>
                          </a:solidFill>
                          <a:latin typeface="Microsoft YaHei UI" panose="020B0503020204020204" pitchFamily="18" charset="-122"/>
                          <a:cs typeface="Microsoft YaHei UI" panose="020B0503020204020204" pitchFamily="18" charset="-122"/>
                        </a:rPr>
                        <a:t>根据行</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动确定</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的预期</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收入</a:t>
                      </a:r>
                      <a:endParaRPr lang="zh-CN" altLang="en-US" sz="6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600" dirty="0">
                          <a:solidFill>
                            <a:srgbClr val="000000"/>
                          </a:solidFill>
                          <a:latin typeface="Microsoft YaHei UI" panose="020B0503020204020204" pitchFamily="18" charset="-122"/>
                          <a:cs typeface="Microsoft YaHei UI" panose="020B0503020204020204" pitchFamily="18" charset="-122"/>
                        </a:rPr>
                        <a:t>行动</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开发费</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用</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600" dirty="0">
                          <a:solidFill>
                            <a:srgbClr val="000000"/>
                          </a:solidFill>
                          <a:latin typeface="Microsoft YaHei UI" panose="020B0503020204020204" pitchFamily="18" charset="-122"/>
                          <a:cs typeface="Microsoft YaHei UI" panose="020B0503020204020204" pitchFamily="18" charset="-122"/>
                        </a:rPr>
                        <a:t>（</a:t>
                      </a:r>
                      <a:r>
                        <a:rPr lang="en-US" altLang="zh-CN" sz="600" b="1" dirty="0">
                          <a:solidFill>
                            <a:srgbClr val="000000"/>
                          </a:solidFill>
                          <a:latin typeface="Times New Roman" panose="02020603050405020304" pitchFamily="18" charset="0"/>
                          <a:cs typeface="Times New Roman" panose="02020603050405020304" pitchFamily="18" charset="0"/>
                        </a:rPr>
                        <a:t>DE</a:t>
                      </a:r>
                      <a:endParaRPr lang="zh-CN" altLang="en-US" sz="600" b="1" dirty="0">
                        <a:solidFill>
                          <a:srgbClr val="000000"/>
                        </a:solidFill>
                        <a:latin typeface="Times New Roman" panose="02020603050405020304" pitchFamily="18" charset="0"/>
                        <a:cs typeface="Times New Roman" panose="02020603050405020304" pitchFamily="18" charset="0"/>
                      </a:endParaRPr>
                    </a:p>
                    <a:p>
                      <a:pPr algn="ctr"/>
                      <a:r>
                        <a:rPr lang="en-US" altLang="zh-CN" sz="600" b="1" dirty="0">
                          <a:solidFill>
                            <a:srgbClr val="000000"/>
                          </a:solidFill>
                          <a:latin typeface="Times New Roman" panose="02020603050405020304" pitchFamily="18" charset="0"/>
                          <a:cs typeface="Times New Roman" panose="02020603050405020304" pitchFamily="18" charset="0"/>
                        </a:rPr>
                        <a:t>COST</a:t>
                      </a:r>
                      <a:r>
                        <a:rPr lang="en-US" altLang="zh-CN" sz="600" dirty="0">
                          <a:solidFill>
                            <a:srgbClr val="000000"/>
                          </a:solidFill>
                          <a:latin typeface="Microsoft YaHei UI" panose="020B0503020204020204" pitchFamily="18" charset="-122"/>
                          <a:cs typeface="Microsoft YaHei UI" panose="020B0503020204020204" pitchFamily="18" charset="-122"/>
                        </a:rPr>
                        <a:t>）</a:t>
                      </a:r>
                      <a:endParaRPr lang="zh-CN" altLang="en-US" sz="6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600" dirty="0">
                          <a:solidFill>
                            <a:srgbClr val="000000"/>
                          </a:solidFill>
                          <a:latin typeface="Microsoft YaHei UI" panose="020B0503020204020204" pitchFamily="18" charset="-122"/>
                          <a:cs typeface="Microsoft YaHei UI" panose="020B0503020204020204" pitchFamily="18" charset="-122"/>
                        </a:rPr>
                        <a:t>行动</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期间费</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用</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600" dirty="0">
                          <a:solidFill>
                            <a:srgbClr val="000000"/>
                          </a:solidFill>
                          <a:latin typeface="Microsoft YaHei UI" panose="020B0503020204020204" pitchFamily="18" charset="-122"/>
                          <a:cs typeface="Microsoft YaHei UI" panose="020B0503020204020204" pitchFamily="18" charset="-122"/>
                        </a:rPr>
                        <a:t>（</a:t>
                      </a:r>
                      <a:r>
                        <a:rPr lang="en-US" altLang="zh-CN" sz="600" b="1" dirty="0">
                          <a:solidFill>
                            <a:srgbClr val="000000"/>
                          </a:solidFill>
                          <a:latin typeface="Times New Roman" panose="02020603050405020304" pitchFamily="18" charset="0"/>
                          <a:cs typeface="Times New Roman" panose="02020603050405020304" pitchFamily="18" charset="0"/>
                        </a:rPr>
                        <a:t>SG&amp;</a:t>
                      </a:r>
                      <a:endParaRPr lang="zh-CN" altLang="en-US" sz="600" b="1" dirty="0">
                        <a:solidFill>
                          <a:srgbClr val="000000"/>
                        </a:solidFill>
                        <a:latin typeface="Times New Roman" panose="02020603050405020304" pitchFamily="18" charset="0"/>
                        <a:cs typeface="Times New Roman" panose="02020603050405020304" pitchFamily="18" charset="0"/>
                      </a:endParaRPr>
                    </a:p>
                    <a:p>
                      <a:pPr algn="ctr"/>
                      <a:r>
                        <a:rPr lang="en-US" altLang="zh-CN" sz="600" b="1" dirty="0">
                          <a:solidFill>
                            <a:srgbClr val="000000"/>
                          </a:solidFill>
                          <a:latin typeface="Times New Roman" panose="02020603050405020304" pitchFamily="18" charset="0"/>
                          <a:cs typeface="Times New Roman" panose="02020603050405020304" pitchFamily="18" charset="0"/>
                        </a:rPr>
                        <a:t>A</a:t>
                      </a:r>
                      <a:endParaRPr lang="zh-CN" altLang="en-US" sz="600" b="1" dirty="0">
                        <a:solidFill>
                          <a:srgbClr val="000000"/>
                        </a:solidFill>
                        <a:latin typeface="Times New Roman" panose="02020603050405020304" pitchFamily="18" charset="0"/>
                        <a:cs typeface="Times New Roman" panose="02020603050405020304" pitchFamily="18" charset="0"/>
                      </a:endParaRPr>
                    </a:p>
                    <a:p>
                      <a:pPr algn="ctr"/>
                      <a:r>
                        <a:rPr lang="en-US" altLang="zh-CN" sz="600" b="1" dirty="0">
                          <a:solidFill>
                            <a:srgbClr val="000000"/>
                          </a:solidFill>
                          <a:latin typeface="Times New Roman" panose="02020603050405020304" pitchFamily="18" charset="0"/>
                          <a:cs typeface="Times New Roman" panose="02020603050405020304" pitchFamily="18" charset="0"/>
                        </a:rPr>
                        <a:t>COST</a:t>
                      </a:r>
                      <a:r>
                        <a:rPr lang="en-US" altLang="zh-CN" sz="600" dirty="0">
                          <a:solidFill>
                            <a:srgbClr val="000000"/>
                          </a:solidFill>
                          <a:latin typeface="Microsoft YaHei UI" panose="020B0503020204020204" pitchFamily="18" charset="-122"/>
                          <a:cs typeface="Microsoft YaHei UI" panose="020B0503020204020204" pitchFamily="18" charset="-122"/>
                        </a:rPr>
                        <a:t>）</a:t>
                      </a:r>
                      <a:endParaRPr lang="zh-CN" altLang="en-US" sz="6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tc>
                  <a:txBody>
                    <a:bodyPr/>
                    <a:lstStyle/>
                    <a:p>
                      <a:pPr algn="ctr"/>
                      <a:r>
                        <a:rPr lang="en-US" altLang="zh-CN" sz="600" dirty="0">
                          <a:solidFill>
                            <a:srgbClr val="000000"/>
                          </a:solidFill>
                          <a:latin typeface="Microsoft YaHei UI" panose="020B0503020204020204" pitchFamily="18" charset="-122"/>
                          <a:cs typeface="Microsoft YaHei UI" panose="020B0503020204020204" pitchFamily="18" charset="-122"/>
                        </a:rPr>
                        <a:t>行动的</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风险因</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素、可</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行性、</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时间计</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划、依</a:t>
                      </a:r>
                      <a:endParaRPr lang="zh-CN" altLang="en-US" sz="6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600" dirty="0">
                          <a:solidFill>
                            <a:srgbClr val="000000"/>
                          </a:solidFill>
                          <a:latin typeface="Microsoft YaHei UI" panose="020B0503020204020204" pitchFamily="18" charset="-122"/>
                          <a:cs typeface="Microsoft YaHei UI" panose="020B0503020204020204" pitchFamily="18" charset="-122"/>
                        </a:rPr>
                        <a:t>赖条件</a:t>
                      </a:r>
                      <a:endParaRPr lang="zh-CN" altLang="en-US" sz="6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00CE00"/>
                    </a:solidFill>
                  </a:tcPr>
                </a:tc>
                <a:extLst>
                  <a:ext uri="{0D108BD9-81ED-4DB2-BD59-A6C34878D82A}">
                    <a16:rowId xmlns:a16="http://schemas.microsoft.com/office/drawing/2014/main" val="10000"/>
                  </a:ext>
                </a:extLst>
              </a:tr>
            </a:tbl>
          </a:graphicData>
        </a:graphic>
      </p:graphicFrame>
      <p:sp>
        <p:nvSpPr>
          <p:cNvPr id="2" name="日期占位符 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14972" y="2282951"/>
            <a:ext cx="2810192" cy="3048"/>
          </a:xfrm>
          <a:custGeom>
            <a:avLst/>
            <a:gdLst>
              <a:gd name="connsiteX0" fmla="*/ 0 w 2810192"/>
              <a:gd name="connsiteY0" fmla="*/ 0 h 3048"/>
              <a:gd name="connsiteX1" fmla="*/ 1405064 w 2810192"/>
              <a:gd name="connsiteY1" fmla="*/ 0 h 3048"/>
              <a:gd name="connsiteX2" fmla="*/ 2810192 w 2810192"/>
              <a:gd name="connsiteY2" fmla="*/ 0 h 3048"/>
              <a:gd name="connsiteX3" fmla="*/ 2810192 w 2810192"/>
              <a:gd name="connsiteY3" fmla="*/ 3048 h 3048"/>
              <a:gd name="connsiteX4" fmla="*/ 1405064 w 2810192"/>
              <a:gd name="connsiteY4" fmla="*/ 3048 h 3048"/>
              <a:gd name="connsiteX5" fmla="*/ 0 w 2810192"/>
              <a:gd name="connsiteY5" fmla="*/ 3048 h 3048"/>
              <a:gd name="connsiteX6" fmla="*/ 0 w 2810192"/>
              <a:gd name="connsiteY6" fmla="*/ 0 h 3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810192" h="3048">
                <a:moveTo>
                  <a:pt x="0" y="0"/>
                </a:moveTo>
                <a:lnTo>
                  <a:pt x="1405064" y="0"/>
                </a:lnTo>
                <a:lnTo>
                  <a:pt x="2810192" y="0"/>
                </a:lnTo>
                <a:lnTo>
                  <a:pt x="2810192" y="3048"/>
                </a:lnTo>
                <a:lnTo>
                  <a:pt x="1405064" y="3048"/>
                </a:lnTo>
                <a:lnTo>
                  <a:pt x="0" y="3048"/>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342900"/>
            <a:ext cx="3251200" cy="10541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市场管理流程角色</a:t>
            </a:r>
          </a:p>
          <a:p>
            <a:pPr>
              <a:lnSpc>
                <a:spcPts val="1000"/>
              </a:lnSpc>
            </a:pPr>
            <a:endParaRPr lang="en-US" altLang="zh-CN" dirty="0"/>
          </a:p>
          <a:p>
            <a:pPr>
              <a:lnSpc>
                <a:spcPts val="1000"/>
              </a:lnSpc>
            </a:pPr>
            <a:endParaRPr lang="en-US" altLang="zh-CN" dirty="0"/>
          </a:p>
          <a:p>
            <a:pPr>
              <a:lnSpc>
                <a:spcPts val="2300"/>
              </a:lnSpc>
              <a:tabLst>
                <a:tab pos="21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市场分析（MA）的角色</a:t>
            </a:r>
          </a:p>
        </p:txBody>
      </p:sp>
      <p:sp>
        <p:nvSpPr>
          <p:cNvPr id="6" name="TextBox 1"/>
          <p:cNvSpPr txBox="1"/>
          <p:nvPr/>
        </p:nvSpPr>
        <p:spPr>
          <a:xfrm>
            <a:off x="406400" y="1574800"/>
            <a:ext cx="50800" cy="165100"/>
          </a:xfrm>
          <a:prstGeom prst="rect">
            <a:avLst/>
          </a:prstGeom>
          <a:noFill/>
        </p:spPr>
        <p:txBody>
          <a:bodyPr wrap="none" lIns="0" tIns="0" rIns="0" rtlCol="0">
            <a:spAutoFit/>
          </a:bodyPr>
          <a:lstStyle/>
          <a:p>
            <a:pPr>
              <a:lnSpc>
                <a:spcPts val="1300"/>
              </a:lnSpc>
            </a:pPr>
            <a:r>
              <a:rPr lang="en-US" altLang="zh-CN" sz="1200" dirty="0">
                <a:solidFill>
                  <a:srgbClr val="000000"/>
                </a:solidFill>
                <a:latin typeface="Times New Roman" panose="02020603050405020304" pitchFamily="18" charset="0"/>
                <a:cs typeface="Times New Roman" panose="02020603050405020304" pitchFamily="18" charset="0"/>
              </a:rPr>
              <a:t>•</a:t>
            </a:r>
          </a:p>
        </p:txBody>
      </p:sp>
      <p:sp>
        <p:nvSpPr>
          <p:cNvPr id="7" name="TextBox 1"/>
          <p:cNvSpPr txBox="1"/>
          <p:nvPr/>
        </p:nvSpPr>
        <p:spPr>
          <a:xfrm>
            <a:off x="698500" y="1562100"/>
            <a:ext cx="7683500" cy="3683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负责调查和分析产品包、竞争、经济/人口和市场调研的数据，具备调查、分析和咨询的技能，并能运用这些技能向</a:t>
            </a:r>
          </a:p>
          <a:p>
            <a:pPr>
              <a:lnSpc>
                <a:spcPts val="1400"/>
              </a:lnSpc>
            </a:pPr>
            <a:r>
              <a:rPr lang="en-US" altLang="zh-CN" sz="1200" dirty="0">
                <a:solidFill>
                  <a:srgbClr val="000000"/>
                </a:solidFill>
                <a:latin typeface="Microsoft YaHei UI" panose="020B0503020204020204" pitchFamily="18" charset="-122"/>
                <a:cs typeface="Microsoft YaHei UI" panose="020B0503020204020204" pitchFamily="18" charset="-122"/>
              </a:rPr>
              <a:t>IPMT和PMT提供支撑和建议。可进一步将市场分析角色分成以下几个不同角色：</a:t>
            </a:r>
          </a:p>
        </p:txBody>
      </p:sp>
      <p:sp>
        <p:nvSpPr>
          <p:cNvPr id="8" name="TextBox 1"/>
          <p:cNvSpPr txBox="1"/>
          <p:nvPr/>
        </p:nvSpPr>
        <p:spPr>
          <a:xfrm>
            <a:off x="406400" y="2235200"/>
            <a:ext cx="8128000" cy="3848100"/>
          </a:xfrm>
          <a:prstGeom prst="rect">
            <a:avLst/>
          </a:prstGeom>
          <a:noFill/>
        </p:spPr>
        <p:txBody>
          <a:bodyPr wrap="none" lIns="0" tIns="0" rIns="0" rtlCol="0">
            <a:spAutoFit/>
          </a:bodyPr>
          <a:lstStyle/>
          <a:p>
            <a:pPr>
              <a:lnSpc>
                <a:spcPts val="1500"/>
              </a:lnSpc>
              <a:tabLst>
                <a:tab pos="177800" algn="l"/>
                <a:tab pos="292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竞争性/竞争对手分析和市场情报的角色：</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向公司提供对其他竞争对手的竞争性分析，包括新的联盟和合作会如何改变竞争对手，及给XX带来什么影响。</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提供竞争产品的路标，帮助了解竞争对手的未来产品。</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提供对其他竞争对手具体产品的竞争性分析。</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通过顾问报告分析市场趋势，给出见解以及对XX的影响。</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观察并汇报竞争对手和他们的产品情况，对比竞争对手的产品和XX的组合，根据竞争对手产品分析XX如何进行产品销</a:t>
            </a:r>
          </a:p>
          <a:p>
            <a:pPr>
              <a:lnSpc>
                <a:spcPts val="1400"/>
              </a:lnSpc>
              <a:tabLst>
                <a:tab pos="177800" algn="l"/>
                <a:tab pos="292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售。</a:t>
            </a:r>
          </a:p>
          <a:p>
            <a:pPr>
              <a:lnSpc>
                <a:spcPts val="1000"/>
              </a:lnSpc>
            </a:pPr>
            <a:endParaRPr lang="en-US" altLang="zh-CN" dirty="0"/>
          </a:p>
          <a:p>
            <a:pPr>
              <a:lnSpc>
                <a:spcPts val="1800"/>
              </a:lnSpc>
              <a:tabLst>
                <a:tab pos="177800" algn="l"/>
                <a:tab pos="292100" algn="l"/>
              </a:tabLst>
            </a:pPr>
            <a:r>
              <a:rPr lang="en-US" altLang="zh-CN" sz="1200" u="sng" dirty="0">
                <a:solidFill>
                  <a:srgbClr val="000000"/>
                </a:solidFill>
                <a:latin typeface="Microsoft YaHei UI" panose="020B0503020204020204" pitchFamily="18" charset="-122"/>
                <a:cs typeface="Microsoft YaHei UI" panose="020B0503020204020204" pitchFamily="18" charset="-122"/>
              </a:rPr>
              <a:t>市场细分角色：</a:t>
            </a:r>
          </a:p>
          <a:p>
            <a:pPr>
              <a:lnSpc>
                <a:spcPts val="1400"/>
              </a:lnSpc>
              <a:tabLst>
                <a:tab pos="177800" algn="l"/>
                <a:tab pos="2921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根据营销团队各成员的调查和所提供的信息细分客户。</a:t>
            </a:r>
          </a:p>
          <a:p>
            <a:pPr>
              <a:lnSpc>
                <a:spcPts val="1000"/>
              </a:lnSpc>
            </a:pPr>
            <a:endParaRPr lang="en-US" altLang="zh-CN" dirty="0"/>
          </a:p>
          <a:p>
            <a:pPr>
              <a:lnSpc>
                <a:spcPts val="1800"/>
              </a:lnSpc>
              <a:tabLst>
                <a:tab pos="177800" algn="l"/>
                <a:tab pos="292100" algn="l"/>
              </a:tabLst>
            </a:pPr>
            <a:r>
              <a:rPr lang="en-US" altLang="zh-CN" sz="1200" u="sng" dirty="0">
                <a:solidFill>
                  <a:srgbClr val="000000"/>
                </a:solidFill>
                <a:latin typeface="Microsoft YaHei UI" panose="020B0503020204020204" pitchFamily="18" charset="-122"/>
                <a:cs typeface="Microsoft YaHei UI" panose="020B0503020204020204" pitchFamily="18" charset="-122"/>
              </a:rPr>
              <a:t>市场需求角色：</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管理市场调研项目，了解客户购买行为、产品特性需求和采购决策标准，包括谁、为什么、如何、何时等。</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执行需求管理流程5个步骤中的前3个步骤（收集、分析和分发），并将需包含在业务计划中的产品线层次的需求融合在</a:t>
            </a:r>
          </a:p>
          <a:p>
            <a:pPr>
              <a:lnSpc>
                <a:spcPts val="1400"/>
              </a:lnSpc>
              <a:tabLst>
                <a:tab pos="177800" algn="l"/>
                <a:tab pos="2921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业务计划中。</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开发和管理市场需求。</a:t>
            </a:r>
          </a:p>
          <a:p>
            <a:pPr>
              <a:lnSpc>
                <a:spcPts val="1000"/>
              </a:lnSpc>
            </a:pPr>
            <a:endParaRPr lang="en-US" altLang="zh-CN" dirty="0"/>
          </a:p>
          <a:p>
            <a:pPr>
              <a:lnSpc>
                <a:spcPts val="1800"/>
              </a:lnSpc>
              <a:tabLst>
                <a:tab pos="177800" algn="l"/>
                <a:tab pos="292100" algn="l"/>
              </a:tabLst>
            </a:pPr>
            <a:r>
              <a:rPr lang="en-US" altLang="zh-CN" sz="1200" u="sng" dirty="0">
                <a:solidFill>
                  <a:srgbClr val="000000"/>
                </a:solidFill>
                <a:latin typeface="Microsoft YaHei UI" panose="020B0503020204020204" pitchFamily="18" charset="-122"/>
                <a:cs typeface="Microsoft YaHei UI" panose="020B0503020204020204" pitchFamily="18" charset="-122"/>
              </a:rPr>
              <a:t>客户情报分析角色：</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管理客户数据库的开发。</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提供市场管理人员所需的各项活动的专门报告。</a:t>
            </a:r>
          </a:p>
          <a:p>
            <a:pPr>
              <a:lnSpc>
                <a:spcPts val="1400"/>
              </a:lnSpc>
              <a:tabLst>
                <a:tab pos="177800" algn="l"/>
                <a:tab pos="292100" algn="l"/>
              </a:tabLst>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根据客户销售数据，分析行业纵向联合、购买行为、产品销售和特色组合等发展的趋势。</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71500" y="876300"/>
            <a:ext cx="67437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预测细分市场的收入，确定初步的收入目标</a:t>
            </a:r>
          </a:p>
        </p:txBody>
      </p:sp>
      <p:sp>
        <p:nvSpPr>
          <p:cNvPr id="5" name="TextBox 1"/>
          <p:cNvSpPr txBox="1"/>
          <p:nvPr/>
        </p:nvSpPr>
        <p:spPr>
          <a:xfrm>
            <a:off x="571500" y="1841500"/>
            <a:ext cx="7112000" cy="9144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基于当前的竞争地位、市场增长速度和财务地位，进行收入预测</a:t>
            </a:r>
          </a:p>
          <a:p>
            <a:pPr>
              <a:lnSpc>
                <a:spcPts val="1000"/>
              </a:lnSpc>
            </a:pPr>
            <a:endParaRPr lang="en-US" altLang="zh-CN" dirty="0"/>
          </a:p>
          <a:p>
            <a:pPr>
              <a:lnSpc>
                <a:spcPts val="1000"/>
              </a:lnSpc>
            </a:pPr>
            <a:endParaRPr lang="en-US" altLang="zh-CN" dirty="0"/>
          </a:p>
          <a:p>
            <a:pPr>
              <a:lnSpc>
                <a:spcPts val="2700"/>
              </a:lnSpc>
            </a:pPr>
            <a:r>
              <a:rPr lang="en-US" altLang="zh-CN" sz="2005" dirty="0">
                <a:solidFill>
                  <a:srgbClr val="000000"/>
                </a:solidFill>
                <a:latin typeface="Microsoft YaHei UI" panose="020B0503020204020204" pitchFamily="18" charset="-122"/>
                <a:cs typeface="Microsoft YaHei UI" panose="020B0503020204020204" pitchFamily="18" charset="-122"/>
              </a:rPr>
              <a:t>此收入预测必须是：</a:t>
            </a:r>
          </a:p>
        </p:txBody>
      </p:sp>
      <p:sp>
        <p:nvSpPr>
          <p:cNvPr id="6" name="TextBox 1"/>
          <p:cNvSpPr txBox="1"/>
          <p:nvPr/>
        </p:nvSpPr>
        <p:spPr>
          <a:xfrm>
            <a:off x="1473200" y="2743200"/>
            <a:ext cx="2032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可衡量的／量化的</a:t>
            </a:r>
          </a:p>
        </p:txBody>
      </p:sp>
      <p:sp>
        <p:nvSpPr>
          <p:cNvPr id="7" name="TextBox 1"/>
          <p:cNvSpPr txBox="1"/>
          <p:nvPr/>
        </p:nvSpPr>
        <p:spPr>
          <a:xfrm>
            <a:off x="1473200" y="3035300"/>
            <a:ext cx="3048000" cy="6096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可实现的／具有挑战性的</a:t>
            </a:r>
          </a:p>
          <a:p>
            <a:pPr>
              <a:lnSpc>
                <a:spcPts val="2200"/>
              </a:lnSpc>
            </a:pPr>
            <a:r>
              <a:rPr lang="en-US" altLang="zh-CN" sz="2005" dirty="0">
                <a:solidFill>
                  <a:srgbClr val="000000"/>
                </a:solidFill>
                <a:latin typeface="Microsoft YaHei UI" panose="020B0503020204020204" pitchFamily="18" charset="-122"/>
                <a:cs typeface="Microsoft YaHei UI" panose="020B0503020204020204" pitchFamily="18" charset="-122"/>
              </a:rPr>
              <a:t>界定在限定的时间期限内的</a:t>
            </a:r>
          </a:p>
        </p:txBody>
      </p:sp>
      <p:sp>
        <p:nvSpPr>
          <p:cNvPr id="8" name="TextBox 1"/>
          <p:cNvSpPr txBox="1"/>
          <p:nvPr/>
        </p:nvSpPr>
        <p:spPr>
          <a:xfrm>
            <a:off x="571500" y="3898900"/>
            <a:ext cx="7404100" cy="647700"/>
          </a:xfrm>
          <a:prstGeom prst="rect">
            <a:avLst/>
          </a:prstGeom>
          <a:noFill/>
        </p:spPr>
        <p:txBody>
          <a:bodyPr wrap="none" lIns="0" tIns="0" rIns="0" rtlCol="0">
            <a:spAutoFit/>
          </a:bodyPr>
          <a:lstStyle/>
          <a:p>
            <a:pPr>
              <a:lnSpc>
                <a:spcPts val="2600"/>
              </a:lnSpc>
            </a:pPr>
            <a:r>
              <a:rPr lang="en-US" altLang="zh-CN" sz="2005" dirty="0">
                <a:solidFill>
                  <a:srgbClr val="000000"/>
                </a:solidFill>
                <a:latin typeface="Microsoft YaHei UI" panose="020B0503020204020204" pitchFamily="18" charset="-122"/>
                <a:cs typeface="Microsoft YaHei UI" panose="020B0503020204020204" pitchFamily="18" charset="-122"/>
              </a:rPr>
              <a:t>统计本细分市场所有可能的产品包收入之和，确定细分市场初步的</a:t>
            </a:r>
          </a:p>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收入目标</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495288" y="963167"/>
            <a:ext cx="2063496" cy="1068324"/>
          </a:xfrm>
          <a:custGeom>
            <a:avLst/>
            <a:gdLst>
              <a:gd name="connsiteX0" fmla="*/ 1031747 w 2063496"/>
              <a:gd name="connsiteY0" fmla="*/ 286893 h 1068324"/>
              <a:gd name="connsiteX1" fmla="*/ 797941 w 2063496"/>
              <a:gd name="connsiteY1" fmla="*/ 113665 h 1068324"/>
              <a:gd name="connsiteX2" fmla="*/ 698500 w 2063496"/>
              <a:gd name="connsiteY2" fmla="*/ 312928 h 1068324"/>
              <a:gd name="connsiteX3" fmla="*/ 35179 w 2063496"/>
              <a:gd name="connsiteY3" fmla="*/ 113665 h 1068324"/>
              <a:gd name="connsiteX4" fmla="*/ 441705 w 2063496"/>
              <a:gd name="connsiteY4" fmla="*/ 376936 h 1068324"/>
              <a:gd name="connsiteX5" fmla="*/ 0 w 2063496"/>
              <a:gd name="connsiteY5" fmla="*/ 425831 h 1068324"/>
              <a:gd name="connsiteX6" fmla="*/ 355345 w 2063496"/>
              <a:gd name="connsiteY6" fmla="*/ 582295 h 1068324"/>
              <a:gd name="connsiteX7" fmla="*/ 12954 w 2063496"/>
              <a:gd name="connsiteY7" fmla="*/ 721105 h 1068324"/>
              <a:gd name="connsiteX8" fmla="*/ 541146 w 2063496"/>
              <a:gd name="connsiteY8" fmla="*/ 689102 h 1068324"/>
              <a:gd name="connsiteX9" fmla="*/ 454786 w 2063496"/>
              <a:gd name="connsiteY9" fmla="*/ 871474 h 1068324"/>
              <a:gd name="connsiteX10" fmla="*/ 736727 w 2063496"/>
              <a:gd name="connsiteY10" fmla="*/ 773049 h 1068324"/>
              <a:gd name="connsiteX11" fmla="*/ 810894 w 2063496"/>
              <a:gd name="connsiteY11" fmla="*/ 1068324 h 1068324"/>
              <a:gd name="connsiteX12" fmla="*/ 1005713 w 2063496"/>
              <a:gd name="connsiteY12" fmla="*/ 738632 h 1068324"/>
              <a:gd name="connsiteX13" fmla="*/ 1265555 w 2063496"/>
              <a:gd name="connsiteY13" fmla="*/ 975995 h 1068324"/>
              <a:gd name="connsiteX14" fmla="*/ 1338960 w 2063496"/>
              <a:gd name="connsiteY14" fmla="*/ 715010 h 1068324"/>
              <a:gd name="connsiteX15" fmla="*/ 1733295 w 2063496"/>
              <a:gd name="connsiteY15" fmla="*/ 895096 h 1068324"/>
              <a:gd name="connsiteX16" fmla="*/ 1608835 w 2063496"/>
              <a:gd name="connsiteY16" fmla="*/ 640207 h 1068324"/>
              <a:gd name="connsiteX17" fmla="*/ 2063495 w 2063496"/>
              <a:gd name="connsiteY17" fmla="*/ 656971 h 1068324"/>
              <a:gd name="connsiteX18" fmla="*/ 1682115 w 2063496"/>
              <a:gd name="connsiteY18" fmla="*/ 518160 h 1068324"/>
              <a:gd name="connsiteX19" fmla="*/ 2015363 w 2063496"/>
              <a:gd name="connsiteY19" fmla="*/ 402209 h 1068324"/>
              <a:gd name="connsiteX20" fmla="*/ 1595755 w 2063496"/>
              <a:gd name="connsiteY20" fmla="*/ 361696 h 1068324"/>
              <a:gd name="connsiteX21" fmla="*/ 1755520 w 2063496"/>
              <a:gd name="connsiteY21" fmla="*/ 220472 h 1068324"/>
              <a:gd name="connsiteX22" fmla="*/ 1352042 w 2063496"/>
              <a:gd name="connsiteY22" fmla="*/ 263271 h 1068324"/>
              <a:gd name="connsiteX23" fmla="*/ 1387093 w 2063496"/>
              <a:gd name="connsiteY23" fmla="*/ 0 h 1068324"/>
              <a:gd name="connsiteX24" fmla="*/ 1031747 w 2063496"/>
              <a:gd name="connsiteY24" fmla="*/ 286893 h 1068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063496" h="1068324">
                <a:moveTo>
                  <a:pt x="1031747" y="286893"/>
                </a:moveTo>
                <a:lnTo>
                  <a:pt x="797941" y="113665"/>
                </a:lnTo>
                <a:lnTo>
                  <a:pt x="698500" y="312928"/>
                </a:lnTo>
                <a:lnTo>
                  <a:pt x="35179" y="113665"/>
                </a:lnTo>
                <a:lnTo>
                  <a:pt x="441705" y="376936"/>
                </a:lnTo>
                <a:lnTo>
                  <a:pt x="0" y="425831"/>
                </a:lnTo>
                <a:lnTo>
                  <a:pt x="355345" y="582295"/>
                </a:lnTo>
                <a:lnTo>
                  <a:pt x="12954" y="721105"/>
                </a:lnTo>
                <a:lnTo>
                  <a:pt x="541146" y="689102"/>
                </a:lnTo>
                <a:lnTo>
                  <a:pt x="454786" y="871474"/>
                </a:lnTo>
                <a:lnTo>
                  <a:pt x="736727" y="773049"/>
                </a:lnTo>
                <a:lnTo>
                  <a:pt x="810894" y="1068324"/>
                </a:lnTo>
                <a:lnTo>
                  <a:pt x="1005713" y="738632"/>
                </a:lnTo>
                <a:lnTo>
                  <a:pt x="1265555" y="975995"/>
                </a:lnTo>
                <a:lnTo>
                  <a:pt x="1338960" y="715010"/>
                </a:lnTo>
                <a:lnTo>
                  <a:pt x="1733295" y="895096"/>
                </a:lnTo>
                <a:lnTo>
                  <a:pt x="1608835" y="640207"/>
                </a:lnTo>
                <a:lnTo>
                  <a:pt x="2063495" y="656971"/>
                </a:lnTo>
                <a:lnTo>
                  <a:pt x="1682115" y="518160"/>
                </a:lnTo>
                <a:lnTo>
                  <a:pt x="2015363" y="402209"/>
                </a:lnTo>
                <a:lnTo>
                  <a:pt x="1595755" y="361696"/>
                </a:lnTo>
                <a:lnTo>
                  <a:pt x="1755520" y="220472"/>
                </a:lnTo>
                <a:lnTo>
                  <a:pt x="1352042" y="263271"/>
                </a:lnTo>
                <a:lnTo>
                  <a:pt x="1387093" y="0"/>
                </a:lnTo>
                <a:lnTo>
                  <a:pt x="1031747" y="286893"/>
                </a:lnTo>
              </a:path>
            </a:pathLst>
          </a:custGeom>
          <a:solidFill>
            <a:srgbClr val="FF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495288" y="989075"/>
            <a:ext cx="2075688" cy="1082040"/>
          </a:xfrm>
          <a:custGeom>
            <a:avLst/>
            <a:gdLst>
              <a:gd name="connsiteX0" fmla="*/ 1037843 w 2075688"/>
              <a:gd name="connsiteY0" fmla="*/ 293497 h 1082040"/>
              <a:gd name="connsiteX1" fmla="*/ 804036 w 2075688"/>
              <a:gd name="connsiteY1" fmla="*/ 120141 h 1082040"/>
              <a:gd name="connsiteX2" fmla="*/ 704722 w 2075688"/>
              <a:gd name="connsiteY2" fmla="*/ 319532 h 1082040"/>
              <a:gd name="connsiteX3" fmla="*/ 41529 w 2075688"/>
              <a:gd name="connsiteY3" fmla="*/ 120141 h 1082040"/>
              <a:gd name="connsiteX4" fmla="*/ 447929 w 2075688"/>
              <a:gd name="connsiteY4" fmla="*/ 383666 h 1082040"/>
              <a:gd name="connsiteX5" fmla="*/ 6350 w 2075688"/>
              <a:gd name="connsiteY5" fmla="*/ 432562 h 1082040"/>
              <a:gd name="connsiteX6" fmla="*/ 361695 w 2075688"/>
              <a:gd name="connsiteY6" fmla="*/ 589152 h 1082040"/>
              <a:gd name="connsiteX7" fmla="*/ 19430 w 2075688"/>
              <a:gd name="connsiteY7" fmla="*/ 728091 h 1082040"/>
              <a:gd name="connsiteX8" fmla="*/ 547369 w 2075688"/>
              <a:gd name="connsiteY8" fmla="*/ 696087 h 1082040"/>
              <a:gd name="connsiteX9" fmla="*/ 461009 w 2075688"/>
              <a:gd name="connsiteY9" fmla="*/ 878586 h 1082040"/>
              <a:gd name="connsiteX10" fmla="*/ 742950 w 2075688"/>
              <a:gd name="connsiteY10" fmla="*/ 780034 h 1082040"/>
              <a:gd name="connsiteX11" fmla="*/ 816991 w 2075688"/>
              <a:gd name="connsiteY11" fmla="*/ 1075690 h 1082040"/>
              <a:gd name="connsiteX12" fmla="*/ 1011935 w 2075688"/>
              <a:gd name="connsiteY12" fmla="*/ 745744 h 1082040"/>
              <a:gd name="connsiteX13" fmla="*/ 1271651 w 2075688"/>
              <a:gd name="connsiteY13" fmla="*/ 983234 h 1082040"/>
              <a:gd name="connsiteX14" fmla="*/ 1344930 w 2075688"/>
              <a:gd name="connsiteY14" fmla="*/ 721994 h 1082040"/>
              <a:gd name="connsiteX15" fmla="*/ 1739265 w 2075688"/>
              <a:gd name="connsiteY15" fmla="*/ 902334 h 1082040"/>
              <a:gd name="connsiteX16" fmla="*/ 1614678 w 2075688"/>
              <a:gd name="connsiteY16" fmla="*/ 647191 h 1082040"/>
              <a:gd name="connsiteX17" fmla="*/ 2069338 w 2075688"/>
              <a:gd name="connsiteY17" fmla="*/ 663956 h 1082040"/>
              <a:gd name="connsiteX18" fmla="*/ 1688083 w 2075688"/>
              <a:gd name="connsiteY18" fmla="*/ 525018 h 1082040"/>
              <a:gd name="connsiteX19" fmla="*/ 2021205 w 2075688"/>
              <a:gd name="connsiteY19" fmla="*/ 408940 h 1082040"/>
              <a:gd name="connsiteX20" fmla="*/ 1601723 w 2075688"/>
              <a:gd name="connsiteY20" fmla="*/ 368427 h 1082040"/>
              <a:gd name="connsiteX21" fmla="*/ 1761363 w 2075688"/>
              <a:gd name="connsiteY21" fmla="*/ 227076 h 1082040"/>
              <a:gd name="connsiteX22" fmla="*/ 1358010 w 2075688"/>
              <a:gd name="connsiteY22" fmla="*/ 269875 h 1082040"/>
              <a:gd name="connsiteX23" fmla="*/ 1393190 w 2075688"/>
              <a:gd name="connsiteY23" fmla="*/ 6350 h 1082040"/>
              <a:gd name="connsiteX24" fmla="*/ 1037843 w 2075688"/>
              <a:gd name="connsiteY24" fmla="*/ 293497 h 108204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075688" h="1082040">
                <a:moveTo>
                  <a:pt x="1037843" y="293497"/>
                </a:moveTo>
                <a:lnTo>
                  <a:pt x="804036" y="120141"/>
                </a:lnTo>
                <a:lnTo>
                  <a:pt x="704722" y="319532"/>
                </a:lnTo>
                <a:lnTo>
                  <a:pt x="41529" y="120141"/>
                </a:lnTo>
                <a:lnTo>
                  <a:pt x="447929" y="383666"/>
                </a:lnTo>
                <a:lnTo>
                  <a:pt x="6350" y="432562"/>
                </a:lnTo>
                <a:lnTo>
                  <a:pt x="361695" y="589152"/>
                </a:lnTo>
                <a:lnTo>
                  <a:pt x="19430" y="728091"/>
                </a:lnTo>
                <a:lnTo>
                  <a:pt x="547369" y="696087"/>
                </a:lnTo>
                <a:lnTo>
                  <a:pt x="461009" y="878586"/>
                </a:lnTo>
                <a:lnTo>
                  <a:pt x="742950" y="780034"/>
                </a:lnTo>
                <a:lnTo>
                  <a:pt x="816991" y="1075690"/>
                </a:lnTo>
                <a:lnTo>
                  <a:pt x="1011935" y="745744"/>
                </a:lnTo>
                <a:lnTo>
                  <a:pt x="1271651" y="983234"/>
                </a:lnTo>
                <a:lnTo>
                  <a:pt x="1344930" y="721994"/>
                </a:lnTo>
                <a:lnTo>
                  <a:pt x="1739265" y="902334"/>
                </a:lnTo>
                <a:lnTo>
                  <a:pt x="1614678" y="647191"/>
                </a:lnTo>
                <a:lnTo>
                  <a:pt x="2069338" y="663956"/>
                </a:lnTo>
                <a:lnTo>
                  <a:pt x="1688083" y="525018"/>
                </a:lnTo>
                <a:lnTo>
                  <a:pt x="2021205" y="408940"/>
                </a:lnTo>
                <a:lnTo>
                  <a:pt x="1601723" y="368427"/>
                </a:lnTo>
                <a:lnTo>
                  <a:pt x="1761363" y="227076"/>
                </a:lnTo>
                <a:lnTo>
                  <a:pt x="1358010" y="269875"/>
                </a:lnTo>
                <a:lnTo>
                  <a:pt x="1393190" y="6350"/>
                </a:lnTo>
                <a:lnTo>
                  <a:pt x="1037843" y="293497"/>
                </a:lnTo>
              </a:path>
            </a:pathLst>
          </a:custGeom>
          <a:ln w="12700">
            <a:solidFill>
              <a:srgbClr val="3333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788720" y="2050542"/>
            <a:ext cx="5016957" cy="3404616"/>
          </a:xfrm>
          <a:custGeom>
            <a:avLst/>
            <a:gdLst>
              <a:gd name="connsiteX0" fmla="*/ 6350 w 5016957"/>
              <a:gd name="connsiteY0" fmla="*/ 6350 h 3404616"/>
              <a:gd name="connsiteX1" fmla="*/ 7112 w 5016957"/>
              <a:gd name="connsiteY1" fmla="*/ 3398266 h 3404616"/>
              <a:gd name="connsiteX2" fmla="*/ 5010607 w 5016957"/>
              <a:gd name="connsiteY2" fmla="*/ 3398266 h 3404616"/>
            </a:gdLst>
            <a:ahLst/>
            <a:cxnLst>
              <a:cxn ang="0">
                <a:pos x="connsiteX0" y="connsiteY0"/>
              </a:cxn>
              <a:cxn ang="1">
                <a:pos x="connsiteX1" y="connsiteY1"/>
              </a:cxn>
              <a:cxn ang="2">
                <a:pos x="connsiteX2" y="connsiteY2"/>
              </a:cxn>
            </a:cxnLst>
            <a:rect l="l" t="t" r="r" b="b"/>
            <a:pathLst>
              <a:path w="5016957" h="3404616">
                <a:moveTo>
                  <a:pt x="6350" y="6350"/>
                </a:moveTo>
                <a:lnTo>
                  <a:pt x="7112" y="3398266"/>
                </a:lnTo>
                <a:lnTo>
                  <a:pt x="5010607" y="339826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5798820" y="5448300"/>
            <a:ext cx="129540" cy="65532"/>
          </a:xfrm>
          <a:custGeom>
            <a:avLst/>
            <a:gdLst>
              <a:gd name="connsiteX0" fmla="*/ 0 w 129540"/>
              <a:gd name="connsiteY0" fmla="*/ 0 h 65532"/>
              <a:gd name="connsiteX1" fmla="*/ 129539 w 129540"/>
              <a:gd name="connsiteY1" fmla="*/ 31622 h 65532"/>
              <a:gd name="connsiteX2" fmla="*/ 0 w 129540"/>
              <a:gd name="connsiteY2" fmla="*/ 65532 h 65532"/>
              <a:gd name="connsiteX3" fmla="*/ 0 w 129540"/>
              <a:gd name="connsiteY3" fmla="*/ 0 h 65532"/>
            </a:gdLst>
            <a:ahLst/>
            <a:cxnLst>
              <a:cxn ang="0">
                <a:pos x="connsiteX0" y="connsiteY0"/>
              </a:cxn>
              <a:cxn ang="1">
                <a:pos x="connsiteX1" y="connsiteY1"/>
              </a:cxn>
              <a:cxn ang="2">
                <a:pos x="connsiteX2" y="connsiteY2"/>
              </a:cxn>
              <a:cxn ang="3">
                <a:pos x="connsiteX3" y="connsiteY3"/>
              </a:cxn>
            </a:cxnLst>
            <a:rect l="l" t="t" r="r" b="b"/>
            <a:pathLst>
              <a:path w="129540" h="65532">
                <a:moveTo>
                  <a:pt x="0" y="0"/>
                </a:moveTo>
                <a:lnTo>
                  <a:pt x="129539" y="31622"/>
                </a:lnTo>
                <a:lnTo>
                  <a:pt x="0" y="65532"/>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5793485" y="5442965"/>
            <a:ext cx="141732" cy="77723"/>
          </a:xfrm>
          <a:custGeom>
            <a:avLst/>
            <a:gdLst>
              <a:gd name="connsiteX0" fmla="*/ 6350 w 141732"/>
              <a:gd name="connsiteY0" fmla="*/ 6350 h 77723"/>
              <a:gd name="connsiteX1" fmla="*/ 135382 w 141732"/>
              <a:gd name="connsiteY1" fmla="*/ 37719 h 77723"/>
              <a:gd name="connsiteX2" fmla="*/ 6350 w 141732"/>
              <a:gd name="connsiteY2" fmla="*/ 71374 h 77723"/>
              <a:gd name="connsiteX3" fmla="*/ 6350 w 141732"/>
              <a:gd name="connsiteY3" fmla="*/ 6350 h 77723"/>
            </a:gdLst>
            <a:ahLst/>
            <a:cxnLst>
              <a:cxn ang="0">
                <a:pos x="connsiteX0" y="connsiteY0"/>
              </a:cxn>
              <a:cxn ang="1">
                <a:pos x="connsiteX1" y="connsiteY1"/>
              </a:cxn>
              <a:cxn ang="2">
                <a:pos x="connsiteX2" y="connsiteY2"/>
              </a:cxn>
              <a:cxn ang="3">
                <a:pos x="connsiteX3" y="connsiteY3"/>
              </a:cxn>
            </a:cxnLst>
            <a:rect l="l" t="t" r="r" b="b"/>
            <a:pathLst>
              <a:path w="141732" h="77723">
                <a:moveTo>
                  <a:pt x="6350" y="6350"/>
                </a:moveTo>
                <a:lnTo>
                  <a:pt x="135382" y="37719"/>
                </a:lnTo>
                <a:lnTo>
                  <a:pt x="6350" y="71374"/>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760476" y="2013204"/>
            <a:ext cx="65531" cy="132588"/>
          </a:xfrm>
          <a:custGeom>
            <a:avLst/>
            <a:gdLst>
              <a:gd name="connsiteX0" fmla="*/ 0 w 65531"/>
              <a:gd name="connsiteY0" fmla="*/ 132588 h 132588"/>
              <a:gd name="connsiteX1" fmla="*/ 33527 w 65531"/>
              <a:gd name="connsiteY1" fmla="*/ 0 h 132588"/>
              <a:gd name="connsiteX2" fmla="*/ 65531 w 65531"/>
              <a:gd name="connsiteY2" fmla="*/ 131063 h 132588"/>
              <a:gd name="connsiteX3" fmla="*/ 0 w 65531"/>
              <a:gd name="connsiteY3" fmla="*/ 132588 h 132588"/>
            </a:gdLst>
            <a:ahLst/>
            <a:cxnLst>
              <a:cxn ang="0">
                <a:pos x="connsiteX0" y="connsiteY0"/>
              </a:cxn>
              <a:cxn ang="1">
                <a:pos x="connsiteX1" y="connsiteY1"/>
              </a:cxn>
              <a:cxn ang="2">
                <a:pos x="connsiteX2" y="connsiteY2"/>
              </a:cxn>
              <a:cxn ang="3">
                <a:pos x="connsiteX3" y="connsiteY3"/>
              </a:cxn>
            </a:cxnLst>
            <a:rect l="l" t="t" r="r" b="b"/>
            <a:pathLst>
              <a:path w="65531" h="132588">
                <a:moveTo>
                  <a:pt x="0" y="132588"/>
                </a:moveTo>
                <a:lnTo>
                  <a:pt x="33527" y="0"/>
                </a:lnTo>
                <a:lnTo>
                  <a:pt x="65531" y="131063"/>
                </a:lnTo>
                <a:lnTo>
                  <a:pt x="0" y="13258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53732" y="2006345"/>
            <a:ext cx="79019" cy="144779"/>
          </a:xfrm>
          <a:custGeom>
            <a:avLst/>
            <a:gdLst>
              <a:gd name="connsiteX0" fmla="*/ 6350 w 79019"/>
              <a:gd name="connsiteY0" fmla="*/ 138430 h 144779"/>
              <a:gd name="connsiteX1" fmla="*/ 40284 w 79019"/>
              <a:gd name="connsiteY1" fmla="*/ 6350 h 144779"/>
              <a:gd name="connsiteX2" fmla="*/ 72669 w 79019"/>
              <a:gd name="connsiteY2" fmla="*/ 136905 h 144779"/>
              <a:gd name="connsiteX3" fmla="*/ 6350 w 79019"/>
              <a:gd name="connsiteY3" fmla="*/ 138430 h 144779"/>
            </a:gdLst>
            <a:ahLst/>
            <a:cxnLst>
              <a:cxn ang="0">
                <a:pos x="connsiteX0" y="connsiteY0"/>
              </a:cxn>
              <a:cxn ang="1">
                <a:pos x="connsiteX1" y="connsiteY1"/>
              </a:cxn>
              <a:cxn ang="2">
                <a:pos x="connsiteX2" y="connsiteY2"/>
              </a:cxn>
              <a:cxn ang="3">
                <a:pos x="connsiteX3" y="connsiteY3"/>
              </a:cxn>
            </a:cxnLst>
            <a:rect l="l" t="t" r="r" b="b"/>
            <a:pathLst>
              <a:path w="79019" h="144779">
                <a:moveTo>
                  <a:pt x="6350" y="138430"/>
                </a:moveTo>
                <a:lnTo>
                  <a:pt x="40284" y="6350"/>
                </a:lnTo>
                <a:lnTo>
                  <a:pt x="72669" y="136905"/>
                </a:lnTo>
                <a:lnTo>
                  <a:pt x="6350" y="13843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797928" y="1901317"/>
            <a:ext cx="5028958" cy="2732277"/>
          </a:xfrm>
          <a:custGeom>
            <a:avLst/>
            <a:gdLst>
              <a:gd name="connsiteX0" fmla="*/ 19050 w 5028958"/>
              <a:gd name="connsiteY0" fmla="*/ 2713227 h 2732277"/>
              <a:gd name="connsiteX1" fmla="*/ 5009908 w 5028958"/>
              <a:gd name="connsiteY1" fmla="*/ 19050 h 2732277"/>
            </a:gdLst>
            <a:ahLst/>
            <a:cxnLst>
              <a:cxn ang="0">
                <a:pos x="connsiteX0" y="connsiteY0"/>
              </a:cxn>
              <a:cxn ang="1">
                <a:pos x="connsiteX1" y="connsiteY1"/>
              </a:cxn>
            </a:cxnLst>
            <a:rect l="l" t="t" r="r" b="b"/>
            <a:pathLst>
              <a:path w="5028958" h="2732277">
                <a:moveTo>
                  <a:pt x="19050" y="2713227"/>
                </a:moveTo>
                <a:lnTo>
                  <a:pt x="5009908" y="19050"/>
                </a:lnTo>
              </a:path>
            </a:pathLst>
          </a:custGeom>
          <a:ln w="381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5757671" y="1840992"/>
            <a:ext cx="187452" cy="129539"/>
          </a:xfrm>
          <a:custGeom>
            <a:avLst/>
            <a:gdLst>
              <a:gd name="connsiteX0" fmla="*/ 0 w 187452"/>
              <a:gd name="connsiteY0" fmla="*/ 47497 h 129539"/>
              <a:gd name="connsiteX1" fmla="*/ 187452 w 187452"/>
              <a:gd name="connsiteY1" fmla="*/ 0 h 129539"/>
              <a:gd name="connsiteX2" fmla="*/ 43815 w 187452"/>
              <a:gd name="connsiteY2" fmla="*/ 129539 h 129539"/>
              <a:gd name="connsiteX3" fmla="*/ 0 w 187452"/>
              <a:gd name="connsiteY3" fmla="*/ 47497 h 129539"/>
            </a:gdLst>
            <a:ahLst/>
            <a:cxnLst>
              <a:cxn ang="0">
                <a:pos x="connsiteX0" y="connsiteY0"/>
              </a:cxn>
              <a:cxn ang="1">
                <a:pos x="connsiteX1" y="connsiteY1"/>
              </a:cxn>
              <a:cxn ang="2">
                <a:pos x="connsiteX2" y="connsiteY2"/>
              </a:cxn>
              <a:cxn ang="3">
                <a:pos x="connsiteX3" y="connsiteY3"/>
              </a:cxn>
            </a:cxnLst>
            <a:rect l="l" t="t" r="r" b="b"/>
            <a:pathLst>
              <a:path w="187452" h="129539">
                <a:moveTo>
                  <a:pt x="0" y="47497"/>
                </a:moveTo>
                <a:lnTo>
                  <a:pt x="187452" y="0"/>
                </a:lnTo>
                <a:lnTo>
                  <a:pt x="43815" y="129539"/>
                </a:lnTo>
                <a:lnTo>
                  <a:pt x="0" y="47497"/>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5740146" y="1823592"/>
            <a:ext cx="224028" cy="167386"/>
          </a:xfrm>
          <a:custGeom>
            <a:avLst/>
            <a:gdLst>
              <a:gd name="connsiteX0" fmla="*/ 19050 w 224028"/>
              <a:gd name="connsiteY0" fmla="*/ 66421 h 167386"/>
              <a:gd name="connsiteX1" fmla="*/ 204977 w 224028"/>
              <a:gd name="connsiteY1" fmla="*/ 19050 h 167386"/>
              <a:gd name="connsiteX2" fmla="*/ 62483 w 224028"/>
              <a:gd name="connsiteY2" fmla="*/ 148336 h 167386"/>
              <a:gd name="connsiteX3" fmla="*/ 19050 w 224028"/>
              <a:gd name="connsiteY3" fmla="*/ 66421 h 167386"/>
            </a:gdLst>
            <a:ahLst/>
            <a:cxnLst>
              <a:cxn ang="0">
                <a:pos x="connsiteX0" y="connsiteY0"/>
              </a:cxn>
              <a:cxn ang="1">
                <a:pos x="connsiteX1" y="connsiteY1"/>
              </a:cxn>
              <a:cxn ang="2">
                <a:pos x="connsiteX2" y="connsiteY2"/>
              </a:cxn>
              <a:cxn ang="3">
                <a:pos x="connsiteX3" y="connsiteY3"/>
              </a:cxn>
            </a:cxnLst>
            <a:rect l="l" t="t" r="r" b="b"/>
            <a:pathLst>
              <a:path w="224028" h="167386">
                <a:moveTo>
                  <a:pt x="19050" y="66421"/>
                </a:moveTo>
                <a:lnTo>
                  <a:pt x="204977" y="19050"/>
                </a:lnTo>
                <a:lnTo>
                  <a:pt x="62483" y="148336"/>
                </a:lnTo>
                <a:lnTo>
                  <a:pt x="19050" y="66421"/>
                </a:lnTo>
              </a:path>
            </a:pathLst>
          </a:custGeom>
          <a:ln w="381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797941" y="4214748"/>
            <a:ext cx="5118861" cy="450850"/>
          </a:xfrm>
          <a:custGeom>
            <a:avLst/>
            <a:gdLst>
              <a:gd name="connsiteX0" fmla="*/ 19050 w 5118861"/>
              <a:gd name="connsiteY0" fmla="*/ 431800 h 450850"/>
              <a:gd name="connsiteX1" fmla="*/ 5099812 w 5118861"/>
              <a:gd name="connsiteY1" fmla="*/ 19050 h 450850"/>
            </a:gdLst>
            <a:ahLst/>
            <a:cxnLst>
              <a:cxn ang="0">
                <a:pos x="connsiteX0" y="connsiteY0"/>
              </a:cxn>
              <a:cxn ang="1">
                <a:pos x="connsiteX1" y="connsiteY1"/>
              </a:cxn>
            </a:cxnLst>
            <a:rect l="l" t="t" r="r" b="b"/>
            <a:pathLst>
              <a:path w="5118861" h="450850">
                <a:moveTo>
                  <a:pt x="19050" y="431800"/>
                </a:moveTo>
                <a:lnTo>
                  <a:pt x="5099812" y="19050"/>
                </a:lnTo>
              </a:path>
            </a:pathLst>
          </a:custGeom>
          <a:ln w="381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5853684" y="4197096"/>
            <a:ext cx="187452" cy="91440"/>
          </a:xfrm>
          <a:custGeom>
            <a:avLst/>
            <a:gdLst>
              <a:gd name="connsiteX0" fmla="*/ 0 w 187452"/>
              <a:gd name="connsiteY0" fmla="*/ 0 h 91440"/>
              <a:gd name="connsiteX1" fmla="*/ 187451 w 187452"/>
              <a:gd name="connsiteY1" fmla="*/ 30225 h 91440"/>
              <a:gd name="connsiteX2" fmla="*/ 6095 w 187452"/>
              <a:gd name="connsiteY2" fmla="*/ 91439 h 91440"/>
              <a:gd name="connsiteX3" fmla="*/ 0 w 187452"/>
              <a:gd name="connsiteY3" fmla="*/ 0 h 91440"/>
            </a:gdLst>
            <a:ahLst/>
            <a:cxnLst>
              <a:cxn ang="0">
                <a:pos x="connsiteX0" y="connsiteY0"/>
              </a:cxn>
              <a:cxn ang="1">
                <a:pos x="connsiteX1" y="connsiteY1"/>
              </a:cxn>
              <a:cxn ang="2">
                <a:pos x="connsiteX2" y="connsiteY2"/>
              </a:cxn>
              <a:cxn ang="3">
                <a:pos x="connsiteX3" y="connsiteY3"/>
              </a:cxn>
            </a:cxnLst>
            <a:rect l="l" t="t" r="r" b="b"/>
            <a:pathLst>
              <a:path w="187452" h="91440">
                <a:moveTo>
                  <a:pt x="0" y="0"/>
                </a:moveTo>
                <a:lnTo>
                  <a:pt x="187451" y="30225"/>
                </a:lnTo>
                <a:lnTo>
                  <a:pt x="6095" y="91439"/>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834760" y="4178172"/>
            <a:ext cx="226822" cy="130810"/>
          </a:xfrm>
          <a:custGeom>
            <a:avLst/>
            <a:gdLst>
              <a:gd name="connsiteX0" fmla="*/ 19050 w 226822"/>
              <a:gd name="connsiteY0" fmla="*/ 19050 h 130810"/>
              <a:gd name="connsiteX1" fmla="*/ 207772 w 226822"/>
              <a:gd name="connsiteY1" fmla="*/ 49657 h 130810"/>
              <a:gd name="connsiteX2" fmla="*/ 25273 w 226822"/>
              <a:gd name="connsiteY2" fmla="*/ 111760 h 130810"/>
              <a:gd name="connsiteX3" fmla="*/ 19050 w 226822"/>
              <a:gd name="connsiteY3" fmla="*/ 19050 h 130810"/>
            </a:gdLst>
            <a:ahLst/>
            <a:cxnLst>
              <a:cxn ang="0">
                <a:pos x="connsiteX0" y="connsiteY0"/>
              </a:cxn>
              <a:cxn ang="1">
                <a:pos x="connsiteX1" y="connsiteY1"/>
              </a:cxn>
              <a:cxn ang="2">
                <a:pos x="connsiteX2" y="connsiteY2"/>
              </a:cxn>
              <a:cxn ang="3">
                <a:pos x="connsiteX3" y="connsiteY3"/>
              </a:cxn>
            </a:cxnLst>
            <a:rect l="l" t="t" r="r" b="b"/>
            <a:pathLst>
              <a:path w="226822" h="130810">
                <a:moveTo>
                  <a:pt x="19050" y="19050"/>
                </a:moveTo>
                <a:lnTo>
                  <a:pt x="207772" y="49657"/>
                </a:lnTo>
                <a:lnTo>
                  <a:pt x="25273" y="111760"/>
                </a:lnTo>
                <a:lnTo>
                  <a:pt x="19050" y="19050"/>
                </a:lnTo>
              </a:path>
            </a:pathLst>
          </a:custGeom>
          <a:ln w="381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6195059" y="2721864"/>
            <a:ext cx="2503932" cy="731520"/>
          </a:xfrm>
          <a:custGeom>
            <a:avLst/>
            <a:gdLst>
              <a:gd name="connsiteX0" fmla="*/ 0 w 2503932"/>
              <a:gd name="connsiteY0" fmla="*/ 0 h 731520"/>
              <a:gd name="connsiteX1" fmla="*/ 0 w 2503932"/>
              <a:gd name="connsiteY1" fmla="*/ 731520 h 731520"/>
              <a:gd name="connsiteX2" fmla="*/ 2503932 w 2503932"/>
              <a:gd name="connsiteY2" fmla="*/ 731520 h 731520"/>
              <a:gd name="connsiteX3" fmla="*/ 2503932 w 2503932"/>
              <a:gd name="connsiteY3" fmla="*/ 0 h 731520"/>
              <a:gd name="connsiteX4" fmla="*/ 0 w 2503932"/>
              <a:gd name="connsiteY4" fmla="*/ 0 h 7315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03932" h="731520">
                <a:moveTo>
                  <a:pt x="0" y="0"/>
                </a:moveTo>
                <a:lnTo>
                  <a:pt x="0" y="731520"/>
                </a:lnTo>
                <a:lnTo>
                  <a:pt x="2503932" y="731520"/>
                </a:lnTo>
                <a:lnTo>
                  <a:pt x="2503932"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6187440" y="2715767"/>
            <a:ext cx="2517647" cy="745235"/>
          </a:xfrm>
          <a:custGeom>
            <a:avLst/>
            <a:gdLst>
              <a:gd name="connsiteX0" fmla="*/ 6350 w 2517647"/>
              <a:gd name="connsiteY0" fmla="*/ 6350 h 745235"/>
              <a:gd name="connsiteX1" fmla="*/ 6350 w 2517647"/>
              <a:gd name="connsiteY1" fmla="*/ 738885 h 745235"/>
              <a:gd name="connsiteX2" fmla="*/ 2511297 w 2517647"/>
              <a:gd name="connsiteY2" fmla="*/ 738885 h 745235"/>
              <a:gd name="connsiteX3" fmla="*/ 2511297 w 2517647"/>
              <a:gd name="connsiteY3" fmla="*/ 6350 h 745235"/>
              <a:gd name="connsiteX4" fmla="*/ 6350 w 2517647"/>
              <a:gd name="connsiteY4" fmla="*/ 6350 h 7452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17647" h="745235">
                <a:moveTo>
                  <a:pt x="6350" y="6350"/>
                </a:moveTo>
                <a:lnTo>
                  <a:pt x="6350" y="738885"/>
                </a:lnTo>
                <a:lnTo>
                  <a:pt x="2511297" y="738885"/>
                </a:lnTo>
                <a:lnTo>
                  <a:pt x="2511297"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7249668" y="1933955"/>
            <a:ext cx="348995" cy="559308"/>
          </a:xfrm>
          <a:custGeom>
            <a:avLst/>
            <a:gdLst>
              <a:gd name="connsiteX0" fmla="*/ 0 w 348995"/>
              <a:gd name="connsiteY0" fmla="*/ 177800 h 559308"/>
              <a:gd name="connsiteX1" fmla="*/ 81152 w 348995"/>
              <a:gd name="connsiteY1" fmla="*/ 177800 h 559308"/>
              <a:gd name="connsiteX2" fmla="*/ 81152 w 348995"/>
              <a:gd name="connsiteY2" fmla="*/ 559308 h 559308"/>
              <a:gd name="connsiteX3" fmla="*/ 268604 w 348995"/>
              <a:gd name="connsiteY3" fmla="*/ 559308 h 559308"/>
              <a:gd name="connsiteX4" fmla="*/ 268604 w 348995"/>
              <a:gd name="connsiteY4" fmla="*/ 177800 h 559308"/>
              <a:gd name="connsiteX5" fmla="*/ 348995 w 348995"/>
              <a:gd name="connsiteY5" fmla="*/ 177800 h 559308"/>
              <a:gd name="connsiteX6" fmla="*/ 176021 w 348995"/>
              <a:gd name="connsiteY6" fmla="*/ 0 h 559308"/>
              <a:gd name="connsiteX7" fmla="*/ 0 w 348995"/>
              <a:gd name="connsiteY7" fmla="*/ 177800 h 5593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8995" h="559308">
                <a:moveTo>
                  <a:pt x="0" y="177800"/>
                </a:moveTo>
                <a:lnTo>
                  <a:pt x="81152" y="177800"/>
                </a:lnTo>
                <a:lnTo>
                  <a:pt x="81152" y="559308"/>
                </a:lnTo>
                <a:lnTo>
                  <a:pt x="268604" y="559308"/>
                </a:lnTo>
                <a:lnTo>
                  <a:pt x="268604" y="177800"/>
                </a:lnTo>
                <a:lnTo>
                  <a:pt x="348995" y="177800"/>
                </a:lnTo>
                <a:lnTo>
                  <a:pt x="176021" y="0"/>
                </a:lnTo>
                <a:lnTo>
                  <a:pt x="0" y="177800"/>
                </a:lnTo>
              </a:path>
            </a:pathLst>
          </a:custGeom>
          <a:solidFill>
            <a:srgbClr val="941CA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7242809" y="1927098"/>
            <a:ext cx="361188" cy="573023"/>
          </a:xfrm>
          <a:custGeom>
            <a:avLst/>
            <a:gdLst>
              <a:gd name="connsiteX0" fmla="*/ 6350 w 361188"/>
              <a:gd name="connsiteY0" fmla="*/ 184530 h 573023"/>
              <a:gd name="connsiteX1" fmla="*/ 87376 w 361188"/>
              <a:gd name="connsiteY1" fmla="*/ 184530 h 573023"/>
              <a:gd name="connsiteX2" fmla="*/ 87376 w 361188"/>
              <a:gd name="connsiteY2" fmla="*/ 566673 h 573023"/>
              <a:gd name="connsiteX3" fmla="*/ 274573 w 361188"/>
              <a:gd name="connsiteY3" fmla="*/ 566673 h 573023"/>
              <a:gd name="connsiteX4" fmla="*/ 274573 w 361188"/>
              <a:gd name="connsiteY4" fmla="*/ 184530 h 573023"/>
              <a:gd name="connsiteX5" fmla="*/ 354838 w 361188"/>
              <a:gd name="connsiteY5" fmla="*/ 184530 h 573023"/>
              <a:gd name="connsiteX6" fmla="*/ 182118 w 361188"/>
              <a:gd name="connsiteY6" fmla="*/ 6350 h 573023"/>
              <a:gd name="connsiteX7" fmla="*/ 6350 w 361188"/>
              <a:gd name="connsiteY7" fmla="*/ 184530 h 5730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61188" h="573023">
                <a:moveTo>
                  <a:pt x="6350" y="184530"/>
                </a:moveTo>
                <a:lnTo>
                  <a:pt x="87376" y="184530"/>
                </a:lnTo>
                <a:lnTo>
                  <a:pt x="87376" y="566673"/>
                </a:lnTo>
                <a:lnTo>
                  <a:pt x="274573" y="566673"/>
                </a:lnTo>
                <a:lnTo>
                  <a:pt x="274573" y="184530"/>
                </a:lnTo>
                <a:lnTo>
                  <a:pt x="354838" y="184530"/>
                </a:lnTo>
                <a:lnTo>
                  <a:pt x="182118" y="6350"/>
                </a:lnTo>
                <a:lnTo>
                  <a:pt x="6350" y="18453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7249668" y="3639311"/>
            <a:ext cx="348995" cy="559308"/>
          </a:xfrm>
          <a:custGeom>
            <a:avLst/>
            <a:gdLst>
              <a:gd name="connsiteX0" fmla="*/ 0 w 348995"/>
              <a:gd name="connsiteY0" fmla="*/ 380746 h 559308"/>
              <a:gd name="connsiteX1" fmla="*/ 81152 w 348995"/>
              <a:gd name="connsiteY1" fmla="*/ 380746 h 559308"/>
              <a:gd name="connsiteX2" fmla="*/ 81152 w 348995"/>
              <a:gd name="connsiteY2" fmla="*/ 0 h 559308"/>
              <a:gd name="connsiteX3" fmla="*/ 268604 w 348995"/>
              <a:gd name="connsiteY3" fmla="*/ 0 h 559308"/>
              <a:gd name="connsiteX4" fmla="*/ 268604 w 348995"/>
              <a:gd name="connsiteY4" fmla="*/ 380746 h 559308"/>
              <a:gd name="connsiteX5" fmla="*/ 348995 w 348995"/>
              <a:gd name="connsiteY5" fmla="*/ 380746 h 559308"/>
              <a:gd name="connsiteX6" fmla="*/ 176021 w 348995"/>
              <a:gd name="connsiteY6" fmla="*/ 559308 h 559308"/>
              <a:gd name="connsiteX7" fmla="*/ 0 w 348995"/>
              <a:gd name="connsiteY7" fmla="*/ 380746 h 5593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8995" h="559308">
                <a:moveTo>
                  <a:pt x="0" y="380746"/>
                </a:moveTo>
                <a:lnTo>
                  <a:pt x="81152" y="380746"/>
                </a:lnTo>
                <a:lnTo>
                  <a:pt x="81152" y="0"/>
                </a:lnTo>
                <a:lnTo>
                  <a:pt x="268604" y="0"/>
                </a:lnTo>
                <a:lnTo>
                  <a:pt x="268604" y="380746"/>
                </a:lnTo>
                <a:lnTo>
                  <a:pt x="348995" y="380746"/>
                </a:lnTo>
                <a:lnTo>
                  <a:pt x="176021" y="559308"/>
                </a:lnTo>
                <a:lnTo>
                  <a:pt x="0" y="380746"/>
                </a:lnTo>
              </a:path>
            </a:pathLst>
          </a:custGeom>
          <a:solidFill>
            <a:srgbClr val="941CA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7242809" y="3632453"/>
            <a:ext cx="361188" cy="571500"/>
          </a:xfrm>
          <a:custGeom>
            <a:avLst/>
            <a:gdLst>
              <a:gd name="connsiteX0" fmla="*/ 6350 w 361188"/>
              <a:gd name="connsiteY0" fmla="*/ 386715 h 571500"/>
              <a:gd name="connsiteX1" fmla="*/ 87376 w 361188"/>
              <a:gd name="connsiteY1" fmla="*/ 386715 h 571500"/>
              <a:gd name="connsiteX2" fmla="*/ 87376 w 361188"/>
              <a:gd name="connsiteY2" fmla="*/ 6350 h 571500"/>
              <a:gd name="connsiteX3" fmla="*/ 274573 w 361188"/>
              <a:gd name="connsiteY3" fmla="*/ 6350 h 571500"/>
              <a:gd name="connsiteX4" fmla="*/ 274573 w 361188"/>
              <a:gd name="connsiteY4" fmla="*/ 386715 h 571500"/>
              <a:gd name="connsiteX5" fmla="*/ 354838 w 361188"/>
              <a:gd name="connsiteY5" fmla="*/ 386715 h 571500"/>
              <a:gd name="connsiteX6" fmla="*/ 182118 w 361188"/>
              <a:gd name="connsiteY6" fmla="*/ 565150 h 571500"/>
              <a:gd name="connsiteX7" fmla="*/ 6350 w 361188"/>
              <a:gd name="connsiteY7" fmla="*/ 386715 h 5715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61188" h="571500">
                <a:moveTo>
                  <a:pt x="6350" y="386715"/>
                </a:moveTo>
                <a:lnTo>
                  <a:pt x="87376" y="386715"/>
                </a:lnTo>
                <a:lnTo>
                  <a:pt x="87376" y="6350"/>
                </a:lnTo>
                <a:lnTo>
                  <a:pt x="274573" y="6350"/>
                </a:lnTo>
                <a:lnTo>
                  <a:pt x="274573" y="386715"/>
                </a:lnTo>
                <a:lnTo>
                  <a:pt x="354838" y="386715"/>
                </a:lnTo>
                <a:lnTo>
                  <a:pt x="182118" y="565150"/>
                </a:lnTo>
                <a:lnTo>
                  <a:pt x="6350" y="38671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810780" y="5081015"/>
            <a:ext cx="4632947" cy="156971"/>
          </a:xfrm>
          <a:custGeom>
            <a:avLst/>
            <a:gdLst>
              <a:gd name="connsiteX0" fmla="*/ 6350 w 4632947"/>
              <a:gd name="connsiteY0" fmla="*/ 150622 h 156971"/>
              <a:gd name="connsiteX1" fmla="*/ 4626597 w 4632947"/>
              <a:gd name="connsiteY1" fmla="*/ 6350 h 156971"/>
            </a:gdLst>
            <a:ahLst/>
            <a:cxnLst>
              <a:cxn ang="0">
                <a:pos x="connsiteX0" y="connsiteY0"/>
              </a:cxn>
              <a:cxn ang="1">
                <a:pos x="connsiteX1" y="connsiteY1"/>
              </a:cxn>
            </a:cxnLst>
            <a:rect l="l" t="t" r="r" b="b"/>
            <a:pathLst>
              <a:path w="4632947" h="156971">
                <a:moveTo>
                  <a:pt x="6350" y="150622"/>
                </a:moveTo>
                <a:lnTo>
                  <a:pt x="462659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810780" y="4648200"/>
            <a:ext cx="4632947" cy="301752"/>
          </a:xfrm>
          <a:custGeom>
            <a:avLst/>
            <a:gdLst>
              <a:gd name="connsiteX0" fmla="*/ 6350 w 4632947"/>
              <a:gd name="connsiteY0" fmla="*/ 295402 h 301752"/>
              <a:gd name="connsiteX1" fmla="*/ 4626597 w 4632947"/>
              <a:gd name="connsiteY1" fmla="*/ 6350 h 301752"/>
            </a:gdLst>
            <a:ahLst/>
            <a:cxnLst>
              <a:cxn ang="0">
                <a:pos x="connsiteX0" y="connsiteY0"/>
              </a:cxn>
              <a:cxn ang="1">
                <a:pos x="connsiteX1" y="connsiteY1"/>
              </a:cxn>
            </a:cxnLst>
            <a:rect l="l" t="t" r="r" b="b"/>
            <a:pathLst>
              <a:path w="4632947" h="301752">
                <a:moveTo>
                  <a:pt x="6350" y="295402"/>
                </a:moveTo>
                <a:lnTo>
                  <a:pt x="462659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5431663" y="4287011"/>
            <a:ext cx="24892" cy="1167383"/>
          </a:xfrm>
          <a:custGeom>
            <a:avLst/>
            <a:gdLst>
              <a:gd name="connsiteX0" fmla="*/ 6350 w 24892"/>
              <a:gd name="connsiteY0" fmla="*/ 6350 h 1167383"/>
              <a:gd name="connsiteX1" fmla="*/ 6350 w 24892"/>
              <a:gd name="connsiteY1" fmla="*/ 1161034 h 1167383"/>
            </a:gdLst>
            <a:ahLst/>
            <a:cxnLst>
              <a:cxn ang="0">
                <a:pos x="connsiteX0" y="connsiteY0"/>
              </a:cxn>
              <a:cxn ang="1">
                <a:pos x="connsiteX1" y="connsiteY1"/>
              </a:cxn>
            </a:cxnLst>
            <a:rect l="l" t="t" r="r" b="b"/>
            <a:pathLst>
              <a:path w="24892" h="1167383">
                <a:moveTo>
                  <a:pt x="6350" y="6350"/>
                </a:moveTo>
                <a:lnTo>
                  <a:pt x="6350" y="116103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768095" y="2217420"/>
            <a:ext cx="4748784" cy="2420111"/>
          </a:xfrm>
          <a:custGeom>
            <a:avLst/>
            <a:gdLst>
              <a:gd name="connsiteX0" fmla="*/ 0 w 4748784"/>
              <a:gd name="connsiteY0" fmla="*/ 2420111 h 2420111"/>
              <a:gd name="connsiteX1" fmla="*/ 4748783 w 4748784"/>
              <a:gd name="connsiteY1" fmla="*/ 2014727 h 2420111"/>
              <a:gd name="connsiteX2" fmla="*/ 4576063 w 4748784"/>
              <a:gd name="connsiteY2" fmla="*/ 0 h 2420111"/>
              <a:gd name="connsiteX3" fmla="*/ 0 w 4748784"/>
              <a:gd name="connsiteY3" fmla="*/ 2420111 h 2420111"/>
            </a:gdLst>
            <a:ahLst/>
            <a:cxnLst>
              <a:cxn ang="0">
                <a:pos x="connsiteX0" y="connsiteY0"/>
              </a:cxn>
              <a:cxn ang="1">
                <a:pos x="connsiteX1" y="connsiteY1"/>
              </a:cxn>
              <a:cxn ang="2">
                <a:pos x="connsiteX2" y="connsiteY2"/>
              </a:cxn>
              <a:cxn ang="3">
                <a:pos x="connsiteX3" y="connsiteY3"/>
              </a:cxn>
            </a:cxnLst>
            <a:rect l="l" t="t" r="r" b="b"/>
            <a:pathLst>
              <a:path w="4748784" h="2420111">
                <a:moveTo>
                  <a:pt x="0" y="2420111"/>
                </a:moveTo>
                <a:lnTo>
                  <a:pt x="4748783" y="2014727"/>
                </a:lnTo>
                <a:lnTo>
                  <a:pt x="4576063" y="0"/>
                </a:lnTo>
                <a:lnTo>
                  <a:pt x="0" y="2420111"/>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33400" y="5588000"/>
            <a:ext cx="165100" cy="292100"/>
          </a:xfrm>
          <a:prstGeom prst="rect">
            <a:avLst/>
          </a:prstGeom>
          <a:noFill/>
        </p:spPr>
        <p:txBody>
          <a:bodyPr wrap="none" lIns="0" tIns="0" rIns="0" rtlCol="0">
            <a:spAutoFit/>
          </a:bodyPr>
          <a:lstStyle/>
          <a:p>
            <a:pPr>
              <a:lnSpc>
                <a:spcPts val="2300"/>
              </a:lnSpc>
            </a:pPr>
            <a:r>
              <a:rPr lang="en-US" altLang="zh-CN" sz="2605" b="1" dirty="0">
                <a:solidFill>
                  <a:srgbClr val="000000"/>
                </a:solidFill>
                <a:latin typeface="Times New Roman" panose="02020603050405020304" pitchFamily="18" charset="0"/>
                <a:cs typeface="Times New Roman" panose="02020603050405020304" pitchFamily="18" charset="0"/>
              </a:rPr>
              <a:t>0</a:t>
            </a:r>
          </a:p>
        </p:txBody>
      </p:sp>
      <p:sp>
        <p:nvSpPr>
          <p:cNvPr id="28" name="TextBox 1"/>
          <p:cNvSpPr txBox="1"/>
          <p:nvPr/>
        </p:nvSpPr>
        <p:spPr>
          <a:xfrm>
            <a:off x="4000500" y="4445000"/>
            <a:ext cx="914400" cy="228600"/>
          </a:xfrm>
          <a:prstGeom prst="rect">
            <a:avLst/>
          </a:prstGeom>
          <a:noFill/>
        </p:spPr>
        <p:txBody>
          <a:bodyPr wrap="none" lIns="0" tIns="0" rIns="0" rtlCol="0">
            <a:spAutoFit/>
          </a:bodyPr>
          <a:lstStyle/>
          <a:p>
            <a:pPr>
              <a:lnSpc>
                <a:spcPts val="1800"/>
              </a:lnSpc>
            </a:pPr>
            <a:r>
              <a:rPr lang="en-US" altLang="zh-CN" sz="1800" dirty="0">
                <a:solidFill>
                  <a:srgbClr val="000000"/>
                </a:solidFill>
                <a:latin typeface="Microsoft YaHei UI" panose="020B0503020204020204" pitchFamily="18" charset="-122"/>
                <a:cs typeface="Microsoft YaHei UI" panose="020B0503020204020204" pitchFamily="18" charset="-122"/>
              </a:rPr>
              <a:t>细分市场</a:t>
            </a:r>
          </a:p>
        </p:txBody>
      </p:sp>
      <p:sp>
        <p:nvSpPr>
          <p:cNvPr id="29" name="TextBox 1"/>
          <p:cNvSpPr txBox="1"/>
          <p:nvPr/>
        </p:nvSpPr>
        <p:spPr>
          <a:xfrm>
            <a:off x="5041900" y="4368800"/>
            <a:ext cx="152400" cy="203200"/>
          </a:xfrm>
          <a:prstGeom prst="rect">
            <a:avLst/>
          </a:prstGeom>
          <a:noFill/>
        </p:spPr>
        <p:txBody>
          <a:bodyPr wrap="none" lIns="0" tIns="0" rIns="0" rtlCol="0">
            <a:spAutoFit/>
          </a:bodyPr>
          <a:lstStyle/>
          <a:p>
            <a:pPr>
              <a:lnSpc>
                <a:spcPts val="1600"/>
              </a:lnSpc>
            </a:pPr>
            <a:r>
              <a:rPr lang="en-US" altLang="zh-CN" sz="1800" dirty="0">
                <a:solidFill>
                  <a:srgbClr val="000000"/>
                </a:solidFill>
                <a:latin typeface="Times New Roman" panose="02020603050405020304" pitchFamily="18" charset="0"/>
                <a:cs typeface="Times New Roman" panose="02020603050405020304" pitchFamily="18" charset="0"/>
              </a:rPr>
              <a:t>A</a:t>
            </a:r>
          </a:p>
        </p:txBody>
      </p:sp>
      <p:sp>
        <p:nvSpPr>
          <p:cNvPr id="30" name="TextBox 1"/>
          <p:cNvSpPr txBox="1"/>
          <p:nvPr/>
        </p:nvSpPr>
        <p:spPr>
          <a:xfrm>
            <a:off x="6591300" y="4305300"/>
            <a:ext cx="1778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初步的收入目标</a:t>
            </a:r>
          </a:p>
        </p:txBody>
      </p:sp>
      <p:sp>
        <p:nvSpPr>
          <p:cNvPr id="31" name="TextBox 1"/>
          <p:cNvSpPr txBox="1"/>
          <p:nvPr/>
        </p:nvSpPr>
        <p:spPr>
          <a:xfrm>
            <a:off x="520700" y="482600"/>
            <a:ext cx="7442200" cy="2971800"/>
          </a:xfrm>
          <a:prstGeom prst="rect">
            <a:avLst/>
          </a:prstGeom>
          <a:noFill/>
        </p:spPr>
        <p:txBody>
          <a:bodyPr wrap="none" lIns="0" tIns="0" rIns="0" rtlCol="0">
            <a:spAutoFit/>
          </a:bodyPr>
          <a:lstStyle/>
          <a:p>
            <a:pPr>
              <a:lnSpc>
                <a:spcPts val="3500"/>
              </a:lnSpc>
              <a:tabLst>
                <a:tab pos="25400" algn="l"/>
                <a:tab pos="304800" algn="l"/>
                <a:tab pos="6248400" algn="l"/>
                <a:tab pos="6426200" algn="l"/>
              </a:tabLst>
            </a:pPr>
            <a:r>
              <a:rPr lang="en-US" altLang="zh-CN" dirty="0"/>
              <a:t>	</a:t>
            </a:r>
            <a:r>
              <a:rPr lang="en-US" altLang="zh-CN" sz="2800" dirty="0">
                <a:solidFill>
                  <a:srgbClr val="C00000"/>
                </a:solidFill>
                <a:latin typeface="Microsoft YaHei UI" panose="020B0503020204020204" pitchFamily="18" charset="-122"/>
                <a:cs typeface="Microsoft YaHei UI" panose="020B0503020204020204" pitchFamily="18" charset="-122"/>
              </a:rPr>
              <a:t>设定财务目标，进行细分市场的收入差距分析</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500"/>
              </a:lnSpc>
              <a:tabLst>
                <a:tab pos="25400" algn="l"/>
                <a:tab pos="304800" algn="l"/>
                <a:tab pos="6248400" algn="l"/>
                <a:tab pos="6426200" algn="l"/>
              </a:tabLst>
            </a:pPr>
            <a:r>
              <a:rPr lang="en-US" altLang="zh-CN" dirty="0"/>
              <a:t>				</a:t>
            </a:r>
            <a:r>
              <a:rPr lang="en-US" altLang="zh-CN" sz="2005" dirty="0">
                <a:solidFill>
                  <a:srgbClr val="000000"/>
                </a:solidFill>
                <a:latin typeface="Microsoft YaHei UI" panose="020B0503020204020204" pitchFamily="18" charset="-122"/>
                <a:cs typeface="Microsoft YaHei UI" panose="020B0503020204020204" pitchFamily="18" charset="-122"/>
              </a:rPr>
              <a:t>财务目标</a:t>
            </a:r>
          </a:p>
          <a:p>
            <a:pPr>
              <a:lnSpc>
                <a:spcPts val="1000"/>
              </a:lnSpc>
            </a:pPr>
            <a:endParaRPr lang="en-US" altLang="zh-CN" dirty="0"/>
          </a:p>
          <a:p>
            <a:pPr>
              <a:lnSpc>
                <a:spcPts val="2200"/>
              </a:lnSpc>
              <a:tabLst>
                <a:tab pos="25400" algn="l"/>
                <a:tab pos="304800" algn="l"/>
                <a:tab pos="6248400" algn="l"/>
                <a:tab pos="6426200" algn="l"/>
              </a:tabLst>
            </a:pPr>
            <a:r>
              <a:rPr lang="en-US" altLang="zh-CN" dirty="0"/>
              <a:t>		</a:t>
            </a:r>
            <a:r>
              <a:rPr lang="en-US" altLang="zh-CN" sz="1895" dirty="0">
                <a:solidFill>
                  <a:srgbClr val="000000"/>
                </a:solidFill>
                <a:latin typeface="Microsoft YaHei UI" panose="020B0503020204020204" pitchFamily="18" charset="-122"/>
                <a:cs typeface="Microsoft YaHei UI" panose="020B0503020204020204" pitchFamily="18" charset="-122"/>
              </a:rPr>
              <a:t>收入</a:t>
            </a:r>
            <a:r>
              <a:rPr lang="en-US" altLang="zh-CN" sz="1895" dirty="0">
                <a:solidFill>
                  <a:srgbClr val="000000"/>
                </a:solidFill>
                <a:latin typeface="Times New Roman" panose="02020603050405020304" pitchFamily="18" charset="0"/>
                <a:cs typeface="Times New Roman" panose="02020603050405020304" pitchFamily="18" charset="0"/>
              </a:rPr>
              <a:t>/</a:t>
            </a:r>
            <a:r>
              <a:rPr lang="en-US" altLang="zh-CN" sz="1895" dirty="0">
                <a:solidFill>
                  <a:srgbClr val="000000"/>
                </a:solidFill>
                <a:latin typeface="Microsoft YaHei UI" panose="020B0503020204020204" pitchFamily="18" charset="-122"/>
                <a:cs typeface="Microsoft YaHei UI" panose="020B0503020204020204" pitchFamily="18" charset="-122"/>
              </a:rPr>
              <a:t>利润</a:t>
            </a:r>
          </a:p>
          <a:p>
            <a:pPr>
              <a:lnSpc>
                <a:spcPts val="1000"/>
              </a:lnSpc>
            </a:pPr>
            <a:endParaRPr lang="en-US" altLang="zh-CN" dirty="0"/>
          </a:p>
          <a:p>
            <a:pPr>
              <a:lnSpc>
                <a:spcPts val="2400"/>
              </a:lnSpc>
              <a:tabLst>
                <a:tab pos="25400" algn="l"/>
                <a:tab pos="304800" algn="l"/>
                <a:tab pos="6248400" algn="l"/>
                <a:tab pos="6426200" algn="l"/>
              </a:tabLst>
            </a:pPr>
            <a:r>
              <a:rPr lang="en-US" altLang="zh-CN" sz="260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500"/>
              </a:lnSpc>
              <a:tabLst>
                <a:tab pos="25400" algn="l"/>
                <a:tab pos="304800" algn="l"/>
                <a:tab pos="6248400" algn="l"/>
                <a:tab pos="6426200" algn="l"/>
              </a:tabLst>
            </a:pPr>
            <a:r>
              <a:rPr lang="en-US" altLang="zh-CN" dirty="0"/>
              <a:t>			</a:t>
            </a:r>
            <a:r>
              <a:rPr lang="en-US" altLang="zh-CN" sz="2005" dirty="0">
                <a:solidFill>
                  <a:srgbClr val="000000"/>
                </a:solidFill>
                <a:latin typeface="Microsoft YaHei UI" panose="020B0503020204020204" pitchFamily="18" charset="-122"/>
                <a:cs typeface="Microsoft YaHei UI" panose="020B0503020204020204" pitchFamily="18" charset="-122"/>
              </a:rPr>
              <a:t>计划缺口</a:t>
            </a:r>
          </a:p>
        </p:txBody>
      </p:sp>
      <p:sp>
        <p:nvSpPr>
          <p:cNvPr id="32" name="TextBox 1"/>
          <p:cNvSpPr txBox="1"/>
          <p:nvPr/>
        </p:nvSpPr>
        <p:spPr>
          <a:xfrm>
            <a:off x="4013200" y="4864100"/>
            <a:ext cx="1206500" cy="622300"/>
          </a:xfrm>
          <a:prstGeom prst="rect">
            <a:avLst/>
          </a:prstGeom>
          <a:noFill/>
        </p:spPr>
        <p:txBody>
          <a:bodyPr wrap="none" lIns="0" tIns="0" rIns="0" rtlCol="0">
            <a:spAutoFit/>
          </a:bodyPr>
          <a:lstStyle/>
          <a:p>
            <a:pPr>
              <a:lnSpc>
                <a:spcPts val="1900"/>
              </a:lnSpc>
              <a:tabLst>
                <a:tab pos="254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细分市场</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Times New Roman" panose="02020603050405020304" pitchFamily="18" charset="0"/>
                <a:cs typeface="Times New Roman" panose="02020603050405020304" pitchFamily="18" charset="0"/>
              </a:rPr>
              <a:t>B</a:t>
            </a:r>
          </a:p>
          <a:p>
            <a:pPr>
              <a:lnSpc>
                <a:spcPts val="1000"/>
              </a:lnSpc>
            </a:pPr>
            <a:endParaRPr lang="en-US" altLang="zh-CN" dirty="0"/>
          </a:p>
          <a:p>
            <a:pPr>
              <a:lnSpc>
                <a:spcPts val="2000"/>
              </a:lnSpc>
              <a:tabLst>
                <a:tab pos="254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细分市场</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Times New Roman" panose="02020603050405020304" pitchFamily="18" charset="0"/>
                <a:cs typeface="Times New Roman" panose="02020603050405020304" pitchFamily="18" charset="0"/>
              </a:rPr>
              <a:t>C</a:t>
            </a:r>
          </a:p>
        </p:txBody>
      </p:sp>
      <p:sp>
        <p:nvSpPr>
          <p:cNvPr id="33" name="TextBox 1"/>
          <p:cNvSpPr txBox="1"/>
          <p:nvPr/>
        </p:nvSpPr>
        <p:spPr>
          <a:xfrm>
            <a:off x="1549400" y="5727700"/>
            <a:ext cx="5080000" cy="787400"/>
          </a:xfrm>
          <a:prstGeom prst="rect">
            <a:avLst/>
          </a:prstGeom>
          <a:noFill/>
        </p:spPr>
        <p:txBody>
          <a:bodyPr wrap="none" lIns="0" tIns="0" rIns="0" rtlCol="0">
            <a:spAutoFit/>
          </a:bodyPr>
          <a:lstStyle/>
          <a:p>
            <a:pPr>
              <a:lnSpc>
                <a:spcPts val="1800"/>
              </a:lnSpc>
              <a:tabLst>
                <a:tab pos="1282700" algn="l"/>
              </a:tabLst>
            </a:pPr>
            <a:r>
              <a:rPr lang="en-US" altLang="zh-CN" dirty="0"/>
              <a:t>	</a:t>
            </a:r>
            <a:r>
              <a:rPr lang="en-US" altLang="zh-CN" sz="1895" dirty="0">
                <a:solidFill>
                  <a:srgbClr val="000000"/>
                </a:solidFill>
                <a:latin typeface="Microsoft YaHei UI" panose="020B0503020204020204" pitchFamily="18" charset="-122"/>
                <a:cs typeface="Microsoft YaHei UI" panose="020B0503020204020204" pitchFamily="18" charset="-122"/>
              </a:rPr>
              <a:t>时间</a:t>
            </a:r>
          </a:p>
          <a:p>
            <a:pPr>
              <a:lnSpc>
                <a:spcPts val="1000"/>
              </a:lnSpc>
            </a:pPr>
            <a:endParaRPr lang="en-US" altLang="zh-CN" dirty="0"/>
          </a:p>
          <a:p>
            <a:pPr>
              <a:lnSpc>
                <a:spcPts val="3300"/>
              </a:lnSpc>
              <a:tabLst>
                <a:tab pos="1282700" algn="l"/>
              </a:tabLst>
            </a:pPr>
            <a:r>
              <a:rPr lang="en-US" altLang="zh-CN" sz="2005" dirty="0">
                <a:solidFill>
                  <a:srgbClr val="C00000"/>
                </a:solidFill>
                <a:latin typeface="Microsoft YaHei UI" panose="020B0503020204020204" pitchFamily="18" charset="-122"/>
                <a:cs typeface="Microsoft YaHei UI" panose="020B0503020204020204" pitchFamily="18" charset="-122"/>
              </a:rPr>
              <a:t>根据产品线的愿景、使命、目标明确财务目标</a:t>
            </a:r>
          </a:p>
        </p:txBody>
      </p:sp>
      <p:sp>
        <p:nvSpPr>
          <p:cNvPr id="27" name="日期占位符 26"/>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84047" y="4223003"/>
            <a:ext cx="2333244" cy="926566"/>
          </a:xfrm>
          <a:custGeom>
            <a:avLst/>
            <a:gdLst>
              <a:gd name="connsiteX0" fmla="*/ 2333244 w 2333244"/>
              <a:gd name="connsiteY0" fmla="*/ 511429 h 926566"/>
              <a:gd name="connsiteX1" fmla="*/ 2329434 w 2333244"/>
              <a:gd name="connsiteY1" fmla="*/ 557276 h 926566"/>
              <a:gd name="connsiteX2" fmla="*/ 2303399 w 2333244"/>
              <a:gd name="connsiteY2" fmla="*/ 611505 h 926566"/>
              <a:gd name="connsiteX3" fmla="*/ 1968753 w 2333244"/>
              <a:gd name="connsiteY3" fmla="*/ 815340 h 926566"/>
              <a:gd name="connsiteX4" fmla="*/ 1396619 w 2333244"/>
              <a:gd name="connsiteY4" fmla="*/ 919099 h 926566"/>
              <a:gd name="connsiteX5" fmla="*/ 746429 w 2333244"/>
              <a:gd name="connsiteY5" fmla="*/ 900049 h 926566"/>
              <a:gd name="connsiteX6" fmla="*/ 634110 w 2333244"/>
              <a:gd name="connsiteY6" fmla="*/ 884809 h 926566"/>
              <a:gd name="connsiteX7" fmla="*/ 546252 w 2333244"/>
              <a:gd name="connsiteY7" fmla="*/ 867283 h 926566"/>
              <a:gd name="connsiteX8" fmla="*/ 449986 w 2333244"/>
              <a:gd name="connsiteY8" fmla="*/ 844296 h 926566"/>
              <a:gd name="connsiteX9" fmla="*/ 371297 w 2333244"/>
              <a:gd name="connsiteY9" fmla="*/ 818388 h 926566"/>
              <a:gd name="connsiteX10" fmla="*/ 294906 w 2333244"/>
              <a:gd name="connsiteY10" fmla="*/ 794004 h 926566"/>
              <a:gd name="connsiteX11" fmla="*/ 215442 w 2333244"/>
              <a:gd name="connsiteY11" fmla="*/ 760349 h 926566"/>
              <a:gd name="connsiteX12" fmla="*/ 150507 w 2333244"/>
              <a:gd name="connsiteY12" fmla="*/ 729869 h 926566"/>
              <a:gd name="connsiteX13" fmla="*/ 94729 w 2333244"/>
              <a:gd name="connsiteY13" fmla="*/ 691642 h 926566"/>
              <a:gd name="connsiteX14" fmla="*/ 48895 w 2333244"/>
              <a:gd name="connsiteY14" fmla="*/ 654304 h 926566"/>
              <a:gd name="connsiteX15" fmla="*/ 15278 w 2333244"/>
              <a:gd name="connsiteY15" fmla="*/ 607695 h 926566"/>
              <a:gd name="connsiteX16" fmla="*/ 761 w 2333244"/>
              <a:gd name="connsiteY16" fmla="*/ 560324 h 926566"/>
              <a:gd name="connsiteX17" fmla="*/ 0 w 2333244"/>
              <a:gd name="connsiteY17" fmla="*/ 519938 h 926566"/>
              <a:gd name="connsiteX18" fmla="*/ 5346 w 2333244"/>
              <a:gd name="connsiteY18" fmla="*/ 477901 h 926566"/>
              <a:gd name="connsiteX19" fmla="*/ 36664 w 2333244"/>
              <a:gd name="connsiteY19" fmla="*/ 422148 h 926566"/>
              <a:gd name="connsiteX20" fmla="*/ 273507 w 2333244"/>
              <a:gd name="connsiteY20" fmla="*/ 270255 h 926566"/>
              <a:gd name="connsiteX21" fmla="*/ 335394 w 2333244"/>
              <a:gd name="connsiteY21" fmla="*/ 247396 h 926566"/>
              <a:gd name="connsiteX22" fmla="*/ 391934 w 2333244"/>
              <a:gd name="connsiteY22" fmla="*/ 226695 h 926566"/>
              <a:gd name="connsiteX23" fmla="*/ 470623 w 2333244"/>
              <a:gd name="connsiteY23" fmla="*/ 209930 h 926566"/>
              <a:gd name="connsiteX24" fmla="*/ 551599 w 2333244"/>
              <a:gd name="connsiteY24" fmla="*/ 190880 h 926566"/>
              <a:gd name="connsiteX25" fmla="*/ 633349 w 2333244"/>
              <a:gd name="connsiteY25" fmla="*/ 174879 h 926566"/>
              <a:gd name="connsiteX26" fmla="*/ 1244600 w 2333244"/>
              <a:gd name="connsiteY26" fmla="*/ 133604 h 926566"/>
              <a:gd name="connsiteX27" fmla="*/ 1728216 w 2333244"/>
              <a:gd name="connsiteY27" fmla="*/ 184785 h 926566"/>
              <a:gd name="connsiteX28" fmla="*/ 2151379 w 2333244"/>
              <a:gd name="connsiteY28" fmla="*/ 0 h 926566"/>
              <a:gd name="connsiteX29" fmla="*/ 1890903 w 2333244"/>
              <a:gd name="connsiteY29" fmla="*/ 219075 h 926566"/>
              <a:gd name="connsiteX30" fmla="*/ 2212594 w 2333244"/>
              <a:gd name="connsiteY30" fmla="*/ 351917 h 926566"/>
              <a:gd name="connsiteX31" fmla="*/ 2248407 w 2333244"/>
              <a:gd name="connsiteY31" fmla="*/ 385572 h 926566"/>
              <a:gd name="connsiteX32" fmla="*/ 2296541 w 2333244"/>
              <a:gd name="connsiteY32" fmla="*/ 429767 h 926566"/>
              <a:gd name="connsiteX33" fmla="*/ 2321052 w 2333244"/>
              <a:gd name="connsiteY33" fmla="*/ 468757 h 926566"/>
              <a:gd name="connsiteX34" fmla="*/ 2333244 w 2333244"/>
              <a:gd name="connsiteY34" fmla="*/ 511429 h 9265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2333244" h="926566">
                <a:moveTo>
                  <a:pt x="2333244" y="511429"/>
                </a:moveTo>
                <a:lnTo>
                  <a:pt x="2329434" y="557276"/>
                </a:lnTo>
                <a:lnTo>
                  <a:pt x="2303399" y="611505"/>
                </a:lnTo>
                <a:cubicBezTo>
                  <a:pt x="2243454" y="712470"/>
                  <a:pt x="2073402" y="779272"/>
                  <a:pt x="1968753" y="815340"/>
                </a:cubicBezTo>
                <a:cubicBezTo>
                  <a:pt x="1783841" y="879855"/>
                  <a:pt x="1590802" y="903605"/>
                  <a:pt x="1396619" y="919099"/>
                </a:cubicBezTo>
                <a:cubicBezTo>
                  <a:pt x="1178560" y="933196"/>
                  <a:pt x="963040" y="927735"/>
                  <a:pt x="746429" y="900049"/>
                </a:cubicBezTo>
                <a:lnTo>
                  <a:pt x="634110" y="884809"/>
                </a:lnTo>
                <a:lnTo>
                  <a:pt x="546252" y="867283"/>
                </a:lnTo>
                <a:lnTo>
                  <a:pt x="449986" y="844296"/>
                </a:lnTo>
                <a:lnTo>
                  <a:pt x="371297" y="818388"/>
                </a:lnTo>
                <a:lnTo>
                  <a:pt x="294906" y="794004"/>
                </a:lnTo>
                <a:lnTo>
                  <a:pt x="215442" y="760349"/>
                </a:lnTo>
                <a:lnTo>
                  <a:pt x="150507" y="729869"/>
                </a:lnTo>
                <a:lnTo>
                  <a:pt x="94729" y="691642"/>
                </a:lnTo>
                <a:lnTo>
                  <a:pt x="48895" y="654304"/>
                </a:lnTo>
                <a:lnTo>
                  <a:pt x="15278" y="607695"/>
                </a:lnTo>
                <a:lnTo>
                  <a:pt x="761" y="560324"/>
                </a:lnTo>
                <a:lnTo>
                  <a:pt x="0" y="519938"/>
                </a:lnTo>
                <a:lnTo>
                  <a:pt x="5346" y="477901"/>
                </a:lnTo>
                <a:lnTo>
                  <a:pt x="36664" y="422148"/>
                </a:lnTo>
                <a:cubicBezTo>
                  <a:pt x="111061" y="342646"/>
                  <a:pt x="176949" y="314452"/>
                  <a:pt x="273507" y="270255"/>
                </a:cubicBezTo>
                <a:lnTo>
                  <a:pt x="335394" y="247396"/>
                </a:lnTo>
                <a:lnTo>
                  <a:pt x="391934" y="226695"/>
                </a:lnTo>
                <a:lnTo>
                  <a:pt x="470623" y="209930"/>
                </a:lnTo>
                <a:lnTo>
                  <a:pt x="551599" y="190880"/>
                </a:lnTo>
                <a:lnTo>
                  <a:pt x="633349" y="174879"/>
                </a:lnTo>
                <a:cubicBezTo>
                  <a:pt x="824649" y="137160"/>
                  <a:pt x="1049527" y="134747"/>
                  <a:pt x="1244600" y="133604"/>
                </a:cubicBezTo>
                <a:cubicBezTo>
                  <a:pt x="1402587" y="135255"/>
                  <a:pt x="1571878" y="158115"/>
                  <a:pt x="1728216" y="184785"/>
                </a:cubicBezTo>
                <a:lnTo>
                  <a:pt x="2151379" y="0"/>
                </a:lnTo>
                <a:lnTo>
                  <a:pt x="1890903" y="219075"/>
                </a:lnTo>
                <a:cubicBezTo>
                  <a:pt x="2016632" y="252476"/>
                  <a:pt x="2099563" y="288544"/>
                  <a:pt x="2212594" y="351917"/>
                </a:cubicBezTo>
                <a:lnTo>
                  <a:pt x="2248407" y="385572"/>
                </a:lnTo>
                <a:lnTo>
                  <a:pt x="2296541" y="429767"/>
                </a:lnTo>
                <a:lnTo>
                  <a:pt x="2321052" y="468757"/>
                </a:lnTo>
                <a:lnTo>
                  <a:pt x="2333244" y="511429"/>
                </a:lnTo>
              </a:path>
            </a:pathLst>
          </a:custGeom>
          <a:solidFill>
            <a:srgbClr val="DCDC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77964" y="4216908"/>
            <a:ext cx="2345423" cy="938758"/>
          </a:xfrm>
          <a:custGeom>
            <a:avLst/>
            <a:gdLst>
              <a:gd name="connsiteX0" fmla="*/ 2339073 w 2345423"/>
              <a:gd name="connsiteY0" fmla="*/ 517525 h 938758"/>
              <a:gd name="connsiteX1" fmla="*/ 2335263 w 2345423"/>
              <a:gd name="connsiteY1" fmla="*/ 563371 h 938758"/>
              <a:gd name="connsiteX2" fmla="*/ 2309228 w 2345423"/>
              <a:gd name="connsiteY2" fmla="*/ 617473 h 938758"/>
              <a:gd name="connsiteX3" fmla="*/ 1974710 w 2345423"/>
              <a:gd name="connsiteY3" fmla="*/ 821182 h 938758"/>
              <a:gd name="connsiteX4" fmla="*/ 1402575 w 2345423"/>
              <a:gd name="connsiteY4" fmla="*/ 924940 h 938758"/>
              <a:gd name="connsiteX5" fmla="*/ 752602 w 2345423"/>
              <a:gd name="connsiteY5" fmla="*/ 905890 h 938758"/>
              <a:gd name="connsiteX6" fmla="*/ 640321 w 2345423"/>
              <a:gd name="connsiteY6" fmla="*/ 890651 h 938758"/>
              <a:gd name="connsiteX7" fmla="*/ 552488 w 2345423"/>
              <a:gd name="connsiteY7" fmla="*/ 873125 h 938758"/>
              <a:gd name="connsiteX8" fmla="*/ 456247 w 2345423"/>
              <a:gd name="connsiteY8" fmla="*/ 850264 h 938758"/>
              <a:gd name="connsiteX9" fmla="*/ 377571 w 2345423"/>
              <a:gd name="connsiteY9" fmla="*/ 824229 h 938758"/>
              <a:gd name="connsiteX10" fmla="*/ 301193 w 2345423"/>
              <a:gd name="connsiteY10" fmla="*/ 799845 h 938758"/>
              <a:gd name="connsiteX11" fmla="*/ 221754 w 2345423"/>
              <a:gd name="connsiteY11" fmla="*/ 766317 h 938758"/>
              <a:gd name="connsiteX12" fmla="*/ 156819 w 2345423"/>
              <a:gd name="connsiteY12" fmla="*/ 735710 h 938758"/>
              <a:gd name="connsiteX13" fmla="*/ 101066 w 2345423"/>
              <a:gd name="connsiteY13" fmla="*/ 697610 h 938758"/>
              <a:gd name="connsiteX14" fmla="*/ 55232 w 2345423"/>
              <a:gd name="connsiteY14" fmla="*/ 660272 h 938758"/>
              <a:gd name="connsiteX15" fmla="*/ 21628 w 2345423"/>
              <a:gd name="connsiteY15" fmla="*/ 613663 h 938758"/>
              <a:gd name="connsiteX16" fmla="*/ 7111 w 2345423"/>
              <a:gd name="connsiteY16" fmla="*/ 566420 h 938758"/>
              <a:gd name="connsiteX17" fmla="*/ 6350 w 2345423"/>
              <a:gd name="connsiteY17" fmla="*/ 525907 h 938758"/>
              <a:gd name="connsiteX18" fmla="*/ 11696 w 2345423"/>
              <a:gd name="connsiteY18" fmla="*/ 483996 h 938758"/>
              <a:gd name="connsiteX19" fmla="*/ 43014 w 2345423"/>
              <a:gd name="connsiteY19" fmla="*/ 428244 h 938758"/>
              <a:gd name="connsiteX20" fmla="*/ 279793 w 2345423"/>
              <a:gd name="connsiteY20" fmla="*/ 276478 h 938758"/>
              <a:gd name="connsiteX21" fmla="*/ 341668 w 2345423"/>
              <a:gd name="connsiteY21" fmla="*/ 253619 h 938758"/>
              <a:gd name="connsiteX22" fmla="*/ 398195 w 2345423"/>
              <a:gd name="connsiteY22" fmla="*/ 232917 h 938758"/>
              <a:gd name="connsiteX23" fmla="*/ 476859 w 2345423"/>
              <a:gd name="connsiteY23" fmla="*/ 216153 h 938758"/>
              <a:gd name="connsiteX24" fmla="*/ 557834 w 2345423"/>
              <a:gd name="connsiteY24" fmla="*/ 197103 h 938758"/>
              <a:gd name="connsiteX25" fmla="*/ 639559 w 2345423"/>
              <a:gd name="connsiteY25" fmla="*/ 181101 h 938758"/>
              <a:gd name="connsiteX26" fmla="*/ 1250556 w 2345423"/>
              <a:gd name="connsiteY26" fmla="*/ 139826 h 938758"/>
              <a:gd name="connsiteX27" fmla="*/ 1734172 w 2345423"/>
              <a:gd name="connsiteY27" fmla="*/ 191007 h 938758"/>
              <a:gd name="connsiteX28" fmla="*/ 2157209 w 2345423"/>
              <a:gd name="connsiteY28" fmla="*/ 6350 h 938758"/>
              <a:gd name="connsiteX29" fmla="*/ 1896859 w 2345423"/>
              <a:gd name="connsiteY29" fmla="*/ 225297 h 938758"/>
              <a:gd name="connsiteX30" fmla="*/ 2218423 w 2345423"/>
              <a:gd name="connsiteY30" fmla="*/ 358139 h 938758"/>
              <a:gd name="connsiteX31" fmla="*/ 2254237 w 2345423"/>
              <a:gd name="connsiteY31" fmla="*/ 391667 h 938758"/>
              <a:gd name="connsiteX32" fmla="*/ 2302370 w 2345423"/>
              <a:gd name="connsiteY32" fmla="*/ 435863 h 938758"/>
              <a:gd name="connsiteX33" fmla="*/ 2326881 w 2345423"/>
              <a:gd name="connsiteY33" fmla="*/ 474852 h 938758"/>
              <a:gd name="connsiteX34" fmla="*/ 2339073 w 2345423"/>
              <a:gd name="connsiteY34" fmla="*/ 517525 h 93875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2345423" h="938758">
                <a:moveTo>
                  <a:pt x="2339073" y="517525"/>
                </a:moveTo>
                <a:lnTo>
                  <a:pt x="2335263" y="563371"/>
                </a:lnTo>
                <a:lnTo>
                  <a:pt x="2309228" y="617473"/>
                </a:lnTo>
                <a:cubicBezTo>
                  <a:pt x="2249284" y="718438"/>
                  <a:pt x="2079231" y="785240"/>
                  <a:pt x="1974710" y="821182"/>
                </a:cubicBezTo>
                <a:cubicBezTo>
                  <a:pt x="1789798" y="885697"/>
                  <a:pt x="1596885" y="909446"/>
                  <a:pt x="1402575" y="924940"/>
                </a:cubicBezTo>
                <a:cubicBezTo>
                  <a:pt x="1184643" y="939038"/>
                  <a:pt x="969124" y="933576"/>
                  <a:pt x="752602" y="905890"/>
                </a:cubicBezTo>
                <a:lnTo>
                  <a:pt x="640321" y="890651"/>
                </a:lnTo>
                <a:lnTo>
                  <a:pt x="552488" y="873125"/>
                </a:lnTo>
                <a:lnTo>
                  <a:pt x="456247" y="850264"/>
                </a:lnTo>
                <a:lnTo>
                  <a:pt x="377571" y="824229"/>
                </a:lnTo>
                <a:lnTo>
                  <a:pt x="301193" y="799845"/>
                </a:lnTo>
                <a:lnTo>
                  <a:pt x="221754" y="766317"/>
                </a:lnTo>
                <a:lnTo>
                  <a:pt x="156819" y="735710"/>
                </a:lnTo>
                <a:lnTo>
                  <a:pt x="101066" y="697610"/>
                </a:lnTo>
                <a:lnTo>
                  <a:pt x="55232" y="660272"/>
                </a:lnTo>
                <a:lnTo>
                  <a:pt x="21628" y="613663"/>
                </a:lnTo>
                <a:lnTo>
                  <a:pt x="7111" y="566420"/>
                </a:lnTo>
                <a:lnTo>
                  <a:pt x="6350" y="525907"/>
                </a:lnTo>
                <a:lnTo>
                  <a:pt x="11696" y="483996"/>
                </a:lnTo>
                <a:lnTo>
                  <a:pt x="43014" y="428244"/>
                </a:lnTo>
                <a:cubicBezTo>
                  <a:pt x="117386" y="348741"/>
                  <a:pt x="183261" y="320675"/>
                  <a:pt x="279793" y="276478"/>
                </a:cubicBezTo>
                <a:lnTo>
                  <a:pt x="341668" y="253619"/>
                </a:lnTo>
                <a:lnTo>
                  <a:pt x="398195" y="232917"/>
                </a:lnTo>
                <a:lnTo>
                  <a:pt x="476859" y="216153"/>
                </a:lnTo>
                <a:lnTo>
                  <a:pt x="557834" y="197103"/>
                </a:lnTo>
                <a:lnTo>
                  <a:pt x="639559" y="181101"/>
                </a:lnTo>
                <a:cubicBezTo>
                  <a:pt x="830808" y="143382"/>
                  <a:pt x="1055611" y="141096"/>
                  <a:pt x="1250556" y="139826"/>
                </a:cubicBezTo>
                <a:cubicBezTo>
                  <a:pt x="1408671" y="141604"/>
                  <a:pt x="1577962" y="164338"/>
                  <a:pt x="1734172" y="191007"/>
                </a:cubicBezTo>
                <a:lnTo>
                  <a:pt x="2157209" y="6350"/>
                </a:lnTo>
                <a:lnTo>
                  <a:pt x="1896859" y="225297"/>
                </a:lnTo>
                <a:cubicBezTo>
                  <a:pt x="2022462" y="258698"/>
                  <a:pt x="2105393" y="294766"/>
                  <a:pt x="2218423" y="358139"/>
                </a:cubicBezTo>
                <a:lnTo>
                  <a:pt x="2254237" y="391667"/>
                </a:lnTo>
                <a:lnTo>
                  <a:pt x="2302370" y="435863"/>
                </a:lnTo>
                <a:lnTo>
                  <a:pt x="2326881" y="474852"/>
                </a:lnTo>
                <a:lnTo>
                  <a:pt x="2339073" y="5175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3988308" y="2779776"/>
            <a:ext cx="2040635" cy="2043683"/>
          </a:xfrm>
          <a:custGeom>
            <a:avLst/>
            <a:gdLst>
              <a:gd name="connsiteX0" fmla="*/ 0 w 2040635"/>
              <a:gd name="connsiteY0" fmla="*/ 0 h 2043683"/>
              <a:gd name="connsiteX1" fmla="*/ 0 w 2040635"/>
              <a:gd name="connsiteY1" fmla="*/ 2043683 h 2043683"/>
              <a:gd name="connsiteX2" fmla="*/ 2040635 w 2040635"/>
              <a:gd name="connsiteY2" fmla="*/ 2043683 h 2043683"/>
              <a:gd name="connsiteX3" fmla="*/ 2040635 w 2040635"/>
              <a:gd name="connsiteY3" fmla="*/ 0 h 2043683"/>
              <a:gd name="connsiteX4" fmla="*/ 0 w 2040635"/>
              <a:gd name="connsiteY4" fmla="*/ 0 h 20436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0635" h="2043683">
                <a:moveTo>
                  <a:pt x="0" y="0"/>
                </a:moveTo>
                <a:lnTo>
                  <a:pt x="0" y="2043683"/>
                </a:lnTo>
                <a:lnTo>
                  <a:pt x="2040635" y="2043683"/>
                </a:lnTo>
                <a:lnTo>
                  <a:pt x="2040635" y="0"/>
                </a:lnTo>
                <a:lnTo>
                  <a:pt x="0" y="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885188" y="1536195"/>
            <a:ext cx="2092452" cy="1130804"/>
          </a:xfrm>
          <a:custGeom>
            <a:avLst/>
            <a:gdLst>
              <a:gd name="connsiteX0" fmla="*/ 2092452 w 2092452"/>
              <a:gd name="connsiteY0" fmla="*/ 537333 h 1130804"/>
              <a:gd name="connsiteX1" fmla="*/ 2089403 w 2092452"/>
              <a:gd name="connsiteY1" fmla="*/ 478532 h 1130804"/>
              <a:gd name="connsiteX2" fmla="*/ 2066416 w 2092452"/>
              <a:gd name="connsiteY2" fmla="*/ 408301 h 1130804"/>
              <a:gd name="connsiteX3" fmla="*/ 2037460 w 2092452"/>
              <a:gd name="connsiteY3" fmla="*/ 354833 h 1130804"/>
              <a:gd name="connsiteX4" fmla="*/ 1812035 w 2092452"/>
              <a:gd name="connsiteY4" fmla="*/ 163191 h 1130804"/>
              <a:gd name="connsiteX5" fmla="*/ 1429892 w 2092452"/>
              <a:gd name="connsiteY5" fmla="*/ 35682 h 1130804"/>
              <a:gd name="connsiteX6" fmla="*/ 937767 w 2092452"/>
              <a:gd name="connsiteY6" fmla="*/ 2790 h 1130804"/>
              <a:gd name="connsiteX7" fmla="*/ 404241 w 2092452"/>
              <a:gd name="connsiteY7" fmla="*/ 105152 h 1130804"/>
              <a:gd name="connsiteX8" fmla="*/ 333247 w 2092452"/>
              <a:gd name="connsiteY8" fmla="*/ 138680 h 1130804"/>
              <a:gd name="connsiteX9" fmla="*/ 265176 w 2092452"/>
              <a:gd name="connsiteY9" fmla="*/ 171573 h 1130804"/>
              <a:gd name="connsiteX10" fmla="*/ 193294 w 2092452"/>
              <a:gd name="connsiteY10" fmla="*/ 214371 h 1130804"/>
              <a:gd name="connsiteX11" fmla="*/ 135254 w 2092452"/>
              <a:gd name="connsiteY11" fmla="*/ 255520 h 1130804"/>
              <a:gd name="connsiteX12" fmla="*/ 85597 w 2092452"/>
              <a:gd name="connsiteY12" fmla="*/ 304414 h 1130804"/>
              <a:gd name="connsiteX13" fmla="*/ 45085 w 2092452"/>
              <a:gd name="connsiteY13" fmla="*/ 352548 h 1130804"/>
              <a:gd name="connsiteX14" fmla="*/ 12954 w 2092452"/>
              <a:gd name="connsiteY14" fmla="*/ 412873 h 1130804"/>
              <a:gd name="connsiteX15" fmla="*/ 1523 w 2092452"/>
              <a:gd name="connsiteY15" fmla="*/ 474721 h 1130804"/>
              <a:gd name="connsiteX16" fmla="*/ 0 w 2092452"/>
              <a:gd name="connsiteY16" fmla="*/ 527427 h 1130804"/>
              <a:gd name="connsiteX17" fmla="*/ 5333 w 2092452"/>
              <a:gd name="connsiteY17" fmla="*/ 582418 h 1130804"/>
              <a:gd name="connsiteX18" fmla="*/ 33654 w 2092452"/>
              <a:gd name="connsiteY18" fmla="*/ 654299 h 1130804"/>
              <a:gd name="connsiteX19" fmla="*/ 74167 w 2092452"/>
              <a:gd name="connsiteY19" fmla="*/ 710052 h 1130804"/>
              <a:gd name="connsiteX20" fmla="*/ 109347 w 2092452"/>
              <a:gd name="connsiteY20" fmla="*/ 748914 h 1130804"/>
              <a:gd name="connsiteX21" fmla="*/ 148208 w 2092452"/>
              <a:gd name="connsiteY21" fmla="*/ 783332 h 1130804"/>
              <a:gd name="connsiteX22" fmla="*/ 191007 w 2092452"/>
              <a:gd name="connsiteY22" fmla="*/ 815336 h 1130804"/>
              <a:gd name="connsiteX23" fmla="*/ 246126 w 2092452"/>
              <a:gd name="connsiteY23" fmla="*/ 850514 h 1130804"/>
              <a:gd name="connsiteX24" fmla="*/ 298069 w 2092452"/>
              <a:gd name="connsiteY24" fmla="*/ 879598 h 1130804"/>
              <a:gd name="connsiteX25" fmla="*/ 352297 w 2092452"/>
              <a:gd name="connsiteY25" fmla="*/ 907030 h 1130804"/>
              <a:gd name="connsiteX26" fmla="*/ 421894 w 2092452"/>
              <a:gd name="connsiteY26" fmla="*/ 933827 h 1130804"/>
              <a:gd name="connsiteX27" fmla="*/ 495172 w 2092452"/>
              <a:gd name="connsiteY27" fmla="*/ 955163 h 1130804"/>
              <a:gd name="connsiteX28" fmla="*/ 567816 w 2092452"/>
              <a:gd name="connsiteY28" fmla="*/ 975736 h 1130804"/>
              <a:gd name="connsiteX29" fmla="*/ 660272 w 2092452"/>
              <a:gd name="connsiteY29" fmla="*/ 997961 h 1130804"/>
              <a:gd name="connsiteX30" fmla="*/ 760348 w 2092452"/>
              <a:gd name="connsiteY30" fmla="*/ 1011677 h 1130804"/>
              <a:gd name="connsiteX31" fmla="*/ 1329816 w 2092452"/>
              <a:gd name="connsiteY31" fmla="*/ 1013964 h 1130804"/>
              <a:gd name="connsiteX32" fmla="*/ 1416050 w 2092452"/>
              <a:gd name="connsiteY32" fmla="*/ 997199 h 1130804"/>
              <a:gd name="connsiteX33" fmla="*/ 1476502 w 2092452"/>
              <a:gd name="connsiteY33" fmla="*/ 984119 h 1130804"/>
              <a:gd name="connsiteX34" fmla="*/ 1553717 w 2092452"/>
              <a:gd name="connsiteY34" fmla="*/ 963545 h 1130804"/>
              <a:gd name="connsiteX35" fmla="*/ 1633854 w 2092452"/>
              <a:gd name="connsiteY35" fmla="*/ 938399 h 1130804"/>
              <a:gd name="connsiteX36" fmla="*/ 1763776 w 2092452"/>
              <a:gd name="connsiteY36" fmla="*/ 1057524 h 1130804"/>
              <a:gd name="connsiteX37" fmla="*/ 1662176 w 2092452"/>
              <a:gd name="connsiteY37" fmla="*/ 1130804 h 1130804"/>
              <a:gd name="connsiteX38" fmla="*/ 1906015 w 2092452"/>
              <a:gd name="connsiteY38" fmla="*/ 1130042 h 1130804"/>
              <a:gd name="connsiteX39" fmla="*/ 1906015 w 2092452"/>
              <a:gd name="connsiteY39" fmla="*/ 946780 h 1130804"/>
              <a:gd name="connsiteX40" fmla="*/ 1837944 w 2092452"/>
              <a:gd name="connsiteY40" fmla="*/ 988691 h 1130804"/>
              <a:gd name="connsiteX41" fmla="*/ 1761490 w 2092452"/>
              <a:gd name="connsiteY41" fmla="*/ 894076 h 1130804"/>
              <a:gd name="connsiteX42" fmla="*/ 2034413 w 2092452"/>
              <a:gd name="connsiteY42" fmla="*/ 688589 h 1130804"/>
              <a:gd name="connsiteX43" fmla="*/ 2059558 w 2092452"/>
              <a:gd name="connsiteY43" fmla="*/ 644267 h 1130804"/>
              <a:gd name="connsiteX44" fmla="*/ 2082546 w 2092452"/>
              <a:gd name="connsiteY44" fmla="*/ 592324 h 1130804"/>
              <a:gd name="connsiteX45" fmla="*/ 2092452 w 2092452"/>
              <a:gd name="connsiteY45" fmla="*/ 537333 h 1130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Lst>
            <a:rect l="l" t="t" r="r" b="b"/>
            <a:pathLst>
              <a:path w="2092452" h="1130804">
                <a:moveTo>
                  <a:pt x="2092452" y="537333"/>
                </a:moveTo>
                <a:lnTo>
                  <a:pt x="2089403" y="478532"/>
                </a:lnTo>
                <a:lnTo>
                  <a:pt x="2066416" y="408301"/>
                </a:lnTo>
                <a:lnTo>
                  <a:pt x="2037460" y="354833"/>
                </a:lnTo>
                <a:cubicBezTo>
                  <a:pt x="1979040" y="273808"/>
                  <a:pt x="1898777" y="211324"/>
                  <a:pt x="1812035" y="163191"/>
                </a:cubicBezTo>
                <a:cubicBezTo>
                  <a:pt x="1693545" y="106295"/>
                  <a:pt x="1560702" y="53082"/>
                  <a:pt x="1429892" y="35682"/>
                </a:cubicBezTo>
                <a:cubicBezTo>
                  <a:pt x="1265808" y="2155"/>
                  <a:pt x="1104772" y="-4829"/>
                  <a:pt x="937767" y="2790"/>
                </a:cubicBezTo>
                <a:cubicBezTo>
                  <a:pt x="756538" y="12188"/>
                  <a:pt x="575182" y="43430"/>
                  <a:pt x="404241" y="105152"/>
                </a:cubicBezTo>
                <a:lnTo>
                  <a:pt x="333247" y="138680"/>
                </a:lnTo>
                <a:lnTo>
                  <a:pt x="265176" y="171573"/>
                </a:lnTo>
                <a:lnTo>
                  <a:pt x="193294" y="214371"/>
                </a:lnTo>
                <a:lnTo>
                  <a:pt x="135254" y="255520"/>
                </a:lnTo>
                <a:lnTo>
                  <a:pt x="85597" y="304414"/>
                </a:lnTo>
                <a:lnTo>
                  <a:pt x="45085" y="352548"/>
                </a:lnTo>
                <a:lnTo>
                  <a:pt x="12954" y="412873"/>
                </a:lnTo>
                <a:lnTo>
                  <a:pt x="1523" y="474721"/>
                </a:lnTo>
                <a:lnTo>
                  <a:pt x="0" y="527427"/>
                </a:lnTo>
                <a:lnTo>
                  <a:pt x="5333" y="582418"/>
                </a:lnTo>
                <a:lnTo>
                  <a:pt x="33654" y="654299"/>
                </a:lnTo>
                <a:lnTo>
                  <a:pt x="74167" y="710052"/>
                </a:lnTo>
                <a:lnTo>
                  <a:pt x="109347" y="748914"/>
                </a:lnTo>
                <a:lnTo>
                  <a:pt x="148208" y="783332"/>
                </a:lnTo>
                <a:lnTo>
                  <a:pt x="191007" y="815336"/>
                </a:lnTo>
                <a:lnTo>
                  <a:pt x="246126" y="850514"/>
                </a:lnTo>
                <a:lnTo>
                  <a:pt x="298069" y="879598"/>
                </a:lnTo>
                <a:lnTo>
                  <a:pt x="352297" y="907030"/>
                </a:lnTo>
                <a:lnTo>
                  <a:pt x="421894" y="933827"/>
                </a:lnTo>
                <a:lnTo>
                  <a:pt x="495172" y="955163"/>
                </a:lnTo>
                <a:lnTo>
                  <a:pt x="567816" y="975736"/>
                </a:lnTo>
                <a:lnTo>
                  <a:pt x="660272" y="997961"/>
                </a:lnTo>
                <a:lnTo>
                  <a:pt x="760348" y="1011677"/>
                </a:lnTo>
                <a:cubicBezTo>
                  <a:pt x="959738" y="1034030"/>
                  <a:pt x="1130935" y="1036824"/>
                  <a:pt x="1329816" y="1013964"/>
                </a:cubicBezTo>
                <a:lnTo>
                  <a:pt x="1416050" y="997199"/>
                </a:lnTo>
                <a:lnTo>
                  <a:pt x="1476502" y="984119"/>
                </a:lnTo>
                <a:lnTo>
                  <a:pt x="1553717" y="963545"/>
                </a:lnTo>
                <a:lnTo>
                  <a:pt x="1633854" y="938399"/>
                </a:lnTo>
                <a:lnTo>
                  <a:pt x="1763776" y="1057524"/>
                </a:lnTo>
                <a:lnTo>
                  <a:pt x="1662176" y="1130804"/>
                </a:lnTo>
                <a:lnTo>
                  <a:pt x="1906015" y="1130042"/>
                </a:lnTo>
                <a:lnTo>
                  <a:pt x="1906015" y="946780"/>
                </a:lnTo>
                <a:lnTo>
                  <a:pt x="1837944" y="988691"/>
                </a:lnTo>
                <a:lnTo>
                  <a:pt x="1761490" y="894076"/>
                </a:lnTo>
                <a:cubicBezTo>
                  <a:pt x="1865883" y="837052"/>
                  <a:pt x="1955291" y="779268"/>
                  <a:pt x="2034413" y="688589"/>
                </a:cubicBezTo>
                <a:lnTo>
                  <a:pt x="2059558" y="644267"/>
                </a:lnTo>
                <a:lnTo>
                  <a:pt x="2082546" y="592324"/>
                </a:lnTo>
                <a:lnTo>
                  <a:pt x="2092452" y="537333"/>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827276" y="1479803"/>
            <a:ext cx="2093976" cy="1130808"/>
          </a:xfrm>
          <a:custGeom>
            <a:avLst/>
            <a:gdLst>
              <a:gd name="connsiteX0" fmla="*/ 2093976 w 2093976"/>
              <a:gd name="connsiteY0" fmla="*/ 537591 h 1130808"/>
              <a:gd name="connsiteX1" fmla="*/ 2090927 w 2093976"/>
              <a:gd name="connsiteY1" fmla="*/ 478790 h 1130808"/>
              <a:gd name="connsiteX2" fmla="*/ 2068702 w 2093976"/>
              <a:gd name="connsiteY2" fmla="*/ 408559 h 1130808"/>
              <a:gd name="connsiteX3" fmla="*/ 1858645 w 2093976"/>
              <a:gd name="connsiteY3" fmla="*/ 190881 h 1130808"/>
              <a:gd name="connsiteX4" fmla="*/ 1813559 w 2093976"/>
              <a:gd name="connsiteY4" fmla="*/ 163449 h 1130808"/>
              <a:gd name="connsiteX5" fmla="*/ 1752345 w 2093976"/>
              <a:gd name="connsiteY5" fmla="*/ 134366 h 1130808"/>
              <a:gd name="connsiteX6" fmla="*/ 1690496 w 2093976"/>
              <a:gd name="connsiteY6" fmla="*/ 109220 h 1130808"/>
              <a:gd name="connsiteX7" fmla="*/ 1622425 w 2093976"/>
              <a:gd name="connsiteY7" fmla="*/ 83947 h 1130808"/>
              <a:gd name="connsiteX8" fmla="*/ 1562100 w 2093976"/>
              <a:gd name="connsiteY8" fmla="*/ 63373 h 1130808"/>
              <a:gd name="connsiteX9" fmla="*/ 1495552 w 2093976"/>
              <a:gd name="connsiteY9" fmla="*/ 47371 h 1130808"/>
              <a:gd name="connsiteX10" fmla="*/ 1429892 w 2093976"/>
              <a:gd name="connsiteY10" fmla="*/ 35941 h 1130808"/>
              <a:gd name="connsiteX11" fmla="*/ 1339722 w 2093976"/>
              <a:gd name="connsiteY11" fmla="*/ 19812 h 1130808"/>
              <a:gd name="connsiteX12" fmla="*/ 1254125 w 2093976"/>
              <a:gd name="connsiteY12" fmla="*/ 8382 h 1130808"/>
              <a:gd name="connsiteX13" fmla="*/ 1152397 w 2093976"/>
              <a:gd name="connsiteY13" fmla="*/ 3048 h 1130808"/>
              <a:gd name="connsiteX14" fmla="*/ 1040891 w 2093976"/>
              <a:gd name="connsiteY14" fmla="*/ 0 h 1130808"/>
              <a:gd name="connsiteX15" fmla="*/ 938529 w 2093976"/>
              <a:gd name="connsiteY15" fmla="*/ 3048 h 1130808"/>
              <a:gd name="connsiteX16" fmla="*/ 404241 w 2093976"/>
              <a:gd name="connsiteY16" fmla="*/ 105410 h 1130808"/>
              <a:gd name="connsiteX17" fmla="*/ 334009 w 2093976"/>
              <a:gd name="connsiteY17" fmla="*/ 138938 h 1130808"/>
              <a:gd name="connsiteX18" fmla="*/ 265175 w 2093976"/>
              <a:gd name="connsiteY18" fmla="*/ 171831 h 1130808"/>
              <a:gd name="connsiteX19" fmla="*/ 193294 w 2093976"/>
              <a:gd name="connsiteY19" fmla="*/ 213741 h 1130808"/>
              <a:gd name="connsiteX20" fmla="*/ 135254 w 2093976"/>
              <a:gd name="connsiteY20" fmla="*/ 255778 h 1130808"/>
              <a:gd name="connsiteX21" fmla="*/ 85597 w 2093976"/>
              <a:gd name="connsiteY21" fmla="*/ 304672 h 1130808"/>
              <a:gd name="connsiteX22" fmla="*/ 45084 w 2093976"/>
              <a:gd name="connsiteY22" fmla="*/ 352806 h 1130808"/>
              <a:gd name="connsiteX23" fmla="*/ 12953 w 2093976"/>
              <a:gd name="connsiteY23" fmla="*/ 413131 h 1130808"/>
              <a:gd name="connsiteX24" fmla="*/ 1523 w 2093976"/>
              <a:gd name="connsiteY24" fmla="*/ 474980 h 1130808"/>
              <a:gd name="connsiteX25" fmla="*/ 0 w 2093976"/>
              <a:gd name="connsiteY25" fmla="*/ 528319 h 1130808"/>
              <a:gd name="connsiteX26" fmla="*/ 5333 w 2093976"/>
              <a:gd name="connsiteY26" fmla="*/ 582549 h 1130808"/>
              <a:gd name="connsiteX27" fmla="*/ 33654 w 2093976"/>
              <a:gd name="connsiteY27" fmla="*/ 654303 h 1130808"/>
              <a:gd name="connsiteX28" fmla="*/ 246125 w 2093976"/>
              <a:gd name="connsiteY28" fmla="*/ 850646 h 1130808"/>
              <a:gd name="connsiteX29" fmla="*/ 568578 w 2093976"/>
              <a:gd name="connsiteY29" fmla="*/ 975868 h 1130808"/>
              <a:gd name="connsiteX30" fmla="*/ 1117345 w 2093976"/>
              <a:gd name="connsiteY30" fmla="*/ 1029969 h 1130808"/>
              <a:gd name="connsiteX31" fmla="*/ 1634616 w 2093976"/>
              <a:gd name="connsiteY31" fmla="*/ 938403 h 1130808"/>
              <a:gd name="connsiteX32" fmla="*/ 1765300 w 2093976"/>
              <a:gd name="connsiteY32" fmla="*/ 1056766 h 1130808"/>
              <a:gd name="connsiteX33" fmla="*/ 1662938 w 2093976"/>
              <a:gd name="connsiteY33" fmla="*/ 1130808 h 1130808"/>
              <a:gd name="connsiteX34" fmla="*/ 1907539 w 2093976"/>
              <a:gd name="connsiteY34" fmla="*/ 1130046 h 1130808"/>
              <a:gd name="connsiteX35" fmla="*/ 1907539 w 2093976"/>
              <a:gd name="connsiteY35" fmla="*/ 947547 h 1130808"/>
              <a:gd name="connsiteX36" fmla="*/ 1839467 w 2093976"/>
              <a:gd name="connsiteY36" fmla="*/ 988822 h 1130808"/>
              <a:gd name="connsiteX37" fmla="*/ 1763014 w 2093976"/>
              <a:gd name="connsiteY37" fmla="*/ 894080 h 1130808"/>
              <a:gd name="connsiteX38" fmla="*/ 2035175 w 2093976"/>
              <a:gd name="connsiteY38" fmla="*/ 688721 h 1130808"/>
              <a:gd name="connsiteX39" fmla="*/ 2061083 w 2093976"/>
              <a:gd name="connsiteY39" fmla="*/ 644397 h 1130808"/>
              <a:gd name="connsiteX40" fmla="*/ 2083308 w 2093976"/>
              <a:gd name="connsiteY40" fmla="*/ 592455 h 1130808"/>
              <a:gd name="connsiteX41" fmla="*/ 2093976 w 2093976"/>
              <a:gd name="connsiteY41" fmla="*/ 537591 h 11308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Lst>
            <a:rect l="l" t="t" r="r" b="b"/>
            <a:pathLst>
              <a:path w="2093976" h="1130808">
                <a:moveTo>
                  <a:pt x="2093976" y="537591"/>
                </a:moveTo>
                <a:lnTo>
                  <a:pt x="2090927" y="478790"/>
                </a:lnTo>
                <a:lnTo>
                  <a:pt x="2068702" y="408559"/>
                </a:lnTo>
                <a:cubicBezTo>
                  <a:pt x="2030095" y="321310"/>
                  <a:pt x="1938908" y="239394"/>
                  <a:pt x="1858645" y="190881"/>
                </a:cubicBezTo>
                <a:lnTo>
                  <a:pt x="1813559" y="163449"/>
                </a:lnTo>
                <a:lnTo>
                  <a:pt x="1752345" y="134366"/>
                </a:lnTo>
                <a:lnTo>
                  <a:pt x="1690496" y="109220"/>
                </a:lnTo>
                <a:lnTo>
                  <a:pt x="1622425" y="83947"/>
                </a:lnTo>
                <a:lnTo>
                  <a:pt x="1562100" y="63373"/>
                </a:lnTo>
                <a:lnTo>
                  <a:pt x="1495552" y="47371"/>
                </a:lnTo>
                <a:lnTo>
                  <a:pt x="1429892" y="35941"/>
                </a:lnTo>
                <a:lnTo>
                  <a:pt x="1339722" y="19812"/>
                </a:lnTo>
                <a:lnTo>
                  <a:pt x="1254125" y="8382"/>
                </a:lnTo>
                <a:lnTo>
                  <a:pt x="1152397" y="3048"/>
                </a:lnTo>
                <a:lnTo>
                  <a:pt x="1040891" y="0"/>
                </a:lnTo>
                <a:lnTo>
                  <a:pt x="938529" y="3048"/>
                </a:lnTo>
                <a:cubicBezTo>
                  <a:pt x="756919" y="11557"/>
                  <a:pt x="575563" y="43815"/>
                  <a:pt x="404241" y="105410"/>
                </a:cubicBezTo>
                <a:lnTo>
                  <a:pt x="334009" y="138938"/>
                </a:lnTo>
                <a:lnTo>
                  <a:pt x="265175" y="171831"/>
                </a:lnTo>
                <a:lnTo>
                  <a:pt x="193294" y="213741"/>
                </a:lnTo>
                <a:lnTo>
                  <a:pt x="135254" y="255778"/>
                </a:lnTo>
                <a:lnTo>
                  <a:pt x="85597" y="304672"/>
                </a:lnTo>
                <a:lnTo>
                  <a:pt x="45084" y="352806"/>
                </a:lnTo>
                <a:lnTo>
                  <a:pt x="12953" y="413131"/>
                </a:lnTo>
                <a:lnTo>
                  <a:pt x="1523" y="474980"/>
                </a:lnTo>
                <a:lnTo>
                  <a:pt x="0" y="528319"/>
                </a:lnTo>
                <a:lnTo>
                  <a:pt x="5333" y="582549"/>
                </a:lnTo>
                <a:lnTo>
                  <a:pt x="33654" y="654303"/>
                </a:lnTo>
                <a:cubicBezTo>
                  <a:pt x="88519" y="742061"/>
                  <a:pt x="158114" y="798322"/>
                  <a:pt x="246125" y="850646"/>
                </a:cubicBezTo>
                <a:cubicBezTo>
                  <a:pt x="362076" y="921003"/>
                  <a:pt x="440308" y="939927"/>
                  <a:pt x="568578" y="975868"/>
                </a:cubicBezTo>
                <a:cubicBezTo>
                  <a:pt x="734822" y="1022350"/>
                  <a:pt x="945006" y="1030224"/>
                  <a:pt x="1117345" y="1029969"/>
                </a:cubicBezTo>
                <a:cubicBezTo>
                  <a:pt x="1303273" y="1025525"/>
                  <a:pt x="1459610" y="997838"/>
                  <a:pt x="1634616" y="938403"/>
                </a:cubicBezTo>
                <a:lnTo>
                  <a:pt x="1765300" y="1056766"/>
                </a:lnTo>
                <a:lnTo>
                  <a:pt x="1662938" y="1130808"/>
                </a:lnTo>
                <a:lnTo>
                  <a:pt x="1907539" y="1130046"/>
                </a:lnTo>
                <a:lnTo>
                  <a:pt x="1907539" y="947547"/>
                </a:lnTo>
                <a:lnTo>
                  <a:pt x="1839467" y="988822"/>
                </a:lnTo>
                <a:lnTo>
                  <a:pt x="1763014" y="894080"/>
                </a:lnTo>
                <a:cubicBezTo>
                  <a:pt x="1866264" y="836168"/>
                  <a:pt x="1957323" y="780415"/>
                  <a:pt x="2035175" y="688721"/>
                </a:cubicBezTo>
                <a:lnTo>
                  <a:pt x="2061083" y="644397"/>
                </a:lnTo>
                <a:lnTo>
                  <a:pt x="2083308" y="592455"/>
                </a:lnTo>
                <a:lnTo>
                  <a:pt x="2093976" y="53759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821179" y="1473708"/>
            <a:ext cx="2106167" cy="1144524"/>
          </a:xfrm>
          <a:custGeom>
            <a:avLst/>
            <a:gdLst>
              <a:gd name="connsiteX0" fmla="*/ 2099817 w 2106167"/>
              <a:gd name="connsiteY0" fmla="*/ 544321 h 1144524"/>
              <a:gd name="connsiteX1" fmla="*/ 2096770 w 2106167"/>
              <a:gd name="connsiteY1" fmla="*/ 485521 h 1144524"/>
              <a:gd name="connsiteX2" fmla="*/ 2074545 w 2106167"/>
              <a:gd name="connsiteY2" fmla="*/ 415162 h 1144524"/>
              <a:gd name="connsiteX3" fmla="*/ 1864486 w 2106167"/>
              <a:gd name="connsiteY3" fmla="*/ 197358 h 1144524"/>
              <a:gd name="connsiteX4" fmla="*/ 1819402 w 2106167"/>
              <a:gd name="connsiteY4" fmla="*/ 169925 h 1144524"/>
              <a:gd name="connsiteX5" fmla="*/ 1758315 w 2106167"/>
              <a:gd name="connsiteY5" fmla="*/ 140842 h 1144524"/>
              <a:gd name="connsiteX6" fmla="*/ 1696339 w 2106167"/>
              <a:gd name="connsiteY6" fmla="*/ 115697 h 1144524"/>
              <a:gd name="connsiteX7" fmla="*/ 1628394 w 2106167"/>
              <a:gd name="connsiteY7" fmla="*/ 90424 h 1144524"/>
              <a:gd name="connsiteX8" fmla="*/ 1568069 w 2106167"/>
              <a:gd name="connsiteY8" fmla="*/ 69850 h 1144524"/>
              <a:gd name="connsiteX9" fmla="*/ 1501521 w 2106167"/>
              <a:gd name="connsiteY9" fmla="*/ 53720 h 1144524"/>
              <a:gd name="connsiteX10" fmla="*/ 1435861 w 2106167"/>
              <a:gd name="connsiteY10" fmla="*/ 42291 h 1144524"/>
              <a:gd name="connsiteX11" fmla="*/ 1345692 w 2106167"/>
              <a:gd name="connsiteY11" fmla="*/ 26288 h 1144524"/>
              <a:gd name="connsiteX12" fmla="*/ 1260094 w 2106167"/>
              <a:gd name="connsiteY12" fmla="*/ 14731 h 1144524"/>
              <a:gd name="connsiteX13" fmla="*/ 1158494 w 2106167"/>
              <a:gd name="connsiteY13" fmla="*/ 9397 h 1144524"/>
              <a:gd name="connsiteX14" fmla="*/ 1046988 w 2106167"/>
              <a:gd name="connsiteY14" fmla="*/ 6350 h 1144524"/>
              <a:gd name="connsiteX15" fmla="*/ 944626 w 2106167"/>
              <a:gd name="connsiteY15" fmla="*/ 9397 h 1144524"/>
              <a:gd name="connsiteX16" fmla="*/ 410591 w 2106167"/>
              <a:gd name="connsiteY16" fmla="*/ 111886 h 1144524"/>
              <a:gd name="connsiteX17" fmla="*/ 340233 w 2106167"/>
              <a:gd name="connsiteY17" fmla="*/ 145414 h 1144524"/>
              <a:gd name="connsiteX18" fmla="*/ 271526 w 2106167"/>
              <a:gd name="connsiteY18" fmla="*/ 178308 h 1144524"/>
              <a:gd name="connsiteX19" fmla="*/ 199644 w 2106167"/>
              <a:gd name="connsiteY19" fmla="*/ 220344 h 1144524"/>
              <a:gd name="connsiteX20" fmla="*/ 141605 w 2106167"/>
              <a:gd name="connsiteY20" fmla="*/ 262381 h 1144524"/>
              <a:gd name="connsiteX21" fmla="*/ 91948 w 2106167"/>
              <a:gd name="connsiteY21" fmla="*/ 311277 h 1144524"/>
              <a:gd name="connsiteX22" fmla="*/ 51435 w 2106167"/>
              <a:gd name="connsiteY22" fmla="*/ 359409 h 1144524"/>
              <a:gd name="connsiteX23" fmla="*/ 19304 w 2106167"/>
              <a:gd name="connsiteY23" fmla="*/ 419862 h 1144524"/>
              <a:gd name="connsiteX24" fmla="*/ 7874 w 2106167"/>
              <a:gd name="connsiteY24" fmla="*/ 481711 h 1144524"/>
              <a:gd name="connsiteX25" fmla="*/ 6350 w 2106167"/>
              <a:gd name="connsiteY25" fmla="*/ 535177 h 1144524"/>
              <a:gd name="connsiteX26" fmla="*/ 11684 w 2106167"/>
              <a:gd name="connsiteY26" fmla="*/ 589406 h 1144524"/>
              <a:gd name="connsiteX27" fmla="*/ 40005 w 2106167"/>
              <a:gd name="connsiteY27" fmla="*/ 661288 h 1144524"/>
              <a:gd name="connsiteX28" fmla="*/ 252349 w 2106167"/>
              <a:gd name="connsiteY28" fmla="*/ 857631 h 1144524"/>
              <a:gd name="connsiteX29" fmla="*/ 574802 w 2106167"/>
              <a:gd name="connsiteY29" fmla="*/ 982980 h 1144524"/>
              <a:gd name="connsiteX30" fmla="*/ 1123315 w 2106167"/>
              <a:gd name="connsiteY30" fmla="*/ 1037336 h 1144524"/>
              <a:gd name="connsiteX31" fmla="*/ 1640585 w 2106167"/>
              <a:gd name="connsiteY31" fmla="*/ 945515 h 1144524"/>
              <a:gd name="connsiteX32" fmla="*/ 1771269 w 2106167"/>
              <a:gd name="connsiteY32" fmla="*/ 1064006 h 1144524"/>
              <a:gd name="connsiteX33" fmla="*/ 1668907 w 2106167"/>
              <a:gd name="connsiteY33" fmla="*/ 1138174 h 1144524"/>
              <a:gd name="connsiteX34" fmla="*/ 1913382 w 2106167"/>
              <a:gd name="connsiteY34" fmla="*/ 1137412 h 1144524"/>
              <a:gd name="connsiteX35" fmla="*/ 1913382 w 2106167"/>
              <a:gd name="connsiteY35" fmla="*/ 954786 h 1144524"/>
              <a:gd name="connsiteX36" fmla="*/ 1845436 w 2106167"/>
              <a:gd name="connsiteY36" fmla="*/ 996061 h 1144524"/>
              <a:gd name="connsiteX37" fmla="*/ 1768983 w 2106167"/>
              <a:gd name="connsiteY37" fmla="*/ 901191 h 1144524"/>
              <a:gd name="connsiteX38" fmla="*/ 2041016 w 2106167"/>
              <a:gd name="connsiteY38" fmla="*/ 695706 h 1144524"/>
              <a:gd name="connsiteX39" fmla="*/ 2066925 w 2106167"/>
              <a:gd name="connsiteY39" fmla="*/ 651383 h 1144524"/>
              <a:gd name="connsiteX40" fmla="*/ 2089150 w 2106167"/>
              <a:gd name="connsiteY40" fmla="*/ 599440 h 1144524"/>
              <a:gd name="connsiteX41" fmla="*/ 2099817 w 2106167"/>
              <a:gd name="connsiteY41" fmla="*/ 544321 h 11445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Lst>
            <a:rect l="l" t="t" r="r" b="b"/>
            <a:pathLst>
              <a:path w="2106167" h="1144524">
                <a:moveTo>
                  <a:pt x="2099817" y="544321"/>
                </a:moveTo>
                <a:lnTo>
                  <a:pt x="2096770" y="485521"/>
                </a:lnTo>
                <a:lnTo>
                  <a:pt x="2074545" y="415162"/>
                </a:lnTo>
                <a:cubicBezTo>
                  <a:pt x="2035936" y="327913"/>
                  <a:pt x="1944751" y="245999"/>
                  <a:pt x="1864486" y="197358"/>
                </a:cubicBezTo>
                <a:lnTo>
                  <a:pt x="1819402" y="169925"/>
                </a:lnTo>
                <a:lnTo>
                  <a:pt x="1758315" y="140842"/>
                </a:lnTo>
                <a:lnTo>
                  <a:pt x="1696339" y="115697"/>
                </a:lnTo>
                <a:lnTo>
                  <a:pt x="1628394" y="90424"/>
                </a:lnTo>
                <a:lnTo>
                  <a:pt x="1568069" y="69850"/>
                </a:lnTo>
                <a:lnTo>
                  <a:pt x="1501521" y="53720"/>
                </a:lnTo>
                <a:lnTo>
                  <a:pt x="1435861" y="42291"/>
                </a:lnTo>
                <a:lnTo>
                  <a:pt x="1345692" y="26288"/>
                </a:lnTo>
                <a:lnTo>
                  <a:pt x="1260094" y="14731"/>
                </a:lnTo>
                <a:lnTo>
                  <a:pt x="1158494" y="9397"/>
                </a:lnTo>
                <a:lnTo>
                  <a:pt x="1046988" y="6350"/>
                </a:lnTo>
                <a:lnTo>
                  <a:pt x="944626" y="9397"/>
                </a:lnTo>
                <a:cubicBezTo>
                  <a:pt x="763016" y="17906"/>
                  <a:pt x="581787" y="50291"/>
                  <a:pt x="410591" y="111886"/>
                </a:cubicBezTo>
                <a:lnTo>
                  <a:pt x="340233" y="145414"/>
                </a:lnTo>
                <a:lnTo>
                  <a:pt x="271526" y="178308"/>
                </a:lnTo>
                <a:lnTo>
                  <a:pt x="199644" y="220344"/>
                </a:lnTo>
                <a:lnTo>
                  <a:pt x="141605" y="262381"/>
                </a:lnTo>
                <a:lnTo>
                  <a:pt x="91948" y="311277"/>
                </a:lnTo>
                <a:lnTo>
                  <a:pt x="51435" y="359409"/>
                </a:lnTo>
                <a:lnTo>
                  <a:pt x="19304" y="419862"/>
                </a:lnTo>
                <a:lnTo>
                  <a:pt x="7874" y="481711"/>
                </a:lnTo>
                <a:lnTo>
                  <a:pt x="6350" y="535177"/>
                </a:lnTo>
                <a:lnTo>
                  <a:pt x="11684" y="589406"/>
                </a:lnTo>
                <a:lnTo>
                  <a:pt x="40005" y="661288"/>
                </a:lnTo>
                <a:cubicBezTo>
                  <a:pt x="94869" y="749172"/>
                  <a:pt x="164465" y="805306"/>
                  <a:pt x="252349" y="857631"/>
                </a:cubicBezTo>
                <a:cubicBezTo>
                  <a:pt x="368300" y="928115"/>
                  <a:pt x="446532" y="947165"/>
                  <a:pt x="574802" y="982980"/>
                </a:cubicBezTo>
                <a:cubicBezTo>
                  <a:pt x="740918" y="1029588"/>
                  <a:pt x="951102" y="1037590"/>
                  <a:pt x="1123315" y="1037336"/>
                </a:cubicBezTo>
                <a:cubicBezTo>
                  <a:pt x="1309370" y="1032763"/>
                  <a:pt x="1465579" y="1005077"/>
                  <a:pt x="1640585" y="945515"/>
                </a:cubicBezTo>
                <a:lnTo>
                  <a:pt x="1771269" y="1064006"/>
                </a:lnTo>
                <a:lnTo>
                  <a:pt x="1668907" y="1138174"/>
                </a:lnTo>
                <a:lnTo>
                  <a:pt x="1913382" y="1137412"/>
                </a:lnTo>
                <a:lnTo>
                  <a:pt x="1913382" y="954786"/>
                </a:lnTo>
                <a:lnTo>
                  <a:pt x="1845436" y="996061"/>
                </a:lnTo>
                <a:lnTo>
                  <a:pt x="1768983" y="901191"/>
                </a:lnTo>
                <a:cubicBezTo>
                  <a:pt x="1872107" y="843152"/>
                  <a:pt x="1963166" y="787399"/>
                  <a:pt x="2041016" y="695706"/>
                </a:cubicBezTo>
                <a:lnTo>
                  <a:pt x="2066925" y="651383"/>
                </a:lnTo>
                <a:lnTo>
                  <a:pt x="2089150" y="599440"/>
                </a:lnTo>
                <a:lnTo>
                  <a:pt x="2099817" y="5443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1827276" y="1479803"/>
            <a:ext cx="2093976" cy="1130808"/>
          </a:xfrm>
          <a:custGeom>
            <a:avLst/>
            <a:gdLst>
              <a:gd name="connsiteX0" fmla="*/ 2093976 w 2093976"/>
              <a:gd name="connsiteY0" fmla="*/ 537591 h 1130808"/>
              <a:gd name="connsiteX1" fmla="*/ 2090927 w 2093976"/>
              <a:gd name="connsiteY1" fmla="*/ 478790 h 1130808"/>
              <a:gd name="connsiteX2" fmla="*/ 2068702 w 2093976"/>
              <a:gd name="connsiteY2" fmla="*/ 408559 h 1130808"/>
              <a:gd name="connsiteX3" fmla="*/ 1858645 w 2093976"/>
              <a:gd name="connsiteY3" fmla="*/ 190881 h 1130808"/>
              <a:gd name="connsiteX4" fmla="*/ 1813559 w 2093976"/>
              <a:gd name="connsiteY4" fmla="*/ 163449 h 1130808"/>
              <a:gd name="connsiteX5" fmla="*/ 1752345 w 2093976"/>
              <a:gd name="connsiteY5" fmla="*/ 134366 h 1130808"/>
              <a:gd name="connsiteX6" fmla="*/ 1690496 w 2093976"/>
              <a:gd name="connsiteY6" fmla="*/ 109220 h 1130808"/>
              <a:gd name="connsiteX7" fmla="*/ 1622425 w 2093976"/>
              <a:gd name="connsiteY7" fmla="*/ 83947 h 1130808"/>
              <a:gd name="connsiteX8" fmla="*/ 1562100 w 2093976"/>
              <a:gd name="connsiteY8" fmla="*/ 63373 h 1130808"/>
              <a:gd name="connsiteX9" fmla="*/ 1495552 w 2093976"/>
              <a:gd name="connsiteY9" fmla="*/ 47371 h 1130808"/>
              <a:gd name="connsiteX10" fmla="*/ 1429892 w 2093976"/>
              <a:gd name="connsiteY10" fmla="*/ 35941 h 1130808"/>
              <a:gd name="connsiteX11" fmla="*/ 1339722 w 2093976"/>
              <a:gd name="connsiteY11" fmla="*/ 19812 h 1130808"/>
              <a:gd name="connsiteX12" fmla="*/ 1254125 w 2093976"/>
              <a:gd name="connsiteY12" fmla="*/ 8382 h 1130808"/>
              <a:gd name="connsiteX13" fmla="*/ 1152397 w 2093976"/>
              <a:gd name="connsiteY13" fmla="*/ 3048 h 1130808"/>
              <a:gd name="connsiteX14" fmla="*/ 1040891 w 2093976"/>
              <a:gd name="connsiteY14" fmla="*/ 0 h 1130808"/>
              <a:gd name="connsiteX15" fmla="*/ 938529 w 2093976"/>
              <a:gd name="connsiteY15" fmla="*/ 3048 h 1130808"/>
              <a:gd name="connsiteX16" fmla="*/ 404241 w 2093976"/>
              <a:gd name="connsiteY16" fmla="*/ 105410 h 1130808"/>
              <a:gd name="connsiteX17" fmla="*/ 334009 w 2093976"/>
              <a:gd name="connsiteY17" fmla="*/ 138938 h 1130808"/>
              <a:gd name="connsiteX18" fmla="*/ 265175 w 2093976"/>
              <a:gd name="connsiteY18" fmla="*/ 171831 h 1130808"/>
              <a:gd name="connsiteX19" fmla="*/ 193294 w 2093976"/>
              <a:gd name="connsiteY19" fmla="*/ 213741 h 1130808"/>
              <a:gd name="connsiteX20" fmla="*/ 135254 w 2093976"/>
              <a:gd name="connsiteY20" fmla="*/ 255778 h 1130808"/>
              <a:gd name="connsiteX21" fmla="*/ 85597 w 2093976"/>
              <a:gd name="connsiteY21" fmla="*/ 304672 h 1130808"/>
              <a:gd name="connsiteX22" fmla="*/ 45084 w 2093976"/>
              <a:gd name="connsiteY22" fmla="*/ 352806 h 1130808"/>
              <a:gd name="connsiteX23" fmla="*/ 12953 w 2093976"/>
              <a:gd name="connsiteY23" fmla="*/ 413131 h 1130808"/>
              <a:gd name="connsiteX24" fmla="*/ 1523 w 2093976"/>
              <a:gd name="connsiteY24" fmla="*/ 474980 h 1130808"/>
              <a:gd name="connsiteX25" fmla="*/ 0 w 2093976"/>
              <a:gd name="connsiteY25" fmla="*/ 528319 h 1130808"/>
              <a:gd name="connsiteX26" fmla="*/ 5333 w 2093976"/>
              <a:gd name="connsiteY26" fmla="*/ 582549 h 1130808"/>
              <a:gd name="connsiteX27" fmla="*/ 33654 w 2093976"/>
              <a:gd name="connsiteY27" fmla="*/ 654303 h 1130808"/>
              <a:gd name="connsiteX28" fmla="*/ 246125 w 2093976"/>
              <a:gd name="connsiteY28" fmla="*/ 850646 h 1130808"/>
              <a:gd name="connsiteX29" fmla="*/ 568578 w 2093976"/>
              <a:gd name="connsiteY29" fmla="*/ 975868 h 1130808"/>
              <a:gd name="connsiteX30" fmla="*/ 1117345 w 2093976"/>
              <a:gd name="connsiteY30" fmla="*/ 1029969 h 1130808"/>
              <a:gd name="connsiteX31" fmla="*/ 1634616 w 2093976"/>
              <a:gd name="connsiteY31" fmla="*/ 938403 h 1130808"/>
              <a:gd name="connsiteX32" fmla="*/ 1765300 w 2093976"/>
              <a:gd name="connsiteY32" fmla="*/ 1056766 h 1130808"/>
              <a:gd name="connsiteX33" fmla="*/ 1662938 w 2093976"/>
              <a:gd name="connsiteY33" fmla="*/ 1130808 h 1130808"/>
              <a:gd name="connsiteX34" fmla="*/ 1907539 w 2093976"/>
              <a:gd name="connsiteY34" fmla="*/ 1130046 h 1130808"/>
              <a:gd name="connsiteX35" fmla="*/ 1907539 w 2093976"/>
              <a:gd name="connsiteY35" fmla="*/ 947547 h 1130808"/>
              <a:gd name="connsiteX36" fmla="*/ 1839467 w 2093976"/>
              <a:gd name="connsiteY36" fmla="*/ 988822 h 1130808"/>
              <a:gd name="connsiteX37" fmla="*/ 1763014 w 2093976"/>
              <a:gd name="connsiteY37" fmla="*/ 894080 h 1130808"/>
              <a:gd name="connsiteX38" fmla="*/ 2035175 w 2093976"/>
              <a:gd name="connsiteY38" fmla="*/ 688721 h 1130808"/>
              <a:gd name="connsiteX39" fmla="*/ 2061083 w 2093976"/>
              <a:gd name="connsiteY39" fmla="*/ 644397 h 1130808"/>
              <a:gd name="connsiteX40" fmla="*/ 2083308 w 2093976"/>
              <a:gd name="connsiteY40" fmla="*/ 592455 h 1130808"/>
              <a:gd name="connsiteX41" fmla="*/ 2093976 w 2093976"/>
              <a:gd name="connsiteY41" fmla="*/ 537591 h 11308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Lst>
            <a:rect l="l" t="t" r="r" b="b"/>
            <a:pathLst>
              <a:path w="2093976" h="1130808">
                <a:moveTo>
                  <a:pt x="2093976" y="537591"/>
                </a:moveTo>
                <a:lnTo>
                  <a:pt x="2090927" y="478790"/>
                </a:lnTo>
                <a:lnTo>
                  <a:pt x="2068702" y="408559"/>
                </a:lnTo>
                <a:cubicBezTo>
                  <a:pt x="2030095" y="321310"/>
                  <a:pt x="1938908" y="239394"/>
                  <a:pt x="1858645" y="190881"/>
                </a:cubicBezTo>
                <a:lnTo>
                  <a:pt x="1813559" y="163449"/>
                </a:lnTo>
                <a:lnTo>
                  <a:pt x="1752345" y="134366"/>
                </a:lnTo>
                <a:lnTo>
                  <a:pt x="1690496" y="109220"/>
                </a:lnTo>
                <a:lnTo>
                  <a:pt x="1622425" y="83947"/>
                </a:lnTo>
                <a:lnTo>
                  <a:pt x="1562100" y="63373"/>
                </a:lnTo>
                <a:lnTo>
                  <a:pt x="1495552" y="47371"/>
                </a:lnTo>
                <a:lnTo>
                  <a:pt x="1429892" y="35941"/>
                </a:lnTo>
                <a:lnTo>
                  <a:pt x="1339722" y="19812"/>
                </a:lnTo>
                <a:lnTo>
                  <a:pt x="1254125" y="8382"/>
                </a:lnTo>
                <a:lnTo>
                  <a:pt x="1152397" y="3048"/>
                </a:lnTo>
                <a:lnTo>
                  <a:pt x="1040891" y="0"/>
                </a:lnTo>
                <a:lnTo>
                  <a:pt x="938529" y="3048"/>
                </a:lnTo>
                <a:cubicBezTo>
                  <a:pt x="756919" y="11557"/>
                  <a:pt x="575563" y="43815"/>
                  <a:pt x="404241" y="105410"/>
                </a:cubicBezTo>
                <a:lnTo>
                  <a:pt x="334009" y="138938"/>
                </a:lnTo>
                <a:lnTo>
                  <a:pt x="265175" y="171831"/>
                </a:lnTo>
                <a:lnTo>
                  <a:pt x="193294" y="213741"/>
                </a:lnTo>
                <a:lnTo>
                  <a:pt x="135254" y="255778"/>
                </a:lnTo>
                <a:lnTo>
                  <a:pt x="85597" y="304672"/>
                </a:lnTo>
                <a:lnTo>
                  <a:pt x="45084" y="352806"/>
                </a:lnTo>
                <a:lnTo>
                  <a:pt x="12953" y="413131"/>
                </a:lnTo>
                <a:lnTo>
                  <a:pt x="1523" y="474980"/>
                </a:lnTo>
                <a:lnTo>
                  <a:pt x="0" y="528319"/>
                </a:lnTo>
                <a:lnTo>
                  <a:pt x="5333" y="582549"/>
                </a:lnTo>
                <a:lnTo>
                  <a:pt x="33654" y="654303"/>
                </a:lnTo>
                <a:cubicBezTo>
                  <a:pt x="88519" y="742061"/>
                  <a:pt x="158114" y="798322"/>
                  <a:pt x="246125" y="850646"/>
                </a:cubicBezTo>
                <a:cubicBezTo>
                  <a:pt x="362076" y="921003"/>
                  <a:pt x="440308" y="939927"/>
                  <a:pt x="568578" y="975868"/>
                </a:cubicBezTo>
                <a:cubicBezTo>
                  <a:pt x="734822" y="1022350"/>
                  <a:pt x="945006" y="1030224"/>
                  <a:pt x="1117345" y="1029969"/>
                </a:cubicBezTo>
                <a:cubicBezTo>
                  <a:pt x="1303273" y="1025525"/>
                  <a:pt x="1459610" y="997838"/>
                  <a:pt x="1634616" y="938403"/>
                </a:cubicBezTo>
                <a:lnTo>
                  <a:pt x="1765300" y="1056766"/>
                </a:lnTo>
                <a:lnTo>
                  <a:pt x="1662938" y="1130808"/>
                </a:lnTo>
                <a:lnTo>
                  <a:pt x="1907539" y="1130046"/>
                </a:lnTo>
                <a:lnTo>
                  <a:pt x="1907539" y="947547"/>
                </a:lnTo>
                <a:lnTo>
                  <a:pt x="1839467" y="988822"/>
                </a:lnTo>
                <a:lnTo>
                  <a:pt x="1763014" y="894080"/>
                </a:lnTo>
                <a:cubicBezTo>
                  <a:pt x="1866264" y="836168"/>
                  <a:pt x="1957323" y="780415"/>
                  <a:pt x="2035175" y="688721"/>
                </a:cubicBezTo>
                <a:lnTo>
                  <a:pt x="2061083" y="644397"/>
                </a:lnTo>
                <a:lnTo>
                  <a:pt x="2083308" y="592455"/>
                </a:lnTo>
                <a:lnTo>
                  <a:pt x="2093976" y="53759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821179" y="1473708"/>
            <a:ext cx="2106167" cy="1144524"/>
          </a:xfrm>
          <a:custGeom>
            <a:avLst/>
            <a:gdLst>
              <a:gd name="connsiteX0" fmla="*/ 2099817 w 2106167"/>
              <a:gd name="connsiteY0" fmla="*/ 544321 h 1144524"/>
              <a:gd name="connsiteX1" fmla="*/ 2096770 w 2106167"/>
              <a:gd name="connsiteY1" fmla="*/ 485521 h 1144524"/>
              <a:gd name="connsiteX2" fmla="*/ 2074545 w 2106167"/>
              <a:gd name="connsiteY2" fmla="*/ 415162 h 1144524"/>
              <a:gd name="connsiteX3" fmla="*/ 1864486 w 2106167"/>
              <a:gd name="connsiteY3" fmla="*/ 197358 h 1144524"/>
              <a:gd name="connsiteX4" fmla="*/ 1819402 w 2106167"/>
              <a:gd name="connsiteY4" fmla="*/ 169925 h 1144524"/>
              <a:gd name="connsiteX5" fmla="*/ 1758315 w 2106167"/>
              <a:gd name="connsiteY5" fmla="*/ 140842 h 1144524"/>
              <a:gd name="connsiteX6" fmla="*/ 1696339 w 2106167"/>
              <a:gd name="connsiteY6" fmla="*/ 115697 h 1144524"/>
              <a:gd name="connsiteX7" fmla="*/ 1628394 w 2106167"/>
              <a:gd name="connsiteY7" fmla="*/ 90424 h 1144524"/>
              <a:gd name="connsiteX8" fmla="*/ 1568069 w 2106167"/>
              <a:gd name="connsiteY8" fmla="*/ 69850 h 1144524"/>
              <a:gd name="connsiteX9" fmla="*/ 1501521 w 2106167"/>
              <a:gd name="connsiteY9" fmla="*/ 53720 h 1144524"/>
              <a:gd name="connsiteX10" fmla="*/ 1435861 w 2106167"/>
              <a:gd name="connsiteY10" fmla="*/ 42291 h 1144524"/>
              <a:gd name="connsiteX11" fmla="*/ 1345692 w 2106167"/>
              <a:gd name="connsiteY11" fmla="*/ 26288 h 1144524"/>
              <a:gd name="connsiteX12" fmla="*/ 1260094 w 2106167"/>
              <a:gd name="connsiteY12" fmla="*/ 14731 h 1144524"/>
              <a:gd name="connsiteX13" fmla="*/ 1158494 w 2106167"/>
              <a:gd name="connsiteY13" fmla="*/ 9397 h 1144524"/>
              <a:gd name="connsiteX14" fmla="*/ 1046988 w 2106167"/>
              <a:gd name="connsiteY14" fmla="*/ 6350 h 1144524"/>
              <a:gd name="connsiteX15" fmla="*/ 944626 w 2106167"/>
              <a:gd name="connsiteY15" fmla="*/ 9397 h 1144524"/>
              <a:gd name="connsiteX16" fmla="*/ 410591 w 2106167"/>
              <a:gd name="connsiteY16" fmla="*/ 111886 h 1144524"/>
              <a:gd name="connsiteX17" fmla="*/ 340233 w 2106167"/>
              <a:gd name="connsiteY17" fmla="*/ 145414 h 1144524"/>
              <a:gd name="connsiteX18" fmla="*/ 271526 w 2106167"/>
              <a:gd name="connsiteY18" fmla="*/ 178308 h 1144524"/>
              <a:gd name="connsiteX19" fmla="*/ 199644 w 2106167"/>
              <a:gd name="connsiteY19" fmla="*/ 220344 h 1144524"/>
              <a:gd name="connsiteX20" fmla="*/ 141605 w 2106167"/>
              <a:gd name="connsiteY20" fmla="*/ 262381 h 1144524"/>
              <a:gd name="connsiteX21" fmla="*/ 91948 w 2106167"/>
              <a:gd name="connsiteY21" fmla="*/ 311277 h 1144524"/>
              <a:gd name="connsiteX22" fmla="*/ 51435 w 2106167"/>
              <a:gd name="connsiteY22" fmla="*/ 359409 h 1144524"/>
              <a:gd name="connsiteX23" fmla="*/ 19304 w 2106167"/>
              <a:gd name="connsiteY23" fmla="*/ 419862 h 1144524"/>
              <a:gd name="connsiteX24" fmla="*/ 7874 w 2106167"/>
              <a:gd name="connsiteY24" fmla="*/ 481711 h 1144524"/>
              <a:gd name="connsiteX25" fmla="*/ 6350 w 2106167"/>
              <a:gd name="connsiteY25" fmla="*/ 535177 h 1144524"/>
              <a:gd name="connsiteX26" fmla="*/ 11684 w 2106167"/>
              <a:gd name="connsiteY26" fmla="*/ 589406 h 1144524"/>
              <a:gd name="connsiteX27" fmla="*/ 40005 w 2106167"/>
              <a:gd name="connsiteY27" fmla="*/ 661288 h 1144524"/>
              <a:gd name="connsiteX28" fmla="*/ 252349 w 2106167"/>
              <a:gd name="connsiteY28" fmla="*/ 857631 h 1144524"/>
              <a:gd name="connsiteX29" fmla="*/ 574802 w 2106167"/>
              <a:gd name="connsiteY29" fmla="*/ 982980 h 1144524"/>
              <a:gd name="connsiteX30" fmla="*/ 1123315 w 2106167"/>
              <a:gd name="connsiteY30" fmla="*/ 1037336 h 1144524"/>
              <a:gd name="connsiteX31" fmla="*/ 1640585 w 2106167"/>
              <a:gd name="connsiteY31" fmla="*/ 945515 h 1144524"/>
              <a:gd name="connsiteX32" fmla="*/ 1771269 w 2106167"/>
              <a:gd name="connsiteY32" fmla="*/ 1064006 h 1144524"/>
              <a:gd name="connsiteX33" fmla="*/ 1668907 w 2106167"/>
              <a:gd name="connsiteY33" fmla="*/ 1138174 h 1144524"/>
              <a:gd name="connsiteX34" fmla="*/ 1913382 w 2106167"/>
              <a:gd name="connsiteY34" fmla="*/ 1137412 h 1144524"/>
              <a:gd name="connsiteX35" fmla="*/ 1913382 w 2106167"/>
              <a:gd name="connsiteY35" fmla="*/ 954786 h 1144524"/>
              <a:gd name="connsiteX36" fmla="*/ 1845436 w 2106167"/>
              <a:gd name="connsiteY36" fmla="*/ 996061 h 1144524"/>
              <a:gd name="connsiteX37" fmla="*/ 1768983 w 2106167"/>
              <a:gd name="connsiteY37" fmla="*/ 901191 h 1144524"/>
              <a:gd name="connsiteX38" fmla="*/ 2041016 w 2106167"/>
              <a:gd name="connsiteY38" fmla="*/ 695706 h 1144524"/>
              <a:gd name="connsiteX39" fmla="*/ 2066925 w 2106167"/>
              <a:gd name="connsiteY39" fmla="*/ 651383 h 1144524"/>
              <a:gd name="connsiteX40" fmla="*/ 2089150 w 2106167"/>
              <a:gd name="connsiteY40" fmla="*/ 599440 h 1144524"/>
              <a:gd name="connsiteX41" fmla="*/ 2099817 w 2106167"/>
              <a:gd name="connsiteY41" fmla="*/ 544321 h 11445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Lst>
            <a:rect l="l" t="t" r="r" b="b"/>
            <a:pathLst>
              <a:path w="2106167" h="1144524">
                <a:moveTo>
                  <a:pt x="2099817" y="544321"/>
                </a:moveTo>
                <a:lnTo>
                  <a:pt x="2096770" y="485521"/>
                </a:lnTo>
                <a:lnTo>
                  <a:pt x="2074545" y="415162"/>
                </a:lnTo>
                <a:cubicBezTo>
                  <a:pt x="2035936" y="327913"/>
                  <a:pt x="1944751" y="245999"/>
                  <a:pt x="1864486" y="197358"/>
                </a:cubicBezTo>
                <a:lnTo>
                  <a:pt x="1819402" y="169925"/>
                </a:lnTo>
                <a:lnTo>
                  <a:pt x="1758315" y="140842"/>
                </a:lnTo>
                <a:lnTo>
                  <a:pt x="1696339" y="115697"/>
                </a:lnTo>
                <a:lnTo>
                  <a:pt x="1628394" y="90424"/>
                </a:lnTo>
                <a:lnTo>
                  <a:pt x="1568069" y="69850"/>
                </a:lnTo>
                <a:lnTo>
                  <a:pt x="1501521" y="53720"/>
                </a:lnTo>
                <a:lnTo>
                  <a:pt x="1435861" y="42291"/>
                </a:lnTo>
                <a:lnTo>
                  <a:pt x="1345692" y="26288"/>
                </a:lnTo>
                <a:lnTo>
                  <a:pt x="1260094" y="14731"/>
                </a:lnTo>
                <a:lnTo>
                  <a:pt x="1158494" y="9397"/>
                </a:lnTo>
                <a:lnTo>
                  <a:pt x="1046988" y="6350"/>
                </a:lnTo>
                <a:lnTo>
                  <a:pt x="944626" y="9397"/>
                </a:lnTo>
                <a:cubicBezTo>
                  <a:pt x="763016" y="17906"/>
                  <a:pt x="581787" y="50291"/>
                  <a:pt x="410591" y="111886"/>
                </a:cubicBezTo>
                <a:lnTo>
                  <a:pt x="340233" y="145414"/>
                </a:lnTo>
                <a:lnTo>
                  <a:pt x="271526" y="178308"/>
                </a:lnTo>
                <a:lnTo>
                  <a:pt x="199644" y="220344"/>
                </a:lnTo>
                <a:lnTo>
                  <a:pt x="141605" y="262381"/>
                </a:lnTo>
                <a:lnTo>
                  <a:pt x="91948" y="311277"/>
                </a:lnTo>
                <a:lnTo>
                  <a:pt x="51435" y="359409"/>
                </a:lnTo>
                <a:lnTo>
                  <a:pt x="19304" y="419862"/>
                </a:lnTo>
                <a:lnTo>
                  <a:pt x="7874" y="481711"/>
                </a:lnTo>
                <a:lnTo>
                  <a:pt x="6350" y="535177"/>
                </a:lnTo>
                <a:lnTo>
                  <a:pt x="11684" y="589406"/>
                </a:lnTo>
                <a:lnTo>
                  <a:pt x="40005" y="661288"/>
                </a:lnTo>
                <a:cubicBezTo>
                  <a:pt x="94869" y="749172"/>
                  <a:pt x="164465" y="805306"/>
                  <a:pt x="252349" y="857631"/>
                </a:cubicBezTo>
                <a:cubicBezTo>
                  <a:pt x="368300" y="928115"/>
                  <a:pt x="446532" y="947165"/>
                  <a:pt x="574802" y="982980"/>
                </a:cubicBezTo>
                <a:cubicBezTo>
                  <a:pt x="740918" y="1029588"/>
                  <a:pt x="951102" y="1037590"/>
                  <a:pt x="1123315" y="1037336"/>
                </a:cubicBezTo>
                <a:cubicBezTo>
                  <a:pt x="1309370" y="1032763"/>
                  <a:pt x="1465579" y="1005077"/>
                  <a:pt x="1640585" y="945515"/>
                </a:cubicBezTo>
                <a:lnTo>
                  <a:pt x="1771269" y="1064006"/>
                </a:lnTo>
                <a:lnTo>
                  <a:pt x="1668907" y="1138174"/>
                </a:lnTo>
                <a:lnTo>
                  <a:pt x="1913382" y="1137412"/>
                </a:lnTo>
                <a:lnTo>
                  <a:pt x="1913382" y="954786"/>
                </a:lnTo>
                <a:lnTo>
                  <a:pt x="1845436" y="996061"/>
                </a:lnTo>
                <a:lnTo>
                  <a:pt x="1768983" y="901191"/>
                </a:lnTo>
                <a:cubicBezTo>
                  <a:pt x="1872107" y="843152"/>
                  <a:pt x="1963166" y="787399"/>
                  <a:pt x="2041016" y="695706"/>
                </a:cubicBezTo>
                <a:lnTo>
                  <a:pt x="2066925" y="651383"/>
                </a:lnTo>
                <a:lnTo>
                  <a:pt x="2089150" y="599440"/>
                </a:lnTo>
                <a:lnTo>
                  <a:pt x="2099817" y="5443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2250948" y="4957571"/>
            <a:ext cx="2093975" cy="1485898"/>
          </a:xfrm>
          <a:custGeom>
            <a:avLst/>
            <a:gdLst>
              <a:gd name="connsiteX0" fmla="*/ 2093975 w 2093975"/>
              <a:gd name="connsiteY0" fmla="*/ 778827 h 1485898"/>
              <a:gd name="connsiteX1" fmla="*/ 2090927 w 2093975"/>
              <a:gd name="connsiteY1" fmla="*/ 856716 h 1485898"/>
              <a:gd name="connsiteX2" fmla="*/ 2069464 w 2093975"/>
              <a:gd name="connsiteY2" fmla="*/ 947572 h 1485898"/>
              <a:gd name="connsiteX3" fmla="*/ 1494789 w 2093975"/>
              <a:gd name="connsiteY3" fmla="*/ 1423276 h 1485898"/>
              <a:gd name="connsiteX4" fmla="*/ 938529 w 2093975"/>
              <a:gd name="connsiteY4" fmla="*/ 1482064 h 1485898"/>
              <a:gd name="connsiteX5" fmla="*/ 405002 w 2093975"/>
              <a:gd name="connsiteY5" fmla="*/ 1346162 h 1485898"/>
              <a:gd name="connsiteX6" fmla="*/ 333247 w 2093975"/>
              <a:gd name="connsiteY6" fmla="*/ 1301864 h 1485898"/>
              <a:gd name="connsiteX7" fmla="*/ 265175 w 2093975"/>
              <a:gd name="connsiteY7" fmla="*/ 1259878 h 1485898"/>
              <a:gd name="connsiteX8" fmla="*/ 193294 w 2093975"/>
              <a:gd name="connsiteY8" fmla="*/ 1203376 h 1485898"/>
              <a:gd name="connsiteX9" fmla="*/ 135254 w 2093975"/>
              <a:gd name="connsiteY9" fmla="*/ 1148397 h 1485898"/>
              <a:gd name="connsiteX10" fmla="*/ 84835 w 2093975"/>
              <a:gd name="connsiteY10" fmla="*/ 1085024 h 1485898"/>
              <a:gd name="connsiteX11" fmla="*/ 44322 w 2093975"/>
              <a:gd name="connsiteY11" fmla="*/ 1021638 h 1485898"/>
              <a:gd name="connsiteX12" fmla="*/ 12953 w 2093975"/>
              <a:gd name="connsiteY12" fmla="*/ 942238 h 1485898"/>
              <a:gd name="connsiteX13" fmla="*/ 2285 w 2093975"/>
              <a:gd name="connsiteY13" fmla="*/ 862063 h 1485898"/>
              <a:gd name="connsiteX14" fmla="*/ 0 w 2093975"/>
              <a:gd name="connsiteY14" fmla="*/ 792569 h 1485898"/>
              <a:gd name="connsiteX15" fmla="*/ 5333 w 2093975"/>
              <a:gd name="connsiteY15" fmla="*/ 720039 h 1485898"/>
              <a:gd name="connsiteX16" fmla="*/ 32892 w 2093975"/>
              <a:gd name="connsiteY16" fmla="*/ 626110 h 1485898"/>
              <a:gd name="connsiteX17" fmla="*/ 245363 w 2093975"/>
              <a:gd name="connsiteY17" fmla="*/ 367284 h 1485898"/>
              <a:gd name="connsiteX18" fmla="*/ 661034 w 2093975"/>
              <a:gd name="connsiteY18" fmla="*/ 174117 h 1485898"/>
              <a:gd name="connsiteX19" fmla="*/ 761872 w 2093975"/>
              <a:gd name="connsiteY19" fmla="*/ 157353 h 1485898"/>
              <a:gd name="connsiteX20" fmla="*/ 887222 w 2093975"/>
              <a:gd name="connsiteY20" fmla="*/ 140462 h 1485898"/>
              <a:gd name="connsiteX21" fmla="*/ 1013332 w 2093975"/>
              <a:gd name="connsiteY21" fmla="*/ 134366 h 1485898"/>
              <a:gd name="connsiteX22" fmla="*/ 1117345 w 2093975"/>
              <a:gd name="connsiteY22" fmla="*/ 133604 h 1485898"/>
              <a:gd name="connsiteX23" fmla="*/ 1213611 w 2093975"/>
              <a:gd name="connsiteY23" fmla="*/ 139700 h 1485898"/>
              <a:gd name="connsiteX24" fmla="*/ 1330451 w 2093975"/>
              <a:gd name="connsiteY24" fmla="*/ 154178 h 1485898"/>
              <a:gd name="connsiteX25" fmla="*/ 1417573 w 2093975"/>
              <a:gd name="connsiteY25" fmla="*/ 174879 h 1485898"/>
              <a:gd name="connsiteX26" fmla="*/ 1478787 w 2093975"/>
              <a:gd name="connsiteY26" fmla="*/ 192405 h 1485898"/>
              <a:gd name="connsiteX27" fmla="*/ 1555242 w 2093975"/>
              <a:gd name="connsiteY27" fmla="*/ 219964 h 1485898"/>
              <a:gd name="connsiteX28" fmla="*/ 1635379 w 2093975"/>
              <a:gd name="connsiteY28" fmla="*/ 252730 h 1485898"/>
              <a:gd name="connsiteX29" fmla="*/ 1766061 w 2093975"/>
              <a:gd name="connsiteY29" fmla="*/ 96266 h 1485898"/>
              <a:gd name="connsiteX30" fmla="*/ 1663699 w 2093975"/>
              <a:gd name="connsiteY30" fmla="*/ 0 h 1485898"/>
              <a:gd name="connsiteX31" fmla="*/ 1907539 w 2093975"/>
              <a:gd name="connsiteY31" fmla="*/ 762 h 1485898"/>
              <a:gd name="connsiteX32" fmla="*/ 1907539 w 2093975"/>
              <a:gd name="connsiteY32" fmla="*/ 241300 h 1485898"/>
              <a:gd name="connsiteX33" fmla="*/ 1839467 w 2093975"/>
              <a:gd name="connsiteY33" fmla="*/ 187071 h 1485898"/>
              <a:gd name="connsiteX34" fmla="*/ 1763775 w 2093975"/>
              <a:gd name="connsiteY34" fmla="*/ 310769 h 1485898"/>
              <a:gd name="connsiteX35" fmla="*/ 2035936 w 2093975"/>
              <a:gd name="connsiteY35" fmla="*/ 581787 h 1485898"/>
              <a:gd name="connsiteX36" fmla="*/ 2061844 w 2093975"/>
              <a:gd name="connsiteY36" fmla="*/ 639102 h 1485898"/>
              <a:gd name="connsiteX37" fmla="*/ 2084831 w 2093975"/>
              <a:gd name="connsiteY37" fmla="*/ 706297 h 1485898"/>
              <a:gd name="connsiteX38" fmla="*/ 2093975 w 2093975"/>
              <a:gd name="connsiteY38" fmla="*/ 778827 h 14858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Lst>
            <a:rect l="l" t="t" r="r" b="b"/>
            <a:pathLst>
              <a:path w="2093975" h="1485898">
                <a:moveTo>
                  <a:pt x="2093975" y="778827"/>
                </a:moveTo>
                <a:lnTo>
                  <a:pt x="2090927" y="856716"/>
                </a:lnTo>
                <a:lnTo>
                  <a:pt x="2069464" y="947572"/>
                </a:lnTo>
                <a:cubicBezTo>
                  <a:pt x="1979294" y="1196581"/>
                  <a:pt x="1736851" y="1347825"/>
                  <a:pt x="1494789" y="1423276"/>
                </a:cubicBezTo>
                <a:cubicBezTo>
                  <a:pt x="1313814" y="1472463"/>
                  <a:pt x="1126108" y="1496529"/>
                  <a:pt x="938529" y="1482064"/>
                </a:cubicBezTo>
                <a:cubicBezTo>
                  <a:pt x="757427" y="1467408"/>
                  <a:pt x="567435" y="1429905"/>
                  <a:pt x="405002" y="1346162"/>
                </a:cubicBezTo>
                <a:lnTo>
                  <a:pt x="333247" y="1301864"/>
                </a:lnTo>
                <a:lnTo>
                  <a:pt x="265175" y="1259878"/>
                </a:lnTo>
                <a:lnTo>
                  <a:pt x="193294" y="1203376"/>
                </a:lnTo>
                <a:lnTo>
                  <a:pt x="135254" y="1148397"/>
                </a:lnTo>
                <a:lnTo>
                  <a:pt x="84835" y="1085024"/>
                </a:lnTo>
                <a:lnTo>
                  <a:pt x="44322" y="1021638"/>
                </a:lnTo>
                <a:lnTo>
                  <a:pt x="12953" y="942238"/>
                </a:lnTo>
                <a:lnTo>
                  <a:pt x="2285" y="862063"/>
                </a:lnTo>
                <a:lnTo>
                  <a:pt x="0" y="792569"/>
                </a:lnTo>
                <a:lnTo>
                  <a:pt x="5333" y="720039"/>
                </a:lnTo>
                <a:lnTo>
                  <a:pt x="32892" y="626110"/>
                </a:lnTo>
                <a:cubicBezTo>
                  <a:pt x="90423" y="507365"/>
                  <a:pt x="146811" y="450850"/>
                  <a:pt x="245363" y="367284"/>
                </a:cubicBezTo>
                <a:cubicBezTo>
                  <a:pt x="365125" y="266827"/>
                  <a:pt x="515366" y="222377"/>
                  <a:pt x="661034" y="174117"/>
                </a:cubicBezTo>
                <a:lnTo>
                  <a:pt x="761872" y="157353"/>
                </a:lnTo>
                <a:lnTo>
                  <a:pt x="887222" y="140462"/>
                </a:lnTo>
                <a:lnTo>
                  <a:pt x="1013332" y="134366"/>
                </a:lnTo>
                <a:lnTo>
                  <a:pt x="1117345" y="133604"/>
                </a:lnTo>
                <a:lnTo>
                  <a:pt x="1213611" y="139700"/>
                </a:lnTo>
                <a:lnTo>
                  <a:pt x="1330451" y="154178"/>
                </a:lnTo>
                <a:lnTo>
                  <a:pt x="1417573" y="174879"/>
                </a:lnTo>
                <a:lnTo>
                  <a:pt x="1478787" y="192405"/>
                </a:lnTo>
                <a:lnTo>
                  <a:pt x="1555242" y="219964"/>
                </a:lnTo>
                <a:lnTo>
                  <a:pt x="1635379" y="252730"/>
                </a:lnTo>
                <a:lnTo>
                  <a:pt x="1766061" y="96266"/>
                </a:lnTo>
                <a:lnTo>
                  <a:pt x="1663699" y="0"/>
                </a:lnTo>
                <a:lnTo>
                  <a:pt x="1907539" y="762"/>
                </a:lnTo>
                <a:lnTo>
                  <a:pt x="1907539" y="241300"/>
                </a:lnTo>
                <a:lnTo>
                  <a:pt x="1839467" y="187071"/>
                </a:lnTo>
                <a:lnTo>
                  <a:pt x="1763775" y="310769"/>
                </a:lnTo>
                <a:cubicBezTo>
                  <a:pt x="1877441" y="392938"/>
                  <a:pt x="1958467" y="462280"/>
                  <a:pt x="2035936" y="581787"/>
                </a:cubicBezTo>
                <a:lnTo>
                  <a:pt x="2061844" y="639102"/>
                </a:lnTo>
                <a:lnTo>
                  <a:pt x="2084831" y="706297"/>
                </a:lnTo>
                <a:lnTo>
                  <a:pt x="2093975" y="778827"/>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196083" y="4901184"/>
            <a:ext cx="2092451" cy="1485901"/>
          </a:xfrm>
          <a:custGeom>
            <a:avLst/>
            <a:gdLst>
              <a:gd name="connsiteX0" fmla="*/ 2092451 w 2092451"/>
              <a:gd name="connsiteY0" fmla="*/ 778281 h 1485901"/>
              <a:gd name="connsiteX1" fmla="*/ 2089404 w 2092451"/>
              <a:gd name="connsiteY1" fmla="*/ 856944 h 1485901"/>
              <a:gd name="connsiteX2" fmla="*/ 2067941 w 2092451"/>
              <a:gd name="connsiteY2" fmla="*/ 947839 h 1485901"/>
              <a:gd name="connsiteX3" fmla="*/ 1494281 w 2092451"/>
              <a:gd name="connsiteY3" fmla="*/ 1423669 h 1485901"/>
              <a:gd name="connsiteX4" fmla="*/ 404114 w 2092451"/>
              <a:gd name="connsiteY4" fmla="*/ 1346530 h 1485901"/>
              <a:gd name="connsiteX5" fmla="*/ 333120 w 2092451"/>
              <a:gd name="connsiteY5" fmla="*/ 1302219 h 1485901"/>
              <a:gd name="connsiteX6" fmla="*/ 265048 w 2092451"/>
              <a:gd name="connsiteY6" fmla="*/ 1260220 h 1485901"/>
              <a:gd name="connsiteX7" fmla="*/ 193294 w 2092451"/>
              <a:gd name="connsiteY7" fmla="*/ 1203705 h 1485901"/>
              <a:gd name="connsiteX8" fmla="*/ 135255 w 2092451"/>
              <a:gd name="connsiteY8" fmla="*/ 1148701 h 1485901"/>
              <a:gd name="connsiteX9" fmla="*/ 84836 w 2092451"/>
              <a:gd name="connsiteY9" fmla="*/ 1085316 h 1485901"/>
              <a:gd name="connsiteX10" fmla="*/ 44323 w 2092451"/>
              <a:gd name="connsiteY10" fmla="*/ 1021155 h 1485901"/>
              <a:gd name="connsiteX11" fmla="*/ 12954 w 2092451"/>
              <a:gd name="connsiteY11" fmla="*/ 943254 h 1485901"/>
              <a:gd name="connsiteX12" fmla="*/ 1523 w 2092451"/>
              <a:gd name="connsiteY12" fmla="*/ 862291 h 1485901"/>
              <a:gd name="connsiteX13" fmla="*/ 0 w 2092451"/>
              <a:gd name="connsiteY13" fmla="*/ 792797 h 1485901"/>
              <a:gd name="connsiteX14" fmla="*/ 4572 w 2092451"/>
              <a:gd name="connsiteY14" fmla="*/ 720229 h 1485901"/>
              <a:gd name="connsiteX15" fmla="*/ 32892 w 2092451"/>
              <a:gd name="connsiteY15" fmla="*/ 625475 h 1485901"/>
              <a:gd name="connsiteX16" fmla="*/ 245236 w 2092451"/>
              <a:gd name="connsiteY16" fmla="*/ 367410 h 1485901"/>
              <a:gd name="connsiteX17" fmla="*/ 660780 w 2092451"/>
              <a:gd name="connsiteY17" fmla="*/ 174116 h 1485901"/>
              <a:gd name="connsiteX18" fmla="*/ 1329308 w 2092451"/>
              <a:gd name="connsiteY18" fmla="*/ 154304 h 1485901"/>
              <a:gd name="connsiteX19" fmla="*/ 1417066 w 2092451"/>
              <a:gd name="connsiteY19" fmla="*/ 174878 h 1485901"/>
              <a:gd name="connsiteX20" fmla="*/ 1477518 w 2092451"/>
              <a:gd name="connsiteY20" fmla="*/ 192531 h 1485901"/>
              <a:gd name="connsiteX21" fmla="*/ 1553844 w 2092451"/>
              <a:gd name="connsiteY21" fmla="*/ 219963 h 1485901"/>
              <a:gd name="connsiteX22" fmla="*/ 1634108 w 2092451"/>
              <a:gd name="connsiteY22" fmla="*/ 252856 h 1485901"/>
              <a:gd name="connsiteX23" fmla="*/ 1764664 w 2092451"/>
              <a:gd name="connsiteY23" fmla="*/ 96265 h 1485901"/>
              <a:gd name="connsiteX24" fmla="*/ 1662302 w 2092451"/>
              <a:gd name="connsiteY24" fmla="*/ 0 h 1485901"/>
              <a:gd name="connsiteX25" fmla="*/ 1906016 w 2092451"/>
              <a:gd name="connsiteY25" fmla="*/ 761 h 1485901"/>
              <a:gd name="connsiteX26" fmla="*/ 1906016 w 2092451"/>
              <a:gd name="connsiteY26" fmla="*/ 241300 h 1485901"/>
              <a:gd name="connsiteX27" fmla="*/ 1838070 w 2092451"/>
              <a:gd name="connsiteY27" fmla="*/ 186308 h 1485901"/>
              <a:gd name="connsiteX28" fmla="*/ 1761617 w 2092451"/>
              <a:gd name="connsiteY28" fmla="*/ 310895 h 1485901"/>
              <a:gd name="connsiteX29" fmla="*/ 2034412 w 2092451"/>
              <a:gd name="connsiteY29" fmla="*/ 581278 h 1485901"/>
              <a:gd name="connsiteX30" fmla="*/ 2059558 w 2092451"/>
              <a:gd name="connsiteY30" fmla="*/ 639317 h 1485901"/>
              <a:gd name="connsiteX31" fmla="*/ 2083307 w 2092451"/>
              <a:gd name="connsiteY31" fmla="*/ 706488 h 1485901"/>
              <a:gd name="connsiteX32" fmla="*/ 2092451 w 2092451"/>
              <a:gd name="connsiteY32" fmla="*/ 778281 h 14859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2092451" h="1485901">
                <a:moveTo>
                  <a:pt x="2092451" y="778281"/>
                </a:moveTo>
                <a:lnTo>
                  <a:pt x="2089404" y="856944"/>
                </a:lnTo>
                <a:lnTo>
                  <a:pt x="2067941" y="947839"/>
                </a:lnTo>
                <a:cubicBezTo>
                  <a:pt x="1977644" y="1195895"/>
                  <a:pt x="1735581" y="1348155"/>
                  <a:pt x="1494281" y="1423669"/>
                </a:cubicBezTo>
                <a:cubicBezTo>
                  <a:pt x="1137793" y="1524012"/>
                  <a:pt x="740410" y="1507324"/>
                  <a:pt x="404114" y="1346530"/>
                </a:cubicBezTo>
                <a:lnTo>
                  <a:pt x="333120" y="1302219"/>
                </a:lnTo>
                <a:lnTo>
                  <a:pt x="265048" y="1260220"/>
                </a:lnTo>
                <a:lnTo>
                  <a:pt x="193294" y="1203705"/>
                </a:lnTo>
                <a:lnTo>
                  <a:pt x="135255" y="1148701"/>
                </a:lnTo>
                <a:lnTo>
                  <a:pt x="84836" y="1085316"/>
                </a:lnTo>
                <a:lnTo>
                  <a:pt x="44323" y="1021155"/>
                </a:lnTo>
                <a:lnTo>
                  <a:pt x="12954" y="943254"/>
                </a:lnTo>
                <a:lnTo>
                  <a:pt x="1523" y="862291"/>
                </a:lnTo>
                <a:lnTo>
                  <a:pt x="0" y="792797"/>
                </a:lnTo>
                <a:lnTo>
                  <a:pt x="4572" y="720229"/>
                </a:lnTo>
                <a:lnTo>
                  <a:pt x="32892" y="625475"/>
                </a:lnTo>
                <a:cubicBezTo>
                  <a:pt x="91313" y="506856"/>
                  <a:pt x="146430" y="451230"/>
                  <a:pt x="245236" y="367410"/>
                </a:cubicBezTo>
                <a:cubicBezTo>
                  <a:pt x="376808" y="260984"/>
                  <a:pt x="503808" y="226313"/>
                  <a:pt x="660780" y="174116"/>
                </a:cubicBezTo>
                <a:cubicBezTo>
                  <a:pt x="887348" y="131825"/>
                  <a:pt x="1101089" y="116331"/>
                  <a:pt x="1329308" y="154304"/>
                </a:cubicBezTo>
                <a:lnTo>
                  <a:pt x="1417066" y="174878"/>
                </a:lnTo>
                <a:lnTo>
                  <a:pt x="1477518" y="192531"/>
                </a:lnTo>
                <a:lnTo>
                  <a:pt x="1553844" y="219963"/>
                </a:lnTo>
                <a:lnTo>
                  <a:pt x="1634108" y="252856"/>
                </a:lnTo>
                <a:lnTo>
                  <a:pt x="1764664" y="96265"/>
                </a:lnTo>
                <a:lnTo>
                  <a:pt x="1662302" y="0"/>
                </a:lnTo>
                <a:lnTo>
                  <a:pt x="1906016" y="761"/>
                </a:lnTo>
                <a:lnTo>
                  <a:pt x="1906016" y="241300"/>
                </a:lnTo>
                <a:lnTo>
                  <a:pt x="1838070" y="186308"/>
                </a:lnTo>
                <a:lnTo>
                  <a:pt x="1761617" y="310895"/>
                </a:lnTo>
                <a:cubicBezTo>
                  <a:pt x="1876298" y="392683"/>
                  <a:pt x="1955800" y="461898"/>
                  <a:pt x="2034412" y="581278"/>
                </a:cubicBezTo>
                <a:lnTo>
                  <a:pt x="2059558" y="639317"/>
                </a:lnTo>
                <a:lnTo>
                  <a:pt x="2083307" y="706488"/>
                </a:lnTo>
                <a:lnTo>
                  <a:pt x="2092451" y="77828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189988" y="4895088"/>
            <a:ext cx="2104644" cy="1498077"/>
          </a:xfrm>
          <a:custGeom>
            <a:avLst/>
            <a:gdLst>
              <a:gd name="connsiteX0" fmla="*/ 2098294 w 2104644"/>
              <a:gd name="connsiteY0" fmla="*/ 784364 h 1498077"/>
              <a:gd name="connsiteX1" fmla="*/ 2095246 w 2104644"/>
              <a:gd name="connsiteY1" fmla="*/ 863003 h 1498077"/>
              <a:gd name="connsiteX2" fmla="*/ 2073783 w 2104644"/>
              <a:gd name="connsiteY2" fmla="*/ 953858 h 1498077"/>
              <a:gd name="connsiteX3" fmla="*/ 1500251 w 2104644"/>
              <a:gd name="connsiteY3" fmla="*/ 1429511 h 1498077"/>
              <a:gd name="connsiteX4" fmla="*/ 410336 w 2104644"/>
              <a:gd name="connsiteY4" fmla="*/ 1352410 h 1498077"/>
              <a:gd name="connsiteX5" fmla="*/ 339344 w 2104644"/>
              <a:gd name="connsiteY5" fmla="*/ 1308125 h 1498077"/>
              <a:gd name="connsiteX6" fmla="*/ 271398 w 2104644"/>
              <a:gd name="connsiteY6" fmla="*/ 1266126 h 1498077"/>
              <a:gd name="connsiteX7" fmla="*/ 199644 w 2104644"/>
              <a:gd name="connsiteY7" fmla="*/ 1209624 h 1498077"/>
              <a:gd name="connsiteX8" fmla="*/ 141604 w 2104644"/>
              <a:gd name="connsiteY8" fmla="*/ 1154658 h 1498077"/>
              <a:gd name="connsiteX9" fmla="*/ 91185 w 2104644"/>
              <a:gd name="connsiteY9" fmla="*/ 1091285 h 1498077"/>
              <a:gd name="connsiteX10" fmla="*/ 50672 w 2104644"/>
              <a:gd name="connsiteY10" fmla="*/ 1027150 h 1498077"/>
              <a:gd name="connsiteX11" fmla="*/ 19304 w 2104644"/>
              <a:gd name="connsiteY11" fmla="*/ 949274 h 1498077"/>
              <a:gd name="connsiteX12" fmla="*/ 7873 w 2104644"/>
              <a:gd name="connsiteY12" fmla="*/ 868349 h 1498077"/>
              <a:gd name="connsiteX13" fmla="*/ 6350 w 2104644"/>
              <a:gd name="connsiteY13" fmla="*/ 798867 h 1498077"/>
              <a:gd name="connsiteX14" fmla="*/ 10922 w 2104644"/>
              <a:gd name="connsiteY14" fmla="*/ 726338 h 1498077"/>
              <a:gd name="connsiteX15" fmla="*/ 39242 w 2104644"/>
              <a:gd name="connsiteY15" fmla="*/ 631697 h 1498077"/>
              <a:gd name="connsiteX16" fmla="*/ 251586 w 2104644"/>
              <a:gd name="connsiteY16" fmla="*/ 373633 h 1498077"/>
              <a:gd name="connsiteX17" fmla="*/ 667004 w 2104644"/>
              <a:gd name="connsiteY17" fmla="*/ 180466 h 1498077"/>
              <a:gd name="connsiteX18" fmla="*/ 1335277 w 2104644"/>
              <a:gd name="connsiteY18" fmla="*/ 160527 h 1498077"/>
              <a:gd name="connsiteX19" fmla="*/ 1423161 w 2104644"/>
              <a:gd name="connsiteY19" fmla="*/ 181228 h 1498077"/>
              <a:gd name="connsiteX20" fmla="*/ 1483486 w 2104644"/>
              <a:gd name="connsiteY20" fmla="*/ 198754 h 1498077"/>
              <a:gd name="connsiteX21" fmla="*/ 1559814 w 2104644"/>
              <a:gd name="connsiteY21" fmla="*/ 226186 h 1498077"/>
              <a:gd name="connsiteX22" fmla="*/ 1640077 w 2104644"/>
              <a:gd name="connsiteY22" fmla="*/ 259079 h 1498077"/>
              <a:gd name="connsiteX23" fmla="*/ 1770633 w 2104644"/>
              <a:gd name="connsiteY23" fmla="*/ 102615 h 1498077"/>
              <a:gd name="connsiteX24" fmla="*/ 1668271 w 2104644"/>
              <a:gd name="connsiteY24" fmla="*/ 6350 h 1498077"/>
              <a:gd name="connsiteX25" fmla="*/ 1911984 w 2104644"/>
              <a:gd name="connsiteY25" fmla="*/ 7111 h 1498077"/>
              <a:gd name="connsiteX26" fmla="*/ 1911984 w 2104644"/>
              <a:gd name="connsiteY26" fmla="*/ 247650 h 1498077"/>
              <a:gd name="connsiteX27" fmla="*/ 1843913 w 2104644"/>
              <a:gd name="connsiteY27" fmla="*/ 192658 h 1498077"/>
              <a:gd name="connsiteX28" fmla="*/ 1767585 w 2104644"/>
              <a:gd name="connsiteY28" fmla="*/ 317119 h 1498077"/>
              <a:gd name="connsiteX29" fmla="*/ 2040254 w 2104644"/>
              <a:gd name="connsiteY29" fmla="*/ 587375 h 1498077"/>
              <a:gd name="connsiteX30" fmla="*/ 2065401 w 2104644"/>
              <a:gd name="connsiteY30" fmla="*/ 645414 h 1498077"/>
              <a:gd name="connsiteX31" fmla="*/ 2089150 w 2104644"/>
              <a:gd name="connsiteY31" fmla="*/ 712596 h 1498077"/>
              <a:gd name="connsiteX32" fmla="*/ 2098294 w 2104644"/>
              <a:gd name="connsiteY32" fmla="*/ 784364 h 14980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2104644" h="1498077">
                <a:moveTo>
                  <a:pt x="2098294" y="784364"/>
                </a:moveTo>
                <a:lnTo>
                  <a:pt x="2095246" y="863003"/>
                </a:lnTo>
                <a:lnTo>
                  <a:pt x="2073783" y="953858"/>
                </a:lnTo>
                <a:cubicBezTo>
                  <a:pt x="1983613" y="1201826"/>
                  <a:pt x="1741423" y="1354035"/>
                  <a:pt x="1500251" y="1429511"/>
                </a:cubicBezTo>
                <a:cubicBezTo>
                  <a:pt x="1143889" y="1529829"/>
                  <a:pt x="746632" y="1513141"/>
                  <a:pt x="410336" y="1352410"/>
                </a:cubicBezTo>
                <a:lnTo>
                  <a:pt x="339344" y="1308125"/>
                </a:lnTo>
                <a:lnTo>
                  <a:pt x="271398" y="1266126"/>
                </a:lnTo>
                <a:lnTo>
                  <a:pt x="199644" y="1209624"/>
                </a:lnTo>
                <a:lnTo>
                  <a:pt x="141604" y="1154658"/>
                </a:lnTo>
                <a:lnTo>
                  <a:pt x="91185" y="1091285"/>
                </a:lnTo>
                <a:lnTo>
                  <a:pt x="50672" y="1027150"/>
                </a:lnTo>
                <a:lnTo>
                  <a:pt x="19304" y="949274"/>
                </a:lnTo>
                <a:lnTo>
                  <a:pt x="7873" y="868349"/>
                </a:lnTo>
                <a:lnTo>
                  <a:pt x="6350" y="798867"/>
                </a:lnTo>
                <a:lnTo>
                  <a:pt x="10922" y="726338"/>
                </a:lnTo>
                <a:lnTo>
                  <a:pt x="39242" y="631697"/>
                </a:lnTo>
                <a:cubicBezTo>
                  <a:pt x="97663" y="513079"/>
                  <a:pt x="152780" y="457327"/>
                  <a:pt x="251586" y="373633"/>
                </a:cubicBezTo>
                <a:cubicBezTo>
                  <a:pt x="383032" y="267208"/>
                  <a:pt x="510032" y="232536"/>
                  <a:pt x="667004" y="180466"/>
                </a:cubicBezTo>
                <a:cubicBezTo>
                  <a:pt x="893444" y="138048"/>
                  <a:pt x="1107185" y="122554"/>
                  <a:pt x="1335277" y="160527"/>
                </a:cubicBezTo>
                <a:lnTo>
                  <a:pt x="1423161" y="181228"/>
                </a:lnTo>
                <a:lnTo>
                  <a:pt x="1483486" y="198754"/>
                </a:lnTo>
                <a:lnTo>
                  <a:pt x="1559814" y="226186"/>
                </a:lnTo>
                <a:lnTo>
                  <a:pt x="1640077" y="259079"/>
                </a:lnTo>
                <a:lnTo>
                  <a:pt x="1770633" y="102615"/>
                </a:lnTo>
                <a:lnTo>
                  <a:pt x="1668271" y="6350"/>
                </a:lnTo>
                <a:lnTo>
                  <a:pt x="1911984" y="7111"/>
                </a:lnTo>
                <a:lnTo>
                  <a:pt x="1911984" y="247650"/>
                </a:lnTo>
                <a:lnTo>
                  <a:pt x="1843913" y="192658"/>
                </a:lnTo>
                <a:lnTo>
                  <a:pt x="1767585" y="317119"/>
                </a:lnTo>
                <a:cubicBezTo>
                  <a:pt x="1882266" y="398907"/>
                  <a:pt x="1961769" y="468121"/>
                  <a:pt x="2040254" y="587375"/>
                </a:cubicBezTo>
                <a:lnTo>
                  <a:pt x="2065401" y="645414"/>
                </a:lnTo>
                <a:lnTo>
                  <a:pt x="2089150" y="712596"/>
                </a:lnTo>
                <a:lnTo>
                  <a:pt x="2098294" y="78436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5983223" y="1248124"/>
            <a:ext cx="2092452" cy="1485931"/>
          </a:xfrm>
          <a:custGeom>
            <a:avLst/>
            <a:gdLst>
              <a:gd name="connsiteX0" fmla="*/ 0 w 2092452"/>
              <a:gd name="connsiteY0" fmla="*/ 707040 h 1485931"/>
              <a:gd name="connsiteX1" fmla="*/ 3047 w 2092452"/>
              <a:gd name="connsiteY1" fmla="*/ 629189 h 1485931"/>
              <a:gd name="connsiteX2" fmla="*/ 24384 w 2092452"/>
              <a:gd name="connsiteY2" fmla="*/ 538257 h 1485931"/>
              <a:gd name="connsiteX3" fmla="*/ 530986 w 2092452"/>
              <a:gd name="connsiteY3" fmla="*/ 83978 h 1485931"/>
              <a:gd name="connsiteX4" fmla="*/ 1523365 w 2092452"/>
              <a:gd name="connsiteY4" fmla="*/ 70897 h 1485931"/>
              <a:gd name="connsiteX5" fmla="*/ 1601216 w 2092452"/>
              <a:gd name="connsiteY5" fmla="*/ 100742 h 1485931"/>
              <a:gd name="connsiteX6" fmla="*/ 1688338 w 2092452"/>
              <a:gd name="connsiteY6" fmla="*/ 139731 h 1485931"/>
              <a:gd name="connsiteX7" fmla="*/ 1760093 w 2092452"/>
              <a:gd name="connsiteY7" fmla="*/ 183165 h 1485931"/>
              <a:gd name="connsiteX8" fmla="*/ 1827403 w 2092452"/>
              <a:gd name="connsiteY8" fmla="*/ 225202 h 1485931"/>
              <a:gd name="connsiteX9" fmla="*/ 1899157 w 2092452"/>
              <a:gd name="connsiteY9" fmla="*/ 282479 h 1485931"/>
              <a:gd name="connsiteX10" fmla="*/ 1957196 w 2092452"/>
              <a:gd name="connsiteY10" fmla="*/ 336708 h 1485931"/>
              <a:gd name="connsiteX11" fmla="*/ 2007616 w 2092452"/>
              <a:gd name="connsiteY11" fmla="*/ 400843 h 1485931"/>
              <a:gd name="connsiteX12" fmla="*/ 2048129 w 2092452"/>
              <a:gd name="connsiteY12" fmla="*/ 464216 h 1485931"/>
              <a:gd name="connsiteX13" fmla="*/ 2080259 w 2092452"/>
              <a:gd name="connsiteY13" fmla="*/ 542829 h 1485931"/>
              <a:gd name="connsiteX14" fmla="*/ 2090928 w 2092452"/>
              <a:gd name="connsiteY14" fmla="*/ 622331 h 1485931"/>
              <a:gd name="connsiteX15" fmla="*/ 2092452 w 2092452"/>
              <a:gd name="connsiteY15" fmla="*/ 693324 h 1485931"/>
              <a:gd name="connsiteX16" fmla="*/ 2087880 w 2092452"/>
              <a:gd name="connsiteY16" fmla="*/ 765079 h 1485931"/>
              <a:gd name="connsiteX17" fmla="*/ 2059558 w 2092452"/>
              <a:gd name="connsiteY17" fmla="*/ 859821 h 1485931"/>
              <a:gd name="connsiteX18" fmla="*/ 1846453 w 2092452"/>
              <a:gd name="connsiteY18" fmla="*/ 1117885 h 1485931"/>
              <a:gd name="connsiteX19" fmla="*/ 1795271 w 2092452"/>
              <a:gd name="connsiteY19" fmla="*/ 1155350 h 1485931"/>
              <a:gd name="connsiteX20" fmla="*/ 1740281 w 2092452"/>
              <a:gd name="connsiteY20" fmla="*/ 1191164 h 1485931"/>
              <a:gd name="connsiteX21" fmla="*/ 1670811 w 2092452"/>
              <a:gd name="connsiteY21" fmla="*/ 1227105 h 1485931"/>
              <a:gd name="connsiteX22" fmla="*/ 1597406 w 2092452"/>
              <a:gd name="connsiteY22" fmla="*/ 1253775 h 1485931"/>
              <a:gd name="connsiteX23" fmla="*/ 1524127 w 2092452"/>
              <a:gd name="connsiteY23" fmla="*/ 1281334 h 1485931"/>
              <a:gd name="connsiteX24" fmla="*/ 1431670 w 2092452"/>
              <a:gd name="connsiteY24" fmla="*/ 1310290 h 1485931"/>
              <a:gd name="connsiteX25" fmla="*/ 763143 w 2092452"/>
              <a:gd name="connsiteY25" fmla="*/ 1330864 h 1485931"/>
              <a:gd name="connsiteX26" fmla="*/ 676020 w 2092452"/>
              <a:gd name="connsiteY26" fmla="*/ 1309528 h 1485931"/>
              <a:gd name="connsiteX27" fmla="*/ 614933 w 2092452"/>
              <a:gd name="connsiteY27" fmla="*/ 1292764 h 1485931"/>
              <a:gd name="connsiteX28" fmla="*/ 537844 w 2092452"/>
              <a:gd name="connsiteY28" fmla="*/ 1265967 h 1485931"/>
              <a:gd name="connsiteX29" fmla="*/ 458342 w 2092452"/>
              <a:gd name="connsiteY29" fmla="*/ 1232439 h 1485931"/>
              <a:gd name="connsiteX30" fmla="*/ 327660 w 2092452"/>
              <a:gd name="connsiteY30" fmla="*/ 1389665 h 1485931"/>
              <a:gd name="connsiteX31" fmla="*/ 430148 w 2092452"/>
              <a:gd name="connsiteY31" fmla="*/ 1485931 h 1485931"/>
              <a:gd name="connsiteX32" fmla="*/ 185673 w 2092452"/>
              <a:gd name="connsiteY32" fmla="*/ 1485169 h 1485931"/>
              <a:gd name="connsiteX33" fmla="*/ 185673 w 2092452"/>
              <a:gd name="connsiteY33" fmla="*/ 1244631 h 1485931"/>
              <a:gd name="connsiteX34" fmla="*/ 254380 w 2092452"/>
              <a:gd name="connsiteY34" fmla="*/ 1298860 h 1485931"/>
              <a:gd name="connsiteX35" fmla="*/ 330072 w 2092452"/>
              <a:gd name="connsiteY35" fmla="*/ 1174400 h 1485931"/>
              <a:gd name="connsiteX36" fmla="*/ 58039 w 2092452"/>
              <a:gd name="connsiteY36" fmla="*/ 904017 h 1485931"/>
              <a:gd name="connsiteX37" fmla="*/ 31369 w 2092452"/>
              <a:gd name="connsiteY37" fmla="*/ 846740 h 1485931"/>
              <a:gd name="connsiteX38" fmla="*/ 9144 w 2092452"/>
              <a:gd name="connsiteY38" fmla="*/ 779557 h 1485931"/>
              <a:gd name="connsiteX39" fmla="*/ 0 w 2092452"/>
              <a:gd name="connsiteY39" fmla="*/ 707040 h 148593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2092452" h="1485931">
                <a:moveTo>
                  <a:pt x="0" y="707040"/>
                </a:moveTo>
                <a:lnTo>
                  <a:pt x="3047" y="629189"/>
                </a:lnTo>
                <a:lnTo>
                  <a:pt x="24384" y="538257"/>
                </a:lnTo>
                <a:cubicBezTo>
                  <a:pt x="110109" y="304831"/>
                  <a:pt x="309498" y="172624"/>
                  <a:pt x="530986" y="83978"/>
                </a:cubicBezTo>
                <a:cubicBezTo>
                  <a:pt x="849503" y="-25495"/>
                  <a:pt x="1201546" y="-26130"/>
                  <a:pt x="1523365" y="70897"/>
                </a:cubicBezTo>
                <a:lnTo>
                  <a:pt x="1601216" y="100742"/>
                </a:lnTo>
                <a:lnTo>
                  <a:pt x="1688338" y="139731"/>
                </a:lnTo>
                <a:lnTo>
                  <a:pt x="1760093" y="183165"/>
                </a:lnTo>
                <a:lnTo>
                  <a:pt x="1827403" y="225202"/>
                </a:lnTo>
                <a:lnTo>
                  <a:pt x="1899157" y="282479"/>
                </a:lnTo>
                <a:lnTo>
                  <a:pt x="1957196" y="336708"/>
                </a:lnTo>
                <a:lnTo>
                  <a:pt x="2007616" y="400843"/>
                </a:lnTo>
                <a:lnTo>
                  <a:pt x="2048129" y="464216"/>
                </a:lnTo>
                <a:lnTo>
                  <a:pt x="2080259" y="542829"/>
                </a:lnTo>
                <a:lnTo>
                  <a:pt x="2090928" y="622331"/>
                </a:lnTo>
                <a:lnTo>
                  <a:pt x="2092452" y="693324"/>
                </a:lnTo>
                <a:lnTo>
                  <a:pt x="2087880" y="765079"/>
                </a:lnTo>
                <a:lnTo>
                  <a:pt x="2059558" y="859821"/>
                </a:lnTo>
                <a:cubicBezTo>
                  <a:pt x="2006854" y="973486"/>
                  <a:pt x="1941957" y="1040034"/>
                  <a:pt x="1846453" y="1117885"/>
                </a:cubicBezTo>
                <a:lnTo>
                  <a:pt x="1795271" y="1155350"/>
                </a:lnTo>
                <a:lnTo>
                  <a:pt x="1740281" y="1191164"/>
                </a:lnTo>
                <a:lnTo>
                  <a:pt x="1670811" y="1227105"/>
                </a:lnTo>
                <a:lnTo>
                  <a:pt x="1597406" y="1253775"/>
                </a:lnTo>
                <a:lnTo>
                  <a:pt x="1524127" y="1281334"/>
                </a:lnTo>
                <a:lnTo>
                  <a:pt x="1431670" y="1310290"/>
                </a:lnTo>
                <a:cubicBezTo>
                  <a:pt x="1206754" y="1355248"/>
                  <a:pt x="989965" y="1368202"/>
                  <a:pt x="763143" y="1330864"/>
                </a:cubicBezTo>
                <a:lnTo>
                  <a:pt x="676020" y="1309528"/>
                </a:lnTo>
                <a:lnTo>
                  <a:pt x="614933" y="1292764"/>
                </a:lnTo>
                <a:lnTo>
                  <a:pt x="537844" y="1265967"/>
                </a:lnTo>
                <a:lnTo>
                  <a:pt x="458342" y="1232439"/>
                </a:lnTo>
                <a:lnTo>
                  <a:pt x="327660" y="1389665"/>
                </a:lnTo>
                <a:lnTo>
                  <a:pt x="430148" y="1485931"/>
                </a:lnTo>
                <a:lnTo>
                  <a:pt x="185673" y="1485169"/>
                </a:lnTo>
                <a:lnTo>
                  <a:pt x="185673" y="1244631"/>
                </a:lnTo>
                <a:lnTo>
                  <a:pt x="254380" y="1298860"/>
                </a:lnTo>
                <a:lnTo>
                  <a:pt x="330072" y="1174400"/>
                </a:lnTo>
                <a:cubicBezTo>
                  <a:pt x="216280" y="1093628"/>
                  <a:pt x="135001" y="1022762"/>
                  <a:pt x="58039" y="904017"/>
                </a:cubicBezTo>
                <a:lnTo>
                  <a:pt x="31369" y="846740"/>
                </a:lnTo>
                <a:lnTo>
                  <a:pt x="9144" y="779557"/>
                </a:lnTo>
                <a:lnTo>
                  <a:pt x="0" y="70704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926835" y="1193286"/>
            <a:ext cx="2092452" cy="1484382"/>
          </a:xfrm>
          <a:custGeom>
            <a:avLst/>
            <a:gdLst>
              <a:gd name="connsiteX0" fmla="*/ 0 w 2092452"/>
              <a:gd name="connsiteY0" fmla="*/ 706253 h 1484382"/>
              <a:gd name="connsiteX1" fmla="*/ 3048 w 2092452"/>
              <a:gd name="connsiteY1" fmla="*/ 627766 h 1484382"/>
              <a:gd name="connsiteX2" fmla="*/ 25146 w 2092452"/>
              <a:gd name="connsiteY2" fmla="*/ 537723 h 1484382"/>
              <a:gd name="connsiteX3" fmla="*/ 54991 w 2092452"/>
              <a:gd name="connsiteY3" fmla="*/ 466731 h 1484382"/>
              <a:gd name="connsiteX4" fmla="*/ 280416 w 2092452"/>
              <a:gd name="connsiteY4" fmla="*/ 215016 h 1484382"/>
              <a:gd name="connsiteX5" fmla="*/ 663829 w 2092452"/>
              <a:gd name="connsiteY5" fmla="*/ 46487 h 1484382"/>
              <a:gd name="connsiteX6" fmla="*/ 1688338 w 2092452"/>
              <a:gd name="connsiteY6" fmla="*/ 139451 h 1484382"/>
              <a:gd name="connsiteX7" fmla="*/ 1759331 w 2092452"/>
              <a:gd name="connsiteY7" fmla="*/ 182250 h 1484382"/>
              <a:gd name="connsiteX8" fmla="*/ 1828165 w 2092452"/>
              <a:gd name="connsiteY8" fmla="*/ 224922 h 1484382"/>
              <a:gd name="connsiteX9" fmla="*/ 1899157 w 2092452"/>
              <a:gd name="connsiteY9" fmla="*/ 281437 h 1484382"/>
              <a:gd name="connsiteX10" fmla="*/ 1957196 w 2092452"/>
              <a:gd name="connsiteY10" fmla="*/ 336301 h 1484382"/>
              <a:gd name="connsiteX11" fmla="*/ 2007616 w 2092452"/>
              <a:gd name="connsiteY11" fmla="*/ 400436 h 1484382"/>
              <a:gd name="connsiteX12" fmla="*/ 2048129 w 2092452"/>
              <a:gd name="connsiteY12" fmla="*/ 463682 h 1484382"/>
              <a:gd name="connsiteX13" fmla="*/ 2080259 w 2092452"/>
              <a:gd name="connsiteY13" fmla="*/ 542295 h 1484382"/>
              <a:gd name="connsiteX14" fmla="*/ 2090928 w 2092452"/>
              <a:gd name="connsiteY14" fmla="*/ 621670 h 1484382"/>
              <a:gd name="connsiteX15" fmla="*/ 2092452 w 2092452"/>
              <a:gd name="connsiteY15" fmla="*/ 692536 h 1484382"/>
              <a:gd name="connsiteX16" fmla="*/ 2087880 w 2092452"/>
              <a:gd name="connsiteY16" fmla="*/ 764291 h 1484382"/>
              <a:gd name="connsiteX17" fmla="*/ 2059558 w 2092452"/>
              <a:gd name="connsiteY17" fmla="*/ 858906 h 1484382"/>
              <a:gd name="connsiteX18" fmla="*/ 1847215 w 2092452"/>
              <a:gd name="connsiteY18" fmla="*/ 1115954 h 1484382"/>
              <a:gd name="connsiteX19" fmla="*/ 1432432 w 2092452"/>
              <a:gd name="connsiteY19" fmla="*/ 1308867 h 1484382"/>
              <a:gd name="connsiteX20" fmla="*/ 763905 w 2092452"/>
              <a:gd name="connsiteY20" fmla="*/ 1330331 h 1484382"/>
              <a:gd name="connsiteX21" fmla="*/ 676020 w 2092452"/>
              <a:gd name="connsiteY21" fmla="*/ 1308106 h 1484382"/>
              <a:gd name="connsiteX22" fmla="*/ 615695 w 2092452"/>
              <a:gd name="connsiteY22" fmla="*/ 1292103 h 1484382"/>
              <a:gd name="connsiteX23" fmla="*/ 538607 w 2092452"/>
              <a:gd name="connsiteY23" fmla="*/ 1263909 h 1484382"/>
              <a:gd name="connsiteX24" fmla="*/ 459104 w 2092452"/>
              <a:gd name="connsiteY24" fmla="*/ 1231143 h 1484382"/>
              <a:gd name="connsiteX25" fmla="*/ 328548 w 2092452"/>
              <a:gd name="connsiteY25" fmla="*/ 1388242 h 1484382"/>
              <a:gd name="connsiteX26" fmla="*/ 430148 w 2092452"/>
              <a:gd name="connsiteY26" fmla="*/ 1484381 h 1484382"/>
              <a:gd name="connsiteX27" fmla="*/ 186435 w 2092452"/>
              <a:gd name="connsiteY27" fmla="*/ 1483619 h 1484382"/>
              <a:gd name="connsiteX28" fmla="*/ 186435 w 2092452"/>
              <a:gd name="connsiteY28" fmla="*/ 1243335 h 1484382"/>
              <a:gd name="connsiteX29" fmla="*/ 254380 w 2092452"/>
              <a:gd name="connsiteY29" fmla="*/ 1297437 h 1484382"/>
              <a:gd name="connsiteX30" fmla="*/ 330835 w 2092452"/>
              <a:gd name="connsiteY30" fmla="*/ 1173104 h 1484382"/>
              <a:gd name="connsiteX31" fmla="*/ 58801 w 2092452"/>
              <a:gd name="connsiteY31" fmla="*/ 903103 h 1484382"/>
              <a:gd name="connsiteX32" fmla="*/ 32892 w 2092452"/>
              <a:gd name="connsiteY32" fmla="*/ 845825 h 1484382"/>
              <a:gd name="connsiteX33" fmla="*/ 9905 w 2092452"/>
              <a:gd name="connsiteY33" fmla="*/ 778769 h 1484382"/>
              <a:gd name="connsiteX34" fmla="*/ 0 w 2092452"/>
              <a:gd name="connsiteY34" fmla="*/ 706253 h 14843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2092452" h="1484382">
                <a:moveTo>
                  <a:pt x="0" y="706253"/>
                </a:moveTo>
                <a:lnTo>
                  <a:pt x="3048" y="627766"/>
                </a:lnTo>
                <a:lnTo>
                  <a:pt x="25146" y="537723"/>
                </a:lnTo>
                <a:lnTo>
                  <a:pt x="54991" y="466731"/>
                </a:lnTo>
                <a:cubicBezTo>
                  <a:pt x="108458" y="366019"/>
                  <a:pt x="188595" y="281818"/>
                  <a:pt x="280416" y="215016"/>
                </a:cubicBezTo>
                <a:cubicBezTo>
                  <a:pt x="397002" y="138308"/>
                  <a:pt x="526034" y="73919"/>
                  <a:pt x="663829" y="46487"/>
                </a:cubicBezTo>
                <a:cubicBezTo>
                  <a:pt x="973963" y="-37840"/>
                  <a:pt x="1399920" y="-7868"/>
                  <a:pt x="1688338" y="139451"/>
                </a:cubicBezTo>
                <a:lnTo>
                  <a:pt x="1759331" y="182250"/>
                </a:lnTo>
                <a:lnTo>
                  <a:pt x="1828165" y="224922"/>
                </a:lnTo>
                <a:lnTo>
                  <a:pt x="1899157" y="281437"/>
                </a:lnTo>
                <a:lnTo>
                  <a:pt x="1957196" y="336301"/>
                </a:lnTo>
                <a:lnTo>
                  <a:pt x="2007616" y="400436"/>
                </a:lnTo>
                <a:lnTo>
                  <a:pt x="2048129" y="463682"/>
                </a:lnTo>
                <a:lnTo>
                  <a:pt x="2080259" y="542295"/>
                </a:lnTo>
                <a:lnTo>
                  <a:pt x="2090928" y="621670"/>
                </a:lnTo>
                <a:lnTo>
                  <a:pt x="2092452" y="692536"/>
                </a:lnTo>
                <a:lnTo>
                  <a:pt x="2087880" y="764291"/>
                </a:lnTo>
                <a:lnTo>
                  <a:pt x="2059558" y="858906"/>
                </a:lnTo>
                <a:cubicBezTo>
                  <a:pt x="2004821" y="975873"/>
                  <a:pt x="1944243" y="1035182"/>
                  <a:pt x="1847215" y="1115954"/>
                </a:cubicBezTo>
                <a:cubicBezTo>
                  <a:pt x="1720342" y="1221110"/>
                  <a:pt x="1586738" y="1260607"/>
                  <a:pt x="1432432" y="1308867"/>
                </a:cubicBezTo>
                <a:cubicBezTo>
                  <a:pt x="1205610" y="1354333"/>
                  <a:pt x="992758" y="1365763"/>
                  <a:pt x="763905" y="1330331"/>
                </a:cubicBezTo>
                <a:lnTo>
                  <a:pt x="676020" y="1308106"/>
                </a:lnTo>
                <a:lnTo>
                  <a:pt x="615695" y="1292103"/>
                </a:lnTo>
                <a:lnTo>
                  <a:pt x="538607" y="1263909"/>
                </a:lnTo>
                <a:lnTo>
                  <a:pt x="459104" y="1231143"/>
                </a:lnTo>
                <a:lnTo>
                  <a:pt x="328548" y="1388242"/>
                </a:lnTo>
                <a:lnTo>
                  <a:pt x="430148" y="1484381"/>
                </a:lnTo>
                <a:lnTo>
                  <a:pt x="186435" y="1483619"/>
                </a:lnTo>
                <a:lnTo>
                  <a:pt x="186435" y="1243335"/>
                </a:lnTo>
                <a:lnTo>
                  <a:pt x="254380" y="1297437"/>
                </a:lnTo>
                <a:lnTo>
                  <a:pt x="330835" y="1173104"/>
                </a:lnTo>
                <a:cubicBezTo>
                  <a:pt x="217042" y="1092459"/>
                  <a:pt x="135763" y="1021720"/>
                  <a:pt x="58801" y="903103"/>
                </a:cubicBezTo>
                <a:lnTo>
                  <a:pt x="32892" y="845825"/>
                </a:lnTo>
                <a:lnTo>
                  <a:pt x="9905" y="778769"/>
                </a:lnTo>
                <a:lnTo>
                  <a:pt x="0" y="70625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5920740" y="1187230"/>
            <a:ext cx="2106167" cy="1498057"/>
          </a:xfrm>
          <a:custGeom>
            <a:avLst/>
            <a:gdLst>
              <a:gd name="connsiteX0" fmla="*/ 6350 w 2106167"/>
              <a:gd name="connsiteY0" fmla="*/ 713070 h 1498057"/>
              <a:gd name="connsiteX1" fmla="*/ 9397 w 2106167"/>
              <a:gd name="connsiteY1" fmla="*/ 634457 h 1498057"/>
              <a:gd name="connsiteX2" fmla="*/ 31622 w 2106167"/>
              <a:gd name="connsiteY2" fmla="*/ 544414 h 1498057"/>
              <a:gd name="connsiteX3" fmla="*/ 61340 w 2106167"/>
              <a:gd name="connsiteY3" fmla="*/ 473421 h 1498057"/>
              <a:gd name="connsiteX4" fmla="*/ 286892 w 2106167"/>
              <a:gd name="connsiteY4" fmla="*/ 221453 h 1498057"/>
              <a:gd name="connsiteX5" fmla="*/ 670559 w 2106167"/>
              <a:gd name="connsiteY5" fmla="*/ 52797 h 1498057"/>
              <a:gd name="connsiteX6" fmla="*/ 1695450 w 2106167"/>
              <a:gd name="connsiteY6" fmla="*/ 145888 h 1498057"/>
              <a:gd name="connsiteX7" fmla="*/ 1766569 w 2106167"/>
              <a:gd name="connsiteY7" fmla="*/ 188687 h 1498057"/>
              <a:gd name="connsiteX8" fmla="*/ 1835403 w 2106167"/>
              <a:gd name="connsiteY8" fmla="*/ 231359 h 1498057"/>
              <a:gd name="connsiteX9" fmla="*/ 1906396 w 2106167"/>
              <a:gd name="connsiteY9" fmla="*/ 287874 h 1498057"/>
              <a:gd name="connsiteX10" fmla="*/ 1964563 w 2106167"/>
              <a:gd name="connsiteY10" fmla="*/ 342865 h 1498057"/>
              <a:gd name="connsiteX11" fmla="*/ 2014981 w 2106167"/>
              <a:gd name="connsiteY11" fmla="*/ 407000 h 1498057"/>
              <a:gd name="connsiteX12" fmla="*/ 2055494 w 2106167"/>
              <a:gd name="connsiteY12" fmla="*/ 470373 h 1498057"/>
              <a:gd name="connsiteX13" fmla="*/ 2087626 w 2106167"/>
              <a:gd name="connsiteY13" fmla="*/ 548986 h 1498057"/>
              <a:gd name="connsiteX14" fmla="*/ 2098293 w 2106167"/>
              <a:gd name="connsiteY14" fmla="*/ 628361 h 1498057"/>
              <a:gd name="connsiteX15" fmla="*/ 2099817 w 2106167"/>
              <a:gd name="connsiteY15" fmla="*/ 699354 h 1498057"/>
              <a:gd name="connsiteX16" fmla="*/ 2095245 w 2106167"/>
              <a:gd name="connsiteY16" fmla="*/ 771109 h 1498057"/>
              <a:gd name="connsiteX17" fmla="*/ 2066925 w 2106167"/>
              <a:gd name="connsiteY17" fmla="*/ 865724 h 1498057"/>
              <a:gd name="connsiteX18" fmla="*/ 1854453 w 2106167"/>
              <a:gd name="connsiteY18" fmla="*/ 1123026 h 1498057"/>
              <a:gd name="connsiteX19" fmla="*/ 1439417 w 2106167"/>
              <a:gd name="connsiteY19" fmla="*/ 1316066 h 1498057"/>
              <a:gd name="connsiteX20" fmla="*/ 770635 w 2106167"/>
              <a:gd name="connsiteY20" fmla="*/ 1337529 h 1498057"/>
              <a:gd name="connsiteX21" fmla="*/ 682752 w 2106167"/>
              <a:gd name="connsiteY21" fmla="*/ 1315304 h 1498057"/>
              <a:gd name="connsiteX22" fmla="*/ 622427 w 2106167"/>
              <a:gd name="connsiteY22" fmla="*/ 1299302 h 1498057"/>
              <a:gd name="connsiteX23" fmla="*/ 545210 w 2106167"/>
              <a:gd name="connsiteY23" fmla="*/ 1271108 h 1498057"/>
              <a:gd name="connsiteX24" fmla="*/ 465708 w 2106167"/>
              <a:gd name="connsiteY24" fmla="*/ 1238215 h 1498057"/>
              <a:gd name="connsiteX25" fmla="*/ 335025 w 2106167"/>
              <a:gd name="connsiteY25" fmla="*/ 1395568 h 1498057"/>
              <a:gd name="connsiteX26" fmla="*/ 436625 w 2106167"/>
              <a:gd name="connsiteY26" fmla="*/ 1491707 h 1498057"/>
              <a:gd name="connsiteX27" fmla="*/ 192913 w 2106167"/>
              <a:gd name="connsiteY27" fmla="*/ 1490945 h 1498057"/>
              <a:gd name="connsiteX28" fmla="*/ 192913 w 2106167"/>
              <a:gd name="connsiteY28" fmla="*/ 1250534 h 1498057"/>
              <a:gd name="connsiteX29" fmla="*/ 260857 w 2106167"/>
              <a:gd name="connsiteY29" fmla="*/ 1304636 h 1498057"/>
              <a:gd name="connsiteX30" fmla="*/ 337311 w 2106167"/>
              <a:gd name="connsiteY30" fmla="*/ 1180303 h 1498057"/>
              <a:gd name="connsiteX31" fmla="*/ 65150 w 2106167"/>
              <a:gd name="connsiteY31" fmla="*/ 910047 h 1498057"/>
              <a:gd name="connsiteX32" fmla="*/ 39242 w 2106167"/>
              <a:gd name="connsiteY32" fmla="*/ 852770 h 1498057"/>
              <a:gd name="connsiteX33" fmla="*/ 16255 w 2106167"/>
              <a:gd name="connsiteY33" fmla="*/ 785587 h 1498057"/>
              <a:gd name="connsiteX34" fmla="*/ 6350 w 2106167"/>
              <a:gd name="connsiteY34" fmla="*/ 713070 h 14980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2106167" h="1498057">
                <a:moveTo>
                  <a:pt x="6350" y="713070"/>
                </a:moveTo>
                <a:lnTo>
                  <a:pt x="9397" y="634457"/>
                </a:lnTo>
                <a:lnTo>
                  <a:pt x="31622" y="544414"/>
                </a:lnTo>
                <a:lnTo>
                  <a:pt x="61340" y="473421"/>
                </a:lnTo>
                <a:cubicBezTo>
                  <a:pt x="114807" y="372583"/>
                  <a:pt x="195071" y="288255"/>
                  <a:pt x="286892" y="221453"/>
                </a:cubicBezTo>
                <a:cubicBezTo>
                  <a:pt x="403605" y="144618"/>
                  <a:pt x="532638" y="80356"/>
                  <a:pt x="670559" y="52797"/>
                </a:cubicBezTo>
                <a:cubicBezTo>
                  <a:pt x="980820" y="-31530"/>
                  <a:pt x="1406905" y="-1431"/>
                  <a:pt x="1695450" y="145888"/>
                </a:cubicBezTo>
                <a:lnTo>
                  <a:pt x="1766569" y="188687"/>
                </a:lnTo>
                <a:lnTo>
                  <a:pt x="1835403" y="231359"/>
                </a:lnTo>
                <a:lnTo>
                  <a:pt x="1906396" y="287874"/>
                </a:lnTo>
                <a:lnTo>
                  <a:pt x="1964563" y="342865"/>
                </a:lnTo>
                <a:lnTo>
                  <a:pt x="2014981" y="407000"/>
                </a:lnTo>
                <a:lnTo>
                  <a:pt x="2055494" y="470373"/>
                </a:lnTo>
                <a:lnTo>
                  <a:pt x="2087626" y="548986"/>
                </a:lnTo>
                <a:lnTo>
                  <a:pt x="2098293" y="628361"/>
                </a:lnTo>
                <a:lnTo>
                  <a:pt x="2099817" y="699354"/>
                </a:lnTo>
                <a:lnTo>
                  <a:pt x="2095245" y="771109"/>
                </a:lnTo>
                <a:lnTo>
                  <a:pt x="2066925" y="865724"/>
                </a:lnTo>
                <a:cubicBezTo>
                  <a:pt x="2012188" y="982818"/>
                  <a:pt x="1951481" y="1042127"/>
                  <a:pt x="1854453" y="1123026"/>
                </a:cubicBezTo>
                <a:cubicBezTo>
                  <a:pt x="1727580" y="1228182"/>
                  <a:pt x="1593850" y="1267679"/>
                  <a:pt x="1439417" y="1316066"/>
                </a:cubicBezTo>
                <a:cubicBezTo>
                  <a:pt x="1212468" y="1361532"/>
                  <a:pt x="999616" y="1373089"/>
                  <a:pt x="770635" y="1337529"/>
                </a:cubicBezTo>
                <a:lnTo>
                  <a:pt x="682752" y="1315304"/>
                </a:lnTo>
                <a:lnTo>
                  <a:pt x="622427" y="1299302"/>
                </a:lnTo>
                <a:lnTo>
                  <a:pt x="545210" y="1271108"/>
                </a:lnTo>
                <a:lnTo>
                  <a:pt x="465708" y="1238215"/>
                </a:lnTo>
                <a:lnTo>
                  <a:pt x="335025" y="1395568"/>
                </a:lnTo>
                <a:lnTo>
                  <a:pt x="436625" y="1491707"/>
                </a:lnTo>
                <a:lnTo>
                  <a:pt x="192913" y="1490945"/>
                </a:lnTo>
                <a:lnTo>
                  <a:pt x="192913" y="1250534"/>
                </a:lnTo>
                <a:lnTo>
                  <a:pt x="260857" y="1304636"/>
                </a:lnTo>
                <a:lnTo>
                  <a:pt x="337311" y="1180303"/>
                </a:lnTo>
                <a:cubicBezTo>
                  <a:pt x="223519" y="1099531"/>
                  <a:pt x="142113" y="1028792"/>
                  <a:pt x="65150" y="910047"/>
                </a:cubicBezTo>
                <a:lnTo>
                  <a:pt x="39242" y="852770"/>
                </a:lnTo>
                <a:lnTo>
                  <a:pt x="16255" y="785587"/>
                </a:lnTo>
                <a:lnTo>
                  <a:pt x="6350" y="71307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5926835" y="1193286"/>
            <a:ext cx="2092452" cy="1484382"/>
          </a:xfrm>
          <a:custGeom>
            <a:avLst/>
            <a:gdLst>
              <a:gd name="connsiteX0" fmla="*/ 0 w 2092452"/>
              <a:gd name="connsiteY0" fmla="*/ 706253 h 1484382"/>
              <a:gd name="connsiteX1" fmla="*/ 3048 w 2092452"/>
              <a:gd name="connsiteY1" fmla="*/ 627766 h 1484382"/>
              <a:gd name="connsiteX2" fmla="*/ 25146 w 2092452"/>
              <a:gd name="connsiteY2" fmla="*/ 537723 h 1484382"/>
              <a:gd name="connsiteX3" fmla="*/ 54991 w 2092452"/>
              <a:gd name="connsiteY3" fmla="*/ 466731 h 1484382"/>
              <a:gd name="connsiteX4" fmla="*/ 280416 w 2092452"/>
              <a:gd name="connsiteY4" fmla="*/ 215016 h 1484382"/>
              <a:gd name="connsiteX5" fmla="*/ 663829 w 2092452"/>
              <a:gd name="connsiteY5" fmla="*/ 46487 h 1484382"/>
              <a:gd name="connsiteX6" fmla="*/ 1688338 w 2092452"/>
              <a:gd name="connsiteY6" fmla="*/ 139451 h 1484382"/>
              <a:gd name="connsiteX7" fmla="*/ 1759331 w 2092452"/>
              <a:gd name="connsiteY7" fmla="*/ 182250 h 1484382"/>
              <a:gd name="connsiteX8" fmla="*/ 1828165 w 2092452"/>
              <a:gd name="connsiteY8" fmla="*/ 224922 h 1484382"/>
              <a:gd name="connsiteX9" fmla="*/ 1899157 w 2092452"/>
              <a:gd name="connsiteY9" fmla="*/ 281437 h 1484382"/>
              <a:gd name="connsiteX10" fmla="*/ 1957196 w 2092452"/>
              <a:gd name="connsiteY10" fmla="*/ 336301 h 1484382"/>
              <a:gd name="connsiteX11" fmla="*/ 2007616 w 2092452"/>
              <a:gd name="connsiteY11" fmla="*/ 400436 h 1484382"/>
              <a:gd name="connsiteX12" fmla="*/ 2048129 w 2092452"/>
              <a:gd name="connsiteY12" fmla="*/ 463682 h 1484382"/>
              <a:gd name="connsiteX13" fmla="*/ 2080259 w 2092452"/>
              <a:gd name="connsiteY13" fmla="*/ 542295 h 1484382"/>
              <a:gd name="connsiteX14" fmla="*/ 2090928 w 2092452"/>
              <a:gd name="connsiteY14" fmla="*/ 621670 h 1484382"/>
              <a:gd name="connsiteX15" fmla="*/ 2092452 w 2092452"/>
              <a:gd name="connsiteY15" fmla="*/ 692536 h 1484382"/>
              <a:gd name="connsiteX16" fmla="*/ 2087880 w 2092452"/>
              <a:gd name="connsiteY16" fmla="*/ 764291 h 1484382"/>
              <a:gd name="connsiteX17" fmla="*/ 2059558 w 2092452"/>
              <a:gd name="connsiteY17" fmla="*/ 858906 h 1484382"/>
              <a:gd name="connsiteX18" fmla="*/ 1847215 w 2092452"/>
              <a:gd name="connsiteY18" fmla="*/ 1115954 h 1484382"/>
              <a:gd name="connsiteX19" fmla="*/ 1432432 w 2092452"/>
              <a:gd name="connsiteY19" fmla="*/ 1308867 h 1484382"/>
              <a:gd name="connsiteX20" fmla="*/ 763905 w 2092452"/>
              <a:gd name="connsiteY20" fmla="*/ 1330331 h 1484382"/>
              <a:gd name="connsiteX21" fmla="*/ 676020 w 2092452"/>
              <a:gd name="connsiteY21" fmla="*/ 1308106 h 1484382"/>
              <a:gd name="connsiteX22" fmla="*/ 615695 w 2092452"/>
              <a:gd name="connsiteY22" fmla="*/ 1292103 h 1484382"/>
              <a:gd name="connsiteX23" fmla="*/ 538607 w 2092452"/>
              <a:gd name="connsiteY23" fmla="*/ 1263909 h 1484382"/>
              <a:gd name="connsiteX24" fmla="*/ 459104 w 2092452"/>
              <a:gd name="connsiteY24" fmla="*/ 1231143 h 1484382"/>
              <a:gd name="connsiteX25" fmla="*/ 328548 w 2092452"/>
              <a:gd name="connsiteY25" fmla="*/ 1388242 h 1484382"/>
              <a:gd name="connsiteX26" fmla="*/ 430148 w 2092452"/>
              <a:gd name="connsiteY26" fmla="*/ 1484381 h 1484382"/>
              <a:gd name="connsiteX27" fmla="*/ 186435 w 2092452"/>
              <a:gd name="connsiteY27" fmla="*/ 1483619 h 1484382"/>
              <a:gd name="connsiteX28" fmla="*/ 186435 w 2092452"/>
              <a:gd name="connsiteY28" fmla="*/ 1243335 h 1484382"/>
              <a:gd name="connsiteX29" fmla="*/ 254380 w 2092452"/>
              <a:gd name="connsiteY29" fmla="*/ 1297437 h 1484382"/>
              <a:gd name="connsiteX30" fmla="*/ 330835 w 2092452"/>
              <a:gd name="connsiteY30" fmla="*/ 1173104 h 1484382"/>
              <a:gd name="connsiteX31" fmla="*/ 58801 w 2092452"/>
              <a:gd name="connsiteY31" fmla="*/ 903103 h 1484382"/>
              <a:gd name="connsiteX32" fmla="*/ 32892 w 2092452"/>
              <a:gd name="connsiteY32" fmla="*/ 845825 h 1484382"/>
              <a:gd name="connsiteX33" fmla="*/ 9905 w 2092452"/>
              <a:gd name="connsiteY33" fmla="*/ 778769 h 1484382"/>
              <a:gd name="connsiteX34" fmla="*/ 0 w 2092452"/>
              <a:gd name="connsiteY34" fmla="*/ 706253 h 14843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2092452" h="1484382">
                <a:moveTo>
                  <a:pt x="0" y="706253"/>
                </a:moveTo>
                <a:lnTo>
                  <a:pt x="3048" y="627766"/>
                </a:lnTo>
                <a:lnTo>
                  <a:pt x="25146" y="537723"/>
                </a:lnTo>
                <a:lnTo>
                  <a:pt x="54991" y="466731"/>
                </a:lnTo>
                <a:cubicBezTo>
                  <a:pt x="108458" y="366019"/>
                  <a:pt x="188595" y="281818"/>
                  <a:pt x="280416" y="215016"/>
                </a:cubicBezTo>
                <a:cubicBezTo>
                  <a:pt x="397002" y="138308"/>
                  <a:pt x="526034" y="73919"/>
                  <a:pt x="663829" y="46487"/>
                </a:cubicBezTo>
                <a:cubicBezTo>
                  <a:pt x="973963" y="-37840"/>
                  <a:pt x="1399920" y="-7868"/>
                  <a:pt x="1688338" y="139451"/>
                </a:cubicBezTo>
                <a:lnTo>
                  <a:pt x="1759331" y="182250"/>
                </a:lnTo>
                <a:lnTo>
                  <a:pt x="1828165" y="224922"/>
                </a:lnTo>
                <a:lnTo>
                  <a:pt x="1899157" y="281437"/>
                </a:lnTo>
                <a:lnTo>
                  <a:pt x="1957196" y="336301"/>
                </a:lnTo>
                <a:lnTo>
                  <a:pt x="2007616" y="400436"/>
                </a:lnTo>
                <a:lnTo>
                  <a:pt x="2048129" y="463682"/>
                </a:lnTo>
                <a:lnTo>
                  <a:pt x="2080259" y="542295"/>
                </a:lnTo>
                <a:lnTo>
                  <a:pt x="2090928" y="621670"/>
                </a:lnTo>
                <a:lnTo>
                  <a:pt x="2092452" y="692536"/>
                </a:lnTo>
                <a:lnTo>
                  <a:pt x="2087880" y="764291"/>
                </a:lnTo>
                <a:lnTo>
                  <a:pt x="2059558" y="858906"/>
                </a:lnTo>
                <a:cubicBezTo>
                  <a:pt x="2004821" y="975873"/>
                  <a:pt x="1944243" y="1035182"/>
                  <a:pt x="1847215" y="1115954"/>
                </a:cubicBezTo>
                <a:cubicBezTo>
                  <a:pt x="1720342" y="1221110"/>
                  <a:pt x="1586738" y="1260607"/>
                  <a:pt x="1432432" y="1308867"/>
                </a:cubicBezTo>
                <a:cubicBezTo>
                  <a:pt x="1205610" y="1354333"/>
                  <a:pt x="992758" y="1365763"/>
                  <a:pt x="763905" y="1330331"/>
                </a:cubicBezTo>
                <a:lnTo>
                  <a:pt x="676020" y="1308106"/>
                </a:lnTo>
                <a:lnTo>
                  <a:pt x="615695" y="1292103"/>
                </a:lnTo>
                <a:lnTo>
                  <a:pt x="538607" y="1263909"/>
                </a:lnTo>
                <a:lnTo>
                  <a:pt x="459104" y="1231143"/>
                </a:lnTo>
                <a:lnTo>
                  <a:pt x="328548" y="1388242"/>
                </a:lnTo>
                <a:lnTo>
                  <a:pt x="430148" y="1484381"/>
                </a:lnTo>
                <a:lnTo>
                  <a:pt x="186435" y="1483619"/>
                </a:lnTo>
                <a:lnTo>
                  <a:pt x="186435" y="1243335"/>
                </a:lnTo>
                <a:lnTo>
                  <a:pt x="254380" y="1297437"/>
                </a:lnTo>
                <a:lnTo>
                  <a:pt x="330835" y="1173104"/>
                </a:lnTo>
                <a:cubicBezTo>
                  <a:pt x="217042" y="1092459"/>
                  <a:pt x="135763" y="1021720"/>
                  <a:pt x="58801" y="903103"/>
                </a:cubicBezTo>
                <a:lnTo>
                  <a:pt x="32892" y="845825"/>
                </a:lnTo>
                <a:lnTo>
                  <a:pt x="9905" y="778769"/>
                </a:lnTo>
                <a:lnTo>
                  <a:pt x="0" y="70625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5920740" y="1187230"/>
            <a:ext cx="2106167" cy="1498057"/>
          </a:xfrm>
          <a:custGeom>
            <a:avLst/>
            <a:gdLst>
              <a:gd name="connsiteX0" fmla="*/ 6350 w 2106167"/>
              <a:gd name="connsiteY0" fmla="*/ 713070 h 1498057"/>
              <a:gd name="connsiteX1" fmla="*/ 9397 w 2106167"/>
              <a:gd name="connsiteY1" fmla="*/ 634457 h 1498057"/>
              <a:gd name="connsiteX2" fmla="*/ 31622 w 2106167"/>
              <a:gd name="connsiteY2" fmla="*/ 544414 h 1498057"/>
              <a:gd name="connsiteX3" fmla="*/ 61340 w 2106167"/>
              <a:gd name="connsiteY3" fmla="*/ 473421 h 1498057"/>
              <a:gd name="connsiteX4" fmla="*/ 286892 w 2106167"/>
              <a:gd name="connsiteY4" fmla="*/ 221453 h 1498057"/>
              <a:gd name="connsiteX5" fmla="*/ 670559 w 2106167"/>
              <a:gd name="connsiteY5" fmla="*/ 52797 h 1498057"/>
              <a:gd name="connsiteX6" fmla="*/ 1695450 w 2106167"/>
              <a:gd name="connsiteY6" fmla="*/ 145888 h 1498057"/>
              <a:gd name="connsiteX7" fmla="*/ 1766569 w 2106167"/>
              <a:gd name="connsiteY7" fmla="*/ 188687 h 1498057"/>
              <a:gd name="connsiteX8" fmla="*/ 1835403 w 2106167"/>
              <a:gd name="connsiteY8" fmla="*/ 231359 h 1498057"/>
              <a:gd name="connsiteX9" fmla="*/ 1906396 w 2106167"/>
              <a:gd name="connsiteY9" fmla="*/ 287874 h 1498057"/>
              <a:gd name="connsiteX10" fmla="*/ 1964563 w 2106167"/>
              <a:gd name="connsiteY10" fmla="*/ 342865 h 1498057"/>
              <a:gd name="connsiteX11" fmla="*/ 2014981 w 2106167"/>
              <a:gd name="connsiteY11" fmla="*/ 407000 h 1498057"/>
              <a:gd name="connsiteX12" fmla="*/ 2055494 w 2106167"/>
              <a:gd name="connsiteY12" fmla="*/ 470373 h 1498057"/>
              <a:gd name="connsiteX13" fmla="*/ 2087626 w 2106167"/>
              <a:gd name="connsiteY13" fmla="*/ 548986 h 1498057"/>
              <a:gd name="connsiteX14" fmla="*/ 2098293 w 2106167"/>
              <a:gd name="connsiteY14" fmla="*/ 628361 h 1498057"/>
              <a:gd name="connsiteX15" fmla="*/ 2099817 w 2106167"/>
              <a:gd name="connsiteY15" fmla="*/ 699354 h 1498057"/>
              <a:gd name="connsiteX16" fmla="*/ 2095245 w 2106167"/>
              <a:gd name="connsiteY16" fmla="*/ 771109 h 1498057"/>
              <a:gd name="connsiteX17" fmla="*/ 2066925 w 2106167"/>
              <a:gd name="connsiteY17" fmla="*/ 865724 h 1498057"/>
              <a:gd name="connsiteX18" fmla="*/ 1854453 w 2106167"/>
              <a:gd name="connsiteY18" fmla="*/ 1123026 h 1498057"/>
              <a:gd name="connsiteX19" fmla="*/ 1439417 w 2106167"/>
              <a:gd name="connsiteY19" fmla="*/ 1316066 h 1498057"/>
              <a:gd name="connsiteX20" fmla="*/ 770635 w 2106167"/>
              <a:gd name="connsiteY20" fmla="*/ 1337529 h 1498057"/>
              <a:gd name="connsiteX21" fmla="*/ 682752 w 2106167"/>
              <a:gd name="connsiteY21" fmla="*/ 1315304 h 1498057"/>
              <a:gd name="connsiteX22" fmla="*/ 622427 w 2106167"/>
              <a:gd name="connsiteY22" fmla="*/ 1299302 h 1498057"/>
              <a:gd name="connsiteX23" fmla="*/ 545210 w 2106167"/>
              <a:gd name="connsiteY23" fmla="*/ 1271108 h 1498057"/>
              <a:gd name="connsiteX24" fmla="*/ 465708 w 2106167"/>
              <a:gd name="connsiteY24" fmla="*/ 1238215 h 1498057"/>
              <a:gd name="connsiteX25" fmla="*/ 335025 w 2106167"/>
              <a:gd name="connsiteY25" fmla="*/ 1395568 h 1498057"/>
              <a:gd name="connsiteX26" fmla="*/ 436625 w 2106167"/>
              <a:gd name="connsiteY26" fmla="*/ 1491707 h 1498057"/>
              <a:gd name="connsiteX27" fmla="*/ 192913 w 2106167"/>
              <a:gd name="connsiteY27" fmla="*/ 1490945 h 1498057"/>
              <a:gd name="connsiteX28" fmla="*/ 192913 w 2106167"/>
              <a:gd name="connsiteY28" fmla="*/ 1250534 h 1498057"/>
              <a:gd name="connsiteX29" fmla="*/ 260857 w 2106167"/>
              <a:gd name="connsiteY29" fmla="*/ 1304636 h 1498057"/>
              <a:gd name="connsiteX30" fmla="*/ 337311 w 2106167"/>
              <a:gd name="connsiteY30" fmla="*/ 1180303 h 1498057"/>
              <a:gd name="connsiteX31" fmla="*/ 65150 w 2106167"/>
              <a:gd name="connsiteY31" fmla="*/ 910047 h 1498057"/>
              <a:gd name="connsiteX32" fmla="*/ 39242 w 2106167"/>
              <a:gd name="connsiteY32" fmla="*/ 852770 h 1498057"/>
              <a:gd name="connsiteX33" fmla="*/ 16255 w 2106167"/>
              <a:gd name="connsiteY33" fmla="*/ 785587 h 1498057"/>
              <a:gd name="connsiteX34" fmla="*/ 6350 w 2106167"/>
              <a:gd name="connsiteY34" fmla="*/ 713070 h 14980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2106167" h="1498057">
                <a:moveTo>
                  <a:pt x="6350" y="713070"/>
                </a:moveTo>
                <a:lnTo>
                  <a:pt x="9397" y="634457"/>
                </a:lnTo>
                <a:lnTo>
                  <a:pt x="31622" y="544414"/>
                </a:lnTo>
                <a:lnTo>
                  <a:pt x="61340" y="473421"/>
                </a:lnTo>
                <a:cubicBezTo>
                  <a:pt x="114807" y="372583"/>
                  <a:pt x="195071" y="288255"/>
                  <a:pt x="286892" y="221453"/>
                </a:cubicBezTo>
                <a:cubicBezTo>
                  <a:pt x="403605" y="144618"/>
                  <a:pt x="532638" y="80356"/>
                  <a:pt x="670559" y="52797"/>
                </a:cubicBezTo>
                <a:cubicBezTo>
                  <a:pt x="980820" y="-31530"/>
                  <a:pt x="1406905" y="-1431"/>
                  <a:pt x="1695450" y="145888"/>
                </a:cubicBezTo>
                <a:lnTo>
                  <a:pt x="1766569" y="188687"/>
                </a:lnTo>
                <a:lnTo>
                  <a:pt x="1835403" y="231359"/>
                </a:lnTo>
                <a:lnTo>
                  <a:pt x="1906396" y="287874"/>
                </a:lnTo>
                <a:lnTo>
                  <a:pt x="1964563" y="342865"/>
                </a:lnTo>
                <a:lnTo>
                  <a:pt x="2014981" y="407000"/>
                </a:lnTo>
                <a:lnTo>
                  <a:pt x="2055494" y="470373"/>
                </a:lnTo>
                <a:lnTo>
                  <a:pt x="2087626" y="548986"/>
                </a:lnTo>
                <a:lnTo>
                  <a:pt x="2098293" y="628361"/>
                </a:lnTo>
                <a:lnTo>
                  <a:pt x="2099817" y="699354"/>
                </a:lnTo>
                <a:lnTo>
                  <a:pt x="2095245" y="771109"/>
                </a:lnTo>
                <a:lnTo>
                  <a:pt x="2066925" y="865724"/>
                </a:lnTo>
                <a:cubicBezTo>
                  <a:pt x="2012188" y="982818"/>
                  <a:pt x="1951481" y="1042127"/>
                  <a:pt x="1854453" y="1123026"/>
                </a:cubicBezTo>
                <a:cubicBezTo>
                  <a:pt x="1727580" y="1228182"/>
                  <a:pt x="1593850" y="1267679"/>
                  <a:pt x="1439417" y="1316066"/>
                </a:cubicBezTo>
                <a:cubicBezTo>
                  <a:pt x="1212468" y="1361532"/>
                  <a:pt x="999616" y="1373089"/>
                  <a:pt x="770635" y="1337529"/>
                </a:cubicBezTo>
                <a:lnTo>
                  <a:pt x="682752" y="1315304"/>
                </a:lnTo>
                <a:lnTo>
                  <a:pt x="622427" y="1299302"/>
                </a:lnTo>
                <a:lnTo>
                  <a:pt x="545210" y="1271108"/>
                </a:lnTo>
                <a:lnTo>
                  <a:pt x="465708" y="1238215"/>
                </a:lnTo>
                <a:lnTo>
                  <a:pt x="335025" y="1395568"/>
                </a:lnTo>
                <a:lnTo>
                  <a:pt x="436625" y="1491707"/>
                </a:lnTo>
                <a:lnTo>
                  <a:pt x="192913" y="1490945"/>
                </a:lnTo>
                <a:lnTo>
                  <a:pt x="192913" y="1250534"/>
                </a:lnTo>
                <a:lnTo>
                  <a:pt x="260857" y="1304636"/>
                </a:lnTo>
                <a:lnTo>
                  <a:pt x="337311" y="1180303"/>
                </a:lnTo>
                <a:cubicBezTo>
                  <a:pt x="223519" y="1099531"/>
                  <a:pt x="142113" y="1028792"/>
                  <a:pt x="65150" y="910047"/>
                </a:cubicBezTo>
                <a:lnTo>
                  <a:pt x="39242" y="852770"/>
                </a:lnTo>
                <a:lnTo>
                  <a:pt x="16255" y="785587"/>
                </a:lnTo>
                <a:lnTo>
                  <a:pt x="6350" y="71307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6216396" y="4424171"/>
            <a:ext cx="2092451" cy="1130839"/>
          </a:xfrm>
          <a:custGeom>
            <a:avLst/>
            <a:gdLst>
              <a:gd name="connsiteX0" fmla="*/ 0 w 2092451"/>
              <a:gd name="connsiteY0" fmla="*/ 593344 h 1130839"/>
              <a:gd name="connsiteX1" fmla="*/ 3047 w 2092451"/>
              <a:gd name="connsiteY1" fmla="*/ 652145 h 1130839"/>
              <a:gd name="connsiteX2" fmla="*/ 25272 w 2092451"/>
              <a:gd name="connsiteY2" fmla="*/ 722503 h 1130839"/>
              <a:gd name="connsiteX3" fmla="*/ 235330 w 2092451"/>
              <a:gd name="connsiteY3" fmla="*/ 940181 h 1130839"/>
              <a:gd name="connsiteX4" fmla="*/ 279653 w 2092451"/>
              <a:gd name="connsiteY4" fmla="*/ 967613 h 1130839"/>
              <a:gd name="connsiteX5" fmla="*/ 341629 w 2092451"/>
              <a:gd name="connsiteY5" fmla="*/ 996696 h 1130839"/>
              <a:gd name="connsiteX6" fmla="*/ 403478 w 2092451"/>
              <a:gd name="connsiteY6" fmla="*/ 1022604 h 1130839"/>
              <a:gd name="connsiteX7" fmla="*/ 470788 w 2092451"/>
              <a:gd name="connsiteY7" fmla="*/ 1046988 h 1130839"/>
              <a:gd name="connsiteX8" fmla="*/ 531113 w 2092451"/>
              <a:gd name="connsiteY8" fmla="*/ 1067689 h 1130839"/>
              <a:gd name="connsiteX9" fmla="*/ 598423 w 2092451"/>
              <a:gd name="connsiteY9" fmla="*/ 1083691 h 1130839"/>
              <a:gd name="connsiteX10" fmla="*/ 1153922 w 2092451"/>
              <a:gd name="connsiteY10" fmla="*/ 1128014 h 1130839"/>
              <a:gd name="connsiteX11" fmla="*/ 1688210 w 2092451"/>
              <a:gd name="connsiteY11" fmla="*/ 1025652 h 1130839"/>
              <a:gd name="connsiteX12" fmla="*/ 1758441 w 2092451"/>
              <a:gd name="connsiteY12" fmla="*/ 992124 h 1130839"/>
              <a:gd name="connsiteX13" fmla="*/ 1827275 w 2092451"/>
              <a:gd name="connsiteY13" fmla="*/ 959993 h 1130839"/>
              <a:gd name="connsiteX14" fmla="*/ 1899030 w 2092451"/>
              <a:gd name="connsiteY14" fmla="*/ 917194 h 1130839"/>
              <a:gd name="connsiteX15" fmla="*/ 1957197 w 2092451"/>
              <a:gd name="connsiteY15" fmla="*/ 875157 h 1130839"/>
              <a:gd name="connsiteX16" fmla="*/ 2006853 w 2092451"/>
              <a:gd name="connsiteY16" fmla="*/ 826389 h 1130839"/>
              <a:gd name="connsiteX17" fmla="*/ 2047366 w 2092451"/>
              <a:gd name="connsiteY17" fmla="*/ 778256 h 1130839"/>
              <a:gd name="connsiteX18" fmla="*/ 2079497 w 2092451"/>
              <a:gd name="connsiteY18" fmla="*/ 718693 h 1130839"/>
              <a:gd name="connsiteX19" fmla="*/ 2090165 w 2092451"/>
              <a:gd name="connsiteY19" fmla="*/ 656844 h 1130839"/>
              <a:gd name="connsiteX20" fmla="*/ 2092451 w 2092451"/>
              <a:gd name="connsiteY20" fmla="*/ 603377 h 1130839"/>
              <a:gd name="connsiteX21" fmla="*/ 2087117 w 2092451"/>
              <a:gd name="connsiteY21" fmla="*/ 548386 h 1130839"/>
              <a:gd name="connsiteX22" fmla="*/ 2058797 w 2092451"/>
              <a:gd name="connsiteY22" fmla="*/ 476504 h 1130839"/>
              <a:gd name="connsiteX23" fmla="*/ 1846325 w 2092451"/>
              <a:gd name="connsiteY23" fmla="*/ 280289 h 1130839"/>
              <a:gd name="connsiteX24" fmla="*/ 1432178 w 2092451"/>
              <a:gd name="connsiteY24" fmla="*/ 132842 h 1130839"/>
              <a:gd name="connsiteX25" fmla="*/ 762635 w 2092451"/>
              <a:gd name="connsiteY25" fmla="*/ 116840 h 1130839"/>
              <a:gd name="connsiteX26" fmla="*/ 676274 w 2092451"/>
              <a:gd name="connsiteY26" fmla="*/ 133604 h 1130839"/>
              <a:gd name="connsiteX27" fmla="*/ 615187 w 2092451"/>
              <a:gd name="connsiteY27" fmla="*/ 146685 h 1130839"/>
              <a:gd name="connsiteX28" fmla="*/ 538734 w 2092451"/>
              <a:gd name="connsiteY28" fmla="*/ 167259 h 1130839"/>
              <a:gd name="connsiteX29" fmla="*/ 458470 w 2092451"/>
              <a:gd name="connsiteY29" fmla="*/ 192405 h 1130839"/>
              <a:gd name="connsiteX30" fmla="*/ 328675 w 2092451"/>
              <a:gd name="connsiteY30" fmla="*/ 74041 h 1130839"/>
              <a:gd name="connsiteX31" fmla="*/ 430275 w 2092451"/>
              <a:gd name="connsiteY31" fmla="*/ 0 h 1130839"/>
              <a:gd name="connsiteX32" fmla="*/ 186435 w 2092451"/>
              <a:gd name="connsiteY32" fmla="*/ 762 h 1130839"/>
              <a:gd name="connsiteX33" fmla="*/ 186435 w 2092451"/>
              <a:gd name="connsiteY33" fmla="*/ 184023 h 1130839"/>
              <a:gd name="connsiteX34" fmla="*/ 254507 w 2092451"/>
              <a:gd name="connsiteY34" fmla="*/ 142875 h 1130839"/>
              <a:gd name="connsiteX35" fmla="*/ 330961 w 2092451"/>
              <a:gd name="connsiteY35" fmla="*/ 237490 h 1130839"/>
              <a:gd name="connsiteX36" fmla="*/ 58038 w 2092451"/>
              <a:gd name="connsiteY36" fmla="*/ 442214 h 1130839"/>
              <a:gd name="connsiteX37" fmla="*/ 32892 w 2092451"/>
              <a:gd name="connsiteY37" fmla="*/ 487299 h 1130839"/>
              <a:gd name="connsiteX38" fmla="*/ 9905 w 2092451"/>
              <a:gd name="connsiteY38" fmla="*/ 538353 h 1130839"/>
              <a:gd name="connsiteX39" fmla="*/ 0 w 2092451"/>
              <a:gd name="connsiteY39" fmla="*/ 593344 h 113083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2092451" h="1130839">
                <a:moveTo>
                  <a:pt x="0" y="593344"/>
                </a:moveTo>
                <a:lnTo>
                  <a:pt x="3047" y="652145"/>
                </a:lnTo>
                <a:lnTo>
                  <a:pt x="25272" y="722503"/>
                </a:lnTo>
                <a:cubicBezTo>
                  <a:pt x="55117" y="799084"/>
                  <a:pt x="164210" y="902716"/>
                  <a:pt x="235330" y="940181"/>
                </a:cubicBezTo>
                <a:lnTo>
                  <a:pt x="279653" y="967613"/>
                </a:lnTo>
                <a:lnTo>
                  <a:pt x="341629" y="996696"/>
                </a:lnTo>
                <a:lnTo>
                  <a:pt x="403478" y="1022604"/>
                </a:lnTo>
                <a:lnTo>
                  <a:pt x="470788" y="1046988"/>
                </a:lnTo>
                <a:lnTo>
                  <a:pt x="531113" y="1067689"/>
                </a:lnTo>
                <a:lnTo>
                  <a:pt x="598423" y="1083691"/>
                </a:lnTo>
                <a:cubicBezTo>
                  <a:pt x="788415" y="1124458"/>
                  <a:pt x="959358" y="1137539"/>
                  <a:pt x="1153922" y="1128014"/>
                </a:cubicBezTo>
                <a:cubicBezTo>
                  <a:pt x="1337690" y="1119124"/>
                  <a:pt x="1514983" y="1088898"/>
                  <a:pt x="1688210" y="1025652"/>
                </a:cubicBezTo>
                <a:lnTo>
                  <a:pt x="1758441" y="992124"/>
                </a:lnTo>
                <a:lnTo>
                  <a:pt x="1827275" y="959993"/>
                </a:lnTo>
                <a:lnTo>
                  <a:pt x="1899030" y="917194"/>
                </a:lnTo>
                <a:lnTo>
                  <a:pt x="1957197" y="875157"/>
                </a:lnTo>
                <a:lnTo>
                  <a:pt x="2006853" y="826389"/>
                </a:lnTo>
                <a:lnTo>
                  <a:pt x="2047366" y="778256"/>
                </a:lnTo>
                <a:lnTo>
                  <a:pt x="2079497" y="718693"/>
                </a:lnTo>
                <a:lnTo>
                  <a:pt x="2090165" y="656844"/>
                </a:lnTo>
                <a:lnTo>
                  <a:pt x="2092451" y="603377"/>
                </a:lnTo>
                <a:lnTo>
                  <a:pt x="2087117" y="548386"/>
                </a:lnTo>
                <a:lnTo>
                  <a:pt x="2058797" y="476504"/>
                </a:lnTo>
                <a:cubicBezTo>
                  <a:pt x="1996694" y="382143"/>
                  <a:pt x="1941067" y="338963"/>
                  <a:pt x="1846325" y="280289"/>
                </a:cubicBezTo>
                <a:cubicBezTo>
                  <a:pt x="1720722" y="201041"/>
                  <a:pt x="1574672" y="167767"/>
                  <a:pt x="1432178" y="132842"/>
                </a:cubicBezTo>
                <a:cubicBezTo>
                  <a:pt x="1200785" y="99441"/>
                  <a:pt x="995045" y="89408"/>
                  <a:pt x="762635" y="116840"/>
                </a:cubicBezTo>
                <a:lnTo>
                  <a:pt x="676274" y="133604"/>
                </a:lnTo>
                <a:lnTo>
                  <a:pt x="615187" y="146685"/>
                </a:lnTo>
                <a:lnTo>
                  <a:pt x="538734" y="167259"/>
                </a:lnTo>
                <a:lnTo>
                  <a:pt x="458470" y="192405"/>
                </a:lnTo>
                <a:lnTo>
                  <a:pt x="328675" y="74041"/>
                </a:lnTo>
                <a:lnTo>
                  <a:pt x="430275" y="0"/>
                </a:lnTo>
                <a:lnTo>
                  <a:pt x="186435" y="762"/>
                </a:lnTo>
                <a:lnTo>
                  <a:pt x="186435" y="184023"/>
                </a:lnTo>
                <a:lnTo>
                  <a:pt x="254507" y="142875"/>
                </a:lnTo>
                <a:lnTo>
                  <a:pt x="330961" y="237490"/>
                </a:lnTo>
                <a:cubicBezTo>
                  <a:pt x="223392" y="297180"/>
                  <a:pt x="139445" y="346837"/>
                  <a:pt x="58038" y="442214"/>
                </a:cubicBezTo>
                <a:lnTo>
                  <a:pt x="32892" y="487299"/>
                </a:lnTo>
                <a:lnTo>
                  <a:pt x="9905" y="538353"/>
                </a:lnTo>
                <a:lnTo>
                  <a:pt x="0" y="593344"/>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6160008" y="4366259"/>
            <a:ext cx="2092451" cy="1130808"/>
          </a:xfrm>
          <a:custGeom>
            <a:avLst/>
            <a:gdLst>
              <a:gd name="connsiteX0" fmla="*/ 0 w 2092451"/>
              <a:gd name="connsiteY0" fmla="*/ 593217 h 1130808"/>
              <a:gd name="connsiteX1" fmla="*/ 3047 w 2092451"/>
              <a:gd name="connsiteY1" fmla="*/ 652018 h 1130808"/>
              <a:gd name="connsiteX2" fmla="*/ 25272 w 2092451"/>
              <a:gd name="connsiteY2" fmla="*/ 722376 h 1130808"/>
              <a:gd name="connsiteX3" fmla="*/ 235330 w 2092451"/>
              <a:gd name="connsiteY3" fmla="*/ 939927 h 1130808"/>
              <a:gd name="connsiteX4" fmla="*/ 598423 w 2092451"/>
              <a:gd name="connsiteY4" fmla="*/ 1083436 h 1130808"/>
              <a:gd name="connsiteX5" fmla="*/ 662559 w 2092451"/>
              <a:gd name="connsiteY5" fmla="*/ 1095629 h 1130808"/>
              <a:gd name="connsiteX6" fmla="*/ 753490 w 2092451"/>
              <a:gd name="connsiteY6" fmla="*/ 1110234 h 1130808"/>
              <a:gd name="connsiteX7" fmla="*/ 839088 w 2092451"/>
              <a:gd name="connsiteY7" fmla="*/ 1122426 h 1130808"/>
              <a:gd name="connsiteX8" fmla="*/ 940815 w 2092451"/>
              <a:gd name="connsiteY8" fmla="*/ 1127760 h 1130808"/>
              <a:gd name="connsiteX9" fmla="*/ 1052322 w 2092451"/>
              <a:gd name="connsiteY9" fmla="*/ 1130808 h 1130808"/>
              <a:gd name="connsiteX10" fmla="*/ 1154048 w 2092451"/>
              <a:gd name="connsiteY10" fmla="*/ 1127760 h 1130808"/>
              <a:gd name="connsiteX11" fmla="*/ 1688210 w 2092451"/>
              <a:gd name="connsiteY11" fmla="*/ 1025398 h 1130808"/>
              <a:gd name="connsiteX12" fmla="*/ 1759203 w 2092451"/>
              <a:gd name="connsiteY12" fmla="*/ 991870 h 1130808"/>
              <a:gd name="connsiteX13" fmla="*/ 1826513 w 2092451"/>
              <a:gd name="connsiteY13" fmla="*/ 958977 h 1130808"/>
              <a:gd name="connsiteX14" fmla="*/ 1899030 w 2092451"/>
              <a:gd name="connsiteY14" fmla="*/ 917067 h 1130808"/>
              <a:gd name="connsiteX15" fmla="*/ 1957197 w 2092451"/>
              <a:gd name="connsiteY15" fmla="*/ 875030 h 1130808"/>
              <a:gd name="connsiteX16" fmla="*/ 2006853 w 2092451"/>
              <a:gd name="connsiteY16" fmla="*/ 826135 h 1130808"/>
              <a:gd name="connsiteX17" fmla="*/ 2047366 w 2092451"/>
              <a:gd name="connsiteY17" fmla="*/ 778002 h 1130808"/>
              <a:gd name="connsiteX18" fmla="*/ 2078735 w 2092451"/>
              <a:gd name="connsiteY18" fmla="*/ 718439 h 1130808"/>
              <a:gd name="connsiteX19" fmla="*/ 2090927 w 2092451"/>
              <a:gd name="connsiteY19" fmla="*/ 656590 h 1130808"/>
              <a:gd name="connsiteX20" fmla="*/ 2092451 w 2092451"/>
              <a:gd name="connsiteY20" fmla="*/ 603250 h 1130808"/>
              <a:gd name="connsiteX21" fmla="*/ 2087117 w 2092451"/>
              <a:gd name="connsiteY21" fmla="*/ 548259 h 1130808"/>
              <a:gd name="connsiteX22" fmla="*/ 2058797 w 2092451"/>
              <a:gd name="connsiteY22" fmla="*/ 476504 h 1130808"/>
              <a:gd name="connsiteX23" fmla="*/ 2018284 w 2092451"/>
              <a:gd name="connsiteY23" fmla="*/ 420751 h 1130808"/>
              <a:gd name="connsiteX24" fmla="*/ 1983104 w 2092451"/>
              <a:gd name="connsiteY24" fmla="*/ 381761 h 1130808"/>
              <a:gd name="connsiteX25" fmla="*/ 1944242 w 2092451"/>
              <a:gd name="connsiteY25" fmla="*/ 347472 h 1130808"/>
              <a:gd name="connsiteX26" fmla="*/ 1901444 w 2092451"/>
              <a:gd name="connsiteY26" fmla="*/ 316103 h 1130808"/>
              <a:gd name="connsiteX27" fmla="*/ 1846325 w 2092451"/>
              <a:gd name="connsiteY27" fmla="*/ 280161 h 1130808"/>
              <a:gd name="connsiteX28" fmla="*/ 1794383 w 2092451"/>
              <a:gd name="connsiteY28" fmla="*/ 251205 h 1130808"/>
              <a:gd name="connsiteX29" fmla="*/ 1740153 w 2092451"/>
              <a:gd name="connsiteY29" fmla="*/ 223774 h 1130808"/>
              <a:gd name="connsiteX30" fmla="*/ 1669796 w 2092451"/>
              <a:gd name="connsiteY30" fmla="*/ 196977 h 1130808"/>
              <a:gd name="connsiteX31" fmla="*/ 1597278 w 2092451"/>
              <a:gd name="connsiteY31" fmla="*/ 176403 h 1130808"/>
              <a:gd name="connsiteX32" fmla="*/ 1523110 w 2092451"/>
              <a:gd name="connsiteY32" fmla="*/ 154940 h 1130808"/>
              <a:gd name="connsiteX33" fmla="*/ 1432178 w 2092451"/>
              <a:gd name="connsiteY33" fmla="*/ 132842 h 1130808"/>
              <a:gd name="connsiteX34" fmla="*/ 1332102 w 2092451"/>
              <a:gd name="connsiteY34" fmla="*/ 119126 h 1130808"/>
              <a:gd name="connsiteX35" fmla="*/ 762635 w 2092451"/>
              <a:gd name="connsiteY35" fmla="*/ 116840 h 1130808"/>
              <a:gd name="connsiteX36" fmla="*/ 676401 w 2092451"/>
              <a:gd name="connsiteY36" fmla="*/ 133604 h 1130808"/>
              <a:gd name="connsiteX37" fmla="*/ 615187 w 2092451"/>
              <a:gd name="connsiteY37" fmla="*/ 146558 h 1130808"/>
              <a:gd name="connsiteX38" fmla="*/ 538734 w 2092451"/>
              <a:gd name="connsiteY38" fmla="*/ 167259 h 1130808"/>
              <a:gd name="connsiteX39" fmla="*/ 458470 w 2092451"/>
              <a:gd name="connsiteY39" fmla="*/ 192405 h 1130808"/>
              <a:gd name="connsiteX40" fmla="*/ 328676 w 2092451"/>
              <a:gd name="connsiteY40" fmla="*/ 73279 h 1130808"/>
              <a:gd name="connsiteX41" fmla="*/ 430275 w 2092451"/>
              <a:gd name="connsiteY41" fmla="*/ 0 h 1130808"/>
              <a:gd name="connsiteX42" fmla="*/ 186435 w 2092451"/>
              <a:gd name="connsiteY42" fmla="*/ 761 h 1130808"/>
              <a:gd name="connsiteX43" fmla="*/ 186435 w 2092451"/>
              <a:gd name="connsiteY43" fmla="*/ 184023 h 1130808"/>
              <a:gd name="connsiteX44" fmla="*/ 254507 w 2092451"/>
              <a:gd name="connsiteY44" fmla="*/ 142748 h 1130808"/>
              <a:gd name="connsiteX45" fmla="*/ 330961 w 2092451"/>
              <a:gd name="connsiteY45" fmla="*/ 237490 h 1130808"/>
              <a:gd name="connsiteX46" fmla="*/ 58038 w 2092451"/>
              <a:gd name="connsiteY46" fmla="*/ 442086 h 1130808"/>
              <a:gd name="connsiteX47" fmla="*/ 32892 w 2092451"/>
              <a:gd name="connsiteY47" fmla="*/ 487172 h 1130808"/>
              <a:gd name="connsiteX48" fmla="*/ 9905 w 2092451"/>
              <a:gd name="connsiteY48" fmla="*/ 538353 h 1130808"/>
              <a:gd name="connsiteX49" fmla="*/ 0 w 2092451"/>
              <a:gd name="connsiteY49" fmla="*/ 593217 h 11308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2092451" h="1130808">
                <a:moveTo>
                  <a:pt x="0" y="593217"/>
                </a:moveTo>
                <a:lnTo>
                  <a:pt x="3047" y="652018"/>
                </a:lnTo>
                <a:lnTo>
                  <a:pt x="25272" y="722376"/>
                </a:lnTo>
                <a:cubicBezTo>
                  <a:pt x="55879" y="800861"/>
                  <a:pt x="163702" y="899668"/>
                  <a:pt x="235330" y="939927"/>
                </a:cubicBezTo>
                <a:cubicBezTo>
                  <a:pt x="346328" y="1007999"/>
                  <a:pt x="471932" y="1053846"/>
                  <a:pt x="598423" y="1083436"/>
                </a:cubicBezTo>
                <a:lnTo>
                  <a:pt x="662559" y="1095629"/>
                </a:lnTo>
                <a:lnTo>
                  <a:pt x="753490" y="1110234"/>
                </a:lnTo>
                <a:lnTo>
                  <a:pt x="839088" y="1122426"/>
                </a:lnTo>
                <a:lnTo>
                  <a:pt x="940815" y="1127760"/>
                </a:lnTo>
                <a:lnTo>
                  <a:pt x="1052322" y="1130808"/>
                </a:lnTo>
                <a:lnTo>
                  <a:pt x="1154048" y="1127760"/>
                </a:lnTo>
                <a:cubicBezTo>
                  <a:pt x="1336548" y="1118361"/>
                  <a:pt x="1515998" y="1088390"/>
                  <a:pt x="1688210" y="1025398"/>
                </a:cubicBezTo>
                <a:lnTo>
                  <a:pt x="1759203" y="991870"/>
                </a:lnTo>
                <a:lnTo>
                  <a:pt x="1826513" y="958977"/>
                </a:lnTo>
                <a:lnTo>
                  <a:pt x="1899030" y="917067"/>
                </a:lnTo>
                <a:lnTo>
                  <a:pt x="1957197" y="875030"/>
                </a:lnTo>
                <a:lnTo>
                  <a:pt x="2006853" y="826135"/>
                </a:lnTo>
                <a:lnTo>
                  <a:pt x="2047366" y="778002"/>
                </a:lnTo>
                <a:lnTo>
                  <a:pt x="2078735" y="718439"/>
                </a:lnTo>
                <a:lnTo>
                  <a:pt x="2090927" y="656590"/>
                </a:lnTo>
                <a:lnTo>
                  <a:pt x="2092451" y="603250"/>
                </a:lnTo>
                <a:lnTo>
                  <a:pt x="2087117" y="548259"/>
                </a:lnTo>
                <a:lnTo>
                  <a:pt x="2058797" y="476504"/>
                </a:lnTo>
                <a:lnTo>
                  <a:pt x="2018284" y="420751"/>
                </a:lnTo>
                <a:lnTo>
                  <a:pt x="1983104" y="381761"/>
                </a:lnTo>
                <a:lnTo>
                  <a:pt x="1944242" y="347472"/>
                </a:lnTo>
                <a:lnTo>
                  <a:pt x="1901444" y="316103"/>
                </a:lnTo>
                <a:lnTo>
                  <a:pt x="1846325" y="280161"/>
                </a:lnTo>
                <a:lnTo>
                  <a:pt x="1794383" y="251205"/>
                </a:lnTo>
                <a:lnTo>
                  <a:pt x="1740153" y="223774"/>
                </a:lnTo>
                <a:lnTo>
                  <a:pt x="1669796" y="196977"/>
                </a:lnTo>
                <a:lnTo>
                  <a:pt x="1597278" y="176403"/>
                </a:lnTo>
                <a:lnTo>
                  <a:pt x="1523110" y="154940"/>
                </a:lnTo>
                <a:lnTo>
                  <a:pt x="1432178" y="132842"/>
                </a:lnTo>
                <a:lnTo>
                  <a:pt x="1332102" y="119126"/>
                </a:lnTo>
                <a:cubicBezTo>
                  <a:pt x="1132712" y="96774"/>
                  <a:pt x="961516" y="93980"/>
                  <a:pt x="762635" y="116840"/>
                </a:cubicBezTo>
                <a:lnTo>
                  <a:pt x="676401" y="133604"/>
                </a:lnTo>
                <a:lnTo>
                  <a:pt x="615187" y="146558"/>
                </a:lnTo>
                <a:lnTo>
                  <a:pt x="538734" y="167259"/>
                </a:lnTo>
                <a:lnTo>
                  <a:pt x="458470" y="192405"/>
                </a:lnTo>
                <a:lnTo>
                  <a:pt x="328676" y="73279"/>
                </a:lnTo>
                <a:lnTo>
                  <a:pt x="430275" y="0"/>
                </a:lnTo>
                <a:lnTo>
                  <a:pt x="186435" y="761"/>
                </a:lnTo>
                <a:lnTo>
                  <a:pt x="186435" y="184023"/>
                </a:lnTo>
                <a:lnTo>
                  <a:pt x="254507" y="142748"/>
                </a:lnTo>
                <a:lnTo>
                  <a:pt x="330961" y="237490"/>
                </a:lnTo>
                <a:cubicBezTo>
                  <a:pt x="224663" y="294132"/>
                  <a:pt x="137540" y="349377"/>
                  <a:pt x="58038" y="442086"/>
                </a:cubicBezTo>
                <a:lnTo>
                  <a:pt x="32892" y="487172"/>
                </a:lnTo>
                <a:lnTo>
                  <a:pt x="9905" y="538353"/>
                </a:lnTo>
                <a:lnTo>
                  <a:pt x="0" y="59321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153911" y="4360164"/>
            <a:ext cx="2104643" cy="1144523"/>
          </a:xfrm>
          <a:custGeom>
            <a:avLst/>
            <a:gdLst>
              <a:gd name="connsiteX0" fmla="*/ 6350 w 2104643"/>
              <a:gd name="connsiteY0" fmla="*/ 600201 h 1144523"/>
              <a:gd name="connsiteX1" fmla="*/ 9397 w 2104643"/>
              <a:gd name="connsiteY1" fmla="*/ 659002 h 1144523"/>
              <a:gd name="connsiteX2" fmla="*/ 31622 w 2104643"/>
              <a:gd name="connsiteY2" fmla="*/ 729360 h 1144523"/>
              <a:gd name="connsiteX3" fmla="*/ 241680 w 2104643"/>
              <a:gd name="connsiteY3" fmla="*/ 947165 h 1144523"/>
              <a:gd name="connsiteX4" fmla="*/ 604646 w 2104643"/>
              <a:gd name="connsiteY4" fmla="*/ 1090802 h 1144523"/>
              <a:gd name="connsiteX5" fmla="*/ 668781 w 2104643"/>
              <a:gd name="connsiteY5" fmla="*/ 1102995 h 1144523"/>
              <a:gd name="connsiteX6" fmla="*/ 759714 w 2104643"/>
              <a:gd name="connsiteY6" fmla="*/ 1117472 h 1144523"/>
              <a:gd name="connsiteX7" fmla="*/ 845311 w 2104643"/>
              <a:gd name="connsiteY7" fmla="*/ 1129791 h 1144523"/>
              <a:gd name="connsiteX8" fmla="*/ 946911 w 2104643"/>
              <a:gd name="connsiteY8" fmla="*/ 1135126 h 1144523"/>
              <a:gd name="connsiteX9" fmla="*/ 1058418 w 2104643"/>
              <a:gd name="connsiteY9" fmla="*/ 1138173 h 1144523"/>
              <a:gd name="connsiteX10" fmla="*/ 1160018 w 2104643"/>
              <a:gd name="connsiteY10" fmla="*/ 1135126 h 1144523"/>
              <a:gd name="connsiteX11" fmla="*/ 1694053 w 2104643"/>
              <a:gd name="connsiteY11" fmla="*/ 1032636 h 1144523"/>
              <a:gd name="connsiteX12" fmla="*/ 1765172 w 2104643"/>
              <a:gd name="connsiteY12" fmla="*/ 999108 h 1144523"/>
              <a:gd name="connsiteX13" fmla="*/ 1832356 w 2104643"/>
              <a:gd name="connsiteY13" fmla="*/ 966215 h 1144523"/>
              <a:gd name="connsiteX14" fmla="*/ 1905000 w 2104643"/>
              <a:gd name="connsiteY14" fmla="*/ 924178 h 1144523"/>
              <a:gd name="connsiteX15" fmla="*/ 1963039 w 2104643"/>
              <a:gd name="connsiteY15" fmla="*/ 882141 h 1144523"/>
              <a:gd name="connsiteX16" fmla="*/ 2012695 w 2104643"/>
              <a:gd name="connsiteY16" fmla="*/ 833246 h 1144523"/>
              <a:gd name="connsiteX17" fmla="*/ 2053208 w 2104643"/>
              <a:gd name="connsiteY17" fmla="*/ 785114 h 1144523"/>
              <a:gd name="connsiteX18" fmla="*/ 2084578 w 2104643"/>
              <a:gd name="connsiteY18" fmla="*/ 725423 h 1144523"/>
              <a:gd name="connsiteX19" fmla="*/ 2096769 w 2104643"/>
              <a:gd name="connsiteY19" fmla="*/ 663575 h 1144523"/>
              <a:gd name="connsiteX20" fmla="*/ 2098294 w 2104643"/>
              <a:gd name="connsiteY20" fmla="*/ 610107 h 1144523"/>
              <a:gd name="connsiteX21" fmla="*/ 2092959 w 2104643"/>
              <a:gd name="connsiteY21" fmla="*/ 555116 h 1144523"/>
              <a:gd name="connsiteX22" fmla="*/ 2064639 w 2104643"/>
              <a:gd name="connsiteY22" fmla="*/ 483234 h 1144523"/>
              <a:gd name="connsiteX23" fmla="*/ 2024126 w 2104643"/>
              <a:gd name="connsiteY23" fmla="*/ 427482 h 1144523"/>
              <a:gd name="connsiteX24" fmla="*/ 1989073 w 2104643"/>
              <a:gd name="connsiteY24" fmla="*/ 388492 h 1144523"/>
              <a:gd name="connsiteX25" fmla="*/ 1950084 w 2104643"/>
              <a:gd name="connsiteY25" fmla="*/ 354076 h 1144523"/>
              <a:gd name="connsiteX26" fmla="*/ 1907285 w 2104643"/>
              <a:gd name="connsiteY26" fmla="*/ 322707 h 1144523"/>
              <a:gd name="connsiteX27" fmla="*/ 1852294 w 2104643"/>
              <a:gd name="connsiteY27" fmla="*/ 286892 h 1144523"/>
              <a:gd name="connsiteX28" fmla="*/ 1800352 w 2104643"/>
              <a:gd name="connsiteY28" fmla="*/ 257809 h 1144523"/>
              <a:gd name="connsiteX29" fmla="*/ 1745995 w 2104643"/>
              <a:gd name="connsiteY29" fmla="*/ 230251 h 1144523"/>
              <a:gd name="connsiteX30" fmla="*/ 1675765 w 2104643"/>
              <a:gd name="connsiteY30" fmla="*/ 203580 h 1144523"/>
              <a:gd name="connsiteX31" fmla="*/ 1603247 w 2104643"/>
              <a:gd name="connsiteY31" fmla="*/ 182879 h 1144523"/>
              <a:gd name="connsiteX32" fmla="*/ 1529080 w 2104643"/>
              <a:gd name="connsiteY32" fmla="*/ 161544 h 1144523"/>
              <a:gd name="connsiteX33" fmla="*/ 1438147 w 2104643"/>
              <a:gd name="connsiteY33" fmla="*/ 139319 h 1144523"/>
              <a:gd name="connsiteX34" fmla="*/ 1338071 w 2104643"/>
              <a:gd name="connsiteY34" fmla="*/ 125602 h 1144523"/>
              <a:gd name="connsiteX35" fmla="*/ 768857 w 2104643"/>
              <a:gd name="connsiteY35" fmla="*/ 123316 h 1144523"/>
              <a:gd name="connsiteX36" fmla="*/ 682497 w 2104643"/>
              <a:gd name="connsiteY36" fmla="*/ 140080 h 1144523"/>
              <a:gd name="connsiteX37" fmla="*/ 621410 w 2104643"/>
              <a:gd name="connsiteY37" fmla="*/ 153034 h 1144523"/>
              <a:gd name="connsiteX38" fmla="*/ 544956 w 2104643"/>
              <a:gd name="connsiteY38" fmla="*/ 173735 h 1144523"/>
              <a:gd name="connsiteX39" fmla="*/ 464819 w 2104643"/>
              <a:gd name="connsiteY39" fmla="*/ 199008 h 1144523"/>
              <a:gd name="connsiteX40" fmla="*/ 334898 w 2104643"/>
              <a:gd name="connsiteY40" fmla="*/ 79755 h 1144523"/>
              <a:gd name="connsiteX41" fmla="*/ 436498 w 2104643"/>
              <a:gd name="connsiteY41" fmla="*/ 6350 h 1144523"/>
              <a:gd name="connsiteX42" fmla="*/ 192785 w 2104643"/>
              <a:gd name="connsiteY42" fmla="*/ 7111 h 1144523"/>
              <a:gd name="connsiteX43" fmla="*/ 192785 w 2104643"/>
              <a:gd name="connsiteY43" fmla="*/ 190500 h 1144523"/>
              <a:gd name="connsiteX44" fmla="*/ 260730 w 2104643"/>
              <a:gd name="connsiteY44" fmla="*/ 149225 h 1144523"/>
              <a:gd name="connsiteX45" fmla="*/ 337184 w 2104643"/>
              <a:gd name="connsiteY45" fmla="*/ 244094 h 1144523"/>
              <a:gd name="connsiteX46" fmla="*/ 64389 w 2104643"/>
              <a:gd name="connsiteY46" fmla="*/ 448817 h 1144523"/>
              <a:gd name="connsiteX47" fmla="*/ 39242 w 2104643"/>
              <a:gd name="connsiteY47" fmla="*/ 493902 h 1144523"/>
              <a:gd name="connsiteX48" fmla="*/ 16255 w 2104643"/>
              <a:gd name="connsiteY48" fmla="*/ 545083 h 1144523"/>
              <a:gd name="connsiteX49" fmla="*/ 6350 w 2104643"/>
              <a:gd name="connsiteY49" fmla="*/ 600201 h 11445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2104643" h="1144523">
                <a:moveTo>
                  <a:pt x="6350" y="600201"/>
                </a:moveTo>
                <a:lnTo>
                  <a:pt x="9397" y="659002"/>
                </a:lnTo>
                <a:lnTo>
                  <a:pt x="31622" y="729360"/>
                </a:lnTo>
                <a:cubicBezTo>
                  <a:pt x="62229" y="807846"/>
                  <a:pt x="169926" y="906779"/>
                  <a:pt x="241680" y="947165"/>
                </a:cubicBezTo>
                <a:cubicBezTo>
                  <a:pt x="352552" y="1015238"/>
                  <a:pt x="478155" y="1061211"/>
                  <a:pt x="604646" y="1090802"/>
                </a:cubicBezTo>
                <a:lnTo>
                  <a:pt x="668781" y="1102995"/>
                </a:lnTo>
                <a:lnTo>
                  <a:pt x="759714" y="1117472"/>
                </a:lnTo>
                <a:lnTo>
                  <a:pt x="845311" y="1129791"/>
                </a:lnTo>
                <a:lnTo>
                  <a:pt x="946911" y="1135126"/>
                </a:lnTo>
                <a:lnTo>
                  <a:pt x="1058418" y="1138173"/>
                </a:lnTo>
                <a:lnTo>
                  <a:pt x="1160018" y="1135126"/>
                </a:lnTo>
                <a:cubicBezTo>
                  <a:pt x="1342644" y="1125601"/>
                  <a:pt x="1521968" y="1095755"/>
                  <a:pt x="1694053" y="1032636"/>
                </a:cubicBezTo>
                <a:lnTo>
                  <a:pt x="1765172" y="999108"/>
                </a:lnTo>
                <a:lnTo>
                  <a:pt x="1832356" y="966215"/>
                </a:lnTo>
                <a:lnTo>
                  <a:pt x="1905000" y="924178"/>
                </a:lnTo>
                <a:lnTo>
                  <a:pt x="1963039" y="882141"/>
                </a:lnTo>
                <a:lnTo>
                  <a:pt x="2012695" y="833246"/>
                </a:lnTo>
                <a:lnTo>
                  <a:pt x="2053208" y="785114"/>
                </a:lnTo>
                <a:lnTo>
                  <a:pt x="2084578" y="725423"/>
                </a:lnTo>
                <a:lnTo>
                  <a:pt x="2096769" y="663575"/>
                </a:lnTo>
                <a:lnTo>
                  <a:pt x="2098294" y="610107"/>
                </a:lnTo>
                <a:lnTo>
                  <a:pt x="2092959" y="555116"/>
                </a:lnTo>
                <a:lnTo>
                  <a:pt x="2064639" y="483234"/>
                </a:lnTo>
                <a:lnTo>
                  <a:pt x="2024126" y="427482"/>
                </a:lnTo>
                <a:lnTo>
                  <a:pt x="1989073" y="388492"/>
                </a:lnTo>
                <a:lnTo>
                  <a:pt x="1950084" y="354076"/>
                </a:lnTo>
                <a:lnTo>
                  <a:pt x="1907285" y="322707"/>
                </a:lnTo>
                <a:lnTo>
                  <a:pt x="1852294" y="286892"/>
                </a:lnTo>
                <a:lnTo>
                  <a:pt x="1800352" y="257809"/>
                </a:lnTo>
                <a:lnTo>
                  <a:pt x="1745995" y="230251"/>
                </a:lnTo>
                <a:lnTo>
                  <a:pt x="1675765" y="203580"/>
                </a:lnTo>
                <a:lnTo>
                  <a:pt x="1603247" y="182879"/>
                </a:lnTo>
                <a:lnTo>
                  <a:pt x="1529080" y="161544"/>
                </a:lnTo>
                <a:lnTo>
                  <a:pt x="1438147" y="139319"/>
                </a:lnTo>
                <a:lnTo>
                  <a:pt x="1338071" y="125602"/>
                </a:lnTo>
                <a:cubicBezTo>
                  <a:pt x="1138808" y="103251"/>
                  <a:pt x="967613" y="100329"/>
                  <a:pt x="768857" y="123316"/>
                </a:cubicBezTo>
                <a:lnTo>
                  <a:pt x="682497" y="140080"/>
                </a:lnTo>
                <a:lnTo>
                  <a:pt x="621410" y="153034"/>
                </a:lnTo>
                <a:lnTo>
                  <a:pt x="544956" y="173735"/>
                </a:lnTo>
                <a:lnTo>
                  <a:pt x="464819" y="199008"/>
                </a:lnTo>
                <a:lnTo>
                  <a:pt x="334898" y="79755"/>
                </a:lnTo>
                <a:lnTo>
                  <a:pt x="436498" y="6350"/>
                </a:lnTo>
                <a:lnTo>
                  <a:pt x="192785" y="7111"/>
                </a:lnTo>
                <a:lnTo>
                  <a:pt x="192785" y="190500"/>
                </a:lnTo>
                <a:lnTo>
                  <a:pt x="260730" y="149225"/>
                </a:lnTo>
                <a:lnTo>
                  <a:pt x="337184" y="244094"/>
                </a:lnTo>
                <a:cubicBezTo>
                  <a:pt x="230885" y="300863"/>
                  <a:pt x="143891" y="356107"/>
                  <a:pt x="64389" y="448817"/>
                </a:cubicBezTo>
                <a:lnTo>
                  <a:pt x="39242" y="493902"/>
                </a:lnTo>
                <a:lnTo>
                  <a:pt x="16255" y="545083"/>
                </a:lnTo>
                <a:lnTo>
                  <a:pt x="6350" y="60020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6160008" y="4366259"/>
            <a:ext cx="2092451" cy="1130808"/>
          </a:xfrm>
          <a:custGeom>
            <a:avLst/>
            <a:gdLst>
              <a:gd name="connsiteX0" fmla="*/ 0 w 2092451"/>
              <a:gd name="connsiteY0" fmla="*/ 593217 h 1130808"/>
              <a:gd name="connsiteX1" fmla="*/ 3047 w 2092451"/>
              <a:gd name="connsiteY1" fmla="*/ 652018 h 1130808"/>
              <a:gd name="connsiteX2" fmla="*/ 25272 w 2092451"/>
              <a:gd name="connsiteY2" fmla="*/ 722376 h 1130808"/>
              <a:gd name="connsiteX3" fmla="*/ 235330 w 2092451"/>
              <a:gd name="connsiteY3" fmla="*/ 939927 h 1130808"/>
              <a:gd name="connsiteX4" fmla="*/ 598423 w 2092451"/>
              <a:gd name="connsiteY4" fmla="*/ 1083436 h 1130808"/>
              <a:gd name="connsiteX5" fmla="*/ 662559 w 2092451"/>
              <a:gd name="connsiteY5" fmla="*/ 1095629 h 1130808"/>
              <a:gd name="connsiteX6" fmla="*/ 753490 w 2092451"/>
              <a:gd name="connsiteY6" fmla="*/ 1110234 h 1130808"/>
              <a:gd name="connsiteX7" fmla="*/ 839088 w 2092451"/>
              <a:gd name="connsiteY7" fmla="*/ 1122426 h 1130808"/>
              <a:gd name="connsiteX8" fmla="*/ 940815 w 2092451"/>
              <a:gd name="connsiteY8" fmla="*/ 1127760 h 1130808"/>
              <a:gd name="connsiteX9" fmla="*/ 1052322 w 2092451"/>
              <a:gd name="connsiteY9" fmla="*/ 1130808 h 1130808"/>
              <a:gd name="connsiteX10" fmla="*/ 1154048 w 2092451"/>
              <a:gd name="connsiteY10" fmla="*/ 1127760 h 1130808"/>
              <a:gd name="connsiteX11" fmla="*/ 1688210 w 2092451"/>
              <a:gd name="connsiteY11" fmla="*/ 1025398 h 1130808"/>
              <a:gd name="connsiteX12" fmla="*/ 1759203 w 2092451"/>
              <a:gd name="connsiteY12" fmla="*/ 991870 h 1130808"/>
              <a:gd name="connsiteX13" fmla="*/ 1826513 w 2092451"/>
              <a:gd name="connsiteY13" fmla="*/ 958977 h 1130808"/>
              <a:gd name="connsiteX14" fmla="*/ 1899030 w 2092451"/>
              <a:gd name="connsiteY14" fmla="*/ 917067 h 1130808"/>
              <a:gd name="connsiteX15" fmla="*/ 1957197 w 2092451"/>
              <a:gd name="connsiteY15" fmla="*/ 875030 h 1130808"/>
              <a:gd name="connsiteX16" fmla="*/ 2006853 w 2092451"/>
              <a:gd name="connsiteY16" fmla="*/ 826135 h 1130808"/>
              <a:gd name="connsiteX17" fmla="*/ 2047366 w 2092451"/>
              <a:gd name="connsiteY17" fmla="*/ 778002 h 1130808"/>
              <a:gd name="connsiteX18" fmla="*/ 2078735 w 2092451"/>
              <a:gd name="connsiteY18" fmla="*/ 718439 h 1130808"/>
              <a:gd name="connsiteX19" fmla="*/ 2090927 w 2092451"/>
              <a:gd name="connsiteY19" fmla="*/ 656590 h 1130808"/>
              <a:gd name="connsiteX20" fmla="*/ 2092451 w 2092451"/>
              <a:gd name="connsiteY20" fmla="*/ 603250 h 1130808"/>
              <a:gd name="connsiteX21" fmla="*/ 2087117 w 2092451"/>
              <a:gd name="connsiteY21" fmla="*/ 548259 h 1130808"/>
              <a:gd name="connsiteX22" fmla="*/ 2058797 w 2092451"/>
              <a:gd name="connsiteY22" fmla="*/ 476504 h 1130808"/>
              <a:gd name="connsiteX23" fmla="*/ 2018284 w 2092451"/>
              <a:gd name="connsiteY23" fmla="*/ 420751 h 1130808"/>
              <a:gd name="connsiteX24" fmla="*/ 1983104 w 2092451"/>
              <a:gd name="connsiteY24" fmla="*/ 381761 h 1130808"/>
              <a:gd name="connsiteX25" fmla="*/ 1944242 w 2092451"/>
              <a:gd name="connsiteY25" fmla="*/ 347472 h 1130808"/>
              <a:gd name="connsiteX26" fmla="*/ 1901444 w 2092451"/>
              <a:gd name="connsiteY26" fmla="*/ 316103 h 1130808"/>
              <a:gd name="connsiteX27" fmla="*/ 1846325 w 2092451"/>
              <a:gd name="connsiteY27" fmla="*/ 280161 h 1130808"/>
              <a:gd name="connsiteX28" fmla="*/ 1794383 w 2092451"/>
              <a:gd name="connsiteY28" fmla="*/ 251205 h 1130808"/>
              <a:gd name="connsiteX29" fmla="*/ 1740153 w 2092451"/>
              <a:gd name="connsiteY29" fmla="*/ 223774 h 1130808"/>
              <a:gd name="connsiteX30" fmla="*/ 1669796 w 2092451"/>
              <a:gd name="connsiteY30" fmla="*/ 196977 h 1130808"/>
              <a:gd name="connsiteX31" fmla="*/ 1597278 w 2092451"/>
              <a:gd name="connsiteY31" fmla="*/ 176403 h 1130808"/>
              <a:gd name="connsiteX32" fmla="*/ 1523110 w 2092451"/>
              <a:gd name="connsiteY32" fmla="*/ 154940 h 1130808"/>
              <a:gd name="connsiteX33" fmla="*/ 1432178 w 2092451"/>
              <a:gd name="connsiteY33" fmla="*/ 132842 h 1130808"/>
              <a:gd name="connsiteX34" fmla="*/ 1332102 w 2092451"/>
              <a:gd name="connsiteY34" fmla="*/ 119126 h 1130808"/>
              <a:gd name="connsiteX35" fmla="*/ 762635 w 2092451"/>
              <a:gd name="connsiteY35" fmla="*/ 116840 h 1130808"/>
              <a:gd name="connsiteX36" fmla="*/ 676401 w 2092451"/>
              <a:gd name="connsiteY36" fmla="*/ 133604 h 1130808"/>
              <a:gd name="connsiteX37" fmla="*/ 615187 w 2092451"/>
              <a:gd name="connsiteY37" fmla="*/ 146558 h 1130808"/>
              <a:gd name="connsiteX38" fmla="*/ 538734 w 2092451"/>
              <a:gd name="connsiteY38" fmla="*/ 167259 h 1130808"/>
              <a:gd name="connsiteX39" fmla="*/ 458470 w 2092451"/>
              <a:gd name="connsiteY39" fmla="*/ 192405 h 1130808"/>
              <a:gd name="connsiteX40" fmla="*/ 328676 w 2092451"/>
              <a:gd name="connsiteY40" fmla="*/ 73279 h 1130808"/>
              <a:gd name="connsiteX41" fmla="*/ 430275 w 2092451"/>
              <a:gd name="connsiteY41" fmla="*/ 0 h 1130808"/>
              <a:gd name="connsiteX42" fmla="*/ 186435 w 2092451"/>
              <a:gd name="connsiteY42" fmla="*/ 761 h 1130808"/>
              <a:gd name="connsiteX43" fmla="*/ 186435 w 2092451"/>
              <a:gd name="connsiteY43" fmla="*/ 184023 h 1130808"/>
              <a:gd name="connsiteX44" fmla="*/ 254507 w 2092451"/>
              <a:gd name="connsiteY44" fmla="*/ 142748 h 1130808"/>
              <a:gd name="connsiteX45" fmla="*/ 330961 w 2092451"/>
              <a:gd name="connsiteY45" fmla="*/ 237490 h 1130808"/>
              <a:gd name="connsiteX46" fmla="*/ 58038 w 2092451"/>
              <a:gd name="connsiteY46" fmla="*/ 442086 h 1130808"/>
              <a:gd name="connsiteX47" fmla="*/ 32892 w 2092451"/>
              <a:gd name="connsiteY47" fmla="*/ 487172 h 1130808"/>
              <a:gd name="connsiteX48" fmla="*/ 9905 w 2092451"/>
              <a:gd name="connsiteY48" fmla="*/ 538353 h 1130808"/>
              <a:gd name="connsiteX49" fmla="*/ 0 w 2092451"/>
              <a:gd name="connsiteY49" fmla="*/ 593217 h 11308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2092451" h="1130808">
                <a:moveTo>
                  <a:pt x="0" y="593217"/>
                </a:moveTo>
                <a:lnTo>
                  <a:pt x="3047" y="652018"/>
                </a:lnTo>
                <a:lnTo>
                  <a:pt x="25272" y="722376"/>
                </a:lnTo>
                <a:cubicBezTo>
                  <a:pt x="55879" y="800861"/>
                  <a:pt x="163702" y="899668"/>
                  <a:pt x="235330" y="939927"/>
                </a:cubicBezTo>
                <a:cubicBezTo>
                  <a:pt x="346328" y="1007999"/>
                  <a:pt x="471932" y="1053846"/>
                  <a:pt x="598423" y="1083436"/>
                </a:cubicBezTo>
                <a:lnTo>
                  <a:pt x="662559" y="1095629"/>
                </a:lnTo>
                <a:lnTo>
                  <a:pt x="753490" y="1110234"/>
                </a:lnTo>
                <a:lnTo>
                  <a:pt x="839088" y="1122426"/>
                </a:lnTo>
                <a:lnTo>
                  <a:pt x="940815" y="1127760"/>
                </a:lnTo>
                <a:lnTo>
                  <a:pt x="1052322" y="1130808"/>
                </a:lnTo>
                <a:lnTo>
                  <a:pt x="1154048" y="1127760"/>
                </a:lnTo>
                <a:cubicBezTo>
                  <a:pt x="1336548" y="1118361"/>
                  <a:pt x="1515998" y="1088390"/>
                  <a:pt x="1688210" y="1025398"/>
                </a:cubicBezTo>
                <a:lnTo>
                  <a:pt x="1759203" y="991870"/>
                </a:lnTo>
                <a:lnTo>
                  <a:pt x="1826513" y="958977"/>
                </a:lnTo>
                <a:lnTo>
                  <a:pt x="1899030" y="917067"/>
                </a:lnTo>
                <a:lnTo>
                  <a:pt x="1957197" y="875030"/>
                </a:lnTo>
                <a:lnTo>
                  <a:pt x="2006853" y="826135"/>
                </a:lnTo>
                <a:lnTo>
                  <a:pt x="2047366" y="778002"/>
                </a:lnTo>
                <a:lnTo>
                  <a:pt x="2078735" y="718439"/>
                </a:lnTo>
                <a:lnTo>
                  <a:pt x="2090927" y="656590"/>
                </a:lnTo>
                <a:lnTo>
                  <a:pt x="2092451" y="603250"/>
                </a:lnTo>
                <a:lnTo>
                  <a:pt x="2087117" y="548259"/>
                </a:lnTo>
                <a:lnTo>
                  <a:pt x="2058797" y="476504"/>
                </a:lnTo>
                <a:lnTo>
                  <a:pt x="2018284" y="420751"/>
                </a:lnTo>
                <a:lnTo>
                  <a:pt x="1983104" y="381761"/>
                </a:lnTo>
                <a:lnTo>
                  <a:pt x="1944242" y="347472"/>
                </a:lnTo>
                <a:lnTo>
                  <a:pt x="1901444" y="316103"/>
                </a:lnTo>
                <a:lnTo>
                  <a:pt x="1846325" y="280161"/>
                </a:lnTo>
                <a:lnTo>
                  <a:pt x="1794383" y="251205"/>
                </a:lnTo>
                <a:lnTo>
                  <a:pt x="1740153" y="223774"/>
                </a:lnTo>
                <a:lnTo>
                  <a:pt x="1669796" y="196977"/>
                </a:lnTo>
                <a:lnTo>
                  <a:pt x="1597278" y="176403"/>
                </a:lnTo>
                <a:lnTo>
                  <a:pt x="1523110" y="154940"/>
                </a:lnTo>
                <a:lnTo>
                  <a:pt x="1432178" y="132842"/>
                </a:lnTo>
                <a:lnTo>
                  <a:pt x="1332102" y="119126"/>
                </a:lnTo>
                <a:cubicBezTo>
                  <a:pt x="1132712" y="96774"/>
                  <a:pt x="961516" y="93980"/>
                  <a:pt x="762635" y="116840"/>
                </a:cubicBezTo>
                <a:lnTo>
                  <a:pt x="676401" y="133604"/>
                </a:lnTo>
                <a:lnTo>
                  <a:pt x="615187" y="146558"/>
                </a:lnTo>
                <a:lnTo>
                  <a:pt x="538734" y="167259"/>
                </a:lnTo>
                <a:lnTo>
                  <a:pt x="458470" y="192405"/>
                </a:lnTo>
                <a:lnTo>
                  <a:pt x="328676" y="73279"/>
                </a:lnTo>
                <a:lnTo>
                  <a:pt x="430275" y="0"/>
                </a:lnTo>
                <a:lnTo>
                  <a:pt x="186435" y="761"/>
                </a:lnTo>
                <a:lnTo>
                  <a:pt x="186435" y="184023"/>
                </a:lnTo>
                <a:lnTo>
                  <a:pt x="254507" y="142748"/>
                </a:lnTo>
                <a:lnTo>
                  <a:pt x="330961" y="237490"/>
                </a:lnTo>
                <a:cubicBezTo>
                  <a:pt x="224663" y="294132"/>
                  <a:pt x="137540" y="349377"/>
                  <a:pt x="58038" y="442086"/>
                </a:cubicBezTo>
                <a:lnTo>
                  <a:pt x="32892" y="487172"/>
                </a:lnTo>
                <a:lnTo>
                  <a:pt x="9905" y="538353"/>
                </a:lnTo>
                <a:lnTo>
                  <a:pt x="0" y="59321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6153911" y="4360164"/>
            <a:ext cx="2104643" cy="1144523"/>
          </a:xfrm>
          <a:custGeom>
            <a:avLst/>
            <a:gdLst>
              <a:gd name="connsiteX0" fmla="*/ 6350 w 2104643"/>
              <a:gd name="connsiteY0" fmla="*/ 600201 h 1144523"/>
              <a:gd name="connsiteX1" fmla="*/ 9397 w 2104643"/>
              <a:gd name="connsiteY1" fmla="*/ 659002 h 1144523"/>
              <a:gd name="connsiteX2" fmla="*/ 31622 w 2104643"/>
              <a:gd name="connsiteY2" fmla="*/ 729360 h 1144523"/>
              <a:gd name="connsiteX3" fmla="*/ 241680 w 2104643"/>
              <a:gd name="connsiteY3" fmla="*/ 947165 h 1144523"/>
              <a:gd name="connsiteX4" fmla="*/ 604646 w 2104643"/>
              <a:gd name="connsiteY4" fmla="*/ 1090802 h 1144523"/>
              <a:gd name="connsiteX5" fmla="*/ 668781 w 2104643"/>
              <a:gd name="connsiteY5" fmla="*/ 1102995 h 1144523"/>
              <a:gd name="connsiteX6" fmla="*/ 759714 w 2104643"/>
              <a:gd name="connsiteY6" fmla="*/ 1117472 h 1144523"/>
              <a:gd name="connsiteX7" fmla="*/ 845311 w 2104643"/>
              <a:gd name="connsiteY7" fmla="*/ 1129791 h 1144523"/>
              <a:gd name="connsiteX8" fmla="*/ 946911 w 2104643"/>
              <a:gd name="connsiteY8" fmla="*/ 1135126 h 1144523"/>
              <a:gd name="connsiteX9" fmla="*/ 1058418 w 2104643"/>
              <a:gd name="connsiteY9" fmla="*/ 1138173 h 1144523"/>
              <a:gd name="connsiteX10" fmla="*/ 1160018 w 2104643"/>
              <a:gd name="connsiteY10" fmla="*/ 1135126 h 1144523"/>
              <a:gd name="connsiteX11" fmla="*/ 1694053 w 2104643"/>
              <a:gd name="connsiteY11" fmla="*/ 1032636 h 1144523"/>
              <a:gd name="connsiteX12" fmla="*/ 1765172 w 2104643"/>
              <a:gd name="connsiteY12" fmla="*/ 999108 h 1144523"/>
              <a:gd name="connsiteX13" fmla="*/ 1832356 w 2104643"/>
              <a:gd name="connsiteY13" fmla="*/ 966215 h 1144523"/>
              <a:gd name="connsiteX14" fmla="*/ 1905000 w 2104643"/>
              <a:gd name="connsiteY14" fmla="*/ 924178 h 1144523"/>
              <a:gd name="connsiteX15" fmla="*/ 1963039 w 2104643"/>
              <a:gd name="connsiteY15" fmla="*/ 882141 h 1144523"/>
              <a:gd name="connsiteX16" fmla="*/ 2012695 w 2104643"/>
              <a:gd name="connsiteY16" fmla="*/ 833246 h 1144523"/>
              <a:gd name="connsiteX17" fmla="*/ 2053208 w 2104643"/>
              <a:gd name="connsiteY17" fmla="*/ 785114 h 1144523"/>
              <a:gd name="connsiteX18" fmla="*/ 2084578 w 2104643"/>
              <a:gd name="connsiteY18" fmla="*/ 725423 h 1144523"/>
              <a:gd name="connsiteX19" fmla="*/ 2096769 w 2104643"/>
              <a:gd name="connsiteY19" fmla="*/ 663575 h 1144523"/>
              <a:gd name="connsiteX20" fmla="*/ 2098294 w 2104643"/>
              <a:gd name="connsiteY20" fmla="*/ 610107 h 1144523"/>
              <a:gd name="connsiteX21" fmla="*/ 2092959 w 2104643"/>
              <a:gd name="connsiteY21" fmla="*/ 555116 h 1144523"/>
              <a:gd name="connsiteX22" fmla="*/ 2064639 w 2104643"/>
              <a:gd name="connsiteY22" fmla="*/ 483234 h 1144523"/>
              <a:gd name="connsiteX23" fmla="*/ 2024126 w 2104643"/>
              <a:gd name="connsiteY23" fmla="*/ 427482 h 1144523"/>
              <a:gd name="connsiteX24" fmla="*/ 1989073 w 2104643"/>
              <a:gd name="connsiteY24" fmla="*/ 388492 h 1144523"/>
              <a:gd name="connsiteX25" fmla="*/ 1950084 w 2104643"/>
              <a:gd name="connsiteY25" fmla="*/ 354076 h 1144523"/>
              <a:gd name="connsiteX26" fmla="*/ 1907285 w 2104643"/>
              <a:gd name="connsiteY26" fmla="*/ 322707 h 1144523"/>
              <a:gd name="connsiteX27" fmla="*/ 1852294 w 2104643"/>
              <a:gd name="connsiteY27" fmla="*/ 286892 h 1144523"/>
              <a:gd name="connsiteX28" fmla="*/ 1800352 w 2104643"/>
              <a:gd name="connsiteY28" fmla="*/ 257809 h 1144523"/>
              <a:gd name="connsiteX29" fmla="*/ 1745995 w 2104643"/>
              <a:gd name="connsiteY29" fmla="*/ 230251 h 1144523"/>
              <a:gd name="connsiteX30" fmla="*/ 1675765 w 2104643"/>
              <a:gd name="connsiteY30" fmla="*/ 203580 h 1144523"/>
              <a:gd name="connsiteX31" fmla="*/ 1603247 w 2104643"/>
              <a:gd name="connsiteY31" fmla="*/ 182879 h 1144523"/>
              <a:gd name="connsiteX32" fmla="*/ 1529080 w 2104643"/>
              <a:gd name="connsiteY32" fmla="*/ 161544 h 1144523"/>
              <a:gd name="connsiteX33" fmla="*/ 1438147 w 2104643"/>
              <a:gd name="connsiteY33" fmla="*/ 139319 h 1144523"/>
              <a:gd name="connsiteX34" fmla="*/ 1338071 w 2104643"/>
              <a:gd name="connsiteY34" fmla="*/ 125602 h 1144523"/>
              <a:gd name="connsiteX35" fmla="*/ 768857 w 2104643"/>
              <a:gd name="connsiteY35" fmla="*/ 123316 h 1144523"/>
              <a:gd name="connsiteX36" fmla="*/ 682497 w 2104643"/>
              <a:gd name="connsiteY36" fmla="*/ 140080 h 1144523"/>
              <a:gd name="connsiteX37" fmla="*/ 621410 w 2104643"/>
              <a:gd name="connsiteY37" fmla="*/ 153034 h 1144523"/>
              <a:gd name="connsiteX38" fmla="*/ 544956 w 2104643"/>
              <a:gd name="connsiteY38" fmla="*/ 173735 h 1144523"/>
              <a:gd name="connsiteX39" fmla="*/ 464819 w 2104643"/>
              <a:gd name="connsiteY39" fmla="*/ 199008 h 1144523"/>
              <a:gd name="connsiteX40" fmla="*/ 334898 w 2104643"/>
              <a:gd name="connsiteY40" fmla="*/ 79755 h 1144523"/>
              <a:gd name="connsiteX41" fmla="*/ 436498 w 2104643"/>
              <a:gd name="connsiteY41" fmla="*/ 6350 h 1144523"/>
              <a:gd name="connsiteX42" fmla="*/ 192785 w 2104643"/>
              <a:gd name="connsiteY42" fmla="*/ 7111 h 1144523"/>
              <a:gd name="connsiteX43" fmla="*/ 192785 w 2104643"/>
              <a:gd name="connsiteY43" fmla="*/ 190500 h 1144523"/>
              <a:gd name="connsiteX44" fmla="*/ 260730 w 2104643"/>
              <a:gd name="connsiteY44" fmla="*/ 149225 h 1144523"/>
              <a:gd name="connsiteX45" fmla="*/ 337184 w 2104643"/>
              <a:gd name="connsiteY45" fmla="*/ 244094 h 1144523"/>
              <a:gd name="connsiteX46" fmla="*/ 64389 w 2104643"/>
              <a:gd name="connsiteY46" fmla="*/ 448817 h 1144523"/>
              <a:gd name="connsiteX47" fmla="*/ 39242 w 2104643"/>
              <a:gd name="connsiteY47" fmla="*/ 493902 h 1144523"/>
              <a:gd name="connsiteX48" fmla="*/ 16255 w 2104643"/>
              <a:gd name="connsiteY48" fmla="*/ 545083 h 1144523"/>
              <a:gd name="connsiteX49" fmla="*/ 6350 w 2104643"/>
              <a:gd name="connsiteY49" fmla="*/ 600201 h 11445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2104643" h="1144523">
                <a:moveTo>
                  <a:pt x="6350" y="600201"/>
                </a:moveTo>
                <a:lnTo>
                  <a:pt x="9397" y="659002"/>
                </a:lnTo>
                <a:lnTo>
                  <a:pt x="31622" y="729360"/>
                </a:lnTo>
                <a:cubicBezTo>
                  <a:pt x="62229" y="807846"/>
                  <a:pt x="169926" y="906779"/>
                  <a:pt x="241680" y="947165"/>
                </a:cubicBezTo>
                <a:cubicBezTo>
                  <a:pt x="352552" y="1015238"/>
                  <a:pt x="478155" y="1061211"/>
                  <a:pt x="604646" y="1090802"/>
                </a:cubicBezTo>
                <a:lnTo>
                  <a:pt x="668781" y="1102995"/>
                </a:lnTo>
                <a:lnTo>
                  <a:pt x="759714" y="1117472"/>
                </a:lnTo>
                <a:lnTo>
                  <a:pt x="845311" y="1129791"/>
                </a:lnTo>
                <a:lnTo>
                  <a:pt x="946911" y="1135126"/>
                </a:lnTo>
                <a:lnTo>
                  <a:pt x="1058418" y="1138173"/>
                </a:lnTo>
                <a:lnTo>
                  <a:pt x="1160018" y="1135126"/>
                </a:lnTo>
                <a:cubicBezTo>
                  <a:pt x="1342644" y="1125601"/>
                  <a:pt x="1521968" y="1095755"/>
                  <a:pt x="1694053" y="1032636"/>
                </a:cubicBezTo>
                <a:lnTo>
                  <a:pt x="1765172" y="999108"/>
                </a:lnTo>
                <a:lnTo>
                  <a:pt x="1832356" y="966215"/>
                </a:lnTo>
                <a:lnTo>
                  <a:pt x="1905000" y="924178"/>
                </a:lnTo>
                <a:lnTo>
                  <a:pt x="1963039" y="882141"/>
                </a:lnTo>
                <a:lnTo>
                  <a:pt x="2012695" y="833246"/>
                </a:lnTo>
                <a:lnTo>
                  <a:pt x="2053208" y="785114"/>
                </a:lnTo>
                <a:lnTo>
                  <a:pt x="2084578" y="725423"/>
                </a:lnTo>
                <a:lnTo>
                  <a:pt x="2096769" y="663575"/>
                </a:lnTo>
                <a:lnTo>
                  <a:pt x="2098294" y="610107"/>
                </a:lnTo>
                <a:lnTo>
                  <a:pt x="2092959" y="555116"/>
                </a:lnTo>
                <a:lnTo>
                  <a:pt x="2064639" y="483234"/>
                </a:lnTo>
                <a:lnTo>
                  <a:pt x="2024126" y="427482"/>
                </a:lnTo>
                <a:lnTo>
                  <a:pt x="1989073" y="388492"/>
                </a:lnTo>
                <a:lnTo>
                  <a:pt x="1950084" y="354076"/>
                </a:lnTo>
                <a:lnTo>
                  <a:pt x="1907285" y="322707"/>
                </a:lnTo>
                <a:lnTo>
                  <a:pt x="1852294" y="286892"/>
                </a:lnTo>
                <a:lnTo>
                  <a:pt x="1800352" y="257809"/>
                </a:lnTo>
                <a:lnTo>
                  <a:pt x="1745995" y="230251"/>
                </a:lnTo>
                <a:lnTo>
                  <a:pt x="1675765" y="203580"/>
                </a:lnTo>
                <a:lnTo>
                  <a:pt x="1603247" y="182879"/>
                </a:lnTo>
                <a:lnTo>
                  <a:pt x="1529080" y="161544"/>
                </a:lnTo>
                <a:lnTo>
                  <a:pt x="1438147" y="139319"/>
                </a:lnTo>
                <a:lnTo>
                  <a:pt x="1338071" y="125602"/>
                </a:lnTo>
                <a:cubicBezTo>
                  <a:pt x="1138808" y="103251"/>
                  <a:pt x="967613" y="100329"/>
                  <a:pt x="768857" y="123316"/>
                </a:cubicBezTo>
                <a:lnTo>
                  <a:pt x="682497" y="140080"/>
                </a:lnTo>
                <a:lnTo>
                  <a:pt x="621410" y="153034"/>
                </a:lnTo>
                <a:lnTo>
                  <a:pt x="544956" y="173735"/>
                </a:lnTo>
                <a:lnTo>
                  <a:pt x="464819" y="199008"/>
                </a:lnTo>
                <a:lnTo>
                  <a:pt x="334898" y="79755"/>
                </a:lnTo>
                <a:lnTo>
                  <a:pt x="436498" y="6350"/>
                </a:lnTo>
                <a:lnTo>
                  <a:pt x="192785" y="7111"/>
                </a:lnTo>
                <a:lnTo>
                  <a:pt x="192785" y="190500"/>
                </a:lnTo>
                <a:lnTo>
                  <a:pt x="260730" y="149225"/>
                </a:lnTo>
                <a:lnTo>
                  <a:pt x="337184" y="244094"/>
                </a:lnTo>
                <a:cubicBezTo>
                  <a:pt x="230885" y="300863"/>
                  <a:pt x="143891" y="356107"/>
                  <a:pt x="64389" y="448817"/>
                </a:cubicBezTo>
                <a:lnTo>
                  <a:pt x="39242" y="493902"/>
                </a:lnTo>
                <a:lnTo>
                  <a:pt x="16255" y="545083"/>
                </a:lnTo>
                <a:lnTo>
                  <a:pt x="6350" y="60020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3941698" y="2734094"/>
            <a:ext cx="1006347" cy="1006182"/>
          </a:xfrm>
          <a:custGeom>
            <a:avLst/>
            <a:gdLst>
              <a:gd name="connsiteX0" fmla="*/ 0 w 1006347"/>
              <a:gd name="connsiteY0" fmla="*/ 1006182 h 1006182"/>
              <a:gd name="connsiteX1" fmla="*/ 1006347 w 1006347"/>
              <a:gd name="connsiteY1" fmla="*/ 1006182 h 1006182"/>
              <a:gd name="connsiteX2" fmla="*/ 1006347 w 1006347"/>
              <a:gd name="connsiteY2" fmla="*/ 0 h 1006182"/>
              <a:gd name="connsiteX3" fmla="*/ 0 w 1006347"/>
              <a:gd name="connsiteY3" fmla="*/ 0 h 1006182"/>
              <a:gd name="connsiteX4" fmla="*/ 0 w 1006347"/>
              <a:gd name="connsiteY4" fmla="*/ 1006182 h 10061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6347" h="1006182">
                <a:moveTo>
                  <a:pt x="0" y="1006182"/>
                </a:moveTo>
                <a:lnTo>
                  <a:pt x="1006347" y="1006182"/>
                </a:lnTo>
                <a:lnTo>
                  <a:pt x="1006347" y="0"/>
                </a:lnTo>
                <a:lnTo>
                  <a:pt x="0" y="0"/>
                </a:lnTo>
                <a:lnTo>
                  <a:pt x="0" y="1006182"/>
                </a:lnTo>
              </a:path>
            </a:pathLst>
          </a:custGeom>
          <a:solidFill>
            <a:srgbClr val="ECEC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4948046" y="2734094"/>
            <a:ext cx="1015517" cy="1006182"/>
          </a:xfrm>
          <a:custGeom>
            <a:avLst/>
            <a:gdLst>
              <a:gd name="connsiteX0" fmla="*/ 0 w 1015517"/>
              <a:gd name="connsiteY0" fmla="*/ 1006182 h 1006182"/>
              <a:gd name="connsiteX1" fmla="*/ 1015517 w 1015517"/>
              <a:gd name="connsiteY1" fmla="*/ 1006182 h 1006182"/>
              <a:gd name="connsiteX2" fmla="*/ 1015517 w 1015517"/>
              <a:gd name="connsiteY2" fmla="*/ 0 h 1006182"/>
              <a:gd name="connsiteX3" fmla="*/ 0 w 1015517"/>
              <a:gd name="connsiteY3" fmla="*/ 0 h 1006182"/>
              <a:gd name="connsiteX4" fmla="*/ 0 w 1015517"/>
              <a:gd name="connsiteY4" fmla="*/ 1006182 h 10061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15517" h="1006182">
                <a:moveTo>
                  <a:pt x="0" y="1006182"/>
                </a:moveTo>
                <a:lnTo>
                  <a:pt x="1015517" y="1006182"/>
                </a:lnTo>
                <a:lnTo>
                  <a:pt x="1015517" y="0"/>
                </a:lnTo>
                <a:lnTo>
                  <a:pt x="0" y="0"/>
                </a:lnTo>
                <a:lnTo>
                  <a:pt x="0" y="1006182"/>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3941698" y="3740162"/>
            <a:ext cx="1006347" cy="1018400"/>
          </a:xfrm>
          <a:custGeom>
            <a:avLst/>
            <a:gdLst>
              <a:gd name="connsiteX0" fmla="*/ 0 w 1006347"/>
              <a:gd name="connsiteY0" fmla="*/ 1018400 h 1018400"/>
              <a:gd name="connsiteX1" fmla="*/ 1006347 w 1006347"/>
              <a:gd name="connsiteY1" fmla="*/ 1018400 h 1018400"/>
              <a:gd name="connsiteX2" fmla="*/ 1006347 w 1006347"/>
              <a:gd name="connsiteY2" fmla="*/ 0 h 1018400"/>
              <a:gd name="connsiteX3" fmla="*/ 0 w 1006347"/>
              <a:gd name="connsiteY3" fmla="*/ 0 h 1018400"/>
              <a:gd name="connsiteX4" fmla="*/ 0 w 1006347"/>
              <a:gd name="connsiteY4" fmla="*/ 1018400 h 10184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6347" h="1018400">
                <a:moveTo>
                  <a:pt x="0" y="1018400"/>
                </a:moveTo>
                <a:lnTo>
                  <a:pt x="1006347" y="1018400"/>
                </a:lnTo>
                <a:lnTo>
                  <a:pt x="1006347" y="0"/>
                </a:lnTo>
                <a:lnTo>
                  <a:pt x="0" y="0"/>
                </a:lnTo>
                <a:lnTo>
                  <a:pt x="0" y="1018400"/>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4948046" y="3740162"/>
            <a:ext cx="1015517" cy="1018400"/>
          </a:xfrm>
          <a:custGeom>
            <a:avLst/>
            <a:gdLst>
              <a:gd name="connsiteX0" fmla="*/ 0 w 1015517"/>
              <a:gd name="connsiteY0" fmla="*/ 1018400 h 1018400"/>
              <a:gd name="connsiteX1" fmla="*/ 1015517 w 1015517"/>
              <a:gd name="connsiteY1" fmla="*/ 1018400 h 1018400"/>
              <a:gd name="connsiteX2" fmla="*/ 1015517 w 1015517"/>
              <a:gd name="connsiteY2" fmla="*/ 0 h 1018400"/>
              <a:gd name="connsiteX3" fmla="*/ 0 w 1015517"/>
              <a:gd name="connsiteY3" fmla="*/ 0 h 1018400"/>
              <a:gd name="connsiteX4" fmla="*/ 0 w 1015517"/>
              <a:gd name="connsiteY4" fmla="*/ 1018400 h 10184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15517" h="1018400">
                <a:moveTo>
                  <a:pt x="0" y="1018400"/>
                </a:moveTo>
                <a:lnTo>
                  <a:pt x="1015517" y="1018400"/>
                </a:lnTo>
                <a:lnTo>
                  <a:pt x="1015517" y="0"/>
                </a:lnTo>
                <a:lnTo>
                  <a:pt x="0" y="0"/>
                </a:lnTo>
                <a:lnTo>
                  <a:pt x="0" y="1018400"/>
                </a:lnTo>
              </a:path>
            </a:pathLst>
          </a:custGeom>
          <a:solidFill>
            <a:srgbClr val="941CA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4941696" y="2727705"/>
            <a:ext cx="14477" cy="2037207"/>
          </a:xfrm>
          <a:custGeom>
            <a:avLst/>
            <a:gdLst>
              <a:gd name="connsiteX0" fmla="*/ 6350 w 14477"/>
              <a:gd name="connsiteY0" fmla="*/ 6350 h 2037207"/>
              <a:gd name="connsiteX1" fmla="*/ 6350 w 14477"/>
              <a:gd name="connsiteY1" fmla="*/ 2030857 h 2037207"/>
            </a:gdLst>
            <a:ahLst/>
            <a:cxnLst>
              <a:cxn ang="0">
                <a:pos x="connsiteX0" y="connsiteY0"/>
              </a:cxn>
              <a:cxn ang="1">
                <a:pos x="connsiteX1" y="connsiteY1"/>
              </a:cxn>
            </a:cxnLst>
            <a:rect l="l" t="t" r="r" b="b"/>
            <a:pathLst>
              <a:path w="14477" h="2037207">
                <a:moveTo>
                  <a:pt x="6350" y="6350"/>
                </a:moveTo>
                <a:lnTo>
                  <a:pt x="6350" y="203085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3935348" y="3733927"/>
            <a:ext cx="2034667" cy="14477"/>
          </a:xfrm>
          <a:custGeom>
            <a:avLst/>
            <a:gdLst>
              <a:gd name="connsiteX0" fmla="*/ 6350 w 2034667"/>
              <a:gd name="connsiteY0" fmla="*/ 6350 h 14477"/>
              <a:gd name="connsiteX1" fmla="*/ 2028316 w 2034667"/>
              <a:gd name="connsiteY1" fmla="*/ 6350 h 14477"/>
            </a:gdLst>
            <a:ahLst/>
            <a:cxnLst>
              <a:cxn ang="0">
                <a:pos x="connsiteX0" y="connsiteY0"/>
              </a:cxn>
              <a:cxn ang="1">
                <a:pos x="connsiteX1" y="connsiteY1"/>
              </a:cxn>
            </a:cxnLst>
            <a:rect l="l" t="t" r="r" b="b"/>
            <a:pathLst>
              <a:path w="2034667" h="14477">
                <a:moveTo>
                  <a:pt x="6350" y="6350"/>
                </a:moveTo>
                <a:lnTo>
                  <a:pt x="202831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3935348" y="2727705"/>
            <a:ext cx="14477" cy="1018921"/>
          </a:xfrm>
          <a:custGeom>
            <a:avLst/>
            <a:gdLst>
              <a:gd name="connsiteX0" fmla="*/ 6350 w 14477"/>
              <a:gd name="connsiteY0" fmla="*/ 6350 h 1018921"/>
              <a:gd name="connsiteX1" fmla="*/ 6350 w 14477"/>
              <a:gd name="connsiteY1" fmla="*/ 1012571 h 1018921"/>
            </a:gdLst>
            <a:ahLst/>
            <a:cxnLst>
              <a:cxn ang="0">
                <a:pos x="connsiteX0" y="connsiteY0"/>
              </a:cxn>
              <a:cxn ang="1">
                <a:pos x="connsiteX1" y="connsiteY1"/>
              </a:cxn>
            </a:cxnLst>
            <a:rect l="l" t="t" r="r" b="b"/>
            <a:pathLst>
              <a:path w="14477" h="1018921">
                <a:moveTo>
                  <a:pt x="6350" y="6350"/>
                </a:moveTo>
                <a:lnTo>
                  <a:pt x="6350" y="101257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Freeform 3"/>
          <p:cNvSpPr/>
          <p:nvPr/>
        </p:nvSpPr>
        <p:spPr>
          <a:xfrm>
            <a:off x="3935348" y="3733927"/>
            <a:ext cx="14477" cy="1030986"/>
          </a:xfrm>
          <a:custGeom>
            <a:avLst/>
            <a:gdLst>
              <a:gd name="connsiteX0" fmla="*/ 6350 w 14477"/>
              <a:gd name="connsiteY0" fmla="*/ 6350 h 1030986"/>
              <a:gd name="connsiteX1" fmla="*/ 6350 w 14477"/>
              <a:gd name="connsiteY1" fmla="*/ 1024635 h 1030986"/>
            </a:gdLst>
            <a:ahLst/>
            <a:cxnLst>
              <a:cxn ang="0">
                <a:pos x="connsiteX0" y="connsiteY0"/>
              </a:cxn>
              <a:cxn ang="1">
                <a:pos x="connsiteX1" y="connsiteY1"/>
              </a:cxn>
            </a:cxnLst>
            <a:rect l="l" t="t" r="r" b="b"/>
            <a:pathLst>
              <a:path w="14477" h="1030986">
                <a:moveTo>
                  <a:pt x="6350" y="6350"/>
                </a:moveTo>
                <a:lnTo>
                  <a:pt x="6350" y="102463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Freeform 3"/>
          <p:cNvSpPr/>
          <p:nvPr/>
        </p:nvSpPr>
        <p:spPr>
          <a:xfrm>
            <a:off x="5957315" y="2727705"/>
            <a:ext cx="14477" cy="1018921"/>
          </a:xfrm>
          <a:custGeom>
            <a:avLst/>
            <a:gdLst>
              <a:gd name="connsiteX0" fmla="*/ 6350 w 14477"/>
              <a:gd name="connsiteY0" fmla="*/ 6350 h 1018921"/>
              <a:gd name="connsiteX1" fmla="*/ 6350 w 14477"/>
              <a:gd name="connsiteY1" fmla="*/ 1012571 h 1018921"/>
            </a:gdLst>
            <a:ahLst/>
            <a:cxnLst>
              <a:cxn ang="0">
                <a:pos x="connsiteX0" y="connsiteY0"/>
              </a:cxn>
              <a:cxn ang="1">
                <a:pos x="connsiteX1" y="connsiteY1"/>
              </a:cxn>
            </a:cxnLst>
            <a:rect l="l" t="t" r="r" b="b"/>
            <a:pathLst>
              <a:path w="14477" h="1018921">
                <a:moveTo>
                  <a:pt x="6350" y="6350"/>
                </a:moveTo>
                <a:lnTo>
                  <a:pt x="6350" y="101257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Freeform 3"/>
          <p:cNvSpPr/>
          <p:nvPr/>
        </p:nvSpPr>
        <p:spPr>
          <a:xfrm>
            <a:off x="5957315" y="3733927"/>
            <a:ext cx="14477" cy="1030986"/>
          </a:xfrm>
          <a:custGeom>
            <a:avLst/>
            <a:gdLst>
              <a:gd name="connsiteX0" fmla="*/ 6350 w 14477"/>
              <a:gd name="connsiteY0" fmla="*/ 6350 h 1030986"/>
              <a:gd name="connsiteX1" fmla="*/ 6350 w 14477"/>
              <a:gd name="connsiteY1" fmla="*/ 1024635 h 1030986"/>
            </a:gdLst>
            <a:ahLst/>
            <a:cxnLst>
              <a:cxn ang="0">
                <a:pos x="connsiteX0" y="connsiteY0"/>
              </a:cxn>
              <a:cxn ang="1">
                <a:pos x="connsiteX1" y="connsiteY1"/>
              </a:cxn>
            </a:cxnLst>
            <a:rect l="l" t="t" r="r" b="b"/>
            <a:pathLst>
              <a:path w="14477" h="1030986">
                <a:moveTo>
                  <a:pt x="6350" y="6350"/>
                </a:moveTo>
                <a:lnTo>
                  <a:pt x="6350" y="102463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Freeform 3"/>
          <p:cNvSpPr/>
          <p:nvPr/>
        </p:nvSpPr>
        <p:spPr>
          <a:xfrm>
            <a:off x="3935348" y="2727705"/>
            <a:ext cx="1019047" cy="14477"/>
          </a:xfrm>
          <a:custGeom>
            <a:avLst/>
            <a:gdLst>
              <a:gd name="connsiteX0" fmla="*/ 6350 w 1019047"/>
              <a:gd name="connsiteY0" fmla="*/ 6350 h 14477"/>
              <a:gd name="connsiteX1" fmla="*/ 1012697 w 1019047"/>
              <a:gd name="connsiteY1" fmla="*/ 6350 h 14477"/>
            </a:gdLst>
            <a:ahLst/>
            <a:cxnLst>
              <a:cxn ang="0">
                <a:pos x="connsiteX0" y="connsiteY0"/>
              </a:cxn>
              <a:cxn ang="1">
                <a:pos x="connsiteX1" y="connsiteY1"/>
              </a:cxn>
            </a:cxnLst>
            <a:rect l="l" t="t" r="r" b="b"/>
            <a:pathLst>
              <a:path w="1019047" h="14477">
                <a:moveTo>
                  <a:pt x="6350" y="6350"/>
                </a:moveTo>
                <a:lnTo>
                  <a:pt x="101269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Freeform 3"/>
          <p:cNvSpPr/>
          <p:nvPr/>
        </p:nvSpPr>
        <p:spPr>
          <a:xfrm>
            <a:off x="4941696" y="2727705"/>
            <a:ext cx="1028319" cy="14477"/>
          </a:xfrm>
          <a:custGeom>
            <a:avLst/>
            <a:gdLst>
              <a:gd name="connsiteX0" fmla="*/ 6350 w 1028319"/>
              <a:gd name="connsiteY0" fmla="*/ 6350 h 14477"/>
              <a:gd name="connsiteX1" fmla="*/ 1021969 w 1028319"/>
              <a:gd name="connsiteY1" fmla="*/ 6350 h 14477"/>
            </a:gdLst>
            <a:ahLst/>
            <a:cxnLst>
              <a:cxn ang="0">
                <a:pos x="connsiteX0" y="connsiteY0"/>
              </a:cxn>
              <a:cxn ang="1">
                <a:pos x="connsiteX1" y="connsiteY1"/>
              </a:cxn>
            </a:cxnLst>
            <a:rect l="l" t="t" r="r" b="b"/>
            <a:pathLst>
              <a:path w="1028319" h="14477">
                <a:moveTo>
                  <a:pt x="6350" y="6350"/>
                </a:moveTo>
                <a:lnTo>
                  <a:pt x="1021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Freeform 3"/>
          <p:cNvSpPr/>
          <p:nvPr/>
        </p:nvSpPr>
        <p:spPr>
          <a:xfrm>
            <a:off x="3935348" y="4752213"/>
            <a:ext cx="1019047" cy="14477"/>
          </a:xfrm>
          <a:custGeom>
            <a:avLst/>
            <a:gdLst>
              <a:gd name="connsiteX0" fmla="*/ 6350 w 1019047"/>
              <a:gd name="connsiteY0" fmla="*/ 6350 h 14477"/>
              <a:gd name="connsiteX1" fmla="*/ 1012697 w 1019047"/>
              <a:gd name="connsiteY1" fmla="*/ 6350 h 14477"/>
            </a:gdLst>
            <a:ahLst/>
            <a:cxnLst>
              <a:cxn ang="0">
                <a:pos x="connsiteX0" y="connsiteY0"/>
              </a:cxn>
              <a:cxn ang="1">
                <a:pos x="connsiteX1" y="connsiteY1"/>
              </a:cxn>
            </a:cxnLst>
            <a:rect l="l" t="t" r="r" b="b"/>
            <a:pathLst>
              <a:path w="1019047" h="14477">
                <a:moveTo>
                  <a:pt x="6350" y="6350"/>
                </a:moveTo>
                <a:lnTo>
                  <a:pt x="101269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Freeform 3"/>
          <p:cNvSpPr/>
          <p:nvPr/>
        </p:nvSpPr>
        <p:spPr>
          <a:xfrm>
            <a:off x="4941696" y="4752213"/>
            <a:ext cx="1028319" cy="14477"/>
          </a:xfrm>
          <a:custGeom>
            <a:avLst/>
            <a:gdLst>
              <a:gd name="connsiteX0" fmla="*/ 6350 w 1028319"/>
              <a:gd name="connsiteY0" fmla="*/ 6350 h 14477"/>
              <a:gd name="connsiteX1" fmla="*/ 1021969 w 1028319"/>
              <a:gd name="connsiteY1" fmla="*/ 6350 h 14477"/>
            </a:gdLst>
            <a:ahLst/>
            <a:cxnLst>
              <a:cxn ang="0">
                <a:pos x="connsiteX0" y="connsiteY0"/>
              </a:cxn>
              <a:cxn ang="1">
                <a:pos x="connsiteX1" y="connsiteY1"/>
              </a:cxn>
            </a:cxnLst>
            <a:rect l="l" t="t" r="r" b="b"/>
            <a:pathLst>
              <a:path w="1028319" h="14477">
                <a:moveTo>
                  <a:pt x="6350" y="6350"/>
                </a:moveTo>
                <a:lnTo>
                  <a:pt x="1021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rot="16200000">
            <a:off x="2806700" y="3530600"/>
            <a:ext cx="7112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细分市场</a:t>
            </a:r>
          </a:p>
        </p:txBody>
      </p:sp>
      <p:sp>
        <p:nvSpPr>
          <p:cNvPr id="40" name="TextBox 1"/>
          <p:cNvSpPr txBox="1"/>
          <p:nvPr/>
        </p:nvSpPr>
        <p:spPr>
          <a:xfrm>
            <a:off x="5092700" y="3187700"/>
            <a:ext cx="711200" cy="1181100"/>
          </a:xfrm>
          <a:prstGeom prst="rect">
            <a:avLst/>
          </a:prstGeom>
          <a:noFill/>
        </p:spPr>
        <p:txBody>
          <a:bodyPr wrap="none" lIns="0" tIns="0" rIns="0" rtlCol="0">
            <a:spAutoFit/>
          </a:bodyPr>
          <a:lstStyle/>
          <a:p>
            <a:pPr>
              <a:lnSpc>
                <a:spcPts val="1400"/>
              </a:lnSpc>
              <a:tabLst>
                <a:tab pos="88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多样化</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88900" algn="l"/>
              </a:tabLst>
            </a:pPr>
            <a:r>
              <a:rPr lang="en-US" altLang="zh-CN" sz="1405" dirty="0">
                <a:solidFill>
                  <a:srgbClr val="FFFFFF"/>
                </a:solidFill>
                <a:latin typeface="Microsoft YaHei UI" panose="020B0503020204020204" pitchFamily="18" charset="-122"/>
                <a:cs typeface="Microsoft YaHei UI" panose="020B0503020204020204" pitchFamily="18" charset="-122"/>
              </a:rPr>
              <a:t>产品开发</a:t>
            </a:r>
          </a:p>
        </p:txBody>
      </p:sp>
      <p:sp>
        <p:nvSpPr>
          <p:cNvPr id="41" name="TextBox 1"/>
          <p:cNvSpPr txBox="1"/>
          <p:nvPr/>
        </p:nvSpPr>
        <p:spPr>
          <a:xfrm>
            <a:off x="3200400" y="3187700"/>
            <a:ext cx="1587500" cy="1257300"/>
          </a:xfrm>
          <a:prstGeom prst="rect">
            <a:avLst/>
          </a:prstGeom>
          <a:noFill/>
        </p:spPr>
        <p:txBody>
          <a:bodyPr wrap="none" lIns="0" tIns="0" rIns="0" rtlCol="0">
            <a:spAutoFit/>
          </a:bodyPr>
          <a:lstStyle/>
          <a:p>
            <a:pPr>
              <a:lnSpc>
                <a:spcPts val="1900"/>
              </a:lnSpc>
              <a:tabLst>
                <a:tab pos="1778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新市场</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市场开发</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1778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现有市场</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市场渗透</a:t>
            </a:r>
          </a:p>
        </p:txBody>
      </p:sp>
      <p:sp>
        <p:nvSpPr>
          <p:cNvPr id="42" name="TextBox 1"/>
          <p:cNvSpPr txBox="1"/>
          <p:nvPr/>
        </p:nvSpPr>
        <p:spPr>
          <a:xfrm>
            <a:off x="393700" y="228600"/>
            <a:ext cx="63500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ANSOFF矩阵提供了支撑目标和弥补差距的框架</a:t>
            </a:r>
          </a:p>
        </p:txBody>
      </p:sp>
      <p:sp>
        <p:nvSpPr>
          <p:cNvPr id="43" name="TextBox 1"/>
          <p:cNvSpPr txBox="1"/>
          <p:nvPr/>
        </p:nvSpPr>
        <p:spPr>
          <a:xfrm>
            <a:off x="812800" y="4597400"/>
            <a:ext cx="1524000" cy="317500"/>
          </a:xfrm>
          <a:prstGeom prst="rect">
            <a:avLst/>
          </a:prstGeom>
          <a:noFill/>
        </p:spPr>
        <p:txBody>
          <a:bodyPr wrap="none" lIns="0" tIns="0" rIns="0" rtlCol="0">
            <a:spAutoFit/>
          </a:bodyPr>
          <a:lstStyle/>
          <a:p>
            <a:pPr>
              <a:lnSpc>
                <a:spcPts val="1200"/>
              </a:lnSpc>
              <a:tabLst>
                <a:tab pos="4572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先探索市场渗透战略的</a:t>
            </a:r>
          </a:p>
          <a:p>
            <a:pPr>
              <a:lnSpc>
                <a:spcPts val="1300"/>
              </a:lnSpc>
              <a:tabLst>
                <a:tab pos="4572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所有潜力</a:t>
            </a:r>
          </a:p>
        </p:txBody>
      </p:sp>
      <p:sp>
        <p:nvSpPr>
          <p:cNvPr id="44" name="TextBox 1"/>
          <p:cNvSpPr txBox="1"/>
          <p:nvPr/>
        </p:nvSpPr>
        <p:spPr>
          <a:xfrm>
            <a:off x="4254500" y="1574800"/>
            <a:ext cx="1270000" cy="254000"/>
          </a:xfrm>
          <a:prstGeom prst="rect">
            <a:avLst/>
          </a:prstGeom>
          <a:noFill/>
        </p:spPr>
        <p:txBody>
          <a:bodyPr wrap="none" lIns="0" tIns="0" rIns="0" rtlCol="0">
            <a:spAutoFit/>
          </a:bodyPr>
          <a:lstStyle/>
          <a:p>
            <a:pPr>
              <a:lnSpc>
                <a:spcPts val="2000"/>
              </a:lnSpc>
            </a:pPr>
            <a:r>
              <a:rPr lang="en-US" altLang="zh-CN" sz="2005" dirty="0">
                <a:solidFill>
                  <a:srgbClr val="000000"/>
                </a:solidFill>
                <a:latin typeface="Microsoft YaHei UI" panose="020B0503020204020204" pitchFamily="18" charset="-122"/>
                <a:cs typeface="Microsoft YaHei UI" panose="020B0503020204020204" pitchFamily="18" charset="-122"/>
              </a:rPr>
              <a:t>安索夫矩阵</a:t>
            </a:r>
          </a:p>
        </p:txBody>
      </p:sp>
      <p:sp>
        <p:nvSpPr>
          <p:cNvPr id="45" name="TextBox 1"/>
          <p:cNvSpPr txBox="1"/>
          <p:nvPr/>
        </p:nvSpPr>
        <p:spPr>
          <a:xfrm>
            <a:off x="4800600" y="2133600"/>
            <a:ext cx="3556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产品</a:t>
            </a:r>
          </a:p>
        </p:txBody>
      </p:sp>
      <p:sp>
        <p:nvSpPr>
          <p:cNvPr id="46" name="TextBox 1"/>
          <p:cNvSpPr txBox="1"/>
          <p:nvPr/>
        </p:nvSpPr>
        <p:spPr>
          <a:xfrm>
            <a:off x="3949700" y="2400300"/>
            <a:ext cx="7112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现有产品</a:t>
            </a:r>
          </a:p>
        </p:txBody>
      </p:sp>
      <p:sp>
        <p:nvSpPr>
          <p:cNvPr id="47" name="TextBox 1"/>
          <p:cNvSpPr txBox="1"/>
          <p:nvPr/>
        </p:nvSpPr>
        <p:spPr>
          <a:xfrm>
            <a:off x="5410200" y="2476500"/>
            <a:ext cx="5334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新产品</a:t>
            </a:r>
          </a:p>
        </p:txBody>
      </p:sp>
      <p:sp>
        <p:nvSpPr>
          <p:cNvPr id="48" name="TextBox 1"/>
          <p:cNvSpPr txBox="1"/>
          <p:nvPr/>
        </p:nvSpPr>
        <p:spPr>
          <a:xfrm>
            <a:off x="2476500" y="1689100"/>
            <a:ext cx="711200" cy="3429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较缓慢的</a:t>
            </a:r>
          </a:p>
          <a:p>
            <a:pPr>
              <a:lnSpc>
                <a:spcPts val="1300"/>
              </a:lnSpc>
            </a:pPr>
            <a:r>
              <a:rPr lang="en-US" altLang="zh-CN" sz="1405" dirty="0">
                <a:solidFill>
                  <a:srgbClr val="000000"/>
                </a:solidFill>
                <a:latin typeface="Microsoft YaHei UI" panose="020B0503020204020204" pitchFamily="18" charset="-122"/>
                <a:cs typeface="Microsoft YaHei UI" panose="020B0503020204020204" pitchFamily="18" charset="-122"/>
              </a:rPr>
              <a:t>风险较大</a:t>
            </a:r>
          </a:p>
        </p:txBody>
      </p:sp>
      <p:sp>
        <p:nvSpPr>
          <p:cNvPr id="49" name="TextBox 1"/>
          <p:cNvSpPr txBox="1"/>
          <p:nvPr/>
        </p:nvSpPr>
        <p:spPr>
          <a:xfrm>
            <a:off x="2070100" y="2057400"/>
            <a:ext cx="14224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营销行动上的投资</a:t>
            </a:r>
          </a:p>
        </p:txBody>
      </p:sp>
      <p:sp>
        <p:nvSpPr>
          <p:cNvPr id="50" name="TextBox 1"/>
          <p:cNvSpPr txBox="1"/>
          <p:nvPr/>
        </p:nvSpPr>
        <p:spPr>
          <a:xfrm>
            <a:off x="6413500" y="1485900"/>
            <a:ext cx="1066800" cy="533400"/>
          </a:xfrm>
          <a:prstGeom prst="rect">
            <a:avLst/>
          </a:prstGeom>
          <a:noFill/>
        </p:spPr>
        <p:txBody>
          <a:bodyPr wrap="none" lIns="0" tIns="0" rIns="0" rtlCol="0">
            <a:spAutoFit/>
          </a:bodyPr>
          <a:lstStyle/>
          <a:p>
            <a:pPr>
              <a:lnSpc>
                <a:spcPts val="1400"/>
              </a:lnSpc>
              <a:tabLst>
                <a:tab pos="203200" algn="l"/>
                <a:tab pos="3175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战略联盟</a:t>
            </a:r>
          </a:p>
          <a:p>
            <a:pPr>
              <a:lnSpc>
                <a:spcPts val="1500"/>
              </a:lnSpc>
              <a:tabLst>
                <a:tab pos="203200" algn="l"/>
                <a:tab pos="3175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接管（合并）</a:t>
            </a:r>
          </a:p>
          <a:p>
            <a:pPr>
              <a:lnSpc>
                <a:spcPts val="1300"/>
              </a:lnSpc>
              <a:tabLst>
                <a:tab pos="203200" algn="l"/>
                <a:tab pos="3175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高风险</a:t>
            </a:r>
          </a:p>
        </p:txBody>
      </p:sp>
      <p:sp>
        <p:nvSpPr>
          <p:cNvPr id="51" name="TextBox 1"/>
          <p:cNvSpPr txBox="1"/>
          <p:nvPr/>
        </p:nvSpPr>
        <p:spPr>
          <a:xfrm>
            <a:off x="6997700" y="4597400"/>
            <a:ext cx="533400" cy="3429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缓慢的</a:t>
            </a:r>
          </a:p>
          <a:p>
            <a:pPr>
              <a:lnSpc>
                <a:spcPts val="1300"/>
              </a:lnSpc>
            </a:pPr>
            <a:r>
              <a:rPr lang="en-US" altLang="zh-CN" sz="1405" dirty="0">
                <a:solidFill>
                  <a:srgbClr val="000000"/>
                </a:solidFill>
                <a:latin typeface="Microsoft YaHei UI" panose="020B0503020204020204" pitchFamily="18" charset="-122"/>
                <a:cs typeface="Microsoft YaHei UI" panose="020B0503020204020204" pitchFamily="18" charset="-122"/>
              </a:rPr>
              <a:t>昂贵的</a:t>
            </a:r>
          </a:p>
        </p:txBody>
      </p:sp>
      <p:sp>
        <p:nvSpPr>
          <p:cNvPr id="52" name="TextBox 1"/>
          <p:cNvSpPr txBox="1"/>
          <p:nvPr/>
        </p:nvSpPr>
        <p:spPr>
          <a:xfrm>
            <a:off x="2971800" y="4978400"/>
            <a:ext cx="4635500" cy="965200"/>
          </a:xfrm>
          <a:prstGeom prst="rect">
            <a:avLst/>
          </a:prstGeom>
          <a:noFill/>
        </p:spPr>
        <p:txBody>
          <a:bodyPr wrap="none" lIns="0" tIns="0" rIns="0" rtlCol="0">
            <a:spAutoFit/>
          </a:bodyPr>
          <a:lstStyle/>
          <a:p>
            <a:pPr>
              <a:lnSpc>
                <a:spcPts val="1400"/>
              </a:lnSpc>
              <a:tabLst>
                <a:tab pos="101600" algn="l"/>
                <a:tab pos="3924300" algn="l"/>
                <a:tab pos="402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研发投入</a:t>
            </a:r>
          </a:p>
          <a:p>
            <a:pPr>
              <a:lnSpc>
                <a:spcPts val="1400"/>
              </a:lnSpc>
              <a:tabLst>
                <a:tab pos="101600" algn="l"/>
                <a:tab pos="3924300" algn="l"/>
                <a:tab pos="402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高风险</a:t>
            </a:r>
          </a:p>
          <a:p>
            <a:pPr>
              <a:lnSpc>
                <a:spcPts val="1800"/>
              </a:lnSpc>
              <a:tabLst>
                <a:tab pos="101600" algn="l"/>
                <a:tab pos="3924300" algn="l"/>
                <a:tab pos="4025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快速</a:t>
            </a:r>
          </a:p>
          <a:p>
            <a:pPr>
              <a:lnSpc>
                <a:spcPts val="1500"/>
              </a:lnSpc>
              <a:tabLst>
                <a:tab pos="101600" algn="l"/>
                <a:tab pos="3924300" algn="l"/>
                <a:tab pos="4025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低风险</a:t>
            </a:r>
          </a:p>
          <a:p>
            <a:pPr>
              <a:lnSpc>
                <a:spcPts val="1400"/>
              </a:lnSpc>
              <a:tabLst>
                <a:tab pos="101600" algn="l"/>
                <a:tab pos="3924300" algn="l"/>
                <a:tab pos="40259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低成本</a:t>
            </a:r>
          </a:p>
        </p:txBody>
      </p:sp>
      <p:sp>
        <p:nvSpPr>
          <p:cNvPr id="39" name="日期占位符 38"/>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srcRect t="8888" b="12222"/>
          <a:stretch>
            <a:fillRect/>
          </a:stretch>
        </p:blipFill>
        <p:spPr bwMode="auto">
          <a:xfrm>
            <a:off x="0" y="609600"/>
            <a:ext cx="9144000" cy="5410200"/>
          </a:xfrm>
          <a:prstGeom prst="rect">
            <a:avLst/>
          </a:prstGeom>
          <a:noFill/>
        </p:spPr>
      </p:pic>
      <p:graphicFrame>
        <p:nvGraphicFramePr>
          <p:cNvPr id="4" name="表格 4"/>
          <p:cNvGraphicFramePr>
            <a:graphicFrameLocks noGrp="1"/>
          </p:cNvGraphicFramePr>
          <p:nvPr/>
        </p:nvGraphicFramePr>
        <p:xfrm>
          <a:off x="1759457" y="1852295"/>
          <a:ext cx="1448688" cy="1599310"/>
        </p:xfrm>
        <a:graphic>
          <a:graphicData uri="http://schemas.openxmlformats.org/drawingml/2006/table">
            <a:tbl>
              <a:tblPr/>
              <a:tblGrid>
                <a:gridCol w="724281">
                  <a:extLst>
                    <a:ext uri="{9D8B030D-6E8A-4147-A177-3AD203B41FA5}">
                      <a16:colId xmlns:a16="http://schemas.microsoft.com/office/drawing/2014/main" val="20000"/>
                    </a:ext>
                  </a:extLst>
                </a:gridCol>
                <a:gridCol w="724407">
                  <a:extLst>
                    <a:ext uri="{9D8B030D-6E8A-4147-A177-3AD203B41FA5}">
                      <a16:colId xmlns:a16="http://schemas.microsoft.com/office/drawing/2014/main" val="20001"/>
                    </a:ext>
                  </a:extLst>
                </a:gridCol>
              </a:tblGrid>
              <a:tr h="799337">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市场渗</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透</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009800"/>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产品开</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发</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extLst>
                  <a:ext uri="{0D108BD9-81ED-4DB2-BD59-A6C34878D82A}">
                    <a16:rowId xmlns:a16="http://schemas.microsoft.com/office/drawing/2014/main" val="10000"/>
                  </a:ext>
                </a:extLst>
              </a:tr>
              <a:tr h="799973">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市场开</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200" dirty="0">
                          <a:solidFill>
                            <a:srgbClr val="000000"/>
                          </a:solidFill>
                          <a:latin typeface="Microsoft YaHei UI" panose="020B0503020204020204" pitchFamily="18" charset="-122"/>
                          <a:cs typeface="Microsoft YaHei UI" panose="020B0503020204020204" pitchFamily="18" charset="-122"/>
                        </a:rPr>
                        <a:t>发</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AD2C"/>
                    </a:solidFill>
                  </a:tcPr>
                </a:tc>
                <a:tc>
                  <a:txBody>
                    <a:bodyPr/>
                    <a:lstStyle/>
                    <a:p>
                      <a:pPr algn="ctr"/>
                      <a:r>
                        <a:rPr lang="en-US" altLang="zh-CN" sz="1200" dirty="0">
                          <a:solidFill>
                            <a:srgbClr val="FFFFFF"/>
                          </a:solidFill>
                          <a:latin typeface="Microsoft YaHei UI" panose="020B0503020204020204" pitchFamily="18" charset="-122"/>
                          <a:cs typeface="Microsoft YaHei UI" panose="020B0503020204020204" pitchFamily="18" charset="-122"/>
                        </a:rPr>
                        <a:t>多样化</a:t>
                      </a:r>
                      <a:endParaRPr lang="zh-CN" altLang="en-US" sz="1200" dirty="0">
                        <a:solidFill>
                          <a:srgbClr val="FFFFFF"/>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941CAC"/>
                    </a:solidFill>
                  </a:tcPr>
                </a:tc>
                <a:extLst>
                  <a:ext uri="{0D108BD9-81ED-4DB2-BD59-A6C34878D82A}">
                    <a16:rowId xmlns:a16="http://schemas.microsoft.com/office/drawing/2014/main" val="10001"/>
                  </a:ext>
                </a:extLst>
              </a:tr>
            </a:tbl>
          </a:graphicData>
        </a:graphic>
      </p:graphicFrame>
      <p:sp>
        <p:nvSpPr>
          <p:cNvPr id="2" name="TextBox 1"/>
          <p:cNvSpPr txBox="1"/>
          <p:nvPr/>
        </p:nvSpPr>
        <p:spPr>
          <a:xfrm rot="16200000">
            <a:off x="393700" y="2908300"/>
            <a:ext cx="11049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现有市场</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新市场</a:t>
            </a:r>
          </a:p>
        </p:txBody>
      </p:sp>
      <p:sp>
        <p:nvSpPr>
          <p:cNvPr id="3" name="TextBox 1"/>
          <p:cNvSpPr txBox="1"/>
          <p:nvPr/>
        </p:nvSpPr>
        <p:spPr>
          <a:xfrm rot="16200000">
            <a:off x="368300" y="3136900"/>
            <a:ext cx="6096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细分市场</a:t>
            </a:r>
          </a:p>
        </p:txBody>
      </p:sp>
      <p:sp>
        <p:nvSpPr>
          <p:cNvPr id="5" name="TextBox 1"/>
          <p:cNvSpPr txBox="1"/>
          <p:nvPr/>
        </p:nvSpPr>
        <p:spPr>
          <a:xfrm>
            <a:off x="5283200" y="3683000"/>
            <a:ext cx="3429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品</a:t>
            </a:r>
            <a:r>
              <a:rPr lang="en-US" altLang="zh-CN" sz="1200" b="1"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Microsoft YaHei UI" panose="020B0503020204020204" pitchFamily="18" charset="-122"/>
                <a:cs typeface="Microsoft YaHei UI" panose="020B0503020204020204" pitchFamily="18" charset="-122"/>
              </a:rPr>
              <a:t>新</a:t>
            </a:r>
          </a:p>
        </p:txBody>
      </p:sp>
      <p:sp>
        <p:nvSpPr>
          <p:cNvPr id="6" name="TextBox 1"/>
          <p:cNvSpPr txBox="1"/>
          <p:nvPr/>
        </p:nvSpPr>
        <p:spPr>
          <a:xfrm>
            <a:off x="5499100" y="3784600"/>
            <a:ext cx="736600" cy="203200"/>
          </a:xfrm>
          <a:prstGeom prst="rect">
            <a:avLst/>
          </a:prstGeom>
          <a:noFill/>
        </p:spPr>
        <p:txBody>
          <a:bodyPr wrap="none" lIns="0" tIns="0" rIns="0" rtlCol="0">
            <a:spAutoFit/>
          </a:bodyPr>
          <a:lstStyle/>
          <a:p>
            <a:pPr>
              <a:lnSpc>
                <a:spcPts val="1600"/>
              </a:lnSpc>
            </a:pPr>
            <a:r>
              <a:rPr lang="en-US" altLang="zh-CN" sz="1200" dirty="0">
                <a:solidFill>
                  <a:srgbClr val="000000"/>
                </a:solidFill>
                <a:latin typeface="Microsoft YaHei UI" panose="020B0503020204020204" pitchFamily="18" charset="-122"/>
                <a:cs typeface="Microsoft YaHei UI" panose="020B0503020204020204" pitchFamily="18" charset="-122"/>
              </a:rPr>
              <a:t>市场渗</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透</a:t>
            </a:r>
          </a:p>
        </p:txBody>
      </p:sp>
      <p:sp>
        <p:nvSpPr>
          <p:cNvPr id="7" name="TextBox 1"/>
          <p:cNvSpPr txBox="1"/>
          <p:nvPr/>
        </p:nvSpPr>
        <p:spPr>
          <a:xfrm>
            <a:off x="2794000" y="1587500"/>
            <a:ext cx="4572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新产品</a:t>
            </a:r>
          </a:p>
        </p:txBody>
      </p:sp>
      <p:sp>
        <p:nvSpPr>
          <p:cNvPr id="8" name="TextBox 1"/>
          <p:cNvSpPr txBox="1"/>
          <p:nvPr/>
        </p:nvSpPr>
        <p:spPr>
          <a:xfrm>
            <a:off x="1778000" y="1600200"/>
            <a:ext cx="6096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现有产品</a:t>
            </a:r>
          </a:p>
        </p:txBody>
      </p:sp>
      <p:sp>
        <p:nvSpPr>
          <p:cNvPr id="9" name="TextBox 1"/>
          <p:cNvSpPr txBox="1"/>
          <p:nvPr/>
        </p:nvSpPr>
        <p:spPr>
          <a:xfrm>
            <a:off x="533400" y="330200"/>
            <a:ext cx="6057900" cy="1231900"/>
          </a:xfrm>
          <a:prstGeom prst="rect">
            <a:avLst/>
          </a:prstGeom>
          <a:noFill/>
        </p:spPr>
        <p:txBody>
          <a:bodyPr wrap="none" lIns="0" tIns="0" rIns="0" rtlCol="0">
            <a:spAutoFit/>
          </a:bodyPr>
          <a:lstStyle/>
          <a:p>
            <a:pPr>
              <a:lnSpc>
                <a:spcPts val="3500"/>
              </a:lnSpc>
              <a:tabLst>
                <a:tab pos="1562100" algn="l"/>
                <a:tab pos="1574800" algn="l"/>
              </a:tabLst>
            </a:pPr>
            <a:r>
              <a:rPr lang="en-US" altLang="zh-CN" sz="2800" dirty="0">
                <a:solidFill>
                  <a:srgbClr val="C00000"/>
                </a:solidFill>
                <a:latin typeface="Microsoft YaHei UI" panose="020B0503020204020204" pitchFamily="18" charset="-122"/>
                <a:cs typeface="Microsoft YaHei UI" panose="020B0503020204020204" pitchFamily="18" charset="-122"/>
              </a:rPr>
              <a:t>用Ansoff矩阵探索弥补差距的可能方法</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1562100" algn="l"/>
                <a:tab pos="15748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安索夫矩阵</a:t>
            </a:r>
          </a:p>
          <a:p>
            <a:pPr>
              <a:lnSpc>
                <a:spcPts val="1700"/>
              </a:lnSpc>
              <a:tabLst>
                <a:tab pos="1562100" algn="l"/>
                <a:tab pos="15748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产品</a:t>
            </a:r>
          </a:p>
        </p:txBody>
      </p:sp>
      <p:sp>
        <p:nvSpPr>
          <p:cNvPr id="10" name="TextBox 1"/>
          <p:cNvSpPr txBox="1"/>
          <p:nvPr/>
        </p:nvSpPr>
        <p:spPr>
          <a:xfrm>
            <a:off x="3340100" y="2705100"/>
            <a:ext cx="101600" cy="190500"/>
          </a:xfrm>
          <a:prstGeom prst="rect">
            <a:avLst/>
          </a:prstGeom>
          <a:noFill/>
        </p:spPr>
        <p:txBody>
          <a:bodyPr wrap="none" lIns="0" tIns="0" rIns="0" rtlCol="0">
            <a:spAutoFit/>
          </a:bodyPr>
          <a:lstStyle/>
          <a:p>
            <a:pPr>
              <a:lnSpc>
                <a:spcPts val="1500"/>
              </a:lnSpc>
            </a:pPr>
            <a:r>
              <a:rPr lang="en-US" altLang="zh-CN" sz="1705" dirty="0">
                <a:solidFill>
                  <a:srgbClr val="000000"/>
                </a:solidFill>
                <a:latin typeface="Times New Roman" panose="02020603050405020304" pitchFamily="18" charset="0"/>
                <a:cs typeface="Times New Roman" panose="02020603050405020304" pitchFamily="18" charset="0"/>
              </a:rPr>
              <a:t>$</a:t>
            </a:r>
          </a:p>
        </p:txBody>
      </p:sp>
      <p:sp>
        <p:nvSpPr>
          <p:cNvPr id="11" name="TextBox 1"/>
          <p:cNvSpPr txBox="1"/>
          <p:nvPr/>
        </p:nvSpPr>
        <p:spPr>
          <a:xfrm>
            <a:off x="5029200" y="3797300"/>
            <a:ext cx="3048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新产</a:t>
            </a:r>
          </a:p>
        </p:txBody>
      </p:sp>
      <p:sp>
        <p:nvSpPr>
          <p:cNvPr id="12" name="TextBox 1"/>
          <p:cNvSpPr txBox="1"/>
          <p:nvPr/>
        </p:nvSpPr>
        <p:spPr>
          <a:xfrm>
            <a:off x="3556000" y="1828800"/>
            <a:ext cx="482600" cy="355600"/>
          </a:xfrm>
          <a:prstGeom prst="rect">
            <a:avLst/>
          </a:prstGeom>
          <a:noFill/>
        </p:spPr>
        <p:txBody>
          <a:bodyPr wrap="none" lIns="0" tIns="0" rIns="0" rtlCol="0">
            <a:spAutoFit/>
          </a:bodyPr>
          <a:lstStyle/>
          <a:p>
            <a:pPr>
              <a:lnSpc>
                <a:spcPts val="1300"/>
              </a:lnSpc>
            </a:pPr>
            <a:r>
              <a:rPr lang="en-US" altLang="zh-CN" sz="1295" dirty="0">
                <a:solidFill>
                  <a:srgbClr val="000000"/>
                </a:solidFill>
                <a:latin typeface="Microsoft YaHei UI" panose="020B0503020204020204" pitchFamily="18" charset="-122"/>
                <a:cs typeface="Microsoft YaHei UI" panose="020B0503020204020204" pitchFamily="18" charset="-122"/>
              </a:rPr>
              <a:t>收入</a:t>
            </a:r>
            <a:r>
              <a:rPr lang="en-US" altLang="zh-CN" sz="1295" dirty="0">
                <a:latin typeface="Times New Roman" panose="02020603050405020304" pitchFamily="18" charset="0"/>
                <a:cs typeface="Times New Roman" panose="02020603050405020304" pitchFamily="18" charset="0"/>
              </a:rPr>
              <a:t> </a:t>
            </a:r>
            <a:r>
              <a:rPr lang="en-US" altLang="zh-CN" sz="1295" b="1" dirty="0">
                <a:solidFill>
                  <a:srgbClr val="000000"/>
                </a:solidFill>
                <a:latin typeface="Times New Roman" panose="02020603050405020304" pitchFamily="18" charset="0"/>
                <a:cs typeface="Times New Roman" panose="02020603050405020304" pitchFamily="18" charset="0"/>
              </a:rPr>
              <a:t>/</a:t>
            </a:r>
          </a:p>
          <a:p>
            <a:pPr>
              <a:lnSpc>
                <a:spcPts val="1400"/>
              </a:lnSpc>
            </a:pPr>
            <a:r>
              <a:rPr lang="en-US" altLang="zh-CN" sz="1295" dirty="0">
                <a:solidFill>
                  <a:srgbClr val="000000"/>
                </a:solidFill>
                <a:latin typeface="Microsoft YaHei UI" panose="020B0503020204020204" pitchFamily="18" charset="-122"/>
                <a:cs typeface="Microsoft YaHei UI" panose="020B0503020204020204" pitchFamily="18" charset="-122"/>
              </a:rPr>
              <a:t>利润</a:t>
            </a:r>
            <a:r>
              <a:rPr lang="en-US" altLang="zh-CN" sz="1295" b="1" dirty="0">
                <a:solidFill>
                  <a:srgbClr val="000000"/>
                </a:solidFill>
                <a:latin typeface="Times New Roman" panose="02020603050405020304" pitchFamily="18" charset="0"/>
                <a:cs typeface="Times New Roman" panose="02020603050405020304" pitchFamily="18" charset="0"/>
              </a:rPr>
              <a:t>**</a:t>
            </a:r>
          </a:p>
        </p:txBody>
      </p:sp>
      <p:sp>
        <p:nvSpPr>
          <p:cNvPr id="13" name="TextBox 1"/>
          <p:cNvSpPr txBox="1"/>
          <p:nvPr/>
        </p:nvSpPr>
        <p:spPr>
          <a:xfrm>
            <a:off x="7734300" y="3810000"/>
            <a:ext cx="787400" cy="381000"/>
          </a:xfrm>
          <a:prstGeom prst="rect">
            <a:avLst/>
          </a:prstGeom>
          <a:noFill/>
        </p:spPr>
        <p:txBody>
          <a:bodyPr wrap="none" lIns="0" tIns="0" rIns="0" rtlCol="0">
            <a:spAutoFit/>
          </a:bodyPr>
          <a:lstStyle/>
          <a:p>
            <a:pPr>
              <a:lnSpc>
                <a:spcPts val="1400"/>
              </a:lnSpc>
              <a:tabLst>
                <a:tab pos="762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今天的预</a:t>
            </a:r>
          </a:p>
          <a:p>
            <a:pPr>
              <a:lnSpc>
                <a:spcPts val="1500"/>
              </a:lnSpc>
              <a:tabLst>
                <a:tab pos="762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测</a:t>
            </a:r>
          </a:p>
        </p:txBody>
      </p:sp>
      <p:sp>
        <p:nvSpPr>
          <p:cNvPr id="14" name="TextBox 1"/>
          <p:cNvSpPr txBox="1"/>
          <p:nvPr/>
        </p:nvSpPr>
        <p:spPr>
          <a:xfrm>
            <a:off x="7785100" y="1549400"/>
            <a:ext cx="7112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财务目标</a:t>
            </a:r>
          </a:p>
        </p:txBody>
      </p:sp>
      <p:sp>
        <p:nvSpPr>
          <p:cNvPr id="15" name="TextBox 1"/>
          <p:cNvSpPr txBox="1"/>
          <p:nvPr/>
        </p:nvSpPr>
        <p:spPr>
          <a:xfrm>
            <a:off x="7696200" y="2743200"/>
            <a:ext cx="914400" cy="228600"/>
          </a:xfrm>
          <a:prstGeom prst="rect">
            <a:avLst/>
          </a:prstGeom>
          <a:noFill/>
        </p:spPr>
        <p:txBody>
          <a:bodyPr wrap="none" lIns="0" tIns="0" rIns="0" rtlCol="0">
            <a:spAutoFit/>
          </a:bodyPr>
          <a:lstStyle/>
          <a:p>
            <a:pPr>
              <a:lnSpc>
                <a:spcPts val="1800"/>
              </a:lnSpc>
            </a:pPr>
            <a:r>
              <a:rPr lang="en-US" altLang="zh-CN" sz="1800" dirty="0">
                <a:solidFill>
                  <a:srgbClr val="000000"/>
                </a:solidFill>
                <a:latin typeface="Microsoft YaHei UI" panose="020B0503020204020204" pitchFamily="18" charset="-122"/>
                <a:cs typeface="Microsoft YaHei UI" panose="020B0503020204020204" pitchFamily="18" charset="-122"/>
              </a:rPr>
              <a:t>计划缺口</a:t>
            </a:r>
          </a:p>
        </p:txBody>
      </p:sp>
      <p:sp>
        <p:nvSpPr>
          <p:cNvPr id="16" name="TextBox 1"/>
          <p:cNvSpPr txBox="1"/>
          <p:nvPr/>
        </p:nvSpPr>
        <p:spPr>
          <a:xfrm>
            <a:off x="5727700" y="3048000"/>
            <a:ext cx="406400" cy="215900"/>
          </a:xfrm>
          <a:prstGeom prst="rect">
            <a:avLst/>
          </a:prstGeom>
          <a:noFill/>
        </p:spPr>
        <p:txBody>
          <a:bodyPr wrap="none" lIns="0" tIns="0" rIns="0" rtlCol="0">
            <a:spAutoFit/>
          </a:bodyPr>
          <a:lstStyle/>
          <a:p>
            <a:pPr>
              <a:lnSpc>
                <a:spcPts val="1700"/>
              </a:lnSpc>
            </a:pPr>
            <a:r>
              <a:rPr lang="en-US" altLang="zh-CN" sz="1200" dirty="0">
                <a:solidFill>
                  <a:srgbClr val="FFFFFF"/>
                </a:solidFill>
                <a:latin typeface="Microsoft YaHei UI" panose="020B0503020204020204" pitchFamily="18" charset="-122"/>
                <a:cs typeface="Microsoft YaHei UI" panose="020B0503020204020204" pitchFamily="18" charset="-122"/>
              </a:rPr>
              <a:t>多样</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FFFFFF"/>
                </a:solidFill>
                <a:latin typeface="Microsoft YaHei UI" panose="020B0503020204020204" pitchFamily="18" charset="-122"/>
                <a:cs typeface="Microsoft YaHei UI" panose="020B0503020204020204" pitchFamily="18" charset="-122"/>
              </a:rPr>
              <a:t>化</a:t>
            </a:r>
          </a:p>
        </p:txBody>
      </p:sp>
      <p:sp>
        <p:nvSpPr>
          <p:cNvPr id="17" name="TextBox 1"/>
          <p:cNvSpPr txBox="1"/>
          <p:nvPr/>
        </p:nvSpPr>
        <p:spPr>
          <a:xfrm>
            <a:off x="5575300" y="3619500"/>
            <a:ext cx="711200" cy="533400"/>
          </a:xfrm>
          <a:prstGeom prst="rect">
            <a:avLst/>
          </a:prstGeom>
          <a:noFill/>
        </p:spPr>
        <p:txBody>
          <a:bodyPr wrap="none" lIns="0" tIns="0" rIns="0" rtlCol="0">
            <a:spAutoFit/>
          </a:bodyPr>
          <a:lstStyle/>
          <a:p>
            <a:pPr>
              <a:lnSpc>
                <a:spcPts val="1200"/>
              </a:lnSpc>
              <a:tabLst>
                <a:tab pos="2540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市场</a:t>
            </a:r>
          </a:p>
          <a:p>
            <a:pPr>
              <a:lnSpc>
                <a:spcPts val="1000"/>
              </a:lnSpc>
            </a:pPr>
            <a:endParaRPr lang="en-US" altLang="zh-CN" dirty="0"/>
          </a:p>
          <a:p>
            <a:pPr>
              <a:lnSpc>
                <a:spcPts val="2000"/>
              </a:lnSpc>
              <a:tabLst>
                <a:tab pos="2540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生产率</a:t>
            </a:r>
          </a:p>
        </p:txBody>
      </p:sp>
      <p:sp>
        <p:nvSpPr>
          <p:cNvPr id="18" name="TextBox 1"/>
          <p:cNvSpPr txBox="1"/>
          <p:nvPr/>
        </p:nvSpPr>
        <p:spPr>
          <a:xfrm>
            <a:off x="6921500" y="2501900"/>
            <a:ext cx="762000" cy="266700"/>
          </a:xfrm>
          <a:prstGeom prst="rect">
            <a:avLst/>
          </a:prstGeom>
          <a:noFill/>
        </p:spPr>
        <p:txBody>
          <a:bodyPr wrap="none" lIns="0" tIns="0" rIns="0" rtlCol="0">
            <a:spAutoFit/>
          </a:bodyPr>
          <a:lstStyle/>
          <a:p>
            <a:pPr>
              <a:lnSpc>
                <a:spcPts val="1200"/>
              </a:lnSpc>
              <a:tabLst>
                <a:tab pos="2667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新战略的缺</a:t>
            </a:r>
          </a:p>
          <a:p>
            <a:pPr>
              <a:lnSpc>
                <a:spcPts val="900"/>
              </a:lnSpc>
              <a:tabLst>
                <a:tab pos="2667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口</a:t>
            </a:r>
          </a:p>
        </p:txBody>
      </p:sp>
      <p:sp>
        <p:nvSpPr>
          <p:cNvPr id="19" name="TextBox 1"/>
          <p:cNvSpPr txBox="1"/>
          <p:nvPr/>
        </p:nvSpPr>
        <p:spPr>
          <a:xfrm>
            <a:off x="6934200" y="3530600"/>
            <a:ext cx="762000" cy="279400"/>
          </a:xfrm>
          <a:prstGeom prst="rect">
            <a:avLst/>
          </a:prstGeom>
          <a:noFill/>
        </p:spPr>
        <p:txBody>
          <a:bodyPr wrap="none" lIns="0" tIns="0" rIns="0" rtlCol="0">
            <a:spAutoFit/>
          </a:bodyPr>
          <a:lstStyle/>
          <a:p>
            <a:pPr>
              <a:lnSpc>
                <a:spcPts val="1200"/>
              </a:lnSpc>
              <a:tabLst>
                <a:tab pos="266700" algn="l"/>
              </a:tabLst>
            </a:pPr>
            <a:r>
              <a:rPr lang="en-US" altLang="zh-CN" sz="1200" dirty="0">
                <a:solidFill>
                  <a:srgbClr val="000000"/>
                </a:solidFill>
                <a:latin typeface="Microsoft YaHei UI" panose="020B0503020204020204" pitchFamily="18" charset="-122"/>
                <a:cs typeface="Microsoft YaHei UI" panose="020B0503020204020204" pitchFamily="18" charset="-122"/>
              </a:rPr>
              <a:t>业务运作缺</a:t>
            </a:r>
          </a:p>
          <a:p>
            <a:pPr>
              <a:lnSpc>
                <a:spcPts val="1000"/>
              </a:lnSpc>
              <a:tabLst>
                <a:tab pos="2667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口</a:t>
            </a:r>
          </a:p>
        </p:txBody>
      </p:sp>
      <p:sp>
        <p:nvSpPr>
          <p:cNvPr id="20" name="TextBox 1"/>
          <p:cNvSpPr txBox="1"/>
          <p:nvPr/>
        </p:nvSpPr>
        <p:spPr>
          <a:xfrm>
            <a:off x="1435100" y="4483100"/>
            <a:ext cx="7302500" cy="1447800"/>
          </a:xfrm>
          <a:prstGeom prst="rect">
            <a:avLst/>
          </a:prstGeom>
          <a:noFill/>
        </p:spPr>
        <p:txBody>
          <a:bodyPr wrap="none" lIns="0" tIns="0" rIns="0" rtlCol="0">
            <a:spAutoFit/>
          </a:bodyPr>
          <a:lstStyle/>
          <a:p>
            <a:pPr>
              <a:lnSpc>
                <a:spcPts val="1200"/>
              </a:lnSpc>
              <a:tabLst>
                <a:tab pos="215900" algn="l"/>
                <a:tab pos="241300" algn="l"/>
                <a:tab pos="1930400" algn="l"/>
                <a:tab pos="3606800" algn="l"/>
                <a:tab pos="38608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当前的业务增长过程及速度</a:t>
            </a:r>
          </a:p>
          <a:p>
            <a:pPr>
              <a:lnSpc>
                <a:spcPts val="1000"/>
              </a:lnSpc>
            </a:pPr>
            <a:endParaRPr lang="en-US" altLang="zh-CN" dirty="0"/>
          </a:p>
          <a:p>
            <a:pPr>
              <a:lnSpc>
                <a:spcPts val="1800"/>
              </a:lnSpc>
              <a:tabLst>
                <a:tab pos="215900" algn="l"/>
                <a:tab pos="241300" algn="l"/>
                <a:tab pos="1930400" algn="l"/>
                <a:tab pos="3606800" algn="l"/>
                <a:tab pos="3860800" algn="l"/>
              </a:tabLst>
            </a:pPr>
            <a:r>
              <a:rPr lang="en-US" altLang="zh-CN" dirty="0"/>
              <a:t>			</a:t>
            </a:r>
            <a:r>
              <a:rPr lang="en-US" altLang="zh-CN" sz="1705" b="1" dirty="0">
                <a:solidFill>
                  <a:srgbClr val="000000"/>
                </a:solidFill>
                <a:latin typeface="Times New Roman" panose="02020603050405020304" pitchFamily="18" charset="0"/>
                <a:cs typeface="Times New Roman" panose="02020603050405020304" pitchFamily="18" charset="0"/>
              </a:rPr>
              <a:t>0</a:t>
            </a:r>
          </a:p>
          <a:p>
            <a:pPr>
              <a:lnSpc>
                <a:spcPts val="1900"/>
              </a:lnSpc>
              <a:tabLst>
                <a:tab pos="215900" algn="l"/>
                <a:tab pos="241300" algn="l"/>
                <a:tab pos="1930400" algn="l"/>
                <a:tab pos="3606800" algn="l"/>
                <a:tab pos="386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时间</a:t>
            </a:r>
          </a:p>
          <a:p>
            <a:pPr>
              <a:lnSpc>
                <a:spcPts val="2000"/>
              </a:lnSpc>
              <a:tabLst>
                <a:tab pos="215900" algn="l"/>
                <a:tab pos="241300" algn="l"/>
                <a:tab pos="1930400" algn="l"/>
                <a:tab pos="3606800" algn="l"/>
                <a:tab pos="3860800" algn="l"/>
              </a:tabLst>
            </a:pPr>
            <a:r>
              <a:rPr lang="en-US" altLang="zh-CN" sz="1500" dirty="0">
                <a:solidFill>
                  <a:srgbClr val="000000"/>
                </a:solidFill>
                <a:latin typeface="Microsoft YaHei UI" panose="020B0503020204020204" pitchFamily="18" charset="-122"/>
                <a:cs typeface="Microsoft YaHei UI" panose="020B0503020204020204" pitchFamily="18" charset="-122"/>
              </a:rPr>
              <a:t>注：计划缺口的分析最好分两个阶段来进行：</a:t>
            </a:r>
          </a:p>
          <a:p>
            <a:pPr>
              <a:lnSpc>
                <a:spcPts val="1700"/>
              </a:lnSpc>
              <a:tabLst>
                <a:tab pos="215900" algn="l"/>
                <a:tab pos="241300" algn="l"/>
                <a:tab pos="1930400" algn="l"/>
                <a:tab pos="3606800" algn="l"/>
                <a:tab pos="3860800" algn="l"/>
              </a:tabLst>
            </a:pPr>
            <a:r>
              <a:rPr lang="en-US" altLang="zh-CN" dirty="0"/>
              <a:t>		</a:t>
            </a:r>
            <a:r>
              <a:rPr lang="en-US" altLang="zh-CN" sz="1500" dirty="0">
                <a:solidFill>
                  <a:srgbClr val="C00000"/>
                </a:solidFill>
                <a:latin typeface="Microsoft YaHei UI" panose="020B0503020204020204" pitchFamily="18" charset="-122"/>
                <a:cs typeface="Microsoft YaHei UI" panose="020B0503020204020204" pitchFamily="18" charset="-122"/>
              </a:rPr>
              <a:t>第1阶段：初步考虑</a:t>
            </a:r>
            <a:r>
              <a:rPr lang="en-US" altLang="zh-CN" sz="1595" dirty="0">
                <a:solidFill>
                  <a:srgbClr val="C00000"/>
                </a:solidFill>
                <a:latin typeface="Microsoft YaHei UI" panose="020B0503020204020204" pitchFamily="18" charset="-122"/>
                <a:cs typeface="Microsoft YaHei UI" panose="020B0503020204020204" pitchFamily="18" charset="-122"/>
              </a:rPr>
              <a:t>销售收入</a:t>
            </a:r>
          </a:p>
          <a:p>
            <a:pPr>
              <a:lnSpc>
                <a:spcPts val="1500"/>
              </a:lnSpc>
              <a:tabLst>
                <a:tab pos="215900" algn="l"/>
                <a:tab pos="241300" algn="l"/>
                <a:tab pos="1930400" algn="l"/>
                <a:tab pos="3606800" algn="l"/>
                <a:tab pos="3860800" algn="l"/>
              </a:tabLst>
            </a:pPr>
            <a:r>
              <a:rPr lang="en-US" altLang="zh-CN" dirty="0"/>
              <a:t>	</a:t>
            </a:r>
            <a:r>
              <a:rPr lang="en-US" altLang="zh-CN" sz="1500" dirty="0">
                <a:solidFill>
                  <a:srgbClr val="C00000"/>
                </a:solidFill>
                <a:latin typeface="Microsoft YaHei UI" panose="020B0503020204020204" pitchFamily="18" charset="-122"/>
                <a:cs typeface="Microsoft YaHei UI" panose="020B0503020204020204" pitchFamily="18" charset="-122"/>
              </a:rPr>
              <a:t>第2阶段：在规划流程的后期，考虑</a:t>
            </a:r>
            <a:r>
              <a:rPr lang="en-US" altLang="zh-CN" sz="1600" dirty="0">
                <a:solidFill>
                  <a:srgbClr val="C00000"/>
                </a:solidFill>
                <a:latin typeface="Microsoft YaHei UI" panose="020B0503020204020204" pitchFamily="18" charset="-122"/>
                <a:cs typeface="Microsoft YaHei UI" panose="020B0503020204020204" pitchFamily="18" charset="-122"/>
              </a:rPr>
              <a:t>利润，</a:t>
            </a:r>
            <a:r>
              <a:rPr lang="en-US" altLang="zh-CN" sz="1500" dirty="0">
                <a:solidFill>
                  <a:srgbClr val="C00000"/>
                </a:solidFill>
                <a:latin typeface="Microsoft YaHei UI" panose="020B0503020204020204" pitchFamily="18" charset="-122"/>
                <a:cs typeface="Microsoft YaHei UI" panose="020B0503020204020204" pitchFamily="18" charset="-122"/>
              </a:rPr>
              <a:t>以及实现第1阶段的销售收入对成本的影响</a:t>
            </a:r>
          </a:p>
        </p:txBody>
      </p:sp>
      <p:sp>
        <p:nvSpPr>
          <p:cNvPr id="21" name="日期占位符 20"/>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425440" y="5643435"/>
            <a:ext cx="28955" cy="27305"/>
          </a:xfrm>
          <a:custGeom>
            <a:avLst/>
            <a:gdLst>
              <a:gd name="connsiteX0" fmla="*/ 6350 w 28955"/>
              <a:gd name="connsiteY0" fmla="*/ 6350 h 27305"/>
              <a:gd name="connsiteX1" fmla="*/ 22605 w 28955"/>
              <a:gd name="connsiteY1" fmla="*/ 20955 h 27305"/>
            </a:gdLst>
            <a:ahLst/>
            <a:cxnLst>
              <a:cxn ang="0">
                <a:pos x="connsiteX0" y="connsiteY0"/>
              </a:cxn>
              <a:cxn ang="1">
                <a:pos x="connsiteX1" y="connsiteY1"/>
              </a:cxn>
            </a:cxnLst>
            <a:rect l="l" t="t" r="r" b="b"/>
            <a:pathLst>
              <a:path w="28955" h="27305">
                <a:moveTo>
                  <a:pt x="6350" y="6350"/>
                </a:moveTo>
                <a:lnTo>
                  <a:pt x="22605" y="2095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3230879" y="2987039"/>
            <a:ext cx="1885188" cy="1717548"/>
          </a:xfrm>
          <a:custGeom>
            <a:avLst/>
            <a:gdLst>
              <a:gd name="connsiteX0" fmla="*/ 0 w 1885188"/>
              <a:gd name="connsiteY0" fmla="*/ 1193164 h 1717548"/>
              <a:gd name="connsiteX1" fmla="*/ 106172 w 1885188"/>
              <a:gd name="connsiteY1" fmla="*/ 1185544 h 1717548"/>
              <a:gd name="connsiteX2" fmla="*/ 266573 w 1885188"/>
              <a:gd name="connsiteY2" fmla="*/ 1153413 h 1717548"/>
              <a:gd name="connsiteX3" fmla="*/ 412496 w 1885188"/>
              <a:gd name="connsiteY3" fmla="*/ 1096899 h 1717548"/>
              <a:gd name="connsiteX4" fmla="*/ 535432 w 1885188"/>
              <a:gd name="connsiteY4" fmla="*/ 1005331 h 1717548"/>
              <a:gd name="connsiteX5" fmla="*/ 616458 w 1885188"/>
              <a:gd name="connsiteY5" fmla="*/ 915288 h 1717548"/>
              <a:gd name="connsiteX6" fmla="*/ 721867 w 1885188"/>
              <a:gd name="connsiteY6" fmla="*/ 792352 h 1717548"/>
              <a:gd name="connsiteX7" fmla="*/ 895223 w 1885188"/>
              <a:gd name="connsiteY7" fmla="*/ 555751 h 1717548"/>
              <a:gd name="connsiteX8" fmla="*/ 1069340 w 1885188"/>
              <a:gd name="connsiteY8" fmla="*/ 310642 h 1717548"/>
              <a:gd name="connsiteX9" fmla="*/ 1150366 w 1885188"/>
              <a:gd name="connsiteY9" fmla="*/ 219075 h 1717548"/>
              <a:gd name="connsiteX10" fmla="*/ 1231391 w 1885188"/>
              <a:gd name="connsiteY10" fmla="*/ 155702 h 1717548"/>
              <a:gd name="connsiteX11" fmla="*/ 1297813 w 1885188"/>
              <a:gd name="connsiteY11" fmla="*/ 122936 h 1717548"/>
              <a:gd name="connsiteX12" fmla="*/ 1392554 w 1885188"/>
              <a:gd name="connsiteY12" fmla="*/ 64897 h 1717548"/>
              <a:gd name="connsiteX13" fmla="*/ 1458214 w 1885188"/>
              <a:gd name="connsiteY13" fmla="*/ 48133 h 1717548"/>
              <a:gd name="connsiteX14" fmla="*/ 1538351 w 1885188"/>
              <a:gd name="connsiteY14" fmla="*/ 23622 h 1717548"/>
              <a:gd name="connsiteX15" fmla="*/ 1632330 w 1885188"/>
              <a:gd name="connsiteY15" fmla="*/ 16002 h 1717548"/>
              <a:gd name="connsiteX16" fmla="*/ 1711833 w 1885188"/>
              <a:gd name="connsiteY16" fmla="*/ 0 h 1717548"/>
              <a:gd name="connsiteX17" fmla="*/ 1885188 w 1885188"/>
              <a:gd name="connsiteY17" fmla="*/ 0 h 1717548"/>
              <a:gd name="connsiteX18" fmla="*/ 1885188 w 1885188"/>
              <a:gd name="connsiteY18" fmla="*/ 1717548 h 1717548"/>
              <a:gd name="connsiteX19" fmla="*/ 38989 w 1885188"/>
              <a:gd name="connsiteY19" fmla="*/ 1717548 h 1717548"/>
              <a:gd name="connsiteX20" fmla="*/ 38989 w 1885188"/>
              <a:gd name="connsiteY20" fmla="*/ 1211452 h 1717548"/>
              <a:gd name="connsiteX21" fmla="*/ 0 w 1885188"/>
              <a:gd name="connsiteY21" fmla="*/ 1193164 h 17175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885188" h="1717548">
                <a:moveTo>
                  <a:pt x="0" y="1193164"/>
                </a:moveTo>
                <a:lnTo>
                  <a:pt x="106172" y="1185544"/>
                </a:lnTo>
                <a:lnTo>
                  <a:pt x="266573" y="1153413"/>
                </a:lnTo>
                <a:lnTo>
                  <a:pt x="412496" y="1096899"/>
                </a:lnTo>
                <a:lnTo>
                  <a:pt x="535432" y="1005331"/>
                </a:lnTo>
                <a:lnTo>
                  <a:pt x="616458" y="915288"/>
                </a:lnTo>
                <a:lnTo>
                  <a:pt x="721867" y="792352"/>
                </a:lnTo>
                <a:lnTo>
                  <a:pt x="895223" y="555751"/>
                </a:lnTo>
                <a:lnTo>
                  <a:pt x="1069340" y="310642"/>
                </a:lnTo>
                <a:lnTo>
                  <a:pt x="1150366" y="219075"/>
                </a:lnTo>
                <a:lnTo>
                  <a:pt x="1231391" y="155702"/>
                </a:lnTo>
                <a:lnTo>
                  <a:pt x="1297813" y="122936"/>
                </a:lnTo>
                <a:lnTo>
                  <a:pt x="1392554" y="64897"/>
                </a:lnTo>
                <a:lnTo>
                  <a:pt x="1458214" y="48133"/>
                </a:lnTo>
                <a:lnTo>
                  <a:pt x="1538351" y="23622"/>
                </a:lnTo>
                <a:lnTo>
                  <a:pt x="1632330" y="16002"/>
                </a:lnTo>
                <a:lnTo>
                  <a:pt x="1711833" y="0"/>
                </a:lnTo>
                <a:lnTo>
                  <a:pt x="1885188" y="0"/>
                </a:lnTo>
                <a:lnTo>
                  <a:pt x="1885188" y="1717548"/>
                </a:lnTo>
                <a:lnTo>
                  <a:pt x="38989" y="1717548"/>
                </a:lnTo>
                <a:lnTo>
                  <a:pt x="38989" y="1211452"/>
                </a:lnTo>
                <a:lnTo>
                  <a:pt x="0" y="1193164"/>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223260" y="2980944"/>
            <a:ext cx="1898904" cy="1729740"/>
          </a:xfrm>
          <a:custGeom>
            <a:avLst/>
            <a:gdLst>
              <a:gd name="connsiteX0" fmla="*/ 6350 w 1898904"/>
              <a:gd name="connsiteY0" fmla="*/ 1199134 h 1729740"/>
              <a:gd name="connsiteX1" fmla="*/ 112649 w 1898904"/>
              <a:gd name="connsiteY1" fmla="*/ 1191514 h 1729740"/>
              <a:gd name="connsiteX2" fmla="*/ 273049 w 1898904"/>
              <a:gd name="connsiteY2" fmla="*/ 1159383 h 1729740"/>
              <a:gd name="connsiteX3" fmla="*/ 419099 w 1898904"/>
              <a:gd name="connsiteY3" fmla="*/ 1102995 h 1729740"/>
              <a:gd name="connsiteX4" fmla="*/ 542162 w 1898904"/>
              <a:gd name="connsiteY4" fmla="*/ 1011427 h 1729740"/>
              <a:gd name="connsiteX5" fmla="*/ 623061 w 1898904"/>
              <a:gd name="connsiteY5" fmla="*/ 921384 h 1729740"/>
              <a:gd name="connsiteX6" fmla="*/ 728599 w 1898904"/>
              <a:gd name="connsiteY6" fmla="*/ 798448 h 1729740"/>
              <a:gd name="connsiteX7" fmla="*/ 902080 w 1898904"/>
              <a:gd name="connsiteY7" fmla="*/ 561847 h 1729740"/>
              <a:gd name="connsiteX8" fmla="*/ 1076324 w 1898904"/>
              <a:gd name="connsiteY8" fmla="*/ 316991 h 1729740"/>
              <a:gd name="connsiteX9" fmla="*/ 1157350 w 1898904"/>
              <a:gd name="connsiteY9" fmla="*/ 225425 h 1729740"/>
              <a:gd name="connsiteX10" fmla="*/ 1238376 w 1898904"/>
              <a:gd name="connsiteY10" fmla="*/ 162051 h 1729740"/>
              <a:gd name="connsiteX11" fmla="*/ 1304798 w 1898904"/>
              <a:gd name="connsiteY11" fmla="*/ 129158 h 1729740"/>
              <a:gd name="connsiteX12" fmla="*/ 1399539 w 1898904"/>
              <a:gd name="connsiteY12" fmla="*/ 71247 h 1729740"/>
              <a:gd name="connsiteX13" fmla="*/ 1465325 w 1898904"/>
              <a:gd name="connsiteY13" fmla="*/ 54482 h 1729740"/>
              <a:gd name="connsiteX14" fmla="*/ 1545589 w 1898904"/>
              <a:gd name="connsiteY14" fmla="*/ 29972 h 1729740"/>
              <a:gd name="connsiteX15" fmla="*/ 1639569 w 1898904"/>
              <a:gd name="connsiteY15" fmla="*/ 22351 h 1729740"/>
              <a:gd name="connsiteX16" fmla="*/ 1719072 w 1898904"/>
              <a:gd name="connsiteY16" fmla="*/ 6350 h 1729740"/>
              <a:gd name="connsiteX17" fmla="*/ 1892554 w 1898904"/>
              <a:gd name="connsiteY17" fmla="*/ 6350 h 1729740"/>
              <a:gd name="connsiteX18" fmla="*/ 1892554 w 1898904"/>
              <a:gd name="connsiteY18" fmla="*/ 1723390 h 1729740"/>
              <a:gd name="connsiteX19" fmla="*/ 45338 w 1898904"/>
              <a:gd name="connsiteY19" fmla="*/ 1723390 h 1729740"/>
              <a:gd name="connsiteX20" fmla="*/ 45338 w 1898904"/>
              <a:gd name="connsiteY20" fmla="*/ 1217421 h 1729740"/>
              <a:gd name="connsiteX21" fmla="*/ 6350 w 1898904"/>
              <a:gd name="connsiteY21" fmla="*/ 1199134 h 172974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898904" h="1729740">
                <a:moveTo>
                  <a:pt x="6350" y="1199134"/>
                </a:moveTo>
                <a:lnTo>
                  <a:pt x="112649" y="1191514"/>
                </a:lnTo>
                <a:lnTo>
                  <a:pt x="273049" y="1159383"/>
                </a:lnTo>
                <a:lnTo>
                  <a:pt x="419099" y="1102995"/>
                </a:lnTo>
                <a:lnTo>
                  <a:pt x="542162" y="1011427"/>
                </a:lnTo>
                <a:lnTo>
                  <a:pt x="623061" y="921384"/>
                </a:lnTo>
                <a:lnTo>
                  <a:pt x="728599" y="798448"/>
                </a:lnTo>
                <a:lnTo>
                  <a:pt x="902080" y="561847"/>
                </a:lnTo>
                <a:lnTo>
                  <a:pt x="1076324" y="316991"/>
                </a:lnTo>
                <a:lnTo>
                  <a:pt x="1157350" y="225425"/>
                </a:lnTo>
                <a:lnTo>
                  <a:pt x="1238376" y="162051"/>
                </a:lnTo>
                <a:lnTo>
                  <a:pt x="1304798" y="129158"/>
                </a:lnTo>
                <a:lnTo>
                  <a:pt x="1399539" y="71247"/>
                </a:lnTo>
                <a:lnTo>
                  <a:pt x="1465325" y="54482"/>
                </a:lnTo>
                <a:lnTo>
                  <a:pt x="1545589" y="29972"/>
                </a:lnTo>
                <a:lnTo>
                  <a:pt x="1639569" y="22351"/>
                </a:lnTo>
                <a:lnTo>
                  <a:pt x="1719072" y="6350"/>
                </a:lnTo>
                <a:lnTo>
                  <a:pt x="1892554" y="6350"/>
                </a:lnTo>
                <a:lnTo>
                  <a:pt x="1892554" y="1723390"/>
                </a:lnTo>
                <a:lnTo>
                  <a:pt x="45338" y="1723390"/>
                </a:lnTo>
                <a:lnTo>
                  <a:pt x="45338" y="1217421"/>
                </a:lnTo>
                <a:lnTo>
                  <a:pt x="6350" y="119913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5225796" y="2987039"/>
            <a:ext cx="1888235" cy="1717548"/>
          </a:xfrm>
          <a:custGeom>
            <a:avLst/>
            <a:gdLst>
              <a:gd name="connsiteX0" fmla="*/ 1888235 w 1888235"/>
              <a:gd name="connsiteY0" fmla="*/ 1193164 h 1717548"/>
              <a:gd name="connsiteX1" fmla="*/ 1780539 w 1888235"/>
              <a:gd name="connsiteY1" fmla="*/ 1185544 h 1717548"/>
              <a:gd name="connsiteX2" fmla="*/ 1618487 w 1888235"/>
              <a:gd name="connsiteY2" fmla="*/ 1153413 h 1717548"/>
              <a:gd name="connsiteX3" fmla="*/ 1472564 w 1888235"/>
              <a:gd name="connsiteY3" fmla="*/ 1096899 h 1717548"/>
              <a:gd name="connsiteX4" fmla="*/ 1351025 w 1888235"/>
              <a:gd name="connsiteY4" fmla="*/ 1005331 h 1717548"/>
              <a:gd name="connsiteX5" fmla="*/ 1271523 w 1888235"/>
              <a:gd name="connsiteY5" fmla="*/ 915288 h 1717548"/>
              <a:gd name="connsiteX6" fmla="*/ 1164589 w 1888235"/>
              <a:gd name="connsiteY6" fmla="*/ 792352 h 1717548"/>
              <a:gd name="connsiteX7" fmla="*/ 991107 w 1888235"/>
              <a:gd name="connsiteY7" fmla="*/ 555751 h 1717548"/>
              <a:gd name="connsiteX8" fmla="*/ 816863 w 1888235"/>
              <a:gd name="connsiteY8" fmla="*/ 310642 h 1717548"/>
              <a:gd name="connsiteX9" fmla="*/ 735838 w 1888235"/>
              <a:gd name="connsiteY9" fmla="*/ 219075 h 1717548"/>
              <a:gd name="connsiteX10" fmla="*/ 656463 w 1888235"/>
              <a:gd name="connsiteY10" fmla="*/ 155702 h 1717548"/>
              <a:gd name="connsiteX11" fmla="*/ 589152 w 1888235"/>
              <a:gd name="connsiteY11" fmla="*/ 122936 h 1717548"/>
              <a:gd name="connsiteX12" fmla="*/ 495172 w 1888235"/>
              <a:gd name="connsiteY12" fmla="*/ 64897 h 1717548"/>
              <a:gd name="connsiteX13" fmla="*/ 428751 w 1888235"/>
              <a:gd name="connsiteY13" fmla="*/ 48133 h 1717548"/>
              <a:gd name="connsiteX14" fmla="*/ 350011 w 1888235"/>
              <a:gd name="connsiteY14" fmla="*/ 23622 h 1717548"/>
              <a:gd name="connsiteX15" fmla="*/ 252983 w 1888235"/>
              <a:gd name="connsiteY15" fmla="*/ 16002 h 1717548"/>
              <a:gd name="connsiteX16" fmla="*/ 173482 w 1888235"/>
              <a:gd name="connsiteY16" fmla="*/ 0 h 1717548"/>
              <a:gd name="connsiteX17" fmla="*/ 0 w 1888235"/>
              <a:gd name="connsiteY17" fmla="*/ 0 h 1717548"/>
              <a:gd name="connsiteX18" fmla="*/ 0 w 1888235"/>
              <a:gd name="connsiteY18" fmla="*/ 1717548 h 1717548"/>
              <a:gd name="connsiteX19" fmla="*/ 1846960 w 1888235"/>
              <a:gd name="connsiteY19" fmla="*/ 1717548 h 1717548"/>
              <a:gd name="connsiteX20" fmla="*/ 1846960 w 1888235"/>
              <a:gd name="connsiteY20" fmla="*/ 1211452 h 1717548"/>
              <a:gd name="connsiteX21" fmla="*/ 1888235 w 1888235"/>
              <a:gd name="connsiteY21" fmla="*/ 1193164 h 17175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888235" h="1717548">
                <a:moveTo>
                  <a:pt x="1888235" y="1193164"/>
                </a:moveTo>
                <a:lnTo>
                  <a:pt x="1780539" y="1185544"/>
                </a:lnTo>
                <a:lnTo>
                  <a:pt x="1618487" y="1153413"/>
                </a:lnTo>
                <a:lnTo>
                  <a:pt x="1472564" y="1096899"/>
                </a:lnTo>
                <a:lnTo>
                  <a:pt x="1351025" y="1005331"/>
                </a:lnTo>
                <a:lnTo>
                  <a:pt x="1271523" y="915288"/>
                </a:lnTo>
                <a:lnTo>
                  <a:pt x="1164589" y="792352"/>
                </a:lnTo>
                <a:lnTo>
                  <a:pt x="991107" y="555751"/>
                </a:lnTo>
                <a:lnTo>
                  <a:pt x="816863" y="310642"/>
                </a:lnTo>
                <a:lnTo>
                  <a:pt x="735838" y="219075"/>
                </a:lnTo>
                <a:lnTo>
                  <a:pt x="656463" y="155702"/>
                </a:lnTo>
                <a:lnTo>
                  <a:pt x="589152" y="122936"/>
                </a:lnTo>
                <a:lnTo>
                  <a:pt x="495172" y="64897"/>
                </a:lnTo>
                <a:lnTo>
                  <a:pt x="428751" y="48133"/>
                </a:lnTo>
                <a:lnTo>
                  <a:pt x="350011" y="23622"/>
                </a:lnTo>
                <a:lnTo>
                  <a:pt x="252983" y="16002"/>
                </a:lnTo>
                <a:lnTo>
                  <a:pt x="173482" y="0"/>
                </a:lnTo>
                <a:lnTo>
                  <a:pt x="0" y="0"/>
                </a:lnTo>
                <a:lnTo>
                  <a:pt x="0" y="1717548"/>
                </a:lnTo>
                <a:lnTo>
                  <a:pt x="1846960" y="1717548"/>
                </a:lnTo>
                <a:lnTo>
                  <a:pt x="1846960" y="1211452"/>
                </a:lnTo>
                <a:lnTo>
                  <a:pt x="1888235" y="1193164"/>
                </a:lnTo>
              </a:path>
            </a:pathLst>
          </a:custGeom>
          <a:solidFill>
            <a:srgbClr val="00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5219700" y="2980944"/>
            <a:ext cx="1900428" cy="1729740"/>
          </a:xfrm>
          <a:custGeom>
            <a:avLst/>
            <a:gdLst>
              <a:gd name="connsiteX0" fmla="*/ 1894078 w 1900428"/>
              <a:gd name="connsiteY0" fmla="*/ 1199134 h 1729740"/>
              <a:gd name="connsiteX1" fmla="*/ 1786381 w 1900428"/>
              <a:gd name="connsiteY1" fmla="*/ 1191514 h 1729740"/>
              <a:gd name="connsiteX2" fmla="*/ 1624456 w 1900428"/>
              <a:gd name="connsiteY2" fmla="*/ 1159383 h 1729740"/>
              <a:gd name="connsiteX3" fmla="*/ 1478533 w 1900428"/>
              <a:gd name="connsiteY3" fmla="*/ 1102995 h 1729740"/>
              <a:gd name="connsiteX4" fmla="*/ 1356994 w 1900428"/>
              <a:gd name="connsiteY4" fmla="*/ 1011427 h 1729740"/>
              <a:gd name="connsiteX5" fmla="*/ 1277620 w 1900428"/>
              <a:gd name="connsiteY5" fmla="*/ 921384 h 1729740"/>
              <a:gd name="connsiteX6" fmla="*/ 1170559 w 1900428"/>
              <a:gd name="connsiteY6" fmla="*/ 798448 h 1729740"/>
              <a:gd name="connsiteX7" fmla="*/ 997203 w 1900428"/>
              <a:gd name="connsiteY7" fmla="*/ 561847 h 1729740"/>
              <a:gd name="connsiteX8" fmla="*/ 822959 w 1900428"/>
              <a:gd name="connsiteY8" fmla="*/ 316991 h 1729740"/>
              <a:gd name="connsiteX9" fmla="*/ 742060 w 1900428"/>
              <a:gd name="connsiteY9" fmla="*/ 225425 h 1729740"/>
              <a:gd name="connsiteX10" fmla="*/ 662559 w 1900428"/>
              <a:gd name="connsiteY10" fmla="*/ 162051 h 1729740"/>
              <a:gd name="connsiteX11" fmla="*/ 595376 w 1900428"/>
              <a:gd name="connsiteY11" fmla="*/ 129158 h 1729740"/>
              <a:gd name="connsiteX12" fmla="*/ 501396 w 1900428"/>
              <a:gd name="connsiteY12" fmla="*/ 71247 h 1729740"/>
              <a:gd name="connsiteX13" fmla="*/ 434975 w 1900428"/>
              <a:gd name="connsiteY13" fmla="*/ 54482 h 1729740"/>
              <a:gd name="connsiteX14" fmla="*/ 356234 w 1900428"/>
              <a:gd name="connsiteY14" fmla="*/ 29972 h 1729740"/>
              <a:gd name="connsiteX15" fmla="*/ 259207 w 1900428"/>
              <a:gd name="connsiteY15" fmla="*/ 22351 h 1729740"/>
              <a:gd name="connsiteX16" fmla="*/ 179832 w 1900428"/>
              <a:gd name="connsiteY16" fmla="*/ 6350 h 1729740"/>
              <a:gd name="connsiteX17" fmla="*/ 6350 w 1900428"/>
              <a:gd name="connsiteY17" fmla="*/ 6350 h 1729740"/>
              <a:gd name="connsiteX18" fmla="*/ 6350 w 1900428"/>
              <a:gd name="connsiteY18" fmla="*/ 1723390 h 1729740"/>
              <a:gd name="connsiteX19" fmla="*/ 1852803 w 1900428"/>
              <a:gd name="connsiteY19" fmla="*/ 1723390 h 1729740"/>
              <a:gd name="connsiteX20" fmla="*/ 1852803 w 1900428"/>
              <a:gd name="connsiteY20" fmla="*/ 1217421 h 1729740"/>
              <a:gd name="connsiteX21" fmla="*/ 1894078 w 1900428"/>
              <a:gd name="connsiteY21" fmla="*/ 1199134 h 172974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900428" h="1729740">
                <a:moveTo>
                  <a:pt x="1894078" y="1199134"/>
                </a:moveTo>
                <a:lnTo>
                  <a:pt x="1786381" y="1191514"/>
                </a:lnTo>
                <a:lnTo>
                  <a:pt x="1624456" y="1159383"/>
                </a:lnTo>
                <a:lnTo>
                  <a:pt x="1478533" y="1102995"/>
                </a:lnTo>
                <a:lnTo>
                  <a:pt x="1356994" y="1011427"/>
                </a:lnTo>
                <a:lnTo>
                  <a:pt x="1277620" y="921384"/>
                </a:lnTo>
                <a:lnTo>
                  <a:pt x="1170559" y="798448"/>
                </a:lnTo>
                <a:lnTo>
                  <a:pt x="997203" y="561847"/>
                </a:lnTo>
                <a:lnTo>
                  <a:pt x="822959" y="316991"/>
                </a:lnTo>
                <a:lnTo>
                  <a:pt x="742060" y="225425"/>
                </a:lnTo>
                <a:lnTo>
                  <a:pt x="662559" y="162051"/>
                </a:lnTo>
                <a:lnTo>
                  <a:pt x="595376" y="129158"/>
                </a:lnTo>
                <a:lnTo>
                  <a:pt x="501396" y="71247"/>
                </a:lnTo>
                <a:lnTo>
                  <a:pt x="434975" y="54482"/>
                </a:lnTo>
                <a:lnTo>
                  <a:pt x="356234" y="29972"/>
                </a:lnTo>
                <a:lnTo>
                  <a:pt x="259207" y="22351"/>
                </a:lnTo>
                <a:lnTo>
                  <a:pt x="179832" y="6350"/>
                </a:lnTo>
                <a:lnTo>
                  <a:pt x="6350" y="6350"/>
                </a:lnTo>
                <a:lnTo>
                  <a:pt x="6350" y="1723390"/>
                </a:lnTo>
                <a:lnTo>
                  <a:pt x="1852803" y="1723390"/>
                </a:lnTo>
                <a:lnTo>
                  <a:pt x="1852803" y="1217421"/>
                </a:lnTo>
                <a:lnTo>
                  <a:pt x="1894078" y="119913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7181088" y="4241291"/>
            <a:ext cx="1485900" cy="466344"/>
          </a:xfrm>
          <a:custGeom>
            <a:avLst/>
            <a:gdLst>
              <a:gd name="connsiteX0" fmla="*/ 0 w 1485900"/>
              <a:gd name="connsiteY0" fmla="*/ 0 h 466344"/>
              <a:gd name="connsiteX1" fmla="*/ 0 w 1485900"/>
              <a:gd name="connsiteY1" fmla="*/ 466344 h 466344"/>
              <a:gd name="connsiteX2" fmla="*/ 1485900 w 1485900"/>
              <a:gd name="connsiteY2" fmla="*/ 466344 h 466344"/>
              <a:gd name="connsiteX3" fmla="*/ 1485900 w 1485900"/>
              <a:gd name="connsiteY3" fmla="*/ 195707 h 466344"/>
              <a:gd name="connsiteX4" fmla="*/ 1286255 w 1485900"/>
              <a:gd name="connsiteY4" fmla="*/ 195707 h 466344"/>
              <a:gd name="connsiteX5" fmla="*/ 1178432 w 1485900"/>
              <a:gd name="connsiteY5" fmla="*/ 203327 h 466344"/>
              <a:gd name="connsiteX6" fmla="*/ 1017143 w 1485900"/>
              <a:gd name="connsiteY6" fmla="*/ 195707 h 466344"/>
              <a:gd name="connsiteX7" fmla="*/ 803020 w 1485900"/>
              <a:gd name="connsiteY7" fmla="*/ 187325 h 466344"/>
              <a:gd name="connsiteX8" fmla="*/ 615568 w 1485900"/>
              <a:gd name="connsiteY8" fmla="*/ 162052 h 466344"/>
              <a:gd name="connsiteX9" fmla="*/ 440435 w 1485900"/>
              <a:gd name="connsiteY9" fmla="*/ 122301 h 466344"/>
              <a:gd name="connsiteX10" fmla="*/ 12192 w 1485900"/>
              <a:gd name="connsiteY10" fmla="*/ 8382 h 466344"/>
              <a:gd name="connsiteX11" fmla="*/ 0 w 1485900"/>
              <a:gd name="connsiteY11" fmla="*/ 0 h 4663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1485900" h="466344">
                <a:moveTo>
                  <a:pt x="0" y="0"/>
                </a:moveTo>
                <a:lnTo>
                  <a:pt x="0" y="466344"/>
                </a:lnTo>
                <a:lnTo>
                  <a:pt x="1485900" y="466344"/>
                </a:lnTo>
                <a:lnTo>
                  <a:pt x="1485900" y="195707"/>
                </a:lnTo>
                <a:lnTo>
                  <a:pt x="1286255" y="195707"/>
                </a:lnTo>
                <a:lnTo>
                  <a:pt x="1178432" y="203327"/>
                </a:lnTo>
                <a:lnTo>
                  <a:pt x="1017143" y="195707"/>
                </a:lnTo>
                <a:lnTo>
                  <a:pt x="803020" y="187325"/>
                </a:lnTo>
                <a:lnTo>
                  <a:pt x="615568" y="162052"/>
                </a:lnTo>
                <a:lnTo>
                  <a:pt x="440435" y="122301"/>
                </a:lnTo>
                <a:lnTo>
                  <a:pt x="12192" y="8382"/>
                </a:lnTo>
                <a:lnTo>
                  <a:pt x="0" y="0"/>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174992" y="4235196"/>
            <a:ext cx="1498092" cy="478535"/>
          </a:xfrm>
          <a:custGeom>
            <a:avLst/>
            <a:gdLst>
              <a:gd name="connsiteX0" fmla="*/ 6350 w 1498092"/>
              <a:gd name="connsiteY0" fmla="*/ 6350 h 478535"/>
              <a:gd name="connsiteX1" fmla="*/ 6350 w 1498092"/>
              <a:gd name="connsiteY1" fmla="*/ 472185 h 478535"/>
              <a:gd name="connsiteX2" fmla="*/ 1491741 w 1498092"/>
              <a:gd name="connsiteY2" fmla="*/ 472185 h 478535"/>
              <a:gd name="connsiteX3" fmla="*/ 1491741 w 1498092"/>
              <a:gd name="connsiteY3" fmla="*/ 201802 h 478535"/>
              <a:gd name="connsiteX4" fmla="*/ 1292225 w 1498092"/>
              <a:gd name="connsiteY4" fmla="*/ 201802 h 478535"/>
              <a:gd name="connsiteX5" fmla="*/ 1184401 w 1498092"/>
              <a:gd name="connsiteY5" fmla="*/ 209422 h 478535"/>
              <a:gd name="connsiteX6" fmla="*/ 1023111 w 1498092"/>
              <a:gd name="connsiteY6" fmla="*/ 201802 h 478535"/>
              <a:gd name="connsiteX7" fmla="*/ 809116 w 1498092"/>
              <a:gd name="connsiteY7" fmla="*/ 193420 h 478535"/>
              <a:gd name="connsiteX8" fmla="*/ 621791 w 1498092"/>
              <a:gd name="connsiteY8" fmla="*/ 168275 h 478535"/>
              <a:gd name="connsiteX9" fmla="*/ 446658 w 1498092"/>
              <a:gd name="connsiteY9" fmla="*/ 128523 h 478535"/>
              <a:gd name="connsiteX10" fmla="*/ 18541 w 1498092"/>
              <a:gd name="connsiteY10" fmla="*/ 14732 h 478535"/>
              <a:gd name="connsiteX11" fmla="*/ 6350 w 1498092"/>
              <a:gd name="connsiteY11" fmla="*/ 6350 h 4785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1498092" h="478535">
                <a:moveTo>
                  <a:pt x="6350" y="6350"/>
                </a:moveTo>
                <a:lnTo>
                  <a:pt x="6350" y="472185"/>
                </a:lnTo>
                <a:lnTo>
                  <a:pt x="1491741" y="472185"/>
                </a:lnTo>
                <a:lnTo>
                  <a:pt x="1491741" y="201802"/>
                </a:lnTo>
                <a:lnTo>
                  <a:pt x="1292225" y="201802"/>
                </a:lnTo>
                <a:lnTo>
                  <a:pt x="1184401" y="209422"/>
                </a:lnTo>
                <a:lnTo>
                  <a:pt x="1023111" y="201802"/>
                </a:lnTo>
                <a:lnTo>
                  <a:pt x="809116" y="193420"/>
                </a:lnTo>
                <a:lnTo>
                  <a:pt x="621791" y="168275"/>
                </a:lnTo>
                <a:lnTo>
                  <a:pt x="446658" y="128523"/>
                </a:lnTo>
                <a:lnTo>
                  <a:pt x="18541" y="14732"/>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644395" y="4210811"/>
            <a:ext cx="896112" cy="493776"/>
          </a:xfrm>
          <a:custGeom>
            <a:avLst/>
            <a:gdLst>
              <a:gd name="connsiteX0" fmla="*/ 13716 w 896112"/>
              <a:gd name="connsiteY0" fmla="*/ 238505 h 493776"/>
              <a:gd name="connsiteX1" fmla="*/ 896111 w 896112"/>
              <a:gd name="connsiteY1" fmla="*/ 0 h 493776"/>
              <a:gd name="connsiteX2" fmla="*/ 896111 w 896112"/>
              <a:gd name="connsiteY2" fmla="*/ 493776 h 493776"/>
              <a:gd name="connsiteX3" fmla="*/ 0 w 896112"/>
              <a:gd name="connsiteY3" fmla="*/ 493776 h 493776"/>
              <a:gd name="connsiteX4" fmla="*/ 0 w 896112"/>
              <a:gd name="connsiteY4" fmla="*/ 238505 h 493776"/>
              <a:gd name="connsiteX5" fmla="*/ 13716 w 896112"/>
              <a:gd name="connsiteY5" fmla="*/ 238505 h 4937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896112" h="493776">
                <a:moveTo>
                  <a:pt x="13716" y="238505"/>
                </a:moveTo>
                <a:lnTo>
                  <a:pt x="896111" y="0"/>
                </a:lnTo>
                <a:lnTo>
                  <a:pt x="896111" y="493776"/>
                </a:lnTo>
                <a:lnTo>
                  <a:pt x="0" y="493776"/>
                </a:lnTo>
                <a:lnTo>
                  <a:pt x="0" y="238505"/>
                </a:lnTo>
                <a:lnTo>
                  <a:pt x="13716" y="238505"/>
                </a:ln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638300" y="4204715"/>
            <a:ext cx="909827" cy="505968"/>
          </a:xfrm>
          <a:custGeom>
            <a:avLst/>
            <a:gdLst>
              <a:gd name="connsiteX0" fmla="*/ 20192 w 909827"/>
              <a:gd name="connsiteY0" fmla="*/ 244602 h 505968"/>
              <a:gd name="connsiteX1" fmla="*/ 903477 w 909827"/>
              <a:gd name="connsiteY1" fmla="*/ 6350 h 505968"/>
              <a:gd name="connsiteX2" fmla="*/ 903477 w 909827"/>
              <a:gd name="connsiteY2" fmla="*/ 499618 h 505968"/>
              <a:gd name="connsiteX3" fmla="*/ 6350 w 909827"/>
              <a:gd name="connsiteY3" fmla="*/ 499618 h 505968"/>
              <a:gd name="connsiteX4" fmla="*/ 6350 w 909827"/>
              <a:gd name="connsiteY4" fmla="*/ 244602 h 505968"/>
              <a:gd name="connsiteX5" fmla="*/ 20192 w 909827"/>
              <a:gd name="connsiteY5" fmla="*/ 244602 h 5059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909827" h="505968">
                <a:moveTo>
                  <a:pt x="20192" y="244602"/>
                </a:moveTo>
                <a:lnTo>
                  <a:pt x="903477" y="6350"/>
                </a:lnTo>
                <a:lnTo>
                  <a:pt x="903477" y="499618"/>
                </a:lnTo>
                <a:lnTo>
                  <a:pt x="6350" y="499618"/>
                </a:lnTo>
                <a:lnTo>
                  <a:pt x="6350" y="244602"/>
                </a:lnTo>
                <a:lnTo>
                  <a:pt x="20192" y="24460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911352" y="4475988"/>
            <a:ext cx="629412" cy="228600"/>
          </a:xfrm>
          <a:custGeom>
            <a:avLst/>
            <a:gdLst>
              <a:gd name="connsiteX0" fmla="*/ 0 w 629412"/>
              <a:gd name="connsiteY0" fmla="*/ 57150 h 228600"/>
              <a:gd name="connsiteX1" fmla="*/ 40538 w 629412"/>
              <a:gd name="connsiteY1" fmla="*/ 57150 h 228600"/>
              <a:gd name="connsiteX2" fmla="*/ 629411 w 629412"/>
              <a:gd name="connsiteY2" fmla="*/ 0 h 228600"/>
              <a:gd name="connsiteX3" fmla="*/ 629411 w 629412"/>
              <a:gd name="connsiteY3" fmla="*/ 228600 h 228600"/>
              <a:gd name="connsiteX4" fmla="*/ 0 w 629412"/>
              <a:gd name="connsiteY4" fmla="*/ 228600 h 228600"/>
              <a:gd name="connsiteX5" fmla="*/ 0 w 629412"/>
              <a:gd name="connsiteY5" fmla="*/ 57150 h 2286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29412" h="228600">
                <a:moveTo>
                  <a:pt x="0" y="57150"/>
                </a:moveTo>
                <a:lnTo>
                  <a:pt x="40538" y="57150"/>
                </a:lnTo>
                <a:lnTo>
                  <a:pt x="629411" y="0"/>
                </a:lnTo>
                <a:lnTo>
                  <a:pt x="629411" y="228600"/>
                </a:lnTo>
                <a:lnTo>
                  <a:pt x="0" y="228600"/>
                </a:lnTo>
                <a:lnTo>
                  <a:pt x="0" y="57150"/>
                </a:lnTo>
              </a:path>
            </a:pathLst>
          </a:custGeom>
          <a:solidFill>
            <a:srgbClr val="00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905268" y="4468367"/>
            <a:ext cx="641591" cy="242316"/>
          </a:xfrm>
          <a:custGeom>
            <a:avLst/>
            <a:gdLst>
              <a:gd name="connsiteX0" fmla="*/ 6350 w 641591"/>
              <a:gd name="connsiteY0" fmla="*/ 63753 h 242316"/>
              <a:gd name="connsiteX1" fmla="*/ 46850 w 641591"/>
              <a:gd name="connsiteY1" fmla="*/ 63753 h 242316"/>
              <a:gd name="connsiteX2" fmla="*/ 635241 w 641591"/>
              <a:gd name="connsiteY2" fmla="*/ 6350 h 242316"/>
              <a:gd name="connsiteX3" fmla="*/ 635241 w 641591"/>
              <a:gd name="connsiteY3" fmla="*/ 235966 h 242316"/>
              <a:gd name="connsiteX4" fmla="*/ 6350 w 641591"/>
              <a:gd name="connsiteY4" fmla="*/ 235966 h 242316"/>
              <a:gd name="connsiteX5" fmla="*/ 6350 w 641591"/>
              <a:gd name="connsiteY5" fmla="*/ 63753 h 2423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41591" h="242316">
                <a:moveTo>
                  <a:pt x="6350" y="63753"/>
                </a:moveTo>
                <a:lnTo>
                  <a:pt x="46850" y="63753"/>
                </a:lnTo>
                <a:lnTo>
                  <a:pt x="635241" y="6350"/>
                </a:lnTo>
                <a:lnTo>
                  <a:pt x="635241" y="235966"/>
                </a:lnTo>
                <a:lnTo>
                  <a:pt x="6350" y="235966"/>
                </a:lnTo>
                <a:lnTo>
                  <a:pt x="6350" y="6375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2633472" y="4634484"/>
            <a:ext cx="582167" cy="65532"/>
          </a:xfrm>
          <a:custGeom>
            <a:avLst/>
            <a:gdLst>
              <a:gd name="connsiteX0" fmla="*/ 0 w 582167"/>
              <a:gd name="connsiteY0" fmla="*/ 0 h 65532"/>
              <a:gd name="connsiteX1" fmla="*/ 0 w 582167"/>
              <a:gd name="connsiteY1" fmla="*/ 65531 h 65532"/>
              <a:gd name="connsiteX2" fmla="*/ 582167 w 582167"/>
              <a:gd name="connsiteY2" fmla="*/ 65531 h 65532"/>
              <a:gd name="connsiteX3" fmla="*/ 582167 w 582167"/>
              <a:gd name="connsiteY3" fmla="*/ 0 h 65532"/>
              <a:gd name="connsiteX4" fmla="*/ 0 w 582167"/>
              <a:gd name="connsiteY4" fmla="*/ 0 h 655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2167" h="65532">
                <a:moveTo>
                  <a:pt x="0" y="0"/>
                </a:moveTo>
                <a:lnTo>
                  <a:pt x="0" y="65531"/>
                </a:lnTo>
                <a:lnTo>
                  <a:pt x="582167" y="65531"/>
                </a:lnTo>
                <a:lnTo>
                  <a:pt x="582167" y="0"/>
                </a:lnTo>
                <a:lnTo>
                  <a:pt x="0" y="0"/>
                </a:lnTo>
              </a:path>
            </a:pathLst>
          </a:custGeom>
          <a:solidFill>
            <a:srgbClr val="00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2625851" y="4628388"/>
            <a:ext cx="595883" cy="77723"/>
          </a:xfrm>
          <a:custGeom>
            <a:avLst/>
            <a:gdLst>
              <a:gd name="connsiteX0" fmla="*/ 6350 w 595883"/>
              <a:gd name="connsiteY0" fmla="*/ 6350 h 77723"/>
              <a:gd name="connsiteX1" fmla="*/ 6350 w 595883"/>
              <a:gd name="connsiteY1" fmla="*/ 71373 h 77723"/>
              <a:gd name="connsiteX2" fmla="*/ 589533 w 595883"/>
              <a:gd name="connsiteY2" fmla="*/ 71373 h 77723"/>
              <a:gd name="connsiteX3" fmla="*/ 589533 w 595883"/>
              <a:gd name="connsiteY3" fmla="*/ 6350 h 77723"/>
              <a:gd name="connsiteX4" fmla="*/ 6350 w 595883"/>
              <a:gd name="connsiteY4" fmla="*/ 6350 h 777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5883" h="77723">
                <a:moveTo>
                  <a:pt x="6350" y="6350"/>
                </a:moveTo>
                <a:lnTo>
                  <a:pt x="6350" y="71373"/>
                </a:lnTo>
                <a:lnTo>
                  <a:pt x="589533" y="71373"/>
                </a:lnTo>
                <a:lnTo>
                  <a:pt x="589533"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7088123" y="4034028"/>
            <a:ext cx="132588" cy="187452"/>
          </a:xfrm>
          <a:custGeom>
            <a:avLst/>
            <a:gdLst>
              <a:gd name="connsiteX0" fmla="*/ 0 w 132588"/>
              <a:gd name="connsiteY0" fmla="*/ 0 h 187452"/>
              <a:gd name="connsiteX1" fmla="*/ 0 w 132588"/>
              <a:gd name="connsiteY1" fmla="*/ 187451 h 187452"/>
              <a:gd name="connsiteX2" fmla="*/ 132588 w 132588"/>
              <a:gd name="connsiteY2" fmla="*/ 187451 h 187452"/>
              <a:gd name="connsiteX3" fmla="*/ 132588 w 132588"/>
              <a:gd name="connsiteY3" fmla="*/ 0 h 187452"/>
              <a:gd name="connsiteX4" fmla="*/ 0 w 132588"/>
              <a:gd name="connsiteY4" fmla="*/ 0 h 1874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2588" h="187452">
                <a:moveTo>
                  <a:pt x="0" y="0"/>
                </a:moveTo>
                <a:lnTo>
                  <a:pt x="0" y="187451"/>
                </a:lnTo>
                <a:lnTo>
                  <a:pt x="132588" y="187451"/>
                </a:lnTo>
                <a:lnTo>
                  <a:pt x="132588"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808732" y="4032503"/>
            <a:ext cx="318516" cy="547115"/>
          </a:xfrm>
          <a:custGeom>
            <a:avLst/>
            <a:gdLst>
              <a:gd name="connsiteX0" fmla="*/ 6350 w 318516"/>
              <a:gd name="connsiteY0" fmla="*/ 407161 h 547115"/>
              <a:gd name="connsiteX1" fmla="*/ 82803 w 318516"/>
              <a:gd name="connsiteY1" fmla="*/ 407161 h 547115"/>
              <a:gd name="connsiteX2" fmla="*/ 82803 w 318516"/>
              <a:gd name="connsiteY2" fmla="*/ 6350 h 547115"/>
              <a:gd name="connsiteX3" fmla="*/ 235711 w 318516"/>
              <a:gd name="connsiteY3" fmla="*/ 6350 h 547115"/>
              <a:gd name="connsiteX4" fmla="*/ 235711 w 318516"/>
              <a:gd name="connsiteY4" fmla="*/ 407161 h 547115"/>
              <a:gd name="connsiteX5" fmla="*/ 312166 w 318516"/>
              <a:gd name="connsiteY5" fmla="*/ 407161 h 547115"/>
              <a:gd name="connsiteX6" fmla="*/ 159257 w 318516"/>
              <a:gd name="connsiteY6" fmla="*/ 540766 h 547115"/>
              <a:gd name="connsiteX7" fmla="*/ 6350 w 318516"/>
              <a:gd name="connsiteY7" fmla="*/ 407161 h 54711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18516" h="547115">
                <a:moveTo>
                  <a:pt x="6350" y="407161"/>
                </a:moveTo>
                <a:lnTo>
                  <a:pt x="82803" y="407161"/>
                </a:lnTo>
                <a:lnTo>
                  <a:pt x="82803" y="6350"/>
                </a:lnTo>
                <a:lnTo>
                  <a:pt x="235711" y="6350"/>
                </a:lnTo>
                <a:lnTo>
                  <a:pt x="235711" y="407161"/>
                </a:lnTo>
                <a:lnTo>
                  <a:pt x="312166" y="407161"/>
                </a:lnTo>
                <a:lnTo>
                  <a:pt x="159257" y="540766"/>
                </a:lnTo>
                <a:lnTo>
                  <a:pt x="6350" y="4071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9" name="Picture 3"/>
          <p:cNvPicPr>
            <a:picLocks noChangeAspect="1" noChangeArrowheads="1"/>
          </p:cNvPicPr>
          <p:nvPr/>
        </p:nvPicPr>
        <p:blipFill>
          <a:blip r:embed="rId2"/>
          <a:srcRect/>
          <a:stretch>
            <a:fillRect/>
          </a:stretch>
        </p:blipFill>
        <p:spPr bwMode="auto">
          <a:xfrm>
            <a:off x="2806700" y="4025900"/>
            <a:ext cx="342900" cy="571500"/>
          </a:xfrm>
          <a:prstGeom prst="rect">
            <a:avLst/>
          </a:prstGeom>
          <a:noFill/>
        </p:spPr>
      </p:pic>
      <p:sp>
        <p:nvSpPr>
          <p:cNvPr id="2" name="TextBox 1"/>
          <p:cNvSpPr txBox="1"/>
          <p:nvPr/>
        </p:nvSpPr>
        <p:spPr>
          <a:xfrm>
            <a:off x="3810000" y="2438400"/>
            <a:ext cx="901700" cy="457200"/>
          </a:xfrm>
          <a:prstGeom prst="rect">
            <a:avLst/>
          </a:prstGeom>
          <a:noFill/>
        </p:spPr>
        <p:txBody>
          <a:bodyPr wrap="none" lIns="0" tIns="0" rIns="0" rtlCol="0">
            <a:spAutoFit/>
          </a:bodyPr>
          <a:lstStyle/>
          <a:p>
            <a:pPr>
              <a:lnSpc>
                <a:spcPts val="1700"/>
              </a:lnSpc>
              <a:tabLst>
                <a:tab pos="101600" algn="l"/>
              </a:tabLst>
            </a:pPr>
            <a:r>
              <a:rPr lang="en-US" altLang="zh-CN" sz="1600" dirty="0">
                <a:solidFill>
                  <a:srgbClr val="000000"/>
                </a:solidFill>
                <a:latin typeface="Microsoft YaHei UI" panose="020B0503020204020204" pitchFamily="18" charset="-122"/>
                <a:cs typeface="Microsoft YaHei UI" panose="020B0503020204020204" pitchFamily="18" charset="-122"/>
              </a:rPr>
              <a:t>型或</a:t>
            </a:r>
            <a:r>
              <a:rPr lang="en-US" altLang="zh-CN" sz="1600" b="1" dirty="0">
                <a:solidFill>
                  <a:srgbClr val="000000"/>
                </a:solidFill>
                <a:latin typeface="Times New Roman" panose="02020603050405020304" pitchFamily="18" charset="0"/>
                <a:cs typeface="Times New Roman" panose="02020603050405020304" pitchFamily="18" charset="0"/>
              </a:rPr>
              <a:t>“</a:t>
            </a:r>
            <a:r>
              <a:rPr lang="en-US" altLang="zh-CN" sz="1600" dirty="0">
                <a:solidFill>
                  <a:srgbClr val="000000"/>
                </a:solidFill>
                <a:latin typeface="Microsoft YaHei UI" panose="020B0503020204020204" pitchFamily="18" charset="-122"/>
                <a:cs typeface="Microsoft YaHei UI" panose="020B0503020204020204" pitchFamily="18" charset="-122"/>
              </a:rPr>
              <a:t>实用</a:t>
            </a:r>
          </a:p>
          <a:p>
            <a:pPr>
              <a:lnSpc>
                <a:spcPts val="1800"/>
              </a:lnSpc>
              <a:tabLst>
                <a:tab pos="1016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主义者</a:t>
            </a:r>
            <a:r>
              <a:rPr lang="en-US" altLang="zh-CN" sz="1595" b="1" dirty="0">
                <a:solidFill>
                  <a:srgbClr val="000000"/>
                </a:solidFill>
                <a:latin typeface="Times New Roman" panose="02020603050405020304" pitchFamily="18" charset="0"/>
                <a:cs typeface="Times New Roman" panose="02020603050405020304" pitchFamily="18" charset="0"/>
              </a:rPr>
              <a:t>”</a:t>
            </a:r>
          </a:p>
        </p:txBody>
      </p:sp>
      <p:sp>
        <p:nvSpPr>
          <p:cNvPr id="21" name="TextBox 1"/>
          <p:cNvSpPr txBox="1"/>
          <p:nvPr/>
        </p:nvSpPr>
        <p:spPr>
          <a:xfrm>
            <a:off x="1066800" y="4775200"/>
            <a:ext cx="3556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引入</a:t>
            </a:r>
          </a:p>
        </p:txBody>
      </p:sp>
      <p:sp>
        <p:nvSpPr>
          <p:cNvPr id="22" name="TextBox 1"/>
          <p:cNvSpPr txBox="1"/>
          <p:nvPr/>
        </p:nvSpPr>
        <p:spPr>
          <a:xfrm>
            <a:off x="1917700" y="4775200"/>
            <a:ext cx="3556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成长</a:t>
            </a:r>
          </a:p>
        </p:txBody>
      </p:sp>
      <p:sp>
        <p:nvSpPr>
          <p:cNvPr id="23" name="TextBox 1"/>
          <p:cNvSpPr txBox="1"/>
          <p:nvPr/>
        </p:nvSpPr>
        <p:spPr>
          <a:xfrm>
            <a:off x="3797300" y="4775200"/>
            <a:ext cx="7112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市场波动</a:t>
            </a:r>
          </a:p>
        </p:txBody>
      </p:sp>
      <p:sp>
        <p:nvSpPr>
          <p:cNvPr id="24" name="TextBox 1"/>
          <p:cNvSpPr txBox="1"/>
          <p:nvPr/>
        </p:nvSpPr>
        <p:spPr>
          <a:xfrm>
            <a:off x="5422900" y="2463800"/>
            <a:ext cx="1612900" cy="444500"/>
          </a:xfrm>
          <a:prstGeom prst="rect">
            <a:avLst/>
          </a:prstGeom>
          <a:noFill/>
        </p:spPr>
        <p:txBody>
          <a:bodyPr wrap="none" lIns="0" tIns="0" rIns="0" rtlCol="0">
            <a:spAutoFit/>
          </a:bodyPr>
          <a:lstStyle/>
          <a:p>
            <a:pPr>
              <a:lnSpc>
                <a:spcPts val="1500"/>
              </a:lnSpc>
              <a:tabLst>
                <a:tab pos="4191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晚期采用多数型或</a:t>
            </a:r>
          </a:p>
          <a:p>
            <a:pPr>
              <a:lnSpc>
                <a:spcPts val="1900"/>
              </a:lnSpc>
              <a:tabLst>
                <a:tab pos="419100" algn="l"/>
              </a:tabLst>
            </a:pPr>
            <a:r>
              <a:rPr lang="en-US" altLang="zh-CN" dirty="0"/>
              <a:t>	</a:t>
            </a:r>
            <a:r>
              <a:rPr lang="en-US" altLang="zh-CN" sz="1600" b="1" dirty="0">
                <a:solidFill>
                  <a:srgbClr val="000000"/>
                </a:solidFill>
                <a:latin typeface="Times New Roman" panose="02020603050405020304" pitchFamily="18" charset="0"/>
                <a:cs typeface="Times New Roman" panose="02020603050405020304" pitchFamily="18" charset="0"/>
              </a:rPr>
              <a:t>“</a:t>
            </a:r>
            <a:r>
              <a:rPr lang="en-US" altLang="zh-CN" sz="1600" dirty="0">
                <a:solidFill>
                  <a:srgbClr val="000000"/>
                </a:solidFill>
                <a:latin typeface="Microsoft YaHei UI" panose="020B0503020204020204" pitchFamily="18" charset="-122"/>
                <a:cs typeface="Microsoft YaHei UI" panose="020B0503020204020204" pitchFamily="18" charset="-122"/>
              </a:rPr>
              <a:t>保守派</a:t>
            </a:r>
            <a:r>
              <a:rPr lang="en-US" altLang="zh-CN" sz="1600" b="1" dirty="0">
                <a:solidFill>
                  <a:srgbClr val="000000"/>
                </a:solidFill>
                <a:latin typeface="Times New Roman" panose="02020603050405020304" pitchFamily="18" charset="0"/>
                <a:cs typeface="Times New Roman" panose="02020603050405020304" pitchFamily="18" charset="0"/>
              </a:rPr>
              <a:t>”</a:t>
            </a:r>
          </a:p>
        </p:txBody>
      </p:sp>
      <p:sp>
        <p:nvSpPr>
          <p:cNvPr id="25" name="TextBox 1"/>
          <p:cNvSpPr txBox="1"/>
          <p:nvPr/>
        </p:nvSpPr>
        <p:spPr>
          <a:xfrm>
            <a:off x="7594600" y="3810000"/>
            <a:ext cx="596900" cy="190500"/>
          </a:xfrm>
          <a:prstGeom prst="rect">
            <a:avLst/>
          </a:prstGeom>
          <a:noFill/>
        </p:spPr>
        <p:txBody>
          <a:bodyPr wrap="none" lIns="0" tIns="0" rIns="0" rtlCol="0">
            <a:spAutoFit/>
          </a:bodyPr>
          <a:lstStyle/>
          <a:p>
            <a:pPr>
              <a:lnSpc>
                <a:spcPts val="1500"/>
              </a:lnSpc>
            </a:pPr>
            <a:r>
              <a:rPr lang="en-US" altLang="zh-CN" sz="1595" dirty="0">
                <a:solidFill>
                  <a:srgbClr val="000000"/>
                </a:solidFill>
                <a:latin typeface="Microsoft YaHei UI" panose="020B0503020204020204" pitchFamily="18" charset="-122"/>
                <a:cs typeface="Microsoft YaHei UI" panose="020B0503020204020204" pitchFamily="18" charset="-122"/>
              </a:rPr>
              <a:t>落后者</a:t>
            </a:r>
          </a:p>
        </p:txBody>
      </p:sp>
      <p:sp>
        <p:nvSpPr>
          <p:cNvPr id="26" name="TextBox 1"/>
          <p:cNvSpPr txBox="1"/>
          <p:nvPr/>
        </p:nvSpPr>
        <p:spPr>
          <a:xfrm>
            <a:off x="6019800" y="4775200"/>
            <a:ext cx="3556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成熟</a:t>
            </a:r>
          </a:p>
        </p:txBody>
      </p:sp>
      <p:sp>
        <p:nvSpPr>
          <p:cNvPr id="27" name="TextBox 1"/>
          <p:cNvSpPr txBox="1"/>
          <p:nvPr/>
        </p:nvSpPr>
        <p:spPr>
          <a:xfrm>
            <a:off x="7721600" y="4775200"/>
            <a:ext cx="355600" cy="177800"/>
          </a:xfrm>
          <a:prstGeom prst="rect">
            <a:avLst/>
          </a:prstGeom>
          <a:noFill/>
        </p:spPr>
        <p:txBody>
          <a:bodyPr wrap="none" lIns="0" tIns="0" rIns="0" rtlCol="0">
            <a:spAutoFit/>
          </a:bodyPr>
          <a:lstStyle/>
          <a:p>
            <a:pPr>
              <a:lnSpc>
                <a:spcPts val="1400"/>
              </a:lnSpc>
            </a:pPr>
            <a:r>
              <a:rPr lang="en-US" altLang="zh-CN" sz="1405" dirty="0">
                <a:solidFill>
                  <a:srgbClr val="000000"/>
                </a:solidFill>
                <a:latin typeface="Microsoft YaHei UI" panose="020B0503020204020204" pitchFamily="18" charset="-122"/>
                <a:cs typeface="Microsoft YaHei UI" panose="020B0503020204020204" pitchFamily="18" charset="-122"/>
              </a:rPr>
              <a:t>衰退</a:t>
            </a:r>
          </a:p>
        </p:txBody>
      </p:sp>
      <p:sp>
        <p:nvSpPr>
          <p:cNvPr id="28" name="TextBox 1"/>
          <p:cNvSpPr txBox="1"/>
          <p:nvPr/>
        </p:nvSpPr>
        <p:spPr>
          <a:xfrm>
            <a:off x="673100" y="5194300"/>
            <a:ext cx="16002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生命周期各阶段</a:t>
            </a:r>
          </a:p>
        </p:txBody>
      </p:sp>
      <p:sp>
        <p:nvSpPr>
          <p:cNvPr id="29" name="TextBox 1"/>
          <p:cNvSpPr txBox="1"/>
          <p:nvPr/>
        </p:nvSpPr>
        <p:spPr>
          <a:xfrm>
            <a:off x="533400" y="279400"/>
            <a:ext cx="5334000" cy="2184400"/>
          </a:xfrm>
          <a:prstGeom prst="rect">
            <a:avLst/>
          </a:prstGeom>
          <a:noFill/>
        </p:spPr>
        <p:txBody>
          <a:bodyPr wrap="none" lIns="0" tIns="0" rIns="0" rtlCol="0">
            <a:spAutoFit/>
          </a:bodyPr>
          <a:lstStyle/>
          <a:p>
            <a:pPr>
              <a:lnSpc>
                <a:spcPts val="3500"/>
              </a:lnSpc>
              <a:tabLst>
                <a:tab pos="38100" algn="l"/>
                <a:tab pos="3124200" algn="l"/>
              </a:tabLst>
            </a:pPr>
            <a:r>
              <a:rPr lang="en-US" altLang="zh-CN" sz="2795" dirty="0">
                <a:solidFill>
                  <a:srgbClr val="C00000"/>
                </a:solidFill>
                <a:latin typeface="Microsoft YaHei UI" panose="020B0503020204020204" pitchFamily="18" charset="-122"/>
                <a:cs typeface="Microsoft YaHei UI" panose="020B0503020204020204" pitchFamily="18" charset="-122"/>
              </a:rPr>
              <a:t>了解在技术生命周期中所处的位置</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000"/>
              </a:lnSpc>
              <a:tabLst>
                <a:tab pos="38100" algn="l"/>
                <a:tab pos="3124200" algn="l"/>
              </a:tabLst>
            </a:pPr>
            <a:r>
              <a:rPr lang="en-US" altLang="zh-CN" dirty="0"/>
              <a:t>	</a:t>
            </a:r>
            <a:r>
              <a:rPr lang="en-US" altLang="zh-CN" sz="2100" dirty="0">
                <a:solidFill>
                  <a:srgbClr val="C00000"/>
                </a:solidFill>
                <a:latin typeface="Microsoft YaHei UI" panose="020B0503020204020204" pitchFamily="18" charset="-122"/>
                <a:cs typeface="Microsoft YaHei UI" panose="020B0503020204020204" pitchFamily="18" charset="-122"/>
              </a:rPr>
              <a:t>进入市场的客户类型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38100" algn="l"/>
                <a:tab pos="31242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早期采用多数</a:t>
            </a:r>
          </a:p>
        </p:txBody>
      </p:sp>
      <p:sp>
        <p:nvSpPr>
          <p:cNvPr id="30" name="TextBox 1"/>
          <p:cNvSpPr txBox="1"/>
          <p:nvPr/>
        </p:nvSpPr>
        <p:spPr>
          <a:xfrm>
            <a:off x="2654300" y="3416300"/>
            <a:ext cx="546100" cy="266700"/>
          </a:xfrm>
          <a:prstGeom prst="rect">
            <a:avLst/>
          </a:prstGeom>
          <a:noFill/>
        </p:spPr>
        <p:txBody>
          <a:bodyPr wrap="none" lIns="0" tIns="0" rIns="0" rtlCol="0">
            <a:spAutoFit/>
          </a:bodyPr>
          <a:lstStyle/>
          <a:p>
            <a:pPr>
              <a:lnSpc>
                <a:spcPts val="2100"/>
              </a:lnSpc>
            </a:pPr>
            <a:r>
              <a:rPr lang="en-US" altLang="zh-CN" sz="2195" dirty="0">
                <a:solidFill>
                  <a:srgbClr val="000000"/>
                </a:solidFill>
                <a:latin typeface="Microsoft YaHei UI" panose="020B0503020204020204" pitchFamily="18" charset="-122"/>
                <a:cs typeface="Microsoft YaHei UI" panose="020B0503020204020204" pitchFamily="18" charset="-122"/>
              </a:rPr>
              <a:t>裂谷</a:t>
            </a:r>
          </a:p>
        </p:txBody>
      </p:sp>
      <p:sp>
        <p:nvSpPr>
          <p:cNvPr id="31" name="TextBox 1"/>
          <p:cNvSpPr txBox="1"/>
          <p:nvPr/>
        </p:nvSpPr>
        <p:spPr>
          <a:xfrm>
            <a:off x="736600" y="2654300"/>
            <a:ext cx="1790700" cy="1193800"/>
          </a:xfrm>
          <a:prstGeom prst="rect">
            <a:avLst/>
          </a:prstGeom>
          <a:noFill/>
        </p:spPr>
        <p:txBody>
          <a:bodyPr wrap="none" lIns="0" tIns="0" rIns="0" rtlCol="0">
            <a:spAutoFit/>
          </a:bodyPr>
          <a:lstStyle/>
          <a:p>
            <a:pPr>
              <a:lnSpc>
                <a:spcPts val="1500"/>
              </a:lnSpc>
              <a:tabLst>
                <a:tab pos="7874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早期采用者</a:t>
            </a:r>
          </a:p>
          <a:p>
            <a:pPr>
              <a:lnSpc>
                <a:spcPts val="2100"/>
              </a:lnSpc>
              <a:tabLst>
                <a:tab pos="7874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或</a:t>
            </a:r>
            <a:r>
              <a:rPr lang="en-US" altLang="zh-CN" sz="1595" b="1" dirty="0">
                <a:solidFill>
                  <a:srgbClr val="000000"/>
                </a:solidFill>
                <a:latin typeface="Times New Roman" panose="02020603050405020304" pitchFamily="18" charset="0"/>
                <a:cs typeface="Times New Roman" panose="02020603050405020304" pitchFamily="18" charset="0"/>
              </a:rPr>
              <a:t>“</a:t>
            </a:r>
            <a:r>
              <a:rPr lang="en-US" altLang="zh-CN" sz="1595" dirty="0">
                <a:solidFill>
                  <a:srgbClr val="000000"/>
                </a:solidFill>
                <a:latin typeface="Microsoft YaHei UI" panose="020B0503020204020204" pitchFamily="18" charset="-122"/>
                <a:cs typeface="Microsoft YaHei UI" panose="020B0503020204020204" pitchFamily="18" charset="-122"/>
              </a:rPr>
              <a:t>梦想家</a:t>
            </a:r>
            <a:r>
              <a:rPr lang="en-US" altLang="zh-CN" sz="1595" b="1"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2500"/>
              </a:lnSpc>
              <a:tabLst>
                <a:tab pos="7874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创新者或</a:t>
            </a:r>
          </a:p>
          <a:p>
            <a:pPr>
              <a:lnSpc>
                <a:spcPts val="2100"/>
              </a:lnSpc>
              <a:tabLst>
                <a:tab pos="787400" algn="l"/>
              </a:tabLst>
            </a:pPr>
            <a:r>
              <a:rPr lang="en-US" altLang="zh-CN" sz="1595" b="1" dirty="0">
                <a:solidFill>
                  <a:srgbClr val="000000"/>
                </a:solidFill>
                <a:latin typeface="Times New Roman" panose="02020603050405020304" pitchFamily="18" charset="0"/>
                <a:cs typeface="Times New Roman" panose="02020603050405020304" pitchFamily="18" charset="0"/>
              </a:rPr>
              <a:t>“</a:t>
            </a:r>
            <a:r>
              <a:rPr lang="en-US" altLang="zh-CN" sz="1595" dirty="0">
                <a:solidFill>
                  <a:srgbClr val="000000"/>
                </a:solidFill>
                <a:latin typeface="Microsoft YaHei UI" panose="020B0503020204020204" pitchFamily="18" charset="-122"/>
                <a:cs typeface="Microsoft YaHei UI" panose="020B0503020204020204" pitchFamily="18" charset="-122"/>
              </a:rPr>
              <a:t>技术狂</a:t>
            </a:r>
            <a:r>
              <a:rPr lang="en-US" altLang="zh-CN" sz="1595" b="1" dirty="0">
                <a:solidFill>
                  <a:srgbClr val="000000"/>
                </a:solidFill>
                <a:latin typeface="Times New Roman" panose="02020603050405020304" pitchFamily="18" charset="0"/>
                <a:cs typeface="Times New Roman" panose="02020603050405020304" pitchFamily="18" charset="0"/>
              </a:rPr>
              <a:t>”</a:t>
            </a:r>
          </a:p>
        </p:txBody>
      </p:sp>
      <p:sp>
        <p:nvSpPr>
          <p:cNvPr id="20" name="日期占位符 19"/>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17500" y="381000"/>
            <a:ext cx="67437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对于每个细分市场，业务制定包括四个步骤</a:t>
            </a:r>
          </a:p>
        </p:txBody>
      </p:sp>
      <p:sp>
        <p:nvSpPr>
          <p:cNvPr id="5" name="TextBox 1"/>
          <p:cNvSpPr txBox="1"/>
          <p:nvPr/>
        </p:nvSpPr>
        <p:spPr>
          <a:xfrm>
            <a:off x="889000" y="1485900"/>
            <a:ext cx="37719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步骤1.记录并评估前面的分析结论</a:t>
            </a:r>
          </a:p>
        </p:txBody>
      </p:sp>
      <p:sp>
        <p:nvSpPr>
          <p:cNvPr id="6" name="TextBox 1"/>
          <p:cNvSpPr txBox="1"/>
          <p:nvPr/>
        </p:nvSpPr>
        <p:spPr>
          <a:xfrm>
            <a:off x="889000" y="2400300"/>
            <a:ext cx="58039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步骤2.确定战略目标描述包括关键的目标和时间标度</a:t>
            </a:r>
          </a:p>
        </p:txBody>
      </p:sp>
      <p:sp>
        <p:nvSpPr>
          <p:cNvPr id="7" name="TextBox 1"/>
          <p:cNvSpPr txBox="1"/>
          <p:nvPr/>
        </p:nvSpPr>
        <p:spPr>
          <a:xfrm>
            <a:off x="889000" y="3314700"/>
            <a:ext cx="51435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步骤３.针对每个细分市场，确定价值定位描述</a:t>
            </a:r>
          </a:p>
        </p:txBody>
      </p:sp>
      <p:sp>
        <p:nvSpPr>
          <p:cNvPr id="8" name="TextBox 1"/>
          <p:cNvSpPr txBox="1"/>
          <p:nvPr/>
        </p:nvSpPr>
        <p:spPr>
          <a:xfrm>
            <a:off x="889000" y="4241800"/>
            <a:ext cx="6921500" cy="7747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步骤４.按照《业务计划》的组成要素，制定整体的及细分市场</a:t>
            </a:r>
          </a:p>
          <a:p>
            <a:pPr>
              <a:lnSpc>
                <a:spcPts val="1000"/>
              </a:lnSpc>
            </a:pPr>
            <a:endParaRPr lang="en-US" altLang="zh-CN" dirty="0"/>
          </a:p>
          <a:p>
            <a:pPr>
              <a:lnSpc>
                <a:spcPts val="2600"/>
              </a:lnSpc>
            </a:pPr>
            <a:r>
              <a:rPr lang="en-US" altLang="zh-CN" sz="2005" dirty="0">
                <a:solidFill>
                  <a:srgbClr val="000000"/>
                </a:solidFill>
                <a:latin typeface="Microsoft YaHei UI" panose="020B0503020204020204" pitchFamily="18" charset="-122"/>
                <a:cs typeface="Microsoft YaHei UI" panose="020B0503020204020204" pitchFamily="18" charset="-122"/>
              </a:rPr>
              <a:t>的业务计划</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41300" y="457200"/>
            <a:ext cx="74676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业务战略制定第1步：收集/分析前面的分析结论</a:t>
            </a:r>
          </a:p>
        </p:txBody>
      </p:sp>
      <p:sp>
        <p:nvSpPr>
          <p:cNvPr id="5" name="TextBox 1"/>
          <p:cNvSpPr txBox="1"/>
          <p:nvPr/>
        </p:nvSpPr>
        <p:spPr>
          <a:xfrm>
            <a:off x="685800" y="1536700"/>
            <a:ext cx="23114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记录并评估前面的分析结论：</a:t>
            </a:r>
          </a:p>
        </p:txBody>
      </p:sp>
      <p:sp>
        <p:nvSpPr>
          <p:cNvPr id="6" name="TextBox 1"/>
          <p:cNvSpPr txBox="1"/>
          <p:nvPr/>
        </p:nvSpPr>
        <p:spPr>
          <a:xfrm>
            <a:off x="1143000" y="1854200"/>
            <a:ext cx="1778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–收入／市场份额目标</a:t>
            </a:r>
          </a:p>
        </p:txBody>
      </p:sp>
      <p:sp>
        <p:nvSpPr>
          <p:cNvPr id="7" name="TextBox 1"/>
          <p:cNvSpPr txBox="1"/>
          <p:nvPr/>
        </p:nvSpPr>
        <p:spPr>
          <a:xfrm>
            <a:off x="1066800" y="2171700"/>
            <a:ext cx="72390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–关键的市场驱动因素，包括从以下分析中得出的市场优势与劣势、机会与威胁（SWOT）：</a:t>
            </a:r>
          </a:p>
        </p:txBody>
      </p:sp>
      <p:sp>
        <p:nvSpPr>
          <p:cNvPr id="8" name="TextBox 1"/>
          <p:cNvSpPr txBox="1"/>
          <p:nvPr/>
        </p:nvSpPr>
        <p:spPr>
          <a:xfrm>
            <a:off x="1600200" y="2527300"/>
            <a:ext cx="1524000" cy="1181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•对公司自身的分析</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•竞争分析</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•市场分析</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•环境分析</a:t>
            </a:r>
          </a:p>
        </p:txBody>
      </p:sp>
      <p:sp>
        <p:nvSpPr>
          <p:cNvPr id="9" name="TextBox 1"/>
          <p:cNvSpPr txBox="1"/>
          <p:nvPr/>
        </p:nvSpPr>
        <p:spPr>
          <a:xfrm>
            <a:off x="1143000" y="3784600"/>
            <a:ext cx="2590800" cy="54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–市场管理第1步的业务设计评估</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–对各细分市场的SWOT分析</a:t>
            </a:r>
          </a:p>
        </p:txBody>
      </p:sp>
      <p:sp>
        <p:nvSpPr>
          <p:cNvPr id="10" name="TextBox 1"/>
          <p:cNvSpPr txBox="1"/>
          <p:nvPr/>
        </p:nvSpPr>
        <p:spPr>
          <a:xfrm>
            <a:off x="1143000" y="4432300"/>
            <a:ext cx="3022600" cy="54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–对各细分市场的安索夫矩阵位置分析</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–SPAN分析</a:t>
            </a:r>
          </a:p>
        </p:txBody>
      </p:sp>
      <p:sp>
        <p:nvSpPr>
          <p:cNvPr id="11" name="TextBox 1"/>
          <p:cNvSpPr txBox="1"/>
          <p:nvPr/>
        </p:nvSpPr>
        <p:spPr>
          <a:xfrm>
            <a:off x="1143000" y="5054600"/>
            <a:ext cx="23114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–技术生命周期，“利润区”</a:t>
            </a:r>
          </a:p>
        </p:txBody>
      </p:sp>
      <p:sp>
        <p:nvSpPr>
          <p:cNvPr id="12" name="TextBox 1"/>
          <p:cNvSpPr txBox="1"/>
          <p:nvPr/>
        </p:nvSpPr>
        <p:spPr>
          <a:xfrm>
            <a:off x="1143000" y="5372100"/>
            <a:ext cx="5003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–从客户＄APPEALS差距分析中得出各细分市场的优先考虑因素</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312153" y="1647698"/>
          <a:ext cx="8252471" cy="3410962"/>
        </p:xfrm>
        <a:graphic>
          <a:graphicData uri="http://schemas.openxmlformats.org/drawingml/2006/table">
            <a:tbl>
              <a:tblPr/>
              <a:tblGrid>
                <a:gridCol w="4331855">
                  <a:extLst>
                    <a:ext uri="{9D8B030D-6E8A-4147-A177-3AD203B41FA5}">
                      <a16:colId xmlns:a16="http://schemas.microsoft.com/office/drawing/2014/main" val="20000"/>
                    </a:ext>
                  </a:extLst>
                </a:gridCol>
                <a:gridCol w="3920616">
                  <a:extLst>
                    <a:ext uri="{9D8B030D-6E8A-4147-A177-3AD203B41FA5}">
                      <a16:colId xmlns:a16="http://schemas.microsoft.com/office/drawing/2014/main" val="20001"/>
                    </a:ext>
                  </a:extLst>
                </a:gridCol>
              </a:tblGrid>
              <a:tr h="366394">
                <a:tc>
                  <a:txBody>
                    <a:bodyPr/>
                    <a:lstStyle/>
                    <a:p>
                      <a:pPr algn="ctr"/>
                      <a:r>
                        <a:rPr lang="en-US" altLang="zh-CN" sz="1595" dirty="0">
                          <a:solidFill>
                            <a:srgbClr val="000000"/>
                          </a:solidFill>
                          <a:latin typeface="Microsoft YaHei UI" panose="020B0503020204020204" pitchFamily="18" charset="-122"/>
                          <a:cs typeface="Microsoft YaHei UI" panose="020B0503020204020204" pitchFamily="18" charset="-122"/>
                        </a:rPr>
                        <a:t>细分市场的名称及下一年的市场份额目标</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6522">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下一年的收入差距（百万美元）</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7139">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本细分市场的关键机会</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8680">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业务设计评估启示</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6394">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安索夫（ANSOFF)战略启示</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6522">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基于SPAN的战略启示</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6394">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客户＄APPEALS优先考虑要素</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395">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基于技术生命周期的启示</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66522">
                <a:tc>
                  <a:txBody>
                    <a:bodyPr/>
                    <a:lstStyle/>
                    <a:p>
                      <a:pPr algn="l"/>
                      <a:r>
                        <a:rPr lang="en-US" altLang="zh-CN" sz="1595" dirty="0">
                          <a:solidFill>
                            <a:srgbClr val="000000"/>
                          </a:solidFill>
                          <a:latin typeface="Microsoft YaHei UI" panose="020B0503020204020204" pitchFamily="18" charset="-122"/>
                          <a:cs typeface="Microsoft YaHei UI" panose="020B0503020204020204" pitchFamily="18" charset="-122"/>
                        </a:rPr>
                        <a:t>“利润区”启示</a:t>
                      </a:r>
                      <a:endParaRPr lang="zh-CN" altLang="en-US" sz="15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CECEC"/>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2" name="TextBox 1"/>
          <p:cNvSpPr txBox="1"/>
          <p:nvPr/>
        </p:nvSpPr>
        <p:spPr>
          <a:xfrm>
            <a:off x="533400" y="292100"/>
            <a:ext cx="7467600" cy="444500"/>
          </a:xfrm>
          <a:prstGeom prst="rect">
            <a:avLst/>
          </a:prstGeom>
          <a:noFill/>
        </p:spPr>
        <p:txBody>
          <a:bodyPr wrap="none" lIns="0" tIns="0" rIns="0" rtlCol="0">
            <a:spAutoFit/>
          </a:bodyPr>
          <a:lstStyle/>
          <a:p>
            <a:pPr>
              <a:lnSpc>
                <a:spcPts val="3500"/>
              </a:lnSpc>
            </a:pPr>
            <a:r>
              <a:rPr lang="en-US" altLang="zh-CN" sz="2800" dirty="0">
                <a:solidFill>
                  <a:srgbClr val="C00000"/>
                </a:solidFill>
                <a:latin typeface="Microsoft YaHei UI" panose="020B0503020204020204" pitchFamily="18" charset="-122"/>
                <a:cs typeface="Microsoft YaHei UI" panose="020B0503020204020204" pitchFamily="18" charset="-122"/>
              </a:rPr>
              <a:t>业务战略制定第1步：收集/分析前面的分析结论</a:t>
            </a:r>
          </a:p>
        </p:txBody>
      </p:sp>
      <p:sp>
        <p:nvSpPr>
          <p:cNvPr id="6" name="TextBox 1"/>
          <p:cNvSpPr txBox="1"/>
          <p:nvPr/>
        </p:nvSpPr>
        <p:spPr>
          <a:xfrm>
            <a:off x="533400" y="1104900"/>
            <a:ext cx="73025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战略制定第1步包括：收集/分析前面的分析结论，填写战略准备工作表。</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noChangeArrowheads="1"/>
          </p:cNvPicPr>
          <p:nvPr/>
        </p:nvPicPr>
        <p:blipFill rotWithShape="1">
          <a:blip r:embed="rId2"/>
          <a:srcRect b="69474"/>
          <a:stretch>
            <a:fillRect/>
          </a:stretch>
        </p:blipFill>
        <p:spPr bwMode="auto">
          <a:xfrm>
            <a:off x="0" y="5651500"/>
            <a:ext cx="9144000" cy="368300"/>
          </a:xfrm>
          <a:prstGeom prst="rect">
            <a:avLst/>
          </a:prstGeom>
          <a:noFill/>
        </p:spPr>
      </p:pic>
      <p:graphicFrame>
        <p:nvGraphicFramePr>
          <p:cNvPr id="5" name="表格 4"/>
          <p:cNvGraphicFramePr>
            <a:graphicFrameLocks noGrp="1"/>
          </p:cNvGraphicFramePr>
          <p:nvPr/>
        </p:nvGraphicFramePr>
        <p:xfrm>
          <a:off x="534885" y="4725161"/>
          <a:ext cx="8087524" cy="1224305"/>
        </p:xfrm>
        <a:graphic>
          <a:graphicData uri="http://schemas.openxmlformats.org/drawingml/2006/table">
            <a:tbl>
              <a:tblPr/>
              <a:tblGrid>
                <a:gridCol w="2806610">
                  <a:extLst>
                    <a:ext uri="{9D8B030D-6E8A-4147-A177-3AD203B41FA5}">
                      <a16:colId xmlns:a16="http://schemas.microsoft.com/office/drawing/2014/main" val="20000"/>
                    </a:ext>
                  </a:extLst>
                </a:gridCol>
                <a:gridCol w="5280914">
                  <a:extLst>
                    <a:ext uri="{9D8B030D-6E8A-4147-A177-3AD203B41FA5}">
                      <a16:colId xmlns:a16="http://schemas.microsoft.com/office/drawing/2014/main" val="20001"/>
                    </a:ext>
                  </a:extLst>
                </a:gridCol>
              </a:tblGrid>
              <a:tr h="274447">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细分市场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CECEC"/>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49667">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战略目标描述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CECEC"/>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将做什么？（明确2-3个目标描述）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如何执行我们的战略目标？（明确2-3项概要的行动描述）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为实现战略目标，将使用哪些战略控制点？（描述）</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533400" y="330200"/>
            <a:ext cx="60452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业务战略制定第2步:制定简要的战略目标描述</a:t>
            </a:r>
          </a:p>
        </p:txBody>
      </p:sp>
      <p:sp>
        <p:nvSpPr>
          <p:cNvPr id="6" name="TextBox 1"/>
          <p:cNvSpPr txBox="1"/>
          <p:nvPr/>
        </p:nvSpPr>
        <p:spPr>
          <a:xfrm>
            <a:off x="889000" y="1219200"/>
            <a:ext cx="50800" cy="1790700"/>
          </a:xfrm>
          <a:prstGeom prst="rect">
            <a:avLst/>
          </a:prstGeom>
          <a:noFill/>
        </p:spPr>
        <p:txBody>
          <a:bodyPr wrap="none" lIns="0" tIns="0" rIns="0" rtlCol="0">
            <a:spAutoFit/>
          </a:bodyPr>
          <a:lstStyle/>
          <a:p>
            <a:pPr>
              <a:lnSpc>
                <a:spcPts val="15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pPr>
            <a:r>
              <a:rPr lang="en-US" altLang="zh-CN" sz="1405" dirty="0">
                <a:solidFill>
                  <a:srgbClr val="000000"/>
                </a:solidFill>
                <a:latin typeface="Times New Roman" panose="02020603050405020304" pitchFamily="18" charset="0"/>
                <a:cs typeface="Times New Roman" panose="02020603050405020304"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500"/>
              </a:lnSpc>
            </a:pPr>
            <a:r>
              <a:rPr lang="en-US" altLang="zh-CN" sz="1405" dirty="0">
                <a:solidFill>
                  <a:srgbClr val="000000"/>
                </a:solidFill>
                <a:latin typeface="Times New Roman" panose="02020603050405020304" pitchFamily="18" charset="0"/>
                <a:cs typeface="Times New Roman" panose="02020603050405020304" pitchFamily="18" charset="0"/>
              </a:rPr>
              <a:t>•</a:t>
            </a:r>
          </a:p>
        </p:txBody>
      </p:sp>
      <p:sp>
        <p:nvSpPr>
          <p:cNvPr id="7" name="TextBox 1"/>
          <p:cNvSpPr txBox="1"/>
          <p:nvPr/>
        </p:nvSpPr>
        <p:spPr>
          <a:xfrm>
            <a:off x="1168400" y="1193800"/>
            <a:ext cx="7150100" cy="181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针对每个细分市场，如何通过为目标客户提供价值而使自己超越对手，并形成持续性的竞争</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优势</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这份不超过60个字或10点描述，应该直截了当地说明关键的目标以及取得成功需要的活动和</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时间计划。要把每份描述看作一份承诺（而不是一个愿望），这将形成对每个细分市场要采</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取的行动计划的基础。</a:t>
            </a:r>
          </a:p>
          <a:p>
            <a:pPr>
              <a:lnSpc>
                <a:spcPts val="2500"/>
              </a:lnSpc>
            </a:pPr>
            <a:r>
              <a:rPr lang="en-US" altLang="zh-CN" sz="1405" dirty="0">
                <a:solidFill>
                  <a:srgbClr val="000000"/>
                </a:solidFill>
                <a:latin typeface="Microsoft YaHei UI" panose="020B0503020204020204" pitchFamily="18" charset="-122"/>
                <a:cs typeface="Microsoft YaHei UI" panose="020B0503020204020204" pitchFamily="18" charset="-122"/>
              </a:rPr>
              <a:t>主要的描述内容可以包括以下几类：</a:t>
            </a:r>
          </a:p>
        </p:txBody>
      </p:sp>
      <p:sp>
        <p:nvSpPr>
          <p:cNvPr id="8" name="TextBox 1"/>
          <p:cNvSpPr txBox="1"/>
          <p:nvPr/>
        </p:nvSpPr>
        <p:spPr>
          <a:xfrm>
            <a:off x="889000" y="3060700"/>
            <a:ext cx="4013200" cy="5461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Wingdings" panose="05000000000000000000" pitchFamily="18" charset="0"/>
                <a:cs typeface="Wingdings" panose="05000000000000000000"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为这个细分市场提供的产品包，和新的开发任务</a:t>
            </a:r>
          </a:p>
          <a:p>
            <a:pPr>
              <a:lnSpc>
                <a:spcPts val="2500"/>
              </a:lnSpc>
            </a:pPr>
            <a:r>
              <a:rPr lang="en-US" altLang="zh-CN" sz="1405" dirty="0">
                <a:solidFill>
                  <a:srgbClr val="000000"/>
                </a:solidFill>
                <a:latin typeface="Wingdings" panose="05000000000000000000" pitchFamily="18" charset="0"/>
                <a:cs typeface="Wingdings" panose="05000000000000000000"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创新活动或模式转变</a:t>
            </a:r>
          </a:p>
        </p:txBody>
      </p:sp>
      <p:sp>
        <p:nvSpPr>
          <p:cNvPr id="9" name="TextBox 1"/>
          <p:cNvSpPr txBox="1"/>
          <p:nvPr/>
        </p:nvSpPr>
        <p:spPr>
          <a:xfrm>
            <a:off x="889000" y="3721100"/>
            <a:ext cx="139700" cy="190500"/>
          </a:xfrm>
          <a:prstGeom prst="rect">
            <a:avLst/>
          </a:prstGeom>
          <a:noFill/>
        </p:spPr>
        <p:txBody>
          <a:bodyPr wrap="none" lIns="0" tIns="0" rIns="0" rtlCol="0">
            <a:spAutoFit/>
          </a:bodyPr>
          <a:lstStyle/>
          <a:p>
            <a:pPr>
              <a:lnSpc>
                <a:spcPts val="1500"/>
              </a:lnSpc>
            </a:pPr>
            <a:r>
              <a:rPr lang="en-US" altLang="zh-CN" sz="1405" dirty="0">
                <a:solidFill>
                  <a:srgbClr val="595757"/>
                </a:solidFill>
                <a:latin typeface="Wingdings" panose="05000000000000000000" pitchFamily="18" charset="0"/>
                <a:cs typeface="Wingdings" panose="05000000000000000000" pitchFamily="18" charset="0"/>
              </a:rPr>
              <a:t></a:t>
            </a:r>
          </a:p>
        </p:txBody>
      </p:sp>
      <p:sp>
        <p:nvSpPr>
          <p:cNvPr id="10" name="TextBox 1"/>
          <p:cNvSpPr txBox="1"/>
          <p:nvPr/>
        </p:nvSpPr>
        <p:spPr>
          <a:xfrm>
            <a:off x="1219200" y="3695700"/>
            <a:ext cx="37338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渠道或合作关系的拓展，说明里程碑和时间计划</a:t>
            </a:r>
          </a:p>
        </p:txBody>
      </p:sp>
      <p:sp>
        <p:nvSpPr>
          <p:cNvPr id="11" name="TextBox 1"/>
          <p:cNvSpPr txBox="1"/>
          <p:nvPr/>
        </p:nvSpPr>
        <p:spPr>
          <a:xfrm>
            <a:off x="889000" y="4013200"/>
            <a:ext cx="33147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Wingdings" panose="05000000000000000000" pitchFamily="18" charset="0"/>
                <a:cs typeface="Wingdings" panose="05000000000000000000"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内部需要完成的变革，并说明时间计划</a:t>
            </a:r>
          </a:p>
        </p:txBody>
      </p:sp>
      <p:sp>
        <p:nvSpPr>
          <p:cNvPr id="12" name="日期占位符 1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933188" y="1231391"/>
            <a:ext cx="3971544" cy="826008"/>
          </a:xfrm>
          <a:custGeom>
            <a:avLst/>
            <a:gdLst>
              <a:gd name="connsiteX0" fmla="*/ 0 w 3971544"/>
              <a:gd name="connsiteY0" fmla="*/ 0 h 826008"/>
              <a:gd name="connsiteX1" fmla="*/ 0 w 3971544"/>
              <a:gd name="connsiteY1" fmla="*/ 826008 h 826008"/>
              <a:gd name="connsiteX2" fmla="*/ 3971543 w 3971544"/>
              <a:gd name="connsiteY2" fmla="*/ 826008 h 826008"/>
              <a:gd name="connsiteX3" fmla="*/ 3971543 w 3971544"/>
              <a:gd name="connsiteY3" fmla="*/ 0 h 826008"/>
              <a:gd name="connsiteX4" fmla="*/ 0 w 3971544"/>
              <a:gd name="connsiteY4" fmla="*/ 0 h 8260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71544" h="826008">
                <a:moveTo>
                  <a:pt x="0" y="0"/>
                </a:moveTo>
                <a:lnTo>
                  <a:pt x="0" y="826008"/>
                </a:lnTo>
                <a:lnTo>
                  <a:pt x="3971543" y="826008"/>
                </a:lnTo>
                <a:lnTo>
                  <a:pt x="3971543" y="0"/>
                </a:lnTo>
                <a:lnTo>
                  <a:pt x="0" y="0"/>
                </a:lnTo>
              </a:path>
            </a:pathLst>
          </a:custGeom>
          <a:solidFill>
            <a:srgbClr val="FFFF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57200" y="228600"/>
            <a:ext cx="74041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业务战略制定第3步:定义每个细分市场价值定位</a:t>
            </a:r>
          </a:p>
        </p:txBody>
      </p:sp>
      <p:sp>
        <p:nvSpPr>
          <p:cNvPr id="6" name="TextBox 1"/>
          <p:cNvSpPr txBox="1"/>
          <p:nvPr/>
        </p:nvSpPr>
        <p:spPr>
          <a:xfrm>
            <a:off x="546100" y="1371600"/>
            <a:ext cx="4318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回答“我为什么要向你购买？”的问题</a:t>
            </a:r>
          </a:p>
        </p:txBody>
      </p:sp>
      <p:sp>
        <p:nvSpPr>
          <p:cNvPr id="7" name="TextBox 1"/>
          <p:cNvSpPr txBox="1"/>
          <p:nvPr/>
        </p:nvSpPr>
        <p:spPr>
          <a:xfrm>
            <a:off x="469900" y="2387600"/>
            <a:ext cx="7810500" cy="3784600"/>
          </a:xfrm>
          <a:prstGeom prst="rect">
            <a:avLst/>
          </a:prstGeom>
          <a:noFill/>
        </p:spPr>
        <p:txBody>
          <a:bodyPr wrap="none" lIns="0" tIns="0" rIns="0" rtlCol="0">
            <a:spAutoFit/>
          </a:bodyPr>
          <a:lstStyle/>
          <a:p>
            <a:pPr>
              <a:lnSpc>
                <a:spcPts val="2000"/>
              </a:lnSpc>
              <a:tabLst>
                <a:tab pos="76200" algn="l"/>
                <a:tab pos="508000" algn="l"/>
                <a:tab pos="533400" algn="l"/>
                <a:tab pos="1181100" algn="l"/>
              </a:tabLst>
            </a:pPr>
            <a:r>
              <a:rPr lang="en-US" altLang="zh-CN" dirty="0"/>
              <a:t>	</a:t>
            </a:r>
            <a:r>
              <a:rPr lang="en-US" altLang="zh-CN" sz="1595" dirty="0">
                <a:solidFill>
                  <a:srgbClr val="C00000"/>
                </a:solidFill>
                <a:latin typeface="Microsoft YaHei UI" panose="020B0503020204020204" pitchFamily="18" charset="-122"/>
                <a:cs typeface="Microsoft YaHei UI" panose="020B0503020204020204" pitchFamily="18" charset="-122"/>
              </a:rPr>
              <a:t>确定总体的价值定位</a:t>
            </a:r>
          </a:p>
          <a:p>
            <a:pPr>
              <a:lnSpc>
                <a:spcPts val="1900"/>
              </a:lnSpc>
              <a:tabLst>
                <a:tab pos="76200" algn="l"/>
                <a:tab pos="508000" algn="l"/>
                <a:tab pos="533400" algn="l"/>
                <a:tab pos="1181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–“我为什么要向你购买？”：目标客户；需求；提供什么类型产品；关键利益是</a:t>
            </a:r>
          </a:p>
          <a:p>
            <a:pPr>
              <a:lnSpc>
                <a:spcPts val="1800"/>
              </a:lnSpc>
              <a:tabLst>
                <a:tab pos="76200" algn="l"/>
                <a:tab pos="508000" algn="l"/>
                <a:tab pos="533400" algn="l"/>
                <a:tab pos="11811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什么；</a:t>
            </a:r>
            <a:r>
              <a:rPr lang="en-US" altLang="zh-CN" sz="1595" dirty="0">
                <a:latin typeface="Times New Roman" panose="02020603050405020304" pitchFamily="18" charset="0"/>
                <a:cs typeface="Times New Roman" panose="02020603050405020304" pitchFamily="18" charset="0"/>
              </a:rPr>
              <a:t>  </a:t>
            </a:r>
            <a:r>
              <a:rPr lang="en-US" altLang="zh-CN" sz="1595" dirty="0">
                <a:solidFill>
                  <a:srgbClr val="000000"/>
                </a:solidFill>
                <a:latin typeface="Microsoft YaHei UI" panose="020B0503020204020204" pitchFamily="18" charset="-122"/>
                <a:cs typeface="Microsoft YaHei UI" panose="020B0503020204020204" pitchFamily="18" charset="-122"/>
              </a:rPr>
              <a:t>和对手相比的差异性</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76200" algn="l"/>
                <a:tab pos="508000" algn="l"/>
                <a:tab pos="533400" algn="l"/>
                <a:tab pos="1181100" algn="l"/>
              </a:tabLst>
            </a:pPr>
            <a:r>
              <a:rPr lang="en-US" altLang="zh-CN" dirty="0"/>
              <a:t>	</a:t>
            </a:r>
            <a:r>
              <a:rPr lang="en-US" altLang="zh-CN" sz="1595" dirty="0">
                <a:solidFill>
                  <a:srgbClr val="C00000"/>
                </a:solidFill>
                <a:latin typeface="Microsoft YaHei UI" panose="020B0503020204020204" pitchFamily="18" charset="-122"/>
                <a:cs typeface="Microsoft YaHei UI" panose="020B0503020204020204" pitchFamily="18" charset="-122"/>
              </a:rPr>
              <a:t>树立品牌</a:t>
            </a:r>
          </a:p>
          <a:p>
            <a:pPr>
              <a:lnSpc>
                <a:spcPts val="2500"/>
              </a:lnSpc>
              <a:tabLst>
                <a:tab pos="76200" algn="l"/>
                <a:tab pos="508000" algn="l"/>
                <a:tab pos="533400" algn="l"/>
                <a:tab pos="1181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–营销的艺术＝树立品牌的艺术。</a:t>
            </a:r>
          </a:p>
          <a:p>
            <a:pPr>
              <a:lnSpc>
                <a:spcPts val="2600"/>
              </a:lnSpc>
              <a:tabLst>
                <a:tab pos="76200" algn="l"/>
                <a:tab pos="508000" algn="l"/>
                <a:tab pos="533400" algn="l"/>
                <a:tab pos="1181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–除名称外，还要考虑：</a:t>
            </a:r>
          </a:p>
          <a:p>
            <a:pPr>
              <a:lnSpc>
                <a:spcPts val="2500"/>
              </a:lnSpc>
              <a:tabLst>
                <a:tab pos="76200" algn="l"/>
                <a:tab pos="508000" algn="l"/>
                <a:tab pos="533400" algn="l"/>
                <a:tab pos="1181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品牌名称的意思是什么？</a:t>
            </a:r>
          </a:p>
          <a:p>
            <a:pPr>
              <a:lnSpc>
                <a:spcPts val="2500"/>
              </a:lnSpc>
              <a:tabLst>
                <a:tab pos="76200" algn="l"/>
                <a:tab pos="508000" algn="l"/>
                <a:tab pos="533400" algn="l"/>
                <a:tab pos="1181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它会唤起哪些联想、行动和期望？</a:t>
            </a:r>
          </a:p>
          <a:p>
            <a:pPr>
              <a:lnSpc>
                <a:spcPts val="2600"/>
              </a:lnSpc>
              <a:tabLst>
                <a:tab pos="76200" algn="l"/>
                <a:tab pos="508000" algn="l"/>
                <a:tab pos="533400" algn="l"/>
                <a:tab pos="11811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它会引起何种程度的偏好？</a:t>
            </a:r>
          </a:p>
          <a:p>
            <a:pPr>
              <a:lnSpc>
                <a:spcPts val="1000"/>
              </a:lnSpc>
            </a:pPr>
            <a:endParaRPr lang="en-US" altLang="zh-CN" dirty="0"/>
          </a:p>
          <a:p>
            <a:pPr>
              <a:lnSpc>
                <a:spcPts val="2600"/>
              </a:lnSpc>
              <a:tabLst>
                <a:tab pos="76200" algn="l"/>
                <a:tab pos="508000" algn="l"/>
                <a:tab pos="533400" algn="l"/>
                <a:tab pos="1181100" algn="l"/>
              </a:tabLst>
            </a:pPr>
            <a:r>
              <a:rPr lang="en-US" altLang="zh-CN" sz="1595" dirty="0">
                <a:solidFill>
                  <a:srgbClr val="C00000"/>
                </a:solidFill>
                <a:latin typeface="Microsoft YaHei UI" panose="020B0503020204020204" pitchFamily="18" charset="-122"/>
                <a:cs typeface="Microsoft YaHei UI" panose="020B0503020204020204" pitchFamily="18" charset="-122"/>
              </a:rPr>
              <a:t>品牌的知名度、美誉度和忠诚度。对快速消费品，重复购买率是关键！</a:t>
            </a:r>
          </a:p>
          <a:p>
            <a:pPr>
              <a:lnSpc>
                <a:spcPts val="2400"/>
              </a:lnSpc>
              <a:tabLst>
                <a:tab pos="76200" algn="l"/>
                <a:tab pos="508000" algn="l"/>
                <a:tab pos="533400" algn="l"/>
                <a:tab pos="1181100" algn="l"/>
              </a:tabLst>
            </a:pPr>
            <a:r>
              <a:rPr lang="en-US" altLang="zh-CN" sz="1600" dirty="0">
                <a:solidFill>
                  <a:srgbClr val="C00000"/>
                </a:solidFill>
                <a:latin typeface="Microsoft YaHei UI" panose="020B0503020204020204" pitchFamily="18" charset="-122"/>
                <a:cs typeface="Microsoft YaHei UI" panose="020B0503020204020204" pitchFamily="18" charset="-122"/>
              </a:rPr>
              <a:t>对工业品，成功案例和样板点是关键！</a:t>
            </a:r>
          </a:p>
        </p:txBody>
      </p:sp>
      <p:sp>
        <p:nvSpPr>
          <p:cNvPr id="8" name="TextBox 1"/>
          <p:cNvSpPr txBox="1"/>
          <p:nvPr/>
        </p:nvSpPr>
        <p:spPr>
          <a:xfrm>
            <a:off x="5016500" y="1282700"/>
            <a:ext cx="3644900" cy="7366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定位是设计公司的市场提供物和形象，使</a:t>
            </a:r>
          </a:p>
          <a:p>
            <a:pPr>
              <a:lnSpc>
                <a:spcPts val="1900"/>
              </a:lnSpc>
            </a:pPr>
            <a:r>
              <a:rPr lang="en-US" altLang="zh-CN" sz="1595" dirty="0">
                <a:solidFill>
                  <a:srgbClr val="000000"/>
                </a:solidFill>
                <a:latin typeface="Microsoft YaHei UI" panose="020B0503020204020204" pitchFamily="18" charset="-122"/>
                <a:cs typeface="Microsoft YaHei UI" panose="020B0503020204020204" pitchFamily="18" charset="-122"/>
              </a:rPr>
              <a:t>其能在目标顾客心目中占据一个独特的、</a:t>
            </a:r>
          </a:p>
          <a:p>
            <a:pPr>
              <a:lnSpc>
                <a:spcPts val="1800"/>
              </a:lnSpc>
            </a:pPr>
            <a:r>
              <a:rPr lang="en-US" altLang="zh-CN" sz="1595" dirty="0">
                <a:solidFill>
                  <a:srgbClr val="000000"/>
                </a:solidFill>
                <a:latin typeface="Microsoft YaHei UI" panose="020B0503020204020204" pitchFamily="18" charset="-122"/>
                <a:cs typeface="Microsoft YaHei UI" panose="020B0503020204020204" pitchFamily="18" charset="-122"/>
              </a:rPr>
              <a:t>有价值的位置的行动。——科特勒</a:t>
            </a:r>
          </a:p>
        </p:txBody>
      </p:sp>
      <p:sp>
        <p:nvSpPr>
          <p:cNvPr id="5" name="日期占位符 4"/>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330200"/>
            <a:ext cx="32512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市场管理流程角色</a:t>
            </a:r>
          </a:p>
        </p:txBody>
      </p:sp>
      <p:sp>
        <p:nvSpPr>
          <p:cNvPr id="5" name="TextBox 1"/>
          <p:cNvSpPr txBox="1"/>
          <p:nvPr/>
        </p:nvSpPr>
        <p:spPr>
          <a:xfrm>
            <a:off x="406400" y="1155700"/>
            <a:ext cx="1892300" cy="215900"/>
          </a:xfrm>
          <a:prstGeom prst="rect">
            <a:avLst/>
          </a:prstGeom>
          <a:noFill/>
        </p:spPr>
        <p:txBody>
          <a:bodyPr wrap="none" lIns="0" tIns="0" rIns="0" rtlCol="0">
            <a:spAutoFit/>
          </a:bodyPr>
          <a:lstStyle/>
          <a:p>
            <a:pPr>
              <a:lnSpc>
                <a:spcPts val="1700"/>
              </a:lnSpc>
            </a:pPr>
            <a:r>
              <a:rPr lang="en-US" altLang="zh-CN" sz="1405" dirty="0">
                <a:solidFill>
                  <a:srgbClr val="595757"/>
                </a:solidFill>
                <a:latin typeface="Microsoft YaHei UI" panose="020B0503020204020204" pitchFamily="18" charset="-122"/>
                <a:cs typeface="Microsoft YaHei UI" panose="020B0503020204020204" pitchFamily="18" charset="-122"/>
              </a:rPr>
              <a:t>市场分析（MA）的角色</a:t>
            </a:r>
          </a:p>
        </p:txBody>
      </p:sp>
      <p:sp>
        <p:nvSpPr>
          <p:cNvPr id="6" name="TextBox 1"/>
          <p:cNvSpPr txBox="1"/>
          <p:nvPr/>
        </p:nvSpPr>
        <p:spPr>
          <a:xfrm>
            <a:off x="406400" y="1549400"/>
            <a:ext cx="1739900" cy="190500"/>
          </a:xfrm>
          <a:prstGeom prst="rect">
            <a:avLst/>
          </a:prstGeom>
          <a:noFill/>
        </p:spPr>
        <p:txBody>
          <a:bodyPr wrap="none" lIns="0" tIns="0" rIns="0" rtlCol="0">
            <a:spAutoFit/>
          </a:bodyPr>
          <a:lstStyle/>
          <a:p>
            <a:pPr>
              <a:lnSpc>
                <a:spcPts val="1500"/>
              </a:lnSpc>
            </a:pPr>
            <a:r>
              <a:rPr lang="en-US" altLang="zh-CN" sz="1200" u="sng" dirty="0">
                <a:solidFill>
                  <a:srgbClr val="000000"/>
                </a:solidFill>
                <a:latin typeface="Microsoft YaHei UI" panose="020B0503020204020204" pitchFamily="18" charset="-122"/>
                <a:cs typeface="Microsoft YaHei UI" panose="020B0503020204020204" pitchFamily="18" charset="-122"/>
              </a:rPr>
              <a:t>销售渠道/ 业务伙伴角色：</a:t>
            </a:r>
          </a:p>
        </p:txBody>
      </p:sp>
      <p:sp>
        <p:nvSpPr>
          <p:cNvPr id="7" name="TextBox 1"/>
          <p:cNvSpPr txBox="1"/>
          <p:nvPr/>
        </p:nvSpPr>
        <p:spPr>
          <a:xfrm>
            <a:off x="406400" y="1765300"/>
            <a:ext cx="7442200" cy="9144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接触销售渠道和业务伙伴，了解对他们客户对解决方案的需求，并将这些需求反馈给PMT，作为PDT的输入。</a:t>
            </a:r>
          </a:p>
          <a:p>
            <a:pPr>
              <a:lnSpc>
                <a:spcPts val="14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制定并执行计划，将产品作为销售渠道和业务伙伴解决方案的一部分。</a:t>
            </a:r>
          </a:p>
          <a:p>
            <a:pPr>
              <a:lnSpc>
                <a:spcPts val="14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开发营销项目来协助渠道销售活动。</a:t>
            </a:r>
          </a:p>
          <a:p>
            <a:pPr>
              <a:lnSpc>
                <a:spcPts val="1000"/>
              </a:lnSpc>
            </a:pPr>
            <a:endParaRPr lang="en-US" altLang="zh-CN" dirty="0"/>
          </a:p>
          <a:p>
            <a:pPr>
              <a:lnSpc>
                <a:spcPts val="1800"/>
              </a:lnSpc>
            </a:pPr>
            <a:r>
              <a:rPr lang="en-US" altLang="zh-CN" sz="1200" u="sng" dirty="0">
                <a:solidFill>
                  <a:srgbClr val="000000"/>
                </a:solidFill>
                <a:latin typeface="Microsoft YaHei UI" panose="020B0503020204020204" pitchFamily="18" charset="-122"/>
                <a:cs typeface="Microsoft YaHei UI" panose="020B0503020204020204" pitchFamily="18" charset="-122"/>
              </a:rPr>
              <a:t>解决方案开发角色：</a:t>
            </a:r>
          </a:p>
        </p:txBody>
      </p:sp>
      <p:sp>
        <p:nvSpPr>
          <p:cNvPr id="8" name="TextBox 1"/>
          <p:cNvSpPr txBox="1"/>
          <p:nvPr/>
        </p:nvSpPr>
        <p:spPr>
          <a:xfrm>
            <a:off x="406400" y="2667000"/>
            <a:ext cx="7772400" cy="5588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与XX产品线和业务项目的接口。了解它们的客户对解决方案的需求，并将这些需求反馈给PMT，作为PDT的输入。</a:t>
            </a:r>
          </a:p>
          <a:p>
            <a:pPr>
              <a:lnSpc>
                <a:spcPts val="14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制定和执行计划，将XX产品作为项目解决方案的一部分。</a:t>
            </a:r>
          </a:p>
          <a:p>
            <a:pPr>
              <a:lnSpc>
                <a:spcPts val="14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开发营销项目来支持业务项目的销售活动。</a:t>
            </a:r>
          </a:p>
        </p:txBody>
      </p:sp>
      <p:sp>
        <p:nvSpPr>
          <p:cNvPr id="9" name="TextBox 1"/>
          <p:cNvSpPr txBox="1"/>
          <p:nvPr/>
        </p:nvSpPr>
        <p:spPr>
          <a:xfrm>
            <a:off x="406400" y="3213100"/>
            <a:ext cx="4584700" cy="5588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与产品线合作，制定多产品解决方案，并将需求反馈给组合团队。</a:t>
            </a:r>
          </a:p>
          <a:p>
            <a:pPr>
              <a:lnSpc>
                <a:spcPts val="1000"/>
              </a:lnSpc>
            </a:pPr>
            <a:endParaRPr lang="en-US" altLang="zh-CN" dirty="0"/>
          </a:p>
          <a:p>
            <a:pPr>
              <a:lnSpc>
                <a:spcPts val="1800"/>
              </a:lnSpc>
            </a:pPr>
            <a:r>
              <a:rPr lang="en-US" altLang="zh-CN" sz="1200" u="sng" dirty="0">
                <a:solidFill>
                  <a:srgbClr val="000000"/>
                </a:solidFill>
                <a:latin typeface="Microsoft YaHei UI" panose="020B0503020204020204" pitchFamily="18" charset="-122"/>
                <a:cs typeface="Microsoft YaHei UI" panose="020B0503020204020204" pitchFamily="18" charset="-122"/>
              </a:rPr>
              <a:t>联盟发展角色</a:t>
            </a:r>
          </a:p>
        </p:txBody>
      </p:sp>
      <p:sp>
        <p:nvSpPr>
          <p:cNvPr id="10" name="TextBox 1"/>
          <p:cNvSpPr txBox="1"/>
          <p:nvPr/>
        </p:nvSpPr>
        <p:spPr>
          <a:xfrm>
            <a:off x="406400" y="3759200"/>
            <a:ext cx="2603500" cy="3683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列出可以合作的公司，并结成联盟。</a:t>
            </a:r>
          </a:p>
          <a:p>
            <a:pPr>
              <a:lnSpc>
                <a:spcPts val="14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管理与所确定的公司间的所有活动。</a:t>
            </a:r>
          </a:p>
        </p:txBody>
      </p:sp>
      <p:sp>
        <p:nvSpPr>
          <p:cNvPr id="11" name="TextBox 1"/>
          <p:cNvSpPr txBox="1"/>
          <p:nvPr/>
        </p:nvSpPr>
        <p:spPr>
          <a:xfrm>
            <a:off x="406400" y="4114800"/>
            <a:ext cx="45847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制定战略和举措，结成联盟，来应付其他公司的销售和营销活动。</a:t>
            </a:r>
          </a:p>
        </p:txBody>
      </p:sp>
      <p:sp>
        <p:nvSpPr>
          <p:cNvPr id="12" name="TextBox 1"/>
          <p:cNvSpPr txBox="1"/>
          <p:nvPr/>
        </p:nvSpPr>
        <p:spPr>
          <a:xfrm>
            <a:off x="406400" y="4305300"/>
            <a:ext cx="5537200" cy="5588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（同PMT）确定XX组合产品应测试并认证的相关的内部和外部硬件和软件平台。</a:t>
            </a:r>
          </a:p>
          <a:p>
            <a:pPr>
              <a:lnSpc>
                <a:spcPts val="1000"/>
              </a:lnSpc>
            </a:pPr>
            <a:endParaRPr lang="en-US" altLang="zh-CN" dirty="0"/>
          </a:p>
          <a:p>
            <a:pPr>
              <a:lnSpc>
                <a:spcPts val="1800"/>
              </a:lnSpc>
            </a:pPr>
            <a:r>
              <a:rPr lang="en-US" altLang="zh-CN" sz="1200" u="sng" dirty="0">
                <a:solidFill>
                  <a:srgbClr val="000000"/>
                </a:solidFill>
                <a:latin typeface="Microsoft YaHei UI" panose="020B0503020204020204" pitchFamily="18" charset="-122"/>
                <a:cs typeface="Microsoft YaHei UI" panose="020B0503020204020204" pitchFamily="18" charset="-122"/>
              </a:rPr>
              <a:t>计划员角色：</a:t>
            </a:r>
          </a:p>
        </p:txBody>
      </p:sp>
      <p:sp>
        <p:nvSpPr>
          <p:cNvPr id="13" name="TextBox 1"/>
          <p:cNvSpPr txBox="1"/>
          <p:nvPr/>
        </p:nvSpPr>
        <p:spPr>
          <a:xfrm>
            <a:off x="406400" y="4838700"/>
            <a:ext cx="19939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规划产品的系统管理需求。</a:t>
            </a:r>
          </a:p>
        </p:txBody>
      </p:sp>
      <p:sp>
        <p:nvSpPr>
          <p:cNvPr id="14" name="TextBox 1"/>
          <p:cNvSpPr txBox="1"/>
          <p:nvPr/>
        </p:nvSpPr>
        <p:spPr>
          <a:xfrm>
            <a:off x="406400" y="5041900"/>
            <a:ext cx="2908300" cy="5588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dirty="0">
                <a:solidFill>
                  <a:srgbClr val="000000"/>
                </a:solidFill>
                <a:latin typeface="Microsoft YaHei UI" panose="020B0503020204020204" pitchFamily="18" charset="-122"/>
                <a:cs typeface="Microsoft YaHei UI" panose="020B0503020204020204" pitchFamily="18" charset="-122"/>
              </a:rPr>
              <a:t>研发和其他产品线及供应商之间的接口。</a:t>
            </a:r>
          </a:p>
          <a:p>
            <a:pPr>
              <a:lnSpc>
                <a:spcPts val="1000"/>
              </a:lnSpc>
            </a:pPr>
            <a:endParaRPr lang="en-US" altLang="zh-CN" dirty="0"/>
          </a:p>
          <a:p>
            <a:pPr>
              <a:lnSpc>
                <a:spcPts val="1800"/>
              </a:lnSpc>
            </a:pPr>
            <a:r>
              <a:rPr lang="en-US" altLang="zh-CN" sz="1200" u="sng" dirty="0">
                <a:solidFill>
                  <a:srgbClr val="000000"/>
                </a:solidFill>
                <a:latin typeface="Microsoft YaHei UI" panose="020B0503020204020204" pitchFamily="18" charset="-122"/>
                <a:cs typeface="Microsoft YaHei UI" panose="020B0503020204020204" pitchFamily="18" charset="-122"/>
              </a:rPr>
              <a:t>技术角色：</a:t>
            </a:r>
          </a:p>
        </p:txBody>
      </p:sp>
      <p:sp>
        <p:nvSpPr>
          <p:cNvPr id="15" name="TextBox 1"/>
          <p:cNvSpPr txBox="1"/>
          <p:nvPr/>
        </p:nvSpPr>
        <p:spPr>
          <a:xfrm>
            <a:off x="406400" y="5575300"/>
            <a:ext cx="13716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技术需求和新技术。</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09600" y="342900"/>
            <a:ext cx="3911600" cy="444500"/>
          </a:xfrm>
          <a:prstGeom prst="rect">
            <a:avLst/>
          </a:prstGeom>
          <a:noFill/>
        </p:spPr>
        <p:txBody>
          <a:bodyPr wrap="none" lIns="0" tIns="0" rIns="0" rtlCol="0">
            <a:spAutoFit/>
          </a:bodyPr>
          <a:lstStyle/>
          <a:p>
            <a:pPr>
              <a:lnSpc>
                <a:spcPts val="3500"/>
              </a:lnSpc>
            </a:pPr>
            <a:r>
              <a:rPr lang="en-US" altLang="zh-CN" sz="2800" dirty="0">
                <a:solidFill>
                  <a:srgbClr val="C00000"/>
                </a:solidFill>
                <a:latin typeface="Microsoft YaHei UI" panose="020B0503020204020204" pitchFamily="18" charset="-122"/>
                <a:cs typeface="Microsoft YaHei UI" panose="020B0503020204020204" pitchFamily="18" charset="-122"/>
              </a:rPr>
              <a:t>价值定位描述的一般格式</a:t>
            </a:r>
          </a:p>
        </p:txBody>
      </p:sp>
      <p:sp>
        <p:nvSpPr>
          <p:cNvPr id="5" name="TextBox 1"/>
          <p:cNvSpPr txBox="1"/>
          <p:nvPr/>
        </p:nvSpPr>
        <p:spPr>
          <a:xfrm>
            <a:off x="609600" y="1371600"/>
            <a:ext cx="6172200" cy="279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价值定位应该回答客户这个问题“我为什么应该向你购买？”</a:t>
            </a:r>
          </a:p>
        </p:txBody>
      </p:sp>
      <p:sp>
        <p:nvSpPr>
          <p:cNvPr id="6" name="TextBox 1"/>
          <p:cNvSpPr txBox="1"/>
          <p:nvPr/>
        </p:nvSpPr>
        <p:spPr>
          <a:xfrm>
            <a:off x="609600" y="2209800"/>
            <a:ext cx="2108200" cy="698500"/>
          </a:xfrm>
          <a:prstGeom prst="rect">
            <a:avLst/>
          </a:prstGeom>
          <a:noFill/>
        </p:spPr>
        <p:txBody>
          <a:bodyPr wrap="none" lIns="0" tIns="0" rIns="0" rtlCol="0">
            <a:spAutoFit/>
          </a:bodyPr>
          <a:lstStyle/>
          <a:p>
            <a:pPr>
              <a:lnSpc>
                <a:spcPts val="2300"/>
              </a:lnSpc>
            </a:pPr>
            <a:r>
              <a:rPr lang="en-US" altLang="zh-CN" sz="1800" dirty="0">
                <a:solidFill>
                  <a:srgbClr val="000000"/>
                </a:solidFill>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为谁（目标客户）</a:t>
            </a:r>
          </a:p>
          <a:p>
            <a:pPr>
              <a:lnSpc>
                <a:spcPts val="3200"/>
              </a:lnSpc>
            </a:pPr>
            <a:r>
              <a:rPr lang="en-US" altLang="zh-CN" sz="1800" dirty="0">
                <a:solidFill>
                  <a:srgbClr val="000000"/>
                </a:solidFill>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需要什么（需求）</a:t>
            </a:r>
          </a:p>
        </p:txBody>
      </p:sp>
      <p:sp>
        <p:nvSpPr>
          <p:cNvPr id="7" name="TextBox 1"/>
          <p:cNvSpPr txBox="1"/>
          <p:nvPr/>
        </p:nvSpPr>
        <p:spPr>
          <a:xfrm>
            <a:off x="609600" y="3048000"/>
            <a:ext cx="2794000" cy="1104900"/>
          </a:xfrm>
          <a:prstGeom prst="rect">
            <a:avLst/>
          </a:prstGeom>
          <a:noFill/>
        </p:spPr>
        <p:txBody>
          <a:bodyPr wrap="none" lIns="0" tIns="0" rIns="0" rtlCol="0">
            <a:spAutoFit/>
          </a:bodyPr>
          <a:lstStyle/>
          <a:p>
            <a:pPr>
              <a:lnSpc>
                <a:spcPts val="2300"/>
              </a:lnSpc>
            </a:pPr>
            <a:r>
              <a:rPr lang="en-US" altLang="zh-CN" sz="1800" dirty="0">
                <a:solidFill>
                  <a:srgbClr val="000000"/>
                </a:solidFill>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提供什么（产品名称）</a:t>
            </a:r>
          </a:p>
          <a:p>
            <a:pPr>
              <a:lnSpc>
                <a:spcPts val="3200"/>
              </a:lnSpc>
            </a:pPr>
            <a:r>
              <a:rPr lang="en-US" altLang="zh-CN" sz="1800" dirty="0">
                <a:solidFill>
                  <a:srgbClr val="000000"/>
                </a:solidFill>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该产品属于某种（类型）</a:t>
            </a:r>
          </a:p>
          <a:p>
            <a:pPr>
              <a:lnSpc>
                <a:spcPts val="3200"/>
              </a:lnSpc>
            </a:pPr>
            <a:r>
              <a:rPr lang="en-US" altLang="zh-CN" sz="1800" dirty="0">
                <a:solidFill>
                  <a:srgbClr val="000000"/>
                </a:solidFill>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能够提供（关键利益）</a:t>
            </a:r>
          </a:p>
        </p:txBody>
      </p:sp>
      <p:sp>
        <p:nvSpPr>
          <p:cNvPr id="8" name="TextBox 1"/>
          <p:cNvSpPr txBox="1"/>
          <p:nvPr/>
        </p:nvSpPr>
        <p:spPr>
          <a:xfrm>
            <a:off x="609600" y="4254500"/>
            <a:ext cx="3251200" cy="292100"/>
          </a:xfrm>
          <a:prstGeom prst="rect">
            <a:avLst/>
          </a:prstGeom>
          <a:noFill/>
        </p:spPr>
        <p:txBody>
          <a:bodyPr wrap="none" lIns="0" tIns="0" rIns="0" rtlCol="0">
            <a:spAutoFit/>
          </a:bodyPr>
          <a:lstStyle/>
          <a:p>
            <a:pPr>
              <a:lnSpc>
                <a:spcPts val="2300"/>
              </a:lnSpc>
            </a:pPr>
            <a:r>
              <a:rPr lang="en-US" altLang="zh-CN" sz="1800" dirty="0">
                <a:solidFill>
                  <a:srgbClr val="000000"/>
                </a:solidFill>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不像（主要的竞争替代产品）</a:t>
            </a:r>
          </a:p>
        </p:txBody>
      </p:sp>
      <p:sp>
        <p:nvSpPr>
          <p:cNvPr id="9" name="TextBox 1"/>
          <p:cNvSpPr txBox="1"/>
          <p:nvPr/>
        </p:nvSpPr>
        <p:spPr>
          <a:xfrm>
            <a:off x="609600" y="4673600"/>
            <a:ext cx="3937000" cy="292100"/>
          </a:xfrm>
          <a:prstGeom prst="rect">
            <a:avLst/>
          </a:prstGeom>
          <a:noFill/>
        </p:spPr>
        <p:txBody>
          <a:bodyPr wrap="none" lIns="0" tIns="0" rIns="0" rtlCol="0">
            <a:spAutoFit/>
          </a:bodyPr>
          <a:lstStyle/>
          <a:p>
            <a:pPr>
              <a:lnSpc>
                <a:spcPts val="2300"/>
              </a:lnSpc>
            </a:pPr>
            <a:r>
              <a:rPr lang="en-US" altLang="zh-CN" sz="1800" dirty="0">
                <a:solidFill>
                  <a:srgbClr val="000000"/>
                </a:solidFill>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Microsoft YaHei UI" panose="020B0503020204020204" pitchFamily="18" charset="-122"/>
                <a:cs typeface="Microsoft YaHei UI" panose="020B0503020204020204" pitchFamily="18" charset="-122"/>
              </a:rPr>
              <a:t>我们的产品具有（主要差异性特征）</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609340" y="3632454"/>
            <a:ext cx="532384" cy="51815"/>
          </a:xfrm>
          <a:custGeom>
            <a:avLst/>
            <a:gdLst>
              <a:gd name="connsiteX0" fmla="*/ 12953 w 532384"/>
              <a:gd name="connsiteY0" fmla="*/ 12953 h 51815"/>
              <a:gd name="connsiteX1" fmla="*/ 519429 w 532384"/>
              <a:gd name="connsiteY1" fmla="*/ 12953 h 51815"/>
            </a:gdLst>
            <a:ahLst/>
            <a:cxnLst>
              <a:cxn ang="0">
                <a:pos x="connsiteX0" y="connsiteY0"/>
              </a:cxn>
              <a:cxn ang="1">
                <a:pos x="connsiteX1" y="connsiteY1"/>
              </a:cxn>
            </a:cxnLst>
            <a:rect l="l" t="t" r="r" b="b"/>
            <a:pathLst>
              <a:path w="532384" h="51815">
                <a:moveTo>
                  <a:pt x="12953" y="12953"/>
                </a:moveTo>
                <a:lnTo>
                  <a:pt x="519429" y="12953"/>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749820" y="1620011"/>
            <a:ext cx="3261347" cy="1950720"/>
          </a:xfrm>
          <a:custGeom>
            <a:avLst/>
            <a:gdLst>
              <a:gd name="connsiteX0" fmla="*/ 6350 w 3261347"/>
              <a:gd name="connsiteY0" fmla="*/ 6350 h 1950720"/>
              <a:gd name="connsiteX1" fmla="*/ 6350 w 3261347"/>
              <a:gd name="connsiteY1" fmla="*/ 1944370 h 1950720"/>
              <a:gd name="connsiteX2" fmla="*/ 3254997 w 3261347"/>
              <a:gd name="connsiteY2" fmla="*/ 1944370 h 1950720"/>
              <a:gd name="connsiteX3" fmla="*/ 3254997 w 3261347"/>
              <a:gd name="connsiteY3" fmla="*/ 6350 h 1950720"/>
              <a:gd name="connsiteX4" fmla="*/ 6350 w 3261347"/>
              <a:gd name="connsiteY4" fmla="*/ 6350 h 19507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61347" h="1950720">
                <a:moveTo>
                  <a:pt x="6350" y="6350"/>
                </a:moveTo>
                <a:lnTo>
                  <a:pt x="6350" y="1944370"/>
                </a:lnTo>
                <a:lnTo>
                  <a:pt x="3254997" y="1944370"/>
                </a:lnTo>
                <a:lnTo>
                  <a:pt x="3254997"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745236" y="3649979"/>
            <a:ext cx="2887979" cy="242316"/>
          </a:xfrm>
          <a:custGeom>
            <a:avLst/>
            <a:gdLst>
              <a:gd name="connsiteX0" fmla="*/ 0 w 2887979"/>
              <a:gd name="connsiteY0" fmla="*/ 0 h 242316"/>
              <a:gd name="connsiteX1" fmla="*/ 0 w 2887979"/>
              <a:gd name="connsiteY1" fmla="*/ 242316 h 242316"/>
              <a:gd name="connsiteX2" fmla="*/ 2887979 w 2887979"/>
              <a:gd name="connsiteY2" fmla="*/ 242316 h 242316"/>
              <a:gd name="connsiteX3" fmla="*/ 2887979 w 2887979"/>
              <a:gd name="connsiteY3" fmla="*/ 0 h 242316"/>
              <a:gd name="connsiteX4" fmla="*/ 0 w 2887979"/>
              <a:gd name="connsiteY4" fmla="*/ 0 h 2423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87979" h="242316">
                <a:moveTo>
                  <a:pt x="0" y="0"/>
                </a:moveTo>
                <a:lnTo>
                  <a:pt x="0" y="242316"/>
                </a:lnTo>
                <a:lnTo>
                  <a:pt x="2887979" y="242316"/>
                </a:lnTo>
                <a:lnTo>
                  <a:pt x="2887979" y="0"/>
                </a:lnTo>
                <a:lnTo>
                  <a:pt x="0" y="0"/>
                </a:lnTo>
              </a:path>
            </a:pathLst>
          </a:custGeom>
          <a:solidFill>
            <a:srgbClr val="ECEC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745236" y="3892169"/>
            <a:ext cx="2887979" cy="294132"/>
          </a:xfrm>
          <a:custGeom>
            <a:avLst/>
            <a:gdLst>
              <a:gd name="connsiteX0" fmla="*/ 0 w 2887979"/>
              <a:gd name="connsiteY0" fmla="*/ 0 h 294132"/>
              <a:gd name="connsiteX1" fmla="*/ 0 w 2887979"/>
              <a:gd name="connsiteY1" fmla="*/ 294132 h 294132"/>
              <a:gd name="connsiteX2" fmla="*/ 2887979 w 2887979"/>
              <a:gd name="connsiteY2" fmla="*/ 294132 h 294132"/>
              <a:gd name="connsiteX3" fmla="*/ 2887979 w 2887979"/>
              <a:gd name="connsiteY3" fmla="*/ 0 h 294132"/>
              <a:gd name="connsiteX4" fmla="*/ 0 w 2887979"/>
              <a:gd name="connsiteY4" fmla="*/ 0 h 2941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87979" h="294132">
                <a:moveTo>
                  <a:pt x="0" y="0"/>
                </a:moveTo>
                <a:lnTo>
                  <a:pt x="0" y="294132"/>
                </a:lnTo>
                <a:lnTo>
                  <a:pt x="2887979" y="294132"/>
                </a:lnTo>
                <a:lnTo>
                  <a:pt x="2887979" y="0"/>
                </a:lnTo>
                <a:lnTo>
                  <a:pt x="0" y="0"/>
                </a:lnTo>
              </a:path>
            </a:pathLst>
          </a:custGeom>
          <a:solidFill>
            <a:srgbClr val="ECEC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745236" y="4186301"/>
            <a:ext cx="2887979" cy="291084"/>
          </a:xfrm>
          <a:custGeom>
            <a:avLst/>
            <a:gdLst>
              <a:gd name="connsiteX0" fmla="*/ 0 w 2887979"/>
              <a:gd name="connsiteY0" fmla="*/ 0 h 291084"/>
              <a:gd name="connsiteX1" fmla="*/ 0 w 2887979"/>
              <a:gd name="connsiteY1" fmla="*/ 291083 h 291084"/>
              <a:gd name="connsiteX2" fmla="*/ 2887979 w 2887979"/>
              <a:gd name="connsiteY2" fmla="*/ 291083 h 291084"/>
              <a:gd name="connsiteX3" fmla="*/ 2887979 w 2887979"/>
              <a:gd name="connsiteY3" fmla="*/ 0 h 291084"/>
              <a:gd name="connsiteX4" fmla="*/ 0 w 2887979"/>
              <a:gd name="connsiteY4" fmla="*/ 0 h 29108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87979" h="291084">
                <a:moveTo>
                  <a:pt x="0" y="0"/>
                </a:moveTo>
                <a:lnTo>
                  <a:pt x="0" y="291083"/>
                </a:lnTo>
                <a:lnTo>
                  <a:pt x="2887979" y="291083"/>
                </a:lnTo>
                <a:lnTo>
                  <a:pt x="2887979" y="0"/>
                </a:lnTo>
                <a:lnTo>
                  <a:pt x="0" y="0"/>
                </a:lnTo>
              </a:path>
            </a:pathLst>
          </a:custGeom>
          <a:solidFill>
            <a:srgbClr val="ECEC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745236" y="4477384"/>
            <a:ext cx="2887979" cy="291084"/>
          </a:xfrm>
          <a:custGeom>
            <a:avLst/>
            <a:gdLst>
              <a:gd name="connsiteX0" fmla="*/ 0 w 2887979"/>
              <a:gd name="connsiteY0" fmla="*/ 0 h 291084"/>
              <a:gd name="connsiteX1" fmla="*/ 0 w 2887979"/>
              <a:gd name="connsiteY1" fmla="*/ 291084 h 291084"/>
              <a:gd name="connsiteX2" fmla="*/ 2887979 w 2887979"/>
              <a:gd name="connsiteY2" fmla="*/ 291084 h 291084"/>
              <a:gd name="connsiteX3" fmla="*/ 2887979 w 2887979"/>
              <a:gd name="connsiteY3" fmla="*/ 0 h 291084"/>
              <a:gd name="connsiteX4" fmla="*/ 0 w 2887979"/>
              <a:gd name="connsiteY4" fmla="*/ 0 h 29108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87979" h="291084">
                <a:moveTo>
                  <a:pt x="0" y="0"/>
                </a:moveTo>
                <a:lnTo>
                  <a:pt x="0" y="291084"/>
                </a:lnTo>
                <a:lnTo>
                  <a:pt x="2887979" y="291084"/>
                </a:lnTo>
                <a:lnTo>
                  <a:pt x="2887979" y="0"/>
                </a:lnTo>
                <a:lnTo>
                  <a:pt x="0" y="0"/>
                </a:lnTo>
              </a:path>
            </a:pathLst>
          </a:custGeom>
          <a:solidFill>
            <a:srgbClr val="ECEC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45236" y="4768469"/>
            <a:ext cx="2887979" cy="292608"/>
          </a:xfrm>
          <a:custGeom>
            <a:avLst/>
            <a:gdLst>
              <a:gd name="connsiteX0" fmla="*/ 0 w 2887979"/>
              <a:gd name="connsiteY0" fmla="*/ 0 h 292608"/>
              <a:gd name="connsiteX1" fmla="*/ 0 w 2887979"/>
              <a:gd name="connsiteY1" fmla="*/ 292607 h 292608"/>
              <a:gd name="connsiteX2" fmla="*/ 2887979 w 2887979"/>
              <a:gd name="connsiteY2" fmla="*/ 292607 h 292608"/>
              <a:gd name="connsiteX3" fmla="*/ 2887979 w 2887979"/>
              <a:gd name="connsiteY3" fmla="*/ 0 h 292608"/>
              <a:gd name="connsiteX4" fmla="*/ 0 w 2887979"/>
              <a:gd name="connsiteY4" fmla="*/ 0 h 292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87979" h="292608">
                <a:moveTo>
                  <a:pt x="0" y="0"/>
                </a:moveTo>
                <a:lnTo>
                  <a:pt x="0" y="292607"/>
                </a:lnTo>
                <a:lnTo>
                  <a:pt x="2887979" y="292607"/>
                </a:lnTo>
                <a:lnTo>
                  <a:pt x="2887979" y="0"/>
                </a:lnTo>
                <a:lnTo>
                  <a:pt x="0" y="0"/>
                </a:lnTo>
              </a:path>
            </a:pathLst>
          </a:custGeom>
          <a:solidFill>
            <a:srgbClr val="ECEC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745236" y="5061076"/>
            <a:ext cx="2887979" cy="425196"/>
          </a:xfrm>
          <a:custGeom>
            <a:avLst/>
            <a:gdLst>
              <a:gd name="connsiteX0" fmla="*/ 0 w 2887979"/>
              <a:gd name="connsiteY0" fmla="*/ 0 h 425196"/>
              <a:gd name="connsiteX1" fmla="*/ 0 w 2887979"/>
              <a:gd name="connsiteY1" fmla="*/ 425196 h 425196"/>
              <a:gd name="connsiteX2" fmla="*/ 2887979 w 2887979"/>
              <a:gd name="connsiteY2" fmla="*/ 425196 h 425196"/>
              <a:gd name="connsiteX3" fmla="*/ 2887979 w 2887979"/>
              <a:gd name="connsiteY3" fmla="*/ 0 h 425196"/>
              <a:gd name="connsiteX4" fmla="*/ 0 w 2887979"/>
              <a:gd name="connsiteY4" fmla="*/ 0 h 4251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87979" h="425196">
                <a:moveTo>
                  <a:pt x="0" y="0"/>
                </a:moveTo>
                <a:lnTo>
                  <a:pt x="0" y="425196"/>
                </a:lnTo>
                <a:lnTo>
                  <a:pt x="2887979" y="425196"/>
                </a:lnTo>
                <a:lnTo>
                  <a:pt x="2887979" y="0"/>
                </a:lnTo>
                <a:lnTo>
                  <a:pt x="0" y="0"/>
                </a:lnTo>
              </a:path>
            </a:pathLst>
          </a:custGeom>
          <a:solidFill>
            <a:srgbClr val="ECEC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745236" y="5486273"/>
            <a:ext cx="2887979" cy="426720"/>
          </a:xfrm>
          <a:custGeom>
            <a:avLst/>
            <a:gdLst>
              <a:gd name="connsiteX0" fmla="*/ 0 w 2887979"/>
              <a:gd name="connsiteY0" fmla="*/ 0 h 426720"/>
              <a:gd name="connsiteX1" fmla="*/ 0 w 2887979"/>
              <a:gd name="connsiteY1" fmla="*/ 426720 h 426720"/>
              <a:gd name="connsiteX2" fmla="*/ 2887979 w 2887979"/>
              <a:gd name="connsiteY2" fmla="*/ 426720 h 426720"/>
              <a:gd name="connsiteX3" fmla="*/ 2887979 w 2887979"/>
              <a:gd name="connsiteY3" fmla="*/ 0 h 426720"/>
              <a:gd name="connsiteX4" fmla="*/ 0 w 2887979"/>
              <a:gd name="connsiteY4" fmla="*/ 0 h 4267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87979" h="426720">
                <a:moveTo>
                  <a:pt x="0" y="0"/>
                </a:moveTo>
                <a:lnTo>
                  <a:pt x="0" y="426720"/>
                </a:lnTo>
                <a:lnTo>
                  <a:pt x="2887979" y="426720"/>
                </a:lnTo>
                <a:lnTo>
                  <a:pt x="2887979" y="0"/>
                </a:lnTo>
                <a:lnTo>
                  <a:pt x="0" y="0"/>
                </a:lnTo>
              </a:path>
            </a:pathLst>
          </a:custGeom>
          <a:solidFill>
            <a:srgbClr val="ECEC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733653" y="3638169"/>
            <a:ext cx="2912643" cy="51815"/>
          </a:xfrm>
          <a:custGeom>
            <a:avLst/>
            <a:gdLst>
              <a:gd name="connsiteX0" fmla="*/ 12954 w 2912643"/>
              <a:gd name="connsiteY0" fmla="*/ 12953 h 51815"/>
              <a:gd name="connsiteX1" fmla="*/ 2899689 w 2912643"/>
              <a:gd name="connsiteY1" fmla="*/ 12953 h 51815"/>
            </a:gdLst>
            <a:ahLst/>
            <a:cxnLst>
              <a:cxn ang="0">
                <a:pos x="connsiteX0" y="connsiteY0"/>
              </a:cxn>
              <a:cxn ang="1">
                <a:pos x="connsiteX1" y="connsiteY1"/>
              </a:cxn>
            </a:cxnLst>
            <a:rect l="l" t="t" r="r" b="b"/>
            <a:pathLst>
              <a:path w="2912643" h="51815">
                <a:moveTo>
                  <a:pt x="12954" y="12953"/>
                </a:moveTo>
                <a:lnTo>
                  <a:pt x="2899689" y="12953"/>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739152" y="3886200"/>
            <a:ext cx="2900159" cy="24892"/>
          </a:xfrm>
          <a:custGeom>
            <a:avLst/>
            <a:gdLst>
              <a:gd name="connsiteX0" fmla="*/ 6350 w 2900159"/>
              <a:gd name="connsiteY0" fmla="*/ 6350 h 24892"/>
              <a:gd name="connsiteX1" fmla="*/ 2893809 w 2900159"/>
              <a:gd name="connsiteY1" fmla="*/ 6350 h 24892"/>
            </a:gdLst>
            <a:ahLst/>
            <a:cxnLst>
              <a:cxn ang="0">
                <a:pos x="connsiteX0" y="connsiteY0"/>
              </a:cxn>
              <a:cxn ang="1">
                <a:pos x="connsiteX1" y="connsiteY1"/>
              </a:cxn>
            </a:cxnLst>
            <a:rect l="l" t="t" r="r" b="b"/>
            <a:pathLst>
              <a:path w="2900159" h="24892">
                <a:moveTo>
                  <a:pt x="6350" y="6350"/>
                </a:moveTo>
                <a:lnTo>
                  <a:pt x="289380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739152" y="4179951"/>
            <a:ext cx="2900159" cy="24892"/>
          </a:xfrm>
          <a:custGeom>
            <a:avLst/>
            <a:gdLst>
              <a:gd name="connsiteX0" fmla="*/ 6350 w 2900159"/>
              <a:gd name="connsiteY0" fmla="*/ 6350 h 24892"/>
              <a:gd name="connsiteX1" fmla="*/ 2893809 w 2900159"/>
              <a:gd name="connsiteY1" fmla="*/ 6350 h 24892"/>
            </a:gdLst>
            <a:ahLst/>
            <a:cxnLst>
              <a:cxn ang="0">
                <a:pos x="connsiteX0" y="connsiteY0"/>
              </a:cxn>
              <a:cxn ang="1">
                <a:pos x="connsiteX1" y="connsiteY1"/>
              </a:cxn>
            </a:cxnLst>
            <a:rect l="l" t="t" r="r" b="b"/>
            <a:pathLst>
              <a:path w="2900159" h="24892">
                <a:moveTo>
                  <a:pt x="6350" y="6350"/>
                </a:moveTo>
                <a:lnTo>
                  <a:pt x="289380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739152" y="4470019"/>
            <a:ext cx="6373355" cy="24892"/>
          </a:xfrm>
          <a:custGeom>
            <a:avLst/>
            <a:gdLst>
              <a:gd name="connsiteX0" fmla="*/ 6350 w 6373355"/>
              <a:gd name="connsiteY0" fmla="*/ 6350 h 24892"/>
              <a:gd name="connsiteX1" fmla="*/ 6367005 w 6373355"/>
              <a:gd name="connsiteY1" fmla="*/ 6350 h 24892"/>
            </a:gdLst>
            <a:ahLst/>
            <a:cxnLst>
              <a:cxn ang="0">
                <a:pos x="connsiteX0" y="connsiteY0"/>
              </a:cxn>
              <a:cxn ang="1">
                <a:pos x="connsiteX1" y="connsiteY1"/>
              </a:cxn>
            </a:cxnLst>
            <a:rect l="l" t="t" r="r" b="b"/>
            <a:pathLst>
              <a:path w="6373355" h="24892">
                <a:moveTo>
                  <a:pt x="6350" y="6350"/>
                </a:moveTo>
                <a:lnTo>
                  <a:pt x="636700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739152" y="4762627"/>
            <a:ext cx="6373355" cy="24892"/>
          </a:xfrm>
          <a:custGeom>
            <a:avLst/>
            <a:gdLst>
              <a:gd name="connsiteX0" fmla="*/ 6350 w 6373355"/>
              <a:gd name="connsiteY0" fmla="*/ 6350 h 24892"/>
              <a:gd name="connsiteX1" fmla="*/ 6367005 w 6373355"/>
              <a:gd name="connsiteY1" fmla="*/ 6350 h 24892"/>
            </a:gdLst>
            <a:ahLst/>
            <a:cxnLst>
              <a:cxn ang="0">
                <a:pos x="connsiteX0" y="connsiteY0"/>
              </a:cxn>
              <a:cxn ang="1">
                <a:pos x="connsiteX1" y="connsiteY1"/>
              </a:cxn>
            </a:cxnLst>
            <a:rect l="l" t="t" r="r" b="b"/>
            <a:pathLst>
              <a:path w="6373355" h="24892">
                <a:moveTo>
                  <a:pt x="6350" y="6350"/>
                </a:moveTo>
                <a:lnTo>
                  <a:pt x="636700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739152" y="5053710"/>
            <a:ext cx="6373355" cy="24892"/>
          </a:xfrm>
          <a:custGeom>
            <a:avLst/>
            <a:gdLst>
              <a:gd name="connsiteX0" fmla="*/ 6350 w 6373355"/>
              <a:gd name="connsiteY0" fmla="*/ 6350 h 24892"/>
              <a:gd name="connsiteX1" fmla="*/ 6367005 w 6373355"/>
              <a:gd name="connsiteY1" fmla="*/ 6350 h 24892"/>
            </a:gdLst>
            <a:ahLst/>
            <a:cxnLst>
              <a:cxn ang="0">
                <a:pos x="connsiteX0" y="connsiteY0"/>
              </a:cxn>
              <a:cxn ang="1">
                <a:pos x="connsiteX1" y="connsiteY1"/>
              </a:cxn>
            </a:cxnLst>
            <a:rect l="l" t="t" r="r" b="b"/>
            <a:pathLst>
              <a:path w="6373355" h="24892">
                <a:moveTo>
                  <a:pt x="6350" y="6350"/>
                </a:moveTo>
                <a:lnTo>
                  <a:pt x="636700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739152" y="5480430"/>
            <a:ext cx="6373355" cy="24892"/>
          </a:xfrm>
          <a:custGeom>
            <a:avLst/>
            <a:gdLst>
              <a:gd name="connsiteX0" fmla="*/ 6350 w 6373355"/>
              <a:gd name="connsiteY0" fmla="*/ 6350 h 24892"/>
              <a:gd name="connsiteX1" fmla="*/ 6367005 w 6373355"/>
              <a:gd name="connsiteY1" fmla="*/ 6350 h 24892"/>
            </a:gdLst>
            <a:ahLst/>
            <a:cxnLst>
              <a:cxn ang="0">
                <a:pos x="connsiteX0" y="connsiteY0"/>
              </a:cxn>
              <a:cxn ang="1">
                <a:pos x="connsiteX1" y="connsiteY1"/>
              </a:cxn>
            </a:cxnLst>
            <a:rect l="l" t="t" r="r" b="b"/>
            <a:pathLst>
              <a:path w="6373355" h="24892">
                <a:moveTo>
                  <a:pt x="6350" y="6350"/>
                </a:moveTo>
                <a:lnTo>
                  <a:pt x="636700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733653" y="5900166"/>
            <a:ext cx="6387363" cy="51815"/>
          </a:xfrm>
          <a:custGeom>
            <a:avLst/>
            <a:gdLst>
              <a:gd name="connsiteX0" fmla="*/ 12954 w 6387363"/>
              <a:gd name="connsiteY0" fmla="*/ 12953 h 51815"/>
              <a:gd name="connsiteX1" fmla="*/ 6374409 w 6387363"/>
              <a:gd name="connsiteY1" fmla="*/ 12953 h 51815"/>
            </a:gdLst>
            <a:ahLst/>
            <a:cxnLst>
              <a:cxn ang="0">
                <a:pos x="connsiteX0" y="connsiteY0"/>
              </a:cxn>
              <a:cxn ang="1">
                <a:pos x="connsiteX1" y="connsiteY1"/>
              </a:cxn>
            </a:cxnLst>
            <a:rect l="l" t="t" r="r" b="b"/>
            <a:pathLst>
              <a:path w="6387363" h="51815">
                <a:moveTo>
                  <a:pt x="12954" y="12953"/>
                </a:moveTo>
                <a:lnTo>
                  <a:pt x="6374409" y="12953"/>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733425" y="3638423"/>
            <a:ext cx="51815" cy="2287815"/>
          </a:xfrm>
          <a:custGeom>
            <a:avLst/>
            <a:gdLst>
              <a:gd name="connsiteX0" fmla="*/ 12954 w 51815"/>
              <a:gd name="connsiteY0" fmla="*/ 12953 h 2287815"/>
              <a:gd name="connsiteX1" fmla="*/ 12954 w 51815"/>
              <a:gd name="connsiteY1" fmla="*/ 2274861 h 2287815"/>
            </a:gdLst>
            <a:ahLst/>
            <a:cxnLst>
              <a:cxn ang="0">
                <a:pos x="connsiteX0" y="connsiteY0"/>
              </a:cxn>
              <a:cxn ang="1">
                <a:pos x="connsiteX1" y="connsiteY1"/>
              </a:cxn>
            </a:cxnLst>
            <a:rect l="l" t="t" r="r" b="b"/>
            <a:pathLst>
              <a:path w="51815" h="2287815">
                <a:moveTo>
                  <a:pt x="12954" y="12953"/>
                </a:moveTo>
                <a:lnTo>
                  <a:pt x="12954" y="2274861"/>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3626865" y="3643884"/>
            <a:ext cx="24892" cy="2275319"/>
          </a:xfrm>
          <a:custGeom>
            <a:avLst/>
            <a:gdLst>
              <a:gd name="connsiteX0" fmla="*/ 6350 w 24892"/>
              <a:gd name="connsiteY0" fmla="*/ 6350 h 2275319"/>
              <a:gd name="connsiteX1" fmla="*/ 6350 w 24892"/>
              <a:gd name="connsiteY1" fmla="*/ 2268969 h 2275319"/>
            </a:gdLst>
            <a:ahLst/>
            <a:cxnLst>
              <a:cxn ang="0">
                <a:pos x="connsiteX0" y="connsiteY0"/>
              </a:cxn>
              <a:cxn ang="1">
                <a:pos x="connsiteX1" y="connsiteY1"/>
              </a:cxn>
            </a:cxnLst>
            <a:rect l="l" t="t" r="r" b="b"/>
            <a:pathLst>
              <a:path w="24892" h="2275319">
                <a:moveTo>
                  <a:pt x="6350" y="6350"/>
                </a:moveTo>
                <a:lnTo>
                  <a:pt x="6350" y="226896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7094601" y="4464430"/>
            <a:ext cx="51815" cy="1461808"/>
          </a:xfrm>
          <a:custGeom>
            <a:avLst/>
            <a:gdLst>
              <a:gd name="connsiteX0" fmla="*/ 12954 w 51815"/>
              <a:gd name="connsiteY0" fmla="*/ 12953 h 1461808"/>
              <a:gd name="connsiteX1" fmla="*/ 12954 w 51815"/>
              <a:gd name="connsiteY1" fmla="*/ 1448854 h 1461808"/>
            </a:gdLst>
            <a:ahLst/>
            <a:cxnLst>
              <a:cxn ang="0">
                <a:pos x="connsiteX0" y="connsiteY0"/>
              </a:cxn>
              <a:cxn ang="1">
                <a:pos x="connsiteX1" y="connsiteY1"/>
              </a:cxn>
            </a:cxnLst>
            <a:rect l="l" t="t" r="r" b="b"/>
            <a:pathLst>
              <a:path w="51815" h="1461808">
                <a:moveTo>
                  <a:pt x="12954" y="12953"/>
                </a:moveTo>
                <a:lnTo>
                  <a:pt x="12954" y="1448854"/>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3570732" y="3887724"/>
            <a:ext cx="518159" cy="24892"/>
          </a:xfrm>
          <a:custGeom>
            <a:avLst/>
            <a:gdLst>
              <a:gd name="connsiteX0" fmla="*/ 6350 w 518159"/>
              <a:gd name="connsiteY0" fmla="*/ 6350 h 24892"/>
              <a:gd name="connsiteX1" fmla="*/ 511809 w 518159"/>
              <a:gd name="connsiteY1" fmla="*/ 6350 h 24892"/>
            </a:gdLst>
            <a:ahLst/>
            <a:cxnLst>
              <a:cxn ang="0">
                <a:pos x="connsiteX0" y="connsiteY0"/>
              </a:cxn>
              <a:cxn ang="1">
                <a:pos x="connsiteX1" y="connsiteY1"/>
              </a:cxn>
            </a:cxnLst>
            <a:rect l="l" t="t" r="r" b="b"/>
            <a:pathLst>
              <a:path w="518159" h="24892">
                <a:moveTo>
                  <a:pt x="6350" y="6350"/>
                </a:moveTo>
                <a:lnTo>
                  <a:pt x="51180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3555491" y="4178426"/>
            <a:ext cx="518159" cy="24892"/>
          </a:xfrm>
          <a:custGeom>
            <a:avLst/>
            <a:gdLst>
              <a:gd name="connsiteX0" fmla="*/ 6350 w 518159"/>
              <a:gd name="connsiteY0" fmla="*/ 6350 h 24892"/>
              <a:gd name="connsiteX1" fmla="*/ 511810 w 518159"/>
              <a:gd name="connsiteY1" fmla="*/ 6350 h 24892"/>
            </a:gdLst>
            <a:ahLst/>
            <a:cxnLst>
              <a:cxn ang="0">
                <a:pos x="connsiteX0" y="connsiteY0"/>
              </a:cxn>
              <a:cxn ang="1">
                <a:pos x="connsiteX1" y="connsiteY1"/>
              </a:cxn>
            </a:cxnLst>
            <a:rect l="l" t="t" r="r" b="b"/>
            <a:pathLst>
              <a:path w="518159" h="24892">
                <a:moveTo>
                  <a:pt x="6350" y="6350"/>
                </a:moveTo>
                <a:lnTo>
                  <a:pt x="51181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27" name="表格 4"/>
          <p:cNvGraphicFramePr>
            <a:graphicFrameLocks noGrp="1"/>
          </p:cNvGraphicFramePr>
          <p:nvPr/>
        </p:nvGraphicFramePr>
        <p:xfrm>
          <a:off x="4140961" y="1660270"/>
          <a:ext cx="4405121" cy="2654423"/>
        </p:xfrm>
        <a:graphic>
          <a:graphicData uri="http://schemas.openxmlformats.org/drawingml/2006/table">
            <a:tbl>
              <a:tblPr/>
              <a:tblGrid>
                <a:gridCol w="1380744">
                  <a:extLst>
                    <a:ext uri="{9D8B030D-6E8A-4147-A177-3AD203B41FA5}">
                      <a16:colId xmlns:a16="http://schemas.microsoft.com/office/drawing/2014/main" val="20000"/>
                    </a:ext>
                  </a:extLst>
                </a:gridCol>
                <a:gridCol w="3024377">
                  <a:extLst>
                    <a:ext uri="{9D8B030D-6E8A-4147-A177-3AD203B41FA5}">
                      <a16:colId xmlns:a16="http://schemas.microsoft.com/office/drawing/2014/main" val="20001"/>
                    </a:ext>
                  </a:extLst>
                </a:gridCol>
              </a:tblGrid>
              <a:tr h="249682">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为（目标客户）：</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CECEC"/>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为IBMPC用户</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97636">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客户（需求）：</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他们需要麦托什（Macintosh-苹果公司1984年推</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95" dirty="0">
                          <a:solidFill>
                            <a:srgbClr val="000000"/>
                          </a:solidFill>
                          <a:latin typeface="Microsoft YaHei UI" panose="020B0503020204020204" pitchFamily="18" charset="-122"/>
                          <a:cs typeface="Microsoft YaHei UI" panose="020B0503020204020204" pitchFamily="18" charset="-122"/>
                        </a:rPr>
                        <a:t>出的一种系列微机）式的图形用户界面具有的优势</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4602">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提供（产品名称）：</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提供MicrosoftWindows3</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239">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该产品属于（类型）：</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该产品属于行业标准的操作环境</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7509">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能够提供（关键利</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益）：</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能够在PC兼容的平台上提供易用性和一致性</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68755">
                <a:tc>
                  <a:txBody>
                    <a:bodyPr/>
                    <a:lstStyle/>
                    <a:p>
                      <a:pPr algn="ctr"/>
                      <a:r>
                        <a:rPr lang="en-US" altLang="zh-CN" sz="995" dirty="0">
                          <a:solidFill>
                            <a:srgbClr val="000000"/>
                          </a:solidFill>
                          <a:latin typeface="Microsoft YaHei UI" panose="020B0503020204020204" pitchFamily="18" charset="-122"/>
                          <a:cs typeface="Microsoft YaHei UI" panose="020B0503020204020204" pitchFamily="18" charset="-122"/>
                        </a:rPr>
                        <a:t>不像（主要的竞争替</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代产品）：</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995" dirty="0">
                          <a:solidFill>
                            <a:srgbClr val="000000"/>
                          </a:solidFill>
                          <a:latin typeface="Microsoft YaHei UI" panose="020B0503020204020204" pitchFamily="18" charset="-122"/>
                          <a:cs typeface="Microsoft YaHei UI" panose="020B0503020204020204" pitchFamily="18" charset="-122"/>
                        </a:rPr>
                        <a:t>我们的产品具有（主</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要差异特征）：</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CECEC"/>
                    </a:solidFill>
                  </a:tcPr>
                </a:tc>
                <a:tc>
                  <a:txBody>
                    <a:bodyPr/>
                    <a:lstStyle/>
                    <a:p>
                      <a:pPr algn="l"/>
                      <a:r>
                        <a:rPr lang="en-US" altLang="zh-CN" sz="995" dirty="0">
                          <a:solidFill>
                            <a:srgbClr val="000000"/>
                          </a:solidFill>
                          <a:latin typeface="Microsoft YaHei UI" panose="020B0503020204020204" pitchFamily="18" charset="-122"/>
                          <a:cs typeface="Microsoft YaHei UI" panose="020B0503020204020204" pitchFamily="18" charset="-122"/>
                        </a:rPr>
                        <a:t>不像这类界面的其他应用</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Windows目前或将近期内为各个主要的PC应用软</a:t>
                      </a:r>
                      <a:endParaRPr lang="zh-CN" altLang="en-US" sz="995" dirty="0">
                        <a:solidFill>
                          <a:srgbClr val="000000"/>
                        </a:solidFill>
                        <a:latin typeface="Microsoft YaHei UI" panose="020B0503020204020204" pitchFamily="18" charset="-122"/>
                        <a:cs typeface="Microsoft YaHei UI" panose="020B0503020204020204" pitchFamily="18" charset="-122"/>
                      </a:endParaRPr>
                    </a:p>
                    <a:p>
                      <a:pPr algn="l"/>
                      <a:r>
                        <a:rPr lang="en-US" altLang="zh-CN" sz="995" dirty="0">
                          <a:solidFill>
                            <a:srgbClr val="000000"/>
                          </a:solidFill>
                          <a:latin typeface="Microsoft YaHei UI" panose="020B0503020204020204" pitchFamily="18" charset="-122"/>
                          <a:cs typeface="Microsoft YaHei UI" panose="020B0503020204020204" pitchFamily="18" charset="-122"/>
                        </a:rPr>
                        <a:t>件包所支持</a:t>
                      </a:r>
                      <a:endParaRPr lang="zh-CN" altLang="en-US" sz="99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546100" y="228600"/>
            <a:ext cx="44704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我为什么应该向你购买？</a:t>
            </a:r>
          </a:p>
        </p:txBody>
      </p:sp>
      <p:sp>
        <p:nvSpPr>
          <p:cNvPr id="28" name="TextBox 1"/>
          <p:cNvSpPr txBox="1"/>
          <p:nvPr/>
        </p:nvSpPr>
        <p:spPr>
          <a:xfrm>
            <a:off x="546100" y="1092200"/>
            <a:ext cx="6858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价值定位应该回答客户这个问题“我为什么应该向你购买？”</a:t>
            </a:r>
          </a:p>
        </p:txBody>
      </p:sp>
      <p:sp>
        <p:nvSpPr>
          <p:cNvPr id="29" name="TextBox 1"/>
          <p:cNvSpPr txBox="1"/>
          <p:nvPr/>
        </p:nvSpPr>
        <p:spPr>
          <a:xfrm>
            <a:off x="800100" y="1676400"/>
            <a:ext cx="1333500" cy="241300"/>
          </a:xfrm>
          <a:prstGeom prst="rect">
            <a:avLst/>
          </a:prstGeom>
          <a:noFill/>
        </p:spPr>
        <p:txBody>
          <a:bodyPr wrap="none" lIns="0" tIns="0" rIns="0" rtlCol="0">
            <a:spAutoFit/>
          </a:bodyPr>
          <a:lstStyle/>
          <a:p>
            <a:pPr>
              <a:lnSpc>
                <a:spcPts val="1900"/>
              </a:lnSpc>
            </a:pPr>
            <a:r>
              <a:rPr lang="en-US" altLang="zh-CN" sz="1500" dirty="0">
                <a:solidFill>
                  <a:srgbClr val="000000"/>
                </a:solidFill>
                <a:latin typeface="Microsoft YaHei UI" panose="020B0503020204020204" pitchFamily="18" charset="-122"/>
                <a:cs typeface="Microsoft YaHei UI" panose="020B0503020204020204" pitchFamily="18" charset="-122"/>
              </a:rPr>
              <a:t>价值定位的确定</a:t>
            </a:r>
          </a:p>
        </p:txBody>
      </p:sp>
      <p:sp>
        <p:nvSpPr>
          <p:cNvPr id="30" name="TextBox 1"/>
          <p:cNvSpPr txBox="1"/>
          <p:nvPr/>
        </p:nvSpPr>
        <p:spPr>
          <a:xfrm>
            <a:off x="800100" y="1930400"/>
            <a:ext cx="2857500" cy="1155700"/>
          </a:xfrm>
          <a:prstGeom prst="rect">
            <a:avLst/>
          </a:prstGeom>
          <a:noFill/>
        </p:spPr>
        <p:txBody>
          <a:bodyPr wrap="none" lIns="0" tIns="0" rIns="0" rtlCol="0">
            <a:spAutoFit/>
          </a:bodyPr>
          <a:lstStyle/>
          <a:p>
            <a:pPr>
              <a:lnSpc>
                <a:spcPts val="1900"/>
              </a:lnSpc>
            </a:pPr>
            <a:r>
              <a:rPr lang="en-US" altLang="zh-CN" sz="1500" dirty="0">
                <a:solidFill>
                  <a:srgbClr val="000000"/>
                </a:solidFill>
                <a:latin typeface="Microsoft YaHei UI" panose="020B0503020204020204" pitchFamily="18" charset="-122"/>
                <a:cs typeface="Microsoft YaHei UI" panose="020B0503020204020204" pitchFamily="18" charset="-122"/>
              </a:rPr>
              <a:t>价值定位描述的一般格式如下：</a:t>
            </a:r>
          </a:p>
          <a:p>
            <a:pPr>
              <a:lnSpc>
                <a:spcPts val="1800"/>
              </a:lnSpc>
            </a:pPr>
            <a:r>
              <a:rPr lang="en-US" altLang="zh-CN" sz="1500" dirty="0">
                <a:solidFill>
                  <a:srgbClr val="000000"/>
                </a:solidFill>
                <a:latin typeface="Microsoft YaHei UI" panose="020B0503020204020204" pitchFamily="18" charset="-122"/>
                <a:cs typeface="Microsoft YaHei UI" panose="020B0503020204020204" pitchFamily="18" charset="-122"/>
              </a:rPr>
              <a:t>为需要什么（需求）的谁（目标客</a:t>
            </a:r>
          </a:p>
          <a:p>
            <a:pPr>
              <a:lnSpc>
                <a:spcPts val="1700"/>
              </a:lnSpc>
            </a:pPr>
            <a:r>
              <a:rPr lang="en-US" altLang="zh-CN" sz="1500" dirty="0">
                <a:solidFill>
                  <a:srgbClr val="000000"/>
                </a:solidFill>
                <a:latin typeface="Microsoft YaHei UI" panose="020B0503020204020204" pitchFamily="18" charset="-122"/>
                <a:cs typeface="Microsoft YaHei UI" panose="020B0503020204020204" pitchFamily="18" charset="-122"/>
              </a:rPr>
              <a:t>户）提供什么（产品名称）该产品</a:t>
            </a:r>
          </a:p>
          <a:p>
            <a:pPr>
              <a:lnSpc>
                <a:spcPts val="1700"/>
              </a:lnSpc>
            </a:pPr>
            <a:r>
              <a:rPr lang="en-US" altLang="zh-CN" sz="1500" dirty="0">
                <a:solidFill>
                  <a:srgbClr val="000000"/>
                </a:solidFill>
                <a:latin typeface="Microsoft YaHei UI" panose="020B0503020204020204" pitchFamily="18" charset="-122"/>
                <a:cs typeface="Microsoft YaHei UI" panose="020B0503020204020204" pitchFamily="18" charset="-122"/>
              </a:rPr>
              <a:t>属于某种（类型）能够提供（关键</a:t>
            </a:r>
          </a:p>
          <a:p>
            <a:pPr>
              <a:lnSpc>
                <a:spcPts val="1700"/>
              </a:lnSpc>
            </a:pPr>
            <a:r>
              <a:rPr lang="en-US" altLang="zh-CN" sz="1500" dirty="0">
                <a:solidFill>
                  <a:srgbClr val="000000"/>
                </a:solidFill>
                <a:latin typeface="Microsoft YaHei UI" panose="020B0503020204020204" pitchFamily="18" charset="-122"/>
                <a:cs typeface="Microsoft YaHei UI" panose="020B0503020204020204" pitchFamily="18" charset="-122"/>
              </a:rPr>
              <a:t>利益）。</a:t>
            </a:r>
          </a:p>
        </p:txBody>
      </p:sp>
      <p:sp>
        <p:nvSpPr>
          <p:cNvPr id="31" name="TextBox 1"/>
          <p:cNvSpPr txBox="1"/>
          <p:nvPr/>
        </p:nvSpPr>
        <p:spPr>
          <a:xfrm>
            <a:off x="800100" y="3060700"/>
            <a:ext cx="2857500" cy="469900"/>
          </a:xfrm>
          <a:prstGeom prst="rect">
            <a:avLst/>
          </a:prstGeom>
          <a:noFill/>
        </p:spPr>
        <p:txBody>
          <a:bodyPr wrap="none" lIns="0" tIns="0" rIns="0" rtlCol="0">
            <a:spAutoFit/>
          </a:bodyPr>
          <a:lstStyle/>
          <a:p>
            <a:pPr>
              <a:lnSpc>
                <a:spcPts val="1900"/>
              </a:lnSpc>
            </a:pPr>
            <a:r>
              <a:rPr lang="en-US" altLang="zh-CN" sz="1500" dirty="0">
                <a:solidFill>
                  <a:srgbClr val="000000"/>
                </a:solidFill>
                <a:latin typeface="Microsoft YaHei UI" panose="020B0503020204020204" pitchFamily="18" charset="-122"/>
                <a:cs typeface="Microsoft YaHei UI" panose="020B0503020204020204" pitchFamily="18" charset="-122"/>
              </a:rPr>
              <a:t>不像（主要的竞争替代产品），我</a:t>
            </a:r>
          </a:p>
          <a:p>
            <a:pPr>
              <a:lnSpc>
                <a:spcPts val="1800"/>
              </a:lnSpc>
            </a:pPr>
            <a:r>
              <a:rPr lang="en-US" altLang="zh-CN" sz="1500" dirty="0">
                <a:solidFill>
                  <a:srgbClr val="000000"/>
                </a:solidFill>
                <a:latin typeface="Microsoft YaHei UI" panose="020B0503020204020204" pitchFamily="18" charset="-122"/>
                <a:cs typeface="Microsoft YaHei UI" panose="020B0503020204020204" pitchFamily="18" charset="-122"/>
              </a:rPr>
              <a:t>们的产品具有（主要差异性特征）</a:t>
            </a:r>
          </a:p>
        </p:txBody>
      </p:sp>
      <p:sp>
        <p:nvSpPr>
          <p:cNvPr id="32" name="TextBox 1"/>
          <p:cNvSpPr txBox="1"/>
          <p:nvPr/>
        </p:nvSpPr>
        <p:spPr>
          <a:xfrm>
            <a:off x="774700" y="3657600"/>
            <a:ext cx="1219200" cy="4191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为（目标客户）：</a:t>
            </a:r>
          </a:p>
          <a:p>
            <a:pPr>
              <a:lnSpc>
                <a:spcPts val="1800"/>
              </a:lnSpc>
            </a:pPr>
            <a:r>
              <a:rPr lang="en-US" altLang="zh-CN" sz="1200" dirty="0">
                <a:solidFill>
                  <a:srgbClr val="000000"/>
                </a:solidFill>
                <a:latin typeface="Microsoft YaHei UI" panose="020B0503020204020204" pitchFamily="18" charset="-122"/>
                <a:cs typeface="Microsoft YaHei UI" panose="020B0503020204020204" pitchFamily="18" charset="-122"/>
              </a:rPr>
              <a:t>客户（需求）：</a:t>
            </a:r>
          </a:p>
        </p:txBody>
      </p:sp>
      <p:sp>
        <p:nvSpPr>
          <p:cNvPr id="33" name="TextBox 1"/>
          <p:cNvSpPr txBox="1"/>
          <p:nvPr/>
        </p:nvSpPr>
        <p:spPr>
          <a:xfrm>
            <a:off x="774700" y="4203573"/>
            <a:ext cx="1676400" cy="7620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提供（产品名称）：</a:t>
            </a:r>
          </a:p>
          <a:p>
            <a:pPr>
              <a:lnSpc>
                <a:spcPts val="2100"/>
              </a:lnSpc>
            </a:pPr>
            <a:r>
              <a:rPr lang="en-US" altLang="zh-CN" sz="1200" dirty="0">
                <a:solidFill>
                  <a:srgbClr val="000000"/>
                </a:solidFill>
                <a:latin typeface="Microsoft YaHei UI" panose="020B0503020204020204" pitchFamily="18" charset="-122"/>
                <a:cs typeface="Microsoft YaHei UI" panose="020B0503020204020204" pitchFamily="18" charset="-122"/>
              </a:rPr>
              <a:t>该产品属于（类型）：</a:t>
            </a:r>
          </a:p>
          <a:p>
            <a:pPr>
              <a:lnSpc>
                <a:spcPts val="2300"/>
              </a:lnSpc>
            </a:pPr>
            <a:r>
              <a:rPr lang="en-US" altLang="zh-CN" sz="1200" dirty="0">
                <a:solidFill>
                  <a:srgbClr val="000000"/>
                </a:solidFill>
                <a:latin typeface="Microsoft YaHei UI" panose="020B0503020204020204" pitchFamily="18" charset="-122"/>
                <a:cs typeface="Microsoft YaHei UI" panose="020B0503020204020204" pitchFamily="18" charset="-122"/>
              </a:rPr>
              <a:t>能够提供（关键利益）：</a:t>
            </a:r>
          </a:p>
        </p:txBody>
      </p:sp>
      <p:sp>
        <p:nvSpPr>
          <p:cNvPr id="34" name="TextBox 1"/>
          <p:cNvSpPr txBox="1"/>
          <p:nvPr/>
        </p:nvSpPr>
        <p:spPr>
          <a:xfrm>
            <a:off x="774700" y="5029073"/>
            <a:ext cx="21336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不像（主要的竞争替代产品）：</a:t>
            </a:r>
          </a:p>
        </p:txBody>
      </p:sp>
      <p:sp>
        <p:nvSpPr>
          <p:cNvPr id="35" name="TextBox 1"/>
          <p:cNvSpPr txBox="1"/>
          <p:nvPr/>
        </p:nvSpPr>
        <p:spPr>
          <a:xfrm>
            <a:off x="774700" y="5448173"/>
            <a:ext cx="2590800" cy="190500"/>
          </a:xfrm>
          <a:prstGeom prst="rect">
            <a:avLst/>
          </a:prstGeom>
          <a:noFill/>
        </p:spPr>
        <p:txBody>
          <a:bodyPr wrap="none" lIns="0" tIns="0" rIns="0" rtlCol="0">
            <a:spAutoFit/>
          </a:bodyPr>
          <a:lstStyle/>
          <a:p>
            <a:pPr>
              <a:lnSpc>
                <a:spcPts val="1500"/>
              </a:lnSpc>
            </a:pPr>
            <a:r>
              <a:rPr lang="en-US" altLang="zh-CN" sz="1200" dirty="0">
                <a:solidFill>
                  <a:srgbClr val="000000"/>
                </a:solidFill>
                <a:latin typeface="Microsoft YaHei UI" panose="020B0503020204020204" pitchFamily="18" charset="-122"/>
                <a:cs typeface="Microsoft YaHei UI" panose="020B0503020204020204" pitchFamily="18" charset="-122"/>
              </a:rPr>
              <a:t>我们的产品具有（主要差异性特征）：</a:t>
            </a:r>
          </a:p>
        </p:txBody>
      </p:sp>
      <p:sp>
        <p:nvSpPr>
          <p:cNvPr id="26" name="日期占位符 2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115691" y="3195066"/>
            <a:ext cx="2482850" cy="51815"/>
          </a:xfrm>
          <a:custGeom>
            <a:avLst/>
            <a:gdLst>
              <a:gd name="connsiteX0" fmla="*/ 12954 w 2482850"/>
              <a:gd name="connsiteY0" fmla="*/ 12954 h 51815"/>
              <a:gd name="connsiteX1" fmla="*/ 2469895 w 2482850"/>
              <a:gd name="connsiteY1" fmla="*/ 12954 h 51815"/>
            </a:gdLst>
            <a:ahLst/>
            <a:cxnLst>
              <a:cxn ang="0">
                <a:pos x="connsiteX0" y="connsiteY0"/>
              </a:cxn>
              <a:cxn ang="1">
                <a:pos x="connsiteX1" y="connsiteY1"/>
              </a:cxn>
            </a:cxnLst>
            <a:rect l="l" t="t" r="r" b="b"/>
            <a:pathLst>
              <a:path w="2482850" h="51815">
                <a:moveTo>
                  <a:pt x="12954" y="12954"/>
                </a:moveTo>
                <a:lnTo>
                  <a:pt x="2469895" y="12954"/>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3121151" y="4228846"/>
            <a:ext cx="2470404" cy="24892"/>
          </a:xfrm>
          <a:custGeom>
            <a:avLst/>
            <a:gdLst>
              <a:gd name="connsiteX0" fmla="*/ 6350 w 2470404"/>
              <a:gd name="connsiteY0" fmla="*/ 6350 h 24892"/>
              <a:gd name="connsiteX1" fmla="*/ 2464054 w 2470404"/>
              <a:gd name="connsiteY1" fmla="*/ 6350 h 24892"/>
            </a:gdLst>
            <a:ahLst/>
            <a:cxnLst>
              <a:cxn ang="0">
                <a:pos x="connsiteX0" y="connsiteY0"/>
              </a:cxn>
              <a:cxn ang="1">
                <a:pos x="connsiteX1" y="connsiteY1"/>
              </a:cxn>
            </a:cxnLst>
            <a:rect l="l" t="t" r="r" b="b"/>
            <a:pathLst>
              <a:path w="2470404" h="24892">
                <a:moveTo>
                  <a:pt x="6350" y="6350"/>
                </a:moveTo>
                <a:lnTo>
                  <a:pt x="2464054"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3115691" y="5215509"/>
            <a:ext cx="2482850" cy="51815"/>
          </a:xfrm>
          <a:custGeom>
            <a:avLst/>
            <a:gdLst>
              <a:gd name="connsiteX0" fmla="*/ 12954 w 2482850"/>
              <a:gd name="connsiteY0" fmla="*/ 12953 h 51815"/>
              <a:gd name="connsiteX1" fmla="*/ 2469895 w 2482850"/>
              <a:gd name="connsiteY1" fmla="*/ 12953 h 51815"/>
            </a:gdLst>
            <a:ahLst/>
            <a:cxnLst>
              <a:cxn ang="0">
                <a:pos x="connsiteX0" y="connsiteY0"/>
              </a:cxn>
              <a:cxn ang="1">
                <a:pos x="connsiteX1" y="connsiteY1"/>
              </a:cxn>
            </a:cxnLst>
            <a:rect l="l" t="t" r="r" b="b"/>
            <a:pathLst>
              <a:path w="2482850" h="51815">
                <a:moveTo>
                  <a:pt x="12954" y="12953"/>
                </a:moveTo>
                <a:lnTo>
                  <a:pt x="2469895" y="12953"/>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3115817" y="3194938"/>
            <a:ext cx="51815" cy="2045461"/>
          </a:xfrm>
          <a:custGeom>
            <a:avLst/>
            <a:gdLst>
              <a:gd name="connsiteX0" fmla="*/ 12954 w 51815"/>
              <a:gd name="connsiteY0" fmla="*/ 12954 h 2045461"/>
              <a:gd name="connsiteX1" fmla="*/ 12954 w 51815"/>
              <a:gd name="connsiteY1" fmla="*/ 2032507 h 2045461"/>
            </a:gdLst>
            <a:ahLst/>
            <a:cxnLst>
              <a:cxn ang="0">
                <a:pos x="connsiteX0" y="connsiteY0"/>
              </a:cxn>
              <a:cxn ang="1">
                <a:pos x="connsiteX1" y="connsiteY1"/>
              </a:cxn>
            </a:cxnLst>
            <a:rect l="l" t="t" r="r" b="b"/>
            <a:pathLst>
              <a:path w="51815" h="2045461">
                <a:moveTo>
                  <a:pt x="12954" y="12954"/>
                </a:moveTo>
                <a:lnTo>
                  <a:pt x="12954" y="203250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4351146" y="3200400"/>
            <a:ext cx="24892" cy="2033016"/>
          </a:xfrm>
          <a:custGeom>
            <a:avLst/>
            <a:gdLst>
              <a:gd name="connsiteX0" fmla="*/ 6350 w 24892"/>
              <a:gd name="connsiteY0" fmla="*/ 6350 h 2033016"/>
              <a:gd name="connsiteX1" fmla="*/ 6350 w 24892"/>
              <a:gd name="connsiteY1" fmla="*/ 2026665 h 2033016"/>
            </a:gdLst>
            <a:ahLst/>
            <a:cxnLst>
              <a:cxn ang="0">
                <a:pos x="connsiteX0" y="connsiteY0"/>
              </a:cxn>
              <a:cxn ang="1">
                <a:pos x="connsiteX1" y="connsiteY1"/>
              </a:cxn>
            </a:cxnLst>
            <a:rect l="l" t="t" r="r" b="b"/>
            <a:pathLst>
              <a:path w="24892" h="2033016">
                <a:moveTo>
                  <a:pt x="6350" y="6350"/>
                </a:moveTo>
                <a:lnTo>
                  <a:pt x="6350" y="202666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5572505" y="3194938"/>
            <a:ext cx="51815" cy="2045461"/>
          </a:xfrm>
          <a:custGeom>
            <a:avLst/>
            <a:gdLst>
              <a:gd name="connsiteX0" fmla="*/ 12953 w 51815"/>
              <a:gd name="connsiteY0" fmla="*/ 12954 h 2045461"/>
              <a:gd name="connsiteX1" fmla="*/ 12953 w 51815"/>
              <a:gd name="connsiteY1" fmla="*/ 2032507 h 2045461"/>
            </a:gdLst>
            <a:ahLst/>
            <a:cxnLst>
              <a:cxn ang="0">
                <a:pos x="connsiteX0" y="connsiteY0"/>
              </a:cxn>
              <a:cxn ang="1">
                <a:pos x="connsiteX1" y="connsiteY1"/>
              </a:cxn>
            </a:cxnLst>
            <a:rect l="l" t="t" r="r" b="b"/>
            <a:pathLst>
              <a:path w="51815" h="2045461">
                <a:moveTo>
                  <a:pt x="12953" y="12954"/>
                </a:moveTo>
                <a:lnTo>
                  <a:pt x="12953" y="203250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 name="Picture 3"/>
          <p:cNvPicPr>
            <a:picLocks noChangeAspect="1" noChangeArrowheads="1"/>
          </p:cNvPicPr>
          <p:nvPr/>
        </p:nvPicPr>
        <p:blipFill>
          <a:blip r:embed="rId2"/>
          <a:srcRect/>
          <a:stretch>
            <a:fillRect/>
          </a:stretch>
        </p:blipFill>
        <p:spPr bwMode="auto">
          <a:xfrm>
            <a:off x="2057400" y="3390900"/>
            <a:ext cx="1295400" cy="444500"/>
          </a:xfrm>
          <a:prstGeom prst="rect">
            <a:avLst/>
          </a:prstGeom>
          <a:noFill/>
        </p:spPr>
      </p:pic>
      <p:pic>
        <p:nvPicPr>
          <p:cNvPr id="11" name="Picture 3"/>
          <p:cNvPicPr>
            <a:picLocks noChangeAspect="1" noChangeArrowheads="1"/>
          </p:cNvPicPr>
          <p:nvPr/>
        </p:nvPicPr>
        <p:blipFill>
          <a:blip r:embed="rId3"/>
          <a:srcRect/>
          <a:stretch>
            <a:fillRect/>
          </a:stretch>
        </p:blipFill>
        <p:spPr bwMode="auto">
          <a:xfrm>
            <a:off x="5194300" y="3390900"/>
            <a:ext cx="1422400" cy="381000"/>
          </a:xfrm>
          <a:prstGeom prst="rect">
            <a:avLst/>
          </a:prstGeom>
          <a:noFill/>
        </p:spPr>
      </p:pic>
      <p:pic>
        <p:nvPicPr>
          <p:cNvPr id="12" name="Picture 3"/>
          <p:cNvPicPr>
            <a:picLocks noChangeAspect="1" noChangeArrowheads="1"/>
          </p:cNvPicPr>
          <p:nvPr/>
        </p:nvPicPr>
        <p:blipFill>
          <a:blip r:embed="rId4"/>
          <a:srcRect/>
          <a:stretch>
            <a:fillRect/>
          </a:stretch>
        </p:blipFill>
        <p:spPr bwMode="auto">
          <a:xfrm>
            <a:off x="2006600" y="4610100"/>
            <a:ext cx="1371600" cy="431800"/>
          </a:xfrm>
          <a:prstGeom prst="rect">
            <a:avLst/>
          </a:prstGeom>
          <a:noFill/>
        </p:spPr>
      </p:pic>
      <p:pic>
        <p:nvPicPr>
          <p:cNvPr id="13" name="Picture 3"/>
          <p:cNvPicPr>
            <a:picLocks noChangeAspect="1" noChangeArrowheads="1"/>
          </p:cNvPicPr>
          <p:nvPr/>
        </p:nvPicPr>
        <p:blipFill>
          <a:blip r:embed="rId5"/>
          <a:srcRect/>
          <a:stretch>
            <a:fillRect/>
          </a:stretch>
        </p:blipFill>
        <p:spPr bwMode="auto">
          <a:xfrm>
            <a:off x="5270500" y="4749800"/>
            <a:ext cx="1206500" cy="368300"/>
          </a:xfrm>
          <a:prstGeom prst="rect">
            <a:avLst/>
          </a:prstGeom>
          <a:noFill/>
        </p:spPr>
      </p:pic>
      <p:sp>
        <p:nvSpPr>
          <p:cNvPr id="2" name="TextBox 1"/>
          <p:cNvSpPr txBox="1"/>
          <p:nvPr/>
        </p:nvSpPr>
        <p:spPr>
          <a:xfrm>
            <a:off x="6743700" y="3048000"/>
            <a:ext cx="1003300" cy="190500"/>
          </a:xfrm>
          <a:prstGeom prst="rect">
            <a:avLst/>
          </a:prstGeom>
          <a:noFill/>
        </p:spPr>
        <p:txBody>
          <a:bodyPr wrap="none" lIns="0" tIns="0" rIns="0" rtlCol="0">
            <a:spAutoFit/>
          </a:bodyPr>
          <a:lstStyle/>
          <a:p>
            <a:pPr>
              <a:lnSpc>
                <a:spcPts val="1500"/>
              </a:lnSpc>
            </a:pPr>
            <a:r>
              <a:rPr lang="en-US" altLang="zh-CN" sz="1595" dirty="0">
                <a:solidFill>
                  <a:srgbClr val="000000"/>
                </a:solidFill>
                <a:latin typeface="Microsoft YaHei UI" panose="020B0503020204020204" pitchFamily="18" charset="-122"/>
                <a:cs typeface="Microsoft YaHei UI" panose="020B0503020204020204" pitchFamily="18" charset="-122"/>
              </a:rPr>
              <a:t>总体低成本</a:t>
            </a:r>
          </a:p>
        </p:txBody>
      </p:sp>
      <p:sp>
        <p:nvSpPr>
          <p:cNvPr id="15" name="TextBox 1"/>
          <p:cNvSpPr txBox="1"/>
          <p:nvPr/>
        </p:nvSpPr>
        <p:spPr>
          <a:xfrm>
            <a:off x="6743700" y="4800600"/>
            <a:ext cx="1003300" cy="190500"/>
          </a:xfrm>
          <a:prstGeom prst="rect">
            <a:avLst/>
          </a:prstGeom>
          <a:noFill/>
        </p:spPr>
        <p:txBody>
          <a:bodyPr wrap="none" lIns="0" tIns="0" rIns="0" rtlCol="0">
            <a:spAutoFit/>
          </a:bodyPr>
          <a:lstStyle/>
          <a:p>
            <a:pPr>
              <a:lnSpc>
                <a:spcPts val="1500"/>
              </a:lnSpc>
            </a:pPr>
            <a:r>
              <a:rPr lang="en-US" altLang="zh-CN" sz="1595" dirty="0">
                <a:solidFill>
                  <a:srgbClr val="000000"/>
                </a:solidFill>
                <a:latin typeface="Microsoft YaHei UI" panose="020B0503020204020204" pitchFamily="18" charset="-122"/>
                <a:cs typeface="Microsoft YaHei UI" panose="020B0503020204020204" pitchFamily="18" charset="-122"/>
              </a:rPr>
              <a:t>聚焦低成本</a:t>
            </a:r>
          </a:p>
        </p:txBody>
      </p:sp>
      <p:sp>
        <p:nvSpPr>
          <p:cNvPr id="16" name="TextBox 1"/>
          <p:cNvSpPr txBox="1"/>
          <p:nvPr/>
        </p:nvSpPr>
        <p:spPr>
          <a:xfrm>
            <a:off x="800100" y="4724400"/>
            <a:ext cx="1003300" cy="190500"/>
          </a:xfrm>
          <a:prstGeom prst="rect">
            <a:avLst/>
          </a:prstGeom>
          <a:noFill/>
        </p:spPr>
        <p:txBody>
          <a:bodyPr wrap="none" lIns="0" tIns="0" rIns="0" rtlCol="0">
            <a:spAutoFit/>
          </a:bodyPr>
          <a:lstStyle/>
          <a:p>
            <a:pPr>
              <a:lnSpc>
                <a:spcPts val="1500"/>
              </a:lnSpc>
            </a:pPr>
            <a:r>
              <a:rPr lang="en-US" altLang="zh-CN" sz="1600" dirty="0">
                <a:solidFill>
                  <a:srgbClr val="000000"/>
                </a:solidFill>
                <a:latin typeface="Microsoft YaHei UI" panose="020B0503020204020204" pitchFamily="18" charset="-122"/>
                <a:cs typeface="Microsoft YaHei UI" panose="020B0503020204020204" pitchFamily="18" charset="-122"/>
              </a:rPr>
              <a:t>聚焦差异化</a:t>
            </a:r>
          </a:p>
        </p:txBody>
      </p:sp>
      <p:sp>
        <p:nvSpPr>
          <p:cNvPr id="17" name="TextBox 1"/>
          <p:cNvSpPr txBox="1"/>
          <p:nvPr/>
        </p:nvSpPr>
        <p:spPr>
          <a:xfrm>
            <a:off x="800100" y="3060700"/>
            <a:ext cx="1206500" cy="190500"/>
          </a:xfrm>
          <a:prstGeom prst="rect">
            <a:avLst/>
          </a:prstGeom>
          <a:noFill/>
        </p:spPr>
        <p:txBody>
          <a:bodyPr wrap="none" lIns="0" tIns="0" rIns="0" rtlCol="0">
            <a:spAutoFit/>
          </a:bodyPr>
          <a:lstStyle/>
          <a:p>
            <a:pPr>
              <a:lnSpc>
                <a:spcPts val="1500"/>
              </a:lnSpc>
            </a:pPr>
            <a:r>
              <a:rPr lang="en-US" altLang="zh-CN" sz="1600" dirty="0">
                <a:solidFill>
                  <a:srgbClr val="000000"/>
                </a:solidFill>
                <a:latin typeface="Microsoft YaHei UI" panose="020B0503020204020204" pitchFamily="18" charset="-122"/>
                <a:cs typeface="Microsoft YaHei UI" panose="020B0503020204020204" pitchFamily="18" charset="-122"/>
              </a:rPr>
              <a:t>广泛的差异化</a:t>
            </a:r>
          </a:p>
        </p:txBody>
      </p:sp>
      <p:sp>
        <p:nvSpPr>
          <p:cNvPr id="18" name="TextBox 1"/>
          <p:cNvSpPr txBox="1"/>
          <p:nvPr/>
        </p:nvSpPr>
        <p:spPr>
          <a:xfrm>
            <a:off x="2324100" y="3365500"/>
            <a:ext cx="723900" cy="965200"/>
          </a:xfrm>
          <a:prstGeom prst="rect">
            <a:avLst/>
          </a:prstGeom>
          <a:noFill/>
        </p:spPr>
        <p:txBody>
          <a:bodyPr wrap="none" lIns="0" tIns="0" rIns="0" rtlCol="0">
            <a:spAutoFit/>
          </a:bodyPr>
          <a:lstStyle/>
          <a:p>
            <a:pPr>
              <a:lnSpc>
                <a:spcPts val="1200"/>
              </a:lnSpc>
              <a:tabLst>
                <a:tab pos="266700" algn="l"/>
              </a:tabLst>
            </a:pPr>
            <a:r>
              <a:rPr lang="en-US" altLang="zh-CN" dirty="0"/>
              <a:t>	</a:t>
            </a:r>
            <a:r>
              <a:rPr lang="en-US" altLang="zh-CN" sz="1200" dirty="0">
                <a:solidFill>
                  <a:srgbClr val="000000"/>
                </a:solidFill>
                <a:latin typeface="Microsoft YaHei UI" panose="020B0503020204020204" pitchFamily="18" charset="-122"/>
                <a:cs typeface="Microsoft YaHei UI" panose="020B0503020204020204" pitchFamily="18" charset="-122"/>
              </a:rPr>
              <a:t>大市场</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266700" algn="l"/>
              </a:tabLst>
            </a:pPr>
            <a:r>
              <a:rPr lang="en-US" altLang="zh-CN" sz="1405" dirty="0">
                <a:solidFill>
                  <a:srgbClr val="000000"/>
                </a:solidFill>
                <a:latin typeface="Microsoft YaHei UI" panose="020B0503020204020204" pitchFamily="18" charset="-122"/>
                <a:cs typeface="Microsoft YaHei UI" panose="020B0503020204020204" pitchFamily="18" charset="-122"/>
              </a:rPr>
              <a:t>市场范围</a:t>
            </a:r>
          </a:p>
        </p:txBody>
      </p:sp>
      <p:sp>
        <p:nvSpPr>
          <p:cNvPr id="19" name="TextBox 1"/>
          <p:cNvSpPr txBox="1"/>
          <p:nvPr/>
        </p:nvSpPr>
        <p:spPr>
          <a:xfrm>
            <a:off x="3517900" y="2895600"/>
            <a:ext cx="4572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差异化</a:t>
            </a:r>
          </a:p>
        </p:txBody>
      </p:sp>
      <p:sp>
        <p:nvSpPr>
          <p:cNvPr id="20" name="TextBox 1"/>
          <p:cNvSpPr txBox="1"/>
          <p:nvPr/>
        </p:nvSpPr>
        <p:spPr>
          <a:xfrm>
            <a:off x="4762500" y="2895600"/>
            <a:ext cx="4572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低成本</a:t>
            </a:r>
          </a:p>
        </p:txBody>
      </p:sp>
      <p:sp>
        <p:nvSpPr>
          <p:cNvPr id="21" name="TextBox 1"/>
          <p:cNvSpPr txBox="1"/>
          <p:nvPr/>
        </p:nvSpPr>
        <p:spPr>
          <a:xfrm>
            <a:off x="2616200" y="4940300"/>
            <a:ext cx="4572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Microsoft YaHei UI" panose="020B0503020204020204" pitchFamily="18" charset="-122"/>
                <a:cs typeface="Microsoft YaHei UI" panose="020B0503020204020204" pitchFamily="18" charset="-122"/>
              </a:rPr>
              <a:t>小市场</a:t>
            </a:r>
          </a:p>
        </p:txBody>
      </p:sp>
      <p:sp>
        <p:nvSpPr>
          <p:cNvPr id="22" name="TextBox 1"/>
          <p:cNvSpPr txBox="1"/>
          <p:nvPr/>
        </p:nvSpPr>
        <p:spPr>
          <a:xfrm>
            <a:off x="558800" y="215900"/>
            <a:ext cx="8229600" cy="2641600"/>
          </a:xfrm>
          <a:prstGeom prst="rect">
            <a:avLst/>
          </a:prstGeom>
          <a:noFill/>
        </p:spPr>
        <p:txBody>
          <a:bodyPr wrap="none" lIns="0" tIns="0" rIns="0" rtlCol="0">
            <a:spAutoFit/>
          </a:bodyPr>
          <a:lstStyle/>
          <a:p>
            <a:pPr>
              <a:lnSpc>
                <a:spcPts val="3000"/>
              </a:lnSpc>
              <a:tabLst>
                <a:tab pos="685800" algn="l"/>
                <a:tab pos="3111500" algn="l"/>
              </a:tabLst>
            </a:pPr>
            <a:r>
              <a:rPr lang="en-US" altLang="zh-CN" sz="2400" dirty="0">
                <a:solidFill>
                  <a:srgbClr val="C00000"/>
                </a:solidFill>
                <a:latin typeface="Microsoft YaHei UI" panose="020B0503020204020204" pitchFamily="18" charset="-122"/>
                <a:cs typeface="Microsoft YaHei UI" panose="020B0503020204020204" pitchFamily="18" charset="-122"/>
              </a:rPr>
              <a:t>业务战略制定第4步:明确业务计划各要素的具体行动</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500"/>
              </a:lnSpc>
              <a:tabLst>
                <a:tab pos="685800" algn="l"/>
                <a:tab pos="31115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竞争战略就是为了实现我们的目标而做“正确的事情”。竞争战略只有三种形式：</a:t>
            </a:r>
          </a:p>
          <a:p>
            <a:pPr>
              <a:lnSpc>
                <a:spcPts val="3200"/>
              </a:lnSpc>
              <a:tabLst>
                <a:tab pos="685800" algn="l"/>
                <a:tab pos="3111500" algn="l"/>
              </a:tabLst>
            </a:pPr>
            <a:r>
              <a:rPr lang="en-US" altLang="zh-CN" dirty="0"/>
              <a:t>	</a:t>
            </a:r>
            <a:r>
              <a:rPr lang="en-US" altLang="zh-CN" sz="1800" dirty="0">
                <a:solidFill>
                  <a:srgbClr val="C00000"/>
                </a:solidFill>
                <a:latin typeface="Microsoft YaHei UI" panose="020B0503020204020204" pitchFamily="18" charset="-122"/>
                <a:cs typeface="Microsoft YaHei UI" panose="020B0503020204020204" pitchFamily="18" charset="-122"/>
              </a:rPr>
              <a:t>成本上领先地位</a:t>
            </a:r>
          </a:p>
          <a:p>
            <a:pPr>
              <a:lnSpc>
                <a:spcPts val="3200"/>
              </a:lnSpc>
              <a:tabLst>
                <a:tab pos="685800" algn="l"/>
                <a:tab pos="3111500" algn="l"/>
              </a:tabLst>
            </a:pPr>
            <a:r>
              <a:rPr lang="en-US" altLang="zh-CN" dirty="0"/>
              <a:t>	</a:t>
            </a:r>
            <a:r>
              <a:rPr lang="en-US" altLang="zh-CN" sz="1800" dirty="0">
                <a:solidFill>
                  <a:srgbClr val="C00000"/>
                </a:solidFill>
                <a:latin typeface="Microsoft YaHei UI" panose="020B0503020204020204" pitchFamily="18" charset="-122"/>
                <a:cs typeface="Microsoft YaHei UI" panose="020B0503020204020204" pitchFamily="18" charset="-122"/>
              </a:rPr>
              <a:t>产品包的差异化（包括渠道的差异化）</a:t>
            </a:r>
          </a:p>
          <a:p>
            <a:pPr>
              <a:lnSpc>
                <a:spcPts val="3200"/>
              </a:lnSpc>
              <a:tabLst>
                <a:tab pos="685800" algn="l"/>
                <a:tab pos="3111500" algn="l"/>
              </a:tabLst>
            </a:pPr>
            <a:r>
              <a:rPr lang="en-US" altLang="zh-CN" dirty="0"/>
              <a:t>	</a:t>
            </a:r>
            <a:r>
              <a:rPr lang="en-US" altLang="zh-CN" sz="1800" dirty="0">
                <a:solidFill>
                  <a:srgbClr val="C00000"/>
                </a:solidFill>
                <a:latin typeface="Microsoft YaHei UI" panose="020B0503020204020204" pitchFamily="18" charset="-122"/>
                <a:cs typeface="Microsoft YaHei UI" panose="020B0503020204020204" pitchFamily="18" charset="-122"/>
              </a:rPr>
              <a:t>聚焦低成本/差异化</a:t>
            </a:r>
          </a:p>
          <a:p>
            <a:pPr>
              <a:lnSpc>
                <a:spcPts val="1000"/>
              </a:lnSpc>
            </a:pPr>
            <a:endParaRPr lang="en-US" altLang="zh-CN" dirty="0"/>
          </a:p>
          <a:p>
            <a:pPr>
              <a:lnSpc>
                <a:spcPts val="1500"/>
              </a:lnSpc>
              <a:tabLst>
                <a:tab pos="685800" algn="l"/>
                <a:tab pos="31115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追求的竞争优势</a:t>
            </a:r>
          </a:p>
        </p:txBody>
      </p:sp>
      <p:sp>
        <p:nvSpPr>
          <p:cNvPr id="23" name="TextBox 1"/>
          <p:cNvSpPr txBox="1"/>
          <p:nvPr/>
        </p:nvSpPr>
        <p:spPr>
          <a:xfrm>
            <a:off x="330200" y="5473700"/>
            <a:ext cx="8458200" cy="279400"/>
          </a:xfrm>
          <a:prstGeom prst="rect">
            <a:avLst/>
          </a:prstGeom>
          <a:noFill/>
        </p:spPr>
        <p:txBody>
          <a:bodyPr wrap="none" lIns="0" tIns="0" rIns="0" rtlCol="0">
            <a:spAutoFit/>
          </a:bodyPr>
          <a:lstStyle/>
          <a:p>
            <a:pPr>
              <a:lnSpc>
                <a:spcPts val="2200"/>
              </a:lnSpc>
            </a:pPr>
            <a:r>
              <a:rPr lang="en-US" altLang="zh-CN" sz="1800" dirty="0">
                <a:solidFill>
                  <a:srgbClr val="C00000"/>
                </a:solidFill>
                <a:latin typeface="Microsoft YaHei UI" panose="020B0503020204020204" pitchFamily="18" charset="-122"/>
                <a:cs typeface="Microsoft YaHei UI" panose="020B0503020204020204" pitchFamily="18" charset="-122"/>
              </a:rPr>
              <a:t>竞争战略的目的是通过比竞争对手更好地提供购买者所寻找的东西来击败竞争对手！</a:t>
            </a:r>
          </a:p>
        </p:txBody>
      </p:sp>
      <p:sp>
        <p:nvSpPr>
          <p:cNvPr id="14" name="日期占位符 13"/>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395541" y="1124458"/>
          <a:ext cx="8048433" cy="4524018"/>
        </p:xfrm>
        <a:graphic>
          <a:graphicData uri="http://schemas.openxmlformats.org/drawingml/2006/table">
            <a:tbl>
              <a:tblPr/>
              <a:tblGrid>
                <a:gridCol w="1088834">
                  <a:extLst>
                    <a:ext uri="{9D8B030D-6E8A-4147-A177-3AD203B41FA5}">
                      <a16:colId xmlns:a16="http://schemas.microsoft.com/office/drawing/2014/main" val="20000"/>
                    </a:ext>
                  </a:extLst>
                </a:gridCol>
                <a:gridCol w="2124964">
                  <a:extLst>
                    <a:ext uri="{9D8B030D-6E8A-4147-A177-3AD203B41FA5}">
                      <a16:colId xmlns:a16="http://schemas.microsoft.com/office/drawing/2014/main" val="20001"/>
                    </a:ext>
                  </a:extLst>
                </a:gridCol>
                <a:gridCol w="2538475">
                  <a:extLst>
                    <a:ext uri="{9D8B030D-6E8A-4147-A177-3AD203B41FA5}">
                      <a16:colId xmlns:a16="http://schemas.microsoft.com/office/drawing/2014/main" val="20002"/>
                    </a:ext>
                  </a:extLst>
                </a:gridCol>
                <a:gridCol w="2296160">
                  <a:extLst>
                    <a:ext uri="{9D8B030D-6E8A-4147-A177-3AD203B41FA5}">
                      <a16:colId xmlns:a16="http://schemas.microsoft.com/office/drawing/2014/main" val="20003"/>
                    </a:ext>
                  </a:extLst>
                </a:gridCol>
              </a:tblGrid>
              <a:tr h="390144">
                <a:tc>
                  <a:txBody>
                    <a:bodyPr/>
                    <a:lstStyle/>
                    <a:p>
                      <a:endParaRPr lang="zh-CN" altLang="en-US" dirty="0"/>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AD2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市场风险</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技术风险</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财务风险</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extLst>
                  <a:ext uri="{0D108BD9-81ED-4DB2-BD59-A6C34878D82A}">
                    <a16:rowId xmlns:a16="http://schemas.microsoft.com/office/drawing/2014/main" val="10000"/>
                  </a:ext>
                </a:extLst>
              </a:tr>
              <a:tr h="1377949">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高</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-失去市场份额的可能性&gt;</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-锁定的目标市场将萎缩的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可能性&gt;25%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-进度延迟的可能性&gt;25%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-性能有可能会下降到不具备竞争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力的水平</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-超出开发费用承诺的可能</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性&gt;25%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-产品再生产成本增加的可能</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性&gt;25%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77950">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中</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AD2C"/>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-失去市场份额的可能性为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10-25%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-锁定的目标市场将萎缩的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可能性为10-25%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-进度延迟的可能性为10-25%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-性能有可能会下降到不具备竞争</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力（但不是最佳的）水平</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-超出开发费用承诺的可能性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为10-25%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-产品再生产成本增加的可能</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性为10-25%</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77975">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AD2C"/>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-失去市场份额的可能性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&lt;10%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-锁定的目标市场将萎缩的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可能性&lt;10%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-进度延迟的可能性&lt;10%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-有可能会失去产品部分比例的性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能优势</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200" dirty="0">
                          <a:solidFill>
                            <a:srgbClr val="000000"/>
                          </a:solidFill>
                          <a:latin typeface="Microsoft YaHei UI" panose="020B0503020204020204" pitchFamily="18" charset="-122"/>
                          <a:cs typeface="Microsoft YaHei UI" panose="020B0503020204020204" pitchFamily="18" charset="-122"/>
                        </a:rPr>
                        <a:t>超出开发费用承诺的可能性</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&lt;10%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-产品再生产成本增加的可能</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200" dirty="0">
                          <a:solidFill>
                            <a:srgbClr val="000000"/>
                          </a:solidFill>
                          <a:latin typeface="Microsoft YaHei UI" panose="020B0503020204020204" pitchFamily="18" charset="-122"/>
                          <a:cs typeface="Microsoft YaHei UI" panose="020B0503020204020204" pitchFamily="18" charset="-122"/>
                        </a:rPr>
                        <a:t>性&lt;10%</a:t>
                      </a:r>
                      <a:endParaRPr lang="zh-CN" altLang="en-US" sz="1200"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558800" y="215900"/>
            <a:ext cx="60325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进行市场、技术和财务方面的风险分析</a:t>
            </a:r>
          </a:p>
        </p:txBody>
      </p:sp>
      <p:sp>
        <p:nvSpPr>
          <p:cNvPr id="6" name="TextBox 1"/>
          <p:cNvSpPr txBox="1"/>
          <p:nvPr/>
        </p:nvSpPr>
        <p:spPr>
          <a:xfrm>
            <a:off x="825500" y="5867400"/>
            <a:ext cx="6858000" cy="317500"/>
          </a:xfrm>
          <a:prstGeom prst="rect">
            <a:avLst/>
          </a:prstGeom>
          <a:noFill/>
        </p:spPr>
        <p:txBody>
          <a:bodyPr wrap="none" lIns="0" tIns="0" rIns="0" rtlCol="0">
            <a:spAutoFit/>
          </a:bodyPr>
          <a:lstStyle/>
          <a:p>
            <a:pPr>
              <a:lnSpc>
                <a:spcPts val="2500"/>
              </a:lnSpc>
            </a:pPr>
            <a:r>
              <a:rPr lang="en-US" altLang="zh-CN" sz="2005" dirty="0">
                <a:solidFill>
                  <a:srgbClr val="C00000"/>
                </a:solidFill>
                <a:latin typeface="Microsoft YaHei UI" panose="020B0503020204020204" pitchFamily="18" charset="-122"/>
                <a:cs typeface="Microsoft YaHei UI" panose="020B0503020204020204" pitchFamily="18" charset="-122"/>
              </a:rPr>
              <a:t>对于有意要冒的风险，按照产生收益和亏损的可能性来分类。</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762000" y="1104900"/>
            <a:ext cx="177800" cy="16129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1.</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2.</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3.</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4.</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5.</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6.</a:t>
            </a:r>
          </a:p>
        </p:txBody>
      </p:sp>
      <p:sp>
        <p:nvSpPr>
          <p:cNvPr id="5" name="TextBox 1"/>
          <p:cNvSpPr txBox="1"/>
          <p:nvPr/>
        </p:nvSpPr>
        <p:spPr>
          <a:xfrm>
            <a:off x="1295400" y="1104900"/>
            <a:ext cx="6477000" cy="16129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产品包-增加、删减、更改、设计、包装、品牌树立、定位和技术</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销售渠道-渠道（内部、外部及合作伙伴）加上销售队伍</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订单履行</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定价/条款-包括定价</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支持-包括客户服务的各个层次</a:t>
            </a:r>
          </a:p>
          <a:p>
            <a:pPr>
              <a:lnSpc>
                <a:spcPts val="2100"/>
              </a:lnSpc>
            </a:pPr>
            <a:r>
              <a:rPr lang="en-US" altLang="zh-CN" sz="1800" dirty="0">
                <a:solidFill>
                  <a:srgbClr val="000000"/>
                </a:solidFill>
                <a:latin typeface="Microsoft YaHei UI" panose="020B0503020204020204" pitchFamily="18" charset="-122"/>
                <a:cs typeface="Microsoft YaHei UI" panose="020B0503020204020204" pitchFamily="18" charset="-122"/>
              </a:rPr>
              <a:t>综合营销宣传-公司级的和业务单位的营销宣传及推销活动</a:t>
            </a:r>
          </a:p>
        </p:txBody>
      </p:sp>
      <p:sp>
        <p:nvSpPr>
          <p:cNvPr id="6" name="TextBox 1"/>
          <p:cNvSpPr txBox="1"/>
          <p:nvPr/>
        </p:nvSpPr>
        <p:spPr>
          <a:xfrm>
            <a:off x="558800" y="215900"/>
            <a:ext cx="30353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业务计划的6个要素</a:t>
            </a:r>
          </a:p>
        </p:txBody>
      </p:sp>
      <p:sp>
        <p:nvSpPr>
          <p:cNvPr id="7" name="TextBox 1"/>
          <p:cNvSpPr txBox="1"/>
          <p:nvPr/>
        </p:nvSpPr>
        <p:spPr>
          <a:xfrm>
            <a:off x="1016000" y="3429000"/>
            <a:ext cx="1968500" cy="2984500"/>
          </a:xfrm>
          <a:prstGeom prst="rect">
            <a:avLst/>
          </a:prstGeom>
          <a:noFill/>
        </p:spPr>
        <p:txBody>
          <a:bodyPr wrap="none" lIns="0" tIns="0" rIns="0" rtlCol="0">
            <a:spAutoFit/>
          </a:bodyPr>
          <a:lstStyle/>
          <a:p>
            <a:pPr>
              <a:lnSpc>
                <a:spcPts val="12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产品包</a:t>
            </a:r>
          </a:p>
          <a:p>
            <a:pPr>
              <a:lnSpc>
                <a:spcPts val="1600"/>
              </a:lnSpc>
              <a:tabLst>
                <a:tab pos="50800" algn="l"/>
              </a:tabLst>
            </a:pPr>
            <a:r>
              <a:rPr lang="en-US" altLang="zh-CN" dirty="0"/>
              <a:t>	</a:t>
            </a:r>
            <a:r>
              <a:rPr lang="en-US" altLang="zh-CN" sz="1300" dirty="0">
                <a:solidFill>
                  <a:srgbClr val="000000"/>
                </a:solidFill>
                <a:latin typeface="Microsoft YaHei UI" panose="020B0503020204020204" pitchFamily="18" charset="-122"/>
                <a:cs typeface="Microsoft YaHei UI" panose="020B0503020204020204" pitchFamily="18" charset="-122"/>
              </a:rPr>
              <a:t>延伸</a:t>
            </a:r>
          </a:p>
          <a:p>
            <a:pPr>
              <a:lnSpc>
                <a:spcPts val="17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包装</a:t>
            </a:r>
          </a:p>
          <a:p>
            <a:pPr>
              <a:lnSpc>
                <a:spcPts val="16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质量</a:t>
            </a:r>
          </a:p>
          <a:p>
            <a:pPr>
              <a:lnSpc>
                <a:spcPts val="17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利用杠杆作用或进行组合</a:t>
            </a:r>
          </a:p>
          <a:p>
            <a:pPr>
              <a:lnSpc>
                <a:spcPts val="17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新技术</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定价</a:t>
            </a:r>
            <a:r>
              <a:rPr lang="en-US" altLang="zh-CN" sz="1295" dirty="0">
                <a:solidFill>
                  <a:srgbClr val="000000"/>
                </a:solidFill>
                <a:latin typeface="Times New Roman" panose="02020603050405020304" pitchFamily="18" charset="0"/>
                <a:cs typeface="Times New Roman" panose="02020603050405020304" pitchFamily="18" charset="0"/>
              </a:rPr>
              <a:t>/</a:t>
            </a:r>
            <a:r>
              <a:rPr lang="en-US" altLang="zh-CN" sz="1295" dirty="0">
                <a:solidFill>
                  <a:srgbClr val="000000"/>
                </a:solidFill>
                <a:latin typeface="Microsoft YaHei UI" panose="020B0503020204020204" pitchFamily="18" charset="-122"/>
                <a:cs typeface="Microsoft YaHei UI" panose="020B0503020204020204" pitchFamily="18" charset="-122"/>
              </a:rPr>
              <a:t>条款</a:t>
            </a:r>
          </a:p>
          <a:p>
            <a:pPr>
              <a:lnSpc>
                <a:spcPts val="17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零售价</a:t>
            </a:r>
          </a:p>
          <a:p>
            <a:pPr>
              <a:lnSpc>
                <a:spcPts val="17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调拨价</a:t>
            </a:r>
          </a:p>
          <a:p>
            <a:pPr>
              <a:lnSpc>
                <a:spcPts val="17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促销</a:t>
            </a:r>
          </a:p>
          <a:p>
            <a:pPr>
              <a:lnSpc>
                <a:spcPts val="16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激励</a:t>
            </a:r>
          </a:p>
          <a:p>
            <a:pPr>
              <a:lnSpc>
                <a:spcPts val="18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定价及运作总成本（</a:t>
            </a:r>
            <a:r>
              <a:rPr lang="en-US" altLang="zh-CN" sz="1295" dirty="0">
                <a:solidFill>
                  <a:srgbClr val="000000"/>
                </a:solidFill>
                <a:latin typeface="Times New Roman" panose="02020603050405020304" pitchFamily="18" charset="0"/>
                <a:cs typeface="Times New Roman" panose="02020603050405020304" pitchFamily="18" charset="0"/>
              </a:rPr>
              <a:t>TCO</a:t>
            </a:r>
            <a:r>
              <a:rPr lang="en-US" altLang="zh-CN" sz="1295" dirty="0">
                <a:solidFill>
                  <a:srgbClr val="000000"/>
                </a:solidFill>
                <a:latin typeface="Microsoft YaHei UI" panose="020B0503020204020204" pitchFamily="18" charset="-122"/>
                <a:cs typeface="Microsoft YaHei UI" panose="020B0503020204020204" pitchFamily="18" charset="-122"/>
              </a:rPr>
              <a:t>）</a:t>
            </a:r>
          </a:p>
        </p:txBody>
      </p:sp>
      <p:sp>
        <p:nvSpPr>
          <p:cNvPr id="8" name="TextBox 1"/>
          <p:cNvSpPr txBox="1"/>
          <p:nvPr/>
        </p:nvSpPr>
        <p:spPr>
          <a:xfrm>
            <a:off x="3225800" y="3441700"/>
            <a:ext cx="1143000" cy="2768600"/>
          </a:xfrm>
          <a:prstGeom prst="rect">
            <a:avLst/>
          </a:prstGeom>
          <a:noFill/>
        </p:spPr>
        <p:txBody>
          <a:bodyPr wrap="none" lIns="0" tIns="0" rIns="0" rtlCol="0">
            <a:spAutoFit/>
          </a:bodyPr>
          <a:lstStyle/>
          <a:p>
            <a:pPr>
              <a:lnSpc>
                <a:spcPts val="12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销售渠道</a:t>
            </a:r>
          </a:p>
          <a:p>
            <a:pPr>
              <a:lnSpc>
                <a:spcPts val="16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覆盖率</a:t>
            </a:r>
          </a:p>
          <a:p>
            <a:pPr>
              <a:lnSpc>
                <a:spcPts val="17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销售队伍</a:t>
            </a:r>
          </a:p>
          <a:p>
            <a:pPr>
              <a:lnSpc>
                <a:spcPts val="1600"/>
              </a:lnSpc>
              <a:tabLst>
                <a:tab pos="508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集成的程度</a:t>
            </a:r>
          </a:p>
          <a:p>
            <a:pPr>
              <a:lnSpc>
                <a:spcPts val="1700"/>
              </a:lnSpc>
              <a:tabLst>
                <a:tab pos="50800" algn="l"/>
              </a:tabLst>
            </a:pPr>
            <a:r>
              <a:rPr lang="en-US" altLang="zh-CN" dirty="0"/>
              <a:t>	</a:t>
            </a:r>
            <a:r>
              <a:rPr lang="en-US" altLang="zh-CN" sz="1300" dirty="0">
                <a:solidFill>
                  <a:srgbClr val="000000"/>
                </a:solidFill>
                <a:latin typeface="Microsoft YaHei UI" panose="020B0503020204020204" pitchFamily="18" charset="-122"/>
                <a:cs typeface="Microsoft YaHei UI" panose="020B0503020204020204" pitchFamily="18" charset="-122"/>
              </a:rPr>
              <a:t>主要客户群</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技术支持</a:t>
            </a:r>
          </a:p>
          <a:p>
            <a:pPr>
              <a:lnSpc>
                <a:spcPts val="17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客户支持</a:t>
            </a:r>
          </a:p>
          <a:p>
            <a:pPr>
              <a:lnSpc>
                <a:spcPts val="1600"/>
              </a:lnSpc>
              <a:tabLst>
                <a:tab pos="50800" algn="l"/>
              </a:tabLst>
            </a:pPr>
            <a:r>
              <a:rPr lang="en-US" altLang="zh-CN" sz="1300" dirty="0">
                <a:solidFill>
                  <a:srgbClr val="000000"/>
                </a:solidFill>
                <a:latin typeface="Microsoft YaHei UI" panose="020B0503020204020204" pitchFamily="18" charset="-122"/>
                <a:cs typeface="Microsoft YaHei UI" panose="020B0503020204020204" pitchFamily="18" charset="-122"/>
              </a:rPr>
              <a:t>技术支持</a:t>
            </a:r>
          </a:p>
          <a:p>
            <a:pPr>
              <a:lnSpc>
                <a:spcPts val="17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专门人员的培训</a:t>
            </a:r>
          </a:p>
          <a:p>
            <a:pPr>
              <a:lnSpc>
                <a:spcPts val="1700"/>
              </a:lnSpc>
              <a:tabLst>
                <a:tab pos="508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服务水平</a:t>
            </a:r>
          </a:p>
        </p:txBody>
      </p:sp>
      <p:sp>
        <p:nvSpPr>
          <p:cNvPr id="9" name="TextBox 1"/>
          <p:cNvSpPr txBox="1"/>
          <p:nvPr/>
        </p:nvSpPr>
        <p:spPr>
          <a:xfrm>
            <a:off x="5600700" y="3429000"/>
            <a:ext cx="1651000" cy="2971800"/>
          </a:xfrm>
          <a:prstGeom prst="rect">
            <a:avLst/>
          </a:prstGeom>
          <a:noFill/>
        </p:spPr>
        <p:txBody>
          <a:bodyPr wrap="none" lIns="0" tIns="0" rIns="0" rtlCol="0">
            <a:spAutoFit/>
          </a:bodyPr>
          <a:lstStyle/>
          <a:p>
            <a:pPr>
              <a:lnSpc>
                <a:spcPts val="1200"/>
              </a:lnSpc>
              <a:tabLst>
                <a:tab pos="1270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订单履行</a:t>
            </a:r>
          </a:p>
          <a:p>
            <a:pPr>
              <a:lnSpc>
                <a:spcPts val="1600"/>
              </a:lnSpc>
              <a:tabLst>
                <a:tab pos="127000" algn="l"/>
              </a:tabLst>
            </a:pPr>
            <a:r>
              <a:rPr lang="en-US" altLang="zh-CN" dirty="0"/>
              <a:t>	</a:t>
            </a:r>
            <a:r>
              <a:rPr lang="en-US" altLang="zh-CN" sz="1300" dirty="0">
                <a:solidFill>
                  <a:srgbClr val="000000"/>
                </a:solidFill>
                <a:latin typeface="Microsoft YaHei UI" panose="020B0503020204020204" pitchFamily="18" charset="-122"/>
                <a:cs typeface="Microsoft YaHei UI" panose="020B0503020204020204" pitchFamily="18" charset="-122"/>
              </a:rPr>
              <a:t>可获得性</a:t>
            </a:r>
          </a:p>
          <a:p>
            <a:pPr>
              <a:lnSpc>
                <a:spcPts val="1700"/>
              </a:lnSpc>
              <a:tabLst>
                <a:tab pos="1270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交付方式</a:t>
            </a:r>
          </a:p>
          <a:p>
            <a:pPr>
              <a:lnSpc>
                <a:spcPts val="1600"/>
              </a:lnSpc>
              <a:tabLst>
                <a:tab pos="1270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库存水平</a:t>
            </a:r>
          </a:p>
          <a:p>
            <a:pPr>
              <a:lnSpc>
                <a:spcPts val="1700"/>
              </a:lnSpc>
              <a:tabLst>
                <a:tab pos="127000" algn="l"/>
              </a:tabLst>
            </a:pPr>
            <a:r>
              <a:rPr lang="en-US" altLang="zh-CN" dirty="0"/>
              <a:t>	</a:t>
            </a:r>
            <a:r>
              <a:rPr lang="en-US" altLang="zh-CN" sz="1295" dirty="0">
                <a:solidFill>
                  <a:srgbClr val="000000"/>
                </a:solidFill>
                <a:latin typeface="Microsoft YaHei UI" panose="020B0503020204020204" pitchFamily="18" charset="-122"/>
                <a:cs typeface="Microsoft YaHei UI" panose="020B0503020204020204" pitchFamily="18" charset="-122"/>
              </a:rPr>
              <a:t>退货升级</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1270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综合营销宣传（</a:t>
            </a:r>
            <a:r>
              <a:rPr lang="en-US" altLang="zh-CN" sz="1295" b="1" dirty="0">
                <a:solidFill>
                  <a:srgbClr val="000000"/>
                </a:solidFill>
                <a:latin typeface="Times New Roman" panose="02020603050405020304" pitchFamily="18" charset="0"/>
                <a:cs typeface="Times New Roman" panose="02020603050405020304" pitchFamily="18" charset="0"/>
              </a:rPr>
              <a:t>IMC</a:t>
            </a:r>
            <a:r>
              <a:rPr lang="en-US" altLang="zh-CN" sz="1295" dirty="0">
                <a:solidFill>
                  <a:srgbClr val="000000"/>
                </a:solidFill>
                <a:latin typeface="Microsoft YaHei UI" panose="020B0503020204020204" pitchFamily="18" charset="-122"/>
                <a:cs typeface="Microsoft YaHei UI" panose="020B0503020204020204" pitchFamily="18" charset="-122"/>
              </a:rPr>
              <a:t>）</a:t>
            </a:r>
          </a:p>
          <a:p>
            <a:pPr>
              <a:lnSpc>
                <a:spcPts val="1500"/>
              </a:lnSpc>
              <a:tabLst>
                <a:tab pos="1270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品牌价值</a:t>
            </a:r>
          </a:p>
          <a:p>
            <a:pPr>
              <a:lnSpc>
                <a:spcPts val="1600"/>
              </a:lnSpc>
              <a:tabLst>
                <a:tab pos="1270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定位</a:t>
            </a:r>
          </a:p>
          <a:p>
            <a:pPr>
              <a:lnSpc>
                <a:spcPts val="1700"/>
              </a:lnSpc>
              <a:tabLst>
                <a:tab pos="1270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广告</a:t>
            </a:r>
          </a:p>
          <a:p>
            <a:pPr>
              <a:lnSpc>
                <a:spcPts val="1600"/>
              </a:lnSpc>
              <a:tabLst>
                <a:tab pos="1270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营销宣传</a:t>
            </a:r>
          </a:p>
          <a:p>
            <a:pPr>
              <a:lnSpc>
                <a:spcPts val="1700"/>
              </a:lnSpc>
              <a:tabLst>
                <a:tab pos="127000" algn="l"/>
              </a:tabLst>
            </a:pPr>
            <a:r>
              <a:rPr lang="en-US" altLang="zh-CN" sz="1295" dirty="0">
                <a:solidFill>
                  <a:srgbClr val="000000"/>
                </a:solidFill>
                <a:latin typeface="Microsoft YaHei UI" panose="020B0503020204020204" pitchFamily="18" charset="-122"/>
                <a:cs typeface="Microsoft YaHei UI" panose="020B0503020204020204" pitchFamily="18" charset="-122"/>
              </a:rPr>
              <a:t>推销</a:t>
            </a:r>
          </a:p>
        </p:txBody>
      </p:sp>
      <p:sp>
        <p:nvSpPr>
          <p:cNvPr id="10" name="TextBox 1"/>
          <p:cNvSpPr txBox="1"/>
          <p:nvPr/>
        </p:nvSpPr>
        <p:spPr>
          <a:xfrm>
            <a:off x="685800" y="2844800"/>
            <a:ext cx="3429000" cy="279400"/>
          </a:xfrm>
          <a:prstGeom prst="rect">
            <a:avLst/>
          </a:prstGeom>
          <a:noFill/>
        </p:spPr>
        <p:txBody>
          <a:bodyPr wrap="none" lIns="0" tIns="0" rIns="0" rtlCol="0">
            <a:spAutoFit/>
          </a:bodyPr>
          <a:lstStyle/>
          <a:p>
            <a:pPr>
              <a:lnSpc>
                <a:spcPts val="2200"/>
              </a:lnSpc>
            </a:pPr>
            <a:r>
              <a:rPr lang="en-US" altLang="zh-CN" sz="1800" dirty="0">
                <a:solidFill>
                  <a:srgbClr val="C00000"/>
                </a:solidFill>
                <a:latin typeface="Microsoft YaHei UI" panose="020B0503020204020204" pitchFamily="18" charset="-122"/>
                <a:cs typeface="Microsoft YaHei UI" panose="020B0503020204020204" pitchFamily="18" charset="-122"/>
              </a:rPr>
              <a:t>业务计划各要素有代表性的选项：</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683564" y="3717035"/>
          <a:ext cx="7488884" cy="2604502"/>
        </p:xfrm>
        <a:graphic>
          <a:graphicData uri="http://schemas.openxmlformats.org/drawingml/2006/table">
            <a:tbl>
              <a:tblPr/>
              <a:tblGrid>
                <a:gridCol w="2232228">
                  <a:extLst>
                    <a:ext uri="{9D8B030D-6E8A-4147-A177-3AD203B41FA5}">
                      <a16:colId xmlns:a16="http://schemas.microsoft.com/office/drawing/2014/main" val="20000"/>
                    </a:ext>
                  </a:extLst>
                </a:gridCol>
                <a:gridCol w="2880360">
                  <a:extLst>
                    <a:ext uri="{9D8B030D-6E8A-4147-A177-3AD203B41FA5}">
                      <a16:colId xmlns:a16="http://schemas.microsoft.com/office/drawing/2014/main" val="20001"/>
                    </a:ext>
                  </a:extLst>
                </a:gridCol>
                <a:gridCol w="2376296">
                  <a:extLst>
                    <a:ext uri="{9D8B030D-6E8A-4147-A177-3AD203B41FA5}">
                      <a16:colId xmlns:a16="http://schemas.microsoft.com/office/drawing/2014/main" val="20002"/>
                    </a:ext>
                  </a:extLst>
                </a:gridCol>
              </a:tblGrid>
              <a:tr h="806196">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始于：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在产品线内融合与优化</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业务计划</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目的：</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排列业务计划中的产品包，创建</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405" dirty="0">
                          <a:solidFill>
                            <a:srgbClr val="000000"/>
                          </a:solidFill>
                          <a:latin typeface="Microsoft YaHei UI" panose="020B0503020204020204" pitchFamily="18" charset="-122"/>
                          <a:cs typeface="Microsoft YaHei UI" panose="020B0503020204020204" pitchFamily="18" charset="-122"/>
                        </a:rPr>
                        <a:t>产品包路标并投入相应的资源</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终于：</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跨产品线融合与优化业务</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计划</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0"/>
                  </a:ext>
                </a:extLst>
              </a:tr>
              <a:tr h="1005839">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输入：</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产品线业务计划</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产品包细节</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资源预算</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活动：</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在产品线内融合并优化业务计划</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预算/资源分配</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跨产品线融合与优化业务计划</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输出：</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产品线产品包路标</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792467">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来源</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第4步：制定业务战略与</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计划</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E7F3F4"/>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tc>
                  <a:txBody>
                    <a:bodyPr/>
                    <a:lstStyle/>
                    <a:p>
                      <a:pPr algn="l"/>
                      <a:r>
                        <a:rPr lang="en-US" altLang="zh-CN" sz="1200" dirty="0">
                          <a:solidFill>
                            <a:srgbClr val="000000"/>
                          </a:solidFill>
                          <a:latin typeface="Microsoft YaHei UI" panose="020B0503020204020204" pitchFamily="18" charset="-122"/>
                          <a:cs typeface="Microsoft YaHei UI" panose="020B0503020204020204" pitchFamily="18" charset="-122"/>
                        </a:rPr>
                        <a:t>客户：</a:t>
                      </a:r>
                      <a:endParaRPr lang="zh-CN" altLang="en-US" sz="1200"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IRB</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Times New Roman" panose="02020603050405020304" pitchFamily="18" charset="0"/>
                          <a:cs typeface="Times New Roman" panose="02020603050405020304" pitchFamily="18" charset="0"/>
                        </a:rPr>
                        <a:t>•</a:t>
                      </a:r>
                      <a:r>
                        <a:rPr lang="en-US" altLang="zh-CN" sz="1405" dirty="0">
                          <a:solidFill>
                            <a:srgbClr val="000000"/>
                          </a:solidFill>
                          <a:latin typeface="Microsoft YaHei UI" panose="020B0503020204020204" pitchFamily="18" charset="-122"/>
                          <a:cs typeface="Microsoft YaHei UI" panose="020B0503020204020204" pitchFamily="18" charset="-122"/>
                        </a:rPr>
                        <a:t>IPMT</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7F3F4"/>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342900" y="317500"/>
            <a:ext cx="7721600" cy="1676400"/>
          </a:xfrm>
          <a:prstGeom prst="rect">
            <a:avLst/>
          </a:prstGeom>
          <a:noFill/>
        </p:spPr>
        <p:txBody>
          <a:bodyPr wrap="none" lIns="0" tIns="0" rIns="0" rtlCol="0">
            <a:spAutoFit/>
          </a:bodyPr>
          <a:lstStyle/>
          <a:p>
            <a:pPr>
              <a:lnSpc>
                <a:spcPts val="4000"/>
              </a:lnSpc>
              <a:tabLst>
                <a:tab pos="215900" algn="l"/>
              </a:tabLst>
            </a:pPr>
            <a:r>
              <a:rPr lang="en-US" altLang="zh-CN" sz="3205" dirty="0">
                <a:solidFill>
                  <a:srgbClr val="C00000"/>
                </a:solidFill>
                <a:latin typeface="Microsoft YaHei UI" panose="020B0503020204020204" pitchFamily="18" charset="-122"/>
                <a:cs typeface="Microsoft YaHei UI" panose="020B0503020204020204" pitchFamily="18" charset="-122"/>
              </a:rPr>
              <a:t>STEP5：跨产品线融合和优化业务计划</a:t>
            </a:r>
          </a:p>
          <a:p>
            <a:pPr>
              <a:lnSpc>
                <a:spcPts val="22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包括整合、调整并优化所有源头计划（产品包/解决方案业务计划和/或其他细分市场</a:t>
            </a:r>
          </a:p>
          <a:p>
            <a:pPr>
              <a:lnSpc>
                <a:spcPts val="23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业务计划），制定出投资组合，并根据经过优化的组合来制定预算（相关的财务投资</a:t>
            </a:r>
          </a:p>
          <a:p>
            <a:pPr>
              <a:lnSpc>
                <a:spcPts val="23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）。应当在两个层面进行整合和优化：1）产品线层面，2）每个产品线完成对其组</a:t>
            </a:r>
          </a:p>
          <a:p>
            <a:pPr>
              <a:lnSpc>
                <a:spcPts val="2300"/>
              </a:lnSpc>
              <a:tabLst>
                <a:tab pos="2159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合的整合和优化。</a:t>
            </a:r>
          </a:p>
        </p:txBody>
      </p:sp>
      <p:sp>
        <p:nvSpPr>
          <p:cNvPr id="6" name="TextBox 1"/>
          <p:cNvSpPr txBox="1"/>
          <p:nvPr/>
        </p:nvSpPr>
        <p:spPr>
          <a:xfrm>
            <a:off x="558800" y="2082800"/>
            <a:ext cx="5321300" cy="14478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目的：</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根据整合过的源计划作出一个经过优化的、能够实现产品线业绩</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目标的投资组合（产品包/解决方案业务计划、细分市场业务计划、</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事业部业务计划）。这些计划反映出达成共识的收入、费用、资源</a:t>
            </a:r>
          </a:p>
          <a:p>
            <a:pPr>
              <a:lnSpc>
                <a:spcPts val="2300"/>
              </a:lnSpc>
            </a:pPr>
            <a:r>
              <a:rPr lang="en-US" altLang="zh-CN" sz="1405" dirty="0">
                <a:solidFill>
                  <a:srgbClr val="000000"/>
                </a:solidFill>
                <a:latin typeface="Microsoft YaHei UI" panose="020B0503020204020204" pitchFamily="18" charset="-122"/>
                <a:cs typeface="Microsoft YaHei UI" panose="020B0503020204020204" pitchFamily="18" charset="-122"/>
              </a:rPr>
              <a:t>和项目。</a:t>
            </a:r>
          </a:p>
        </p:txBody>
      </p:sp>
      <p:sp>
        <p:nvSpPr>
          <p:cNvPr id="7" name="TextBox 1"/>
          <p:cNvSpPr txBox="1"/>
          <p:nvPr/>
        </p:nvSpPr>
        <p:spPr>
          <a:xfrm>
            <a:off x="6273800" y="2133600"/>
            <a:ext cx="2120900" cy="850900"/>
          </a:xfrm>
          <a:prstGeom prst="rect">
            <a:avLst/>
          </a:prstGeom>
          <a:noFill/>
        </p:spPr>
        <p:txBody>
          <a:bodyPr wrap="none" lIns="0" tIns="0" rIns="0" rtlCol="0">
            <a:spAutoFit/>
          </a:bodyPr>
          <a:lstStyle/>
          <a:p>
            <a:pPr>
              <a:lnSpc>
                <a:spcPts val="2000"/>
              </a:lnSpc>
            </a:pPr>
            <a:r>
              <a:rPr lang="en-US" altLang="zh-CN" sz="1595" dirty="0">
                <a:solidFill>
                  <a:srgbClr val="FF0000"/>
                </a:solidFill>
                <a:latin typeface="Microsoft YaHei UI" panose="020B0503020204020204" pitchFamily="18" charset="-122"/>
                <a:cs typeface="Microsoft YaHei UI" panose="020B0503020204020204" pitchFamily="18" charset="-122"/>
              </a:rPr>
              <a:t>交付件：</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业务计划组合</a:t>
            </a:r>
          </a:p>
          <a:p>
            <a:pPr>
              <a:lnSpc>
                <a:spcPts val="2300"/>
              </a:lnSpc>
            </a:pPr>
            <a:r>
              <a:rPr lang="en-US" altLang="zh-CN" sz="1405" dirty="0">
                <a:solidFill>
                  <a:srgbClr val="C5000B"/>
                </a:solidFill>
                <a:latin typeface="Times New Roman" panose="02020603050405020304" pitchFamily="18" charset="0"/>
                <a:cs typeface="Times New Roman" panose="02020603050405020304"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业务计划、预算和策略</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940295" y="0"/>
            <a:ext cx="2203704" cy="2197100"/>
          </a:xfrm>
          <a:custGeom>
            <a:avLst/>
            <a:gdLst>
              <a:gd name="connsiteX0" fmla="*/ 0 w 2203704"/>
              <a:gd name="connsiteY0" fmla="*/ 0 h 2197100"/>
              <a:gd name="connsiteX1" fmla="*/ 2203704 w 2203704"/>
              <a:gd name="connsiteY1" fmla="*/ 0 h 2197100"/>
              <a:gd name="connsiteX2" fmla="*/ 2203704 w 2203704"/>
              <a:gd name="connsiteY2" fmla="*/ 2197100 h 2197100"/>
              <a:gd name="connsiteX3" fmla="*/ 0 w 2203704"/>
              <a:gd name="connsiteY3" fmla="*/ 2197100 h 2197100"/>
              <a:gd name="connsiteX4" fmla="*/ 0 w 2203704"/>
              <a:gd name="connsiteY4" fmla="*/ 0 h 2197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03704" h="2197100">
                <a:moveTo>
                  <a:pt x="0" y="0"/>
                </a:moveTo>
                <a:lnTo>
                  <a:pt x="2203704" y="0"/>
                </a:lnTo>
                <a:lnTo>
                  <a:pt x="2203704" y="2197100"/>
                </a:lnTo>
                <a:lnTo>
                  <a:pt x="0" y="21971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6907" y="202691"/>
            <a:ext cx="931164" cy="746759"/>
          </a:xfrm>
          <a:custGeom>
            <a:avLst/>
            <a:gdLst>
              <a:gd name="connsiteX0" fmla="*/ 209423 w 931164"/>
              <a:gd name="connsiteY0" fmla="*/ 739647 h 746759"/>
              <a:gd name="connsiteX1" fmla="*/ 701929 w 931164"/>
              <a:gd name="connsiteY1" fmla="*/ 740410 h 746759"/>
              <a:gd name="connsiteX2" fmla="*/ 779780 w 931164"/>
              <a:gd name="connsiteY2" fmla="*/ 608202 h 746759"/>
              <a:gd name="connsiteX3" fmla="*/ 853821 w 931164"/>
              <a:gd name="connsiteY3" fmla="*/ 473075 h 746759"/>
              <a:gd name="connsiteX4" fmla="*/ 924814 w 931164"/>
              <a:gd name="connsiteY4" fmla="*/ 336295 h 746759"/>
              <a:gd name="connsiteX5" fmla="*/ 777494 w 931164"/>
              <a:gd name="connsiteY5" fmla="*/ 419608 h 746759"/>
              <a:gd name="connsiteX6" fmla="*/ 6350 w 931164"/>
              <a:gd name="connsiteY6" fmla="*/ 6350 h 746759"/>
              <a:gd name="connsiteX7" fmla="*/ 179705 w 931164"/>
              <a:gd name="connsiteY7" fmla="*/ 219456 h 746759"/>
              <a:gd name="connsiteX8" fmla="*/ 72771 w 931164"/>
              <a:gd name="connsiteY8" fmla="*/ 466216 h 746759"/>
              <a:gd name="connsiteX9" fmla="*/ 374396 w 931164"/>
              <a:gd name="connsiteY9" fmla="*/ 646430 h 746759"/>
              <a:gd name="connsiteX10" fmla="*/ 209423 w 931164"/>
              <a:gd name="connsiteY10" fmla="*/ 739647 h 7467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31164" h="746759">
                <a:moveTo>
                  <a:pt x="209423" y="739647"/>
                </a:moveTo>
                <a:lnTo>
                  <a:pt x="701929" y="740410"/>
                </a:lnTo>
                <a:lnTo>
                  <a:pt x="779780" y="608202"/>
                </a:lnTo>
                <a:lnTo>
                  <a:pt x="853821" y="473075"/>
                </a:lnTo>
                <a:lnTo>
                  <a:pt x="924814" y="336295"/>
                </a:lnTo>
                <a:lnTo>
                  <a:pt x="777494" y="419608"/>
                </a:lnTo>
                <a:cubicBezTo>
                  <a:pt x="611885" y="163957"/>
                  <a:pt x="309626" y="6350"/>
                  <a:pt x="6350" y="6350"/>
                </a:cubicBezTo>
                <a:lnTo>
                  <a:pt x="179705" y="219456"/>
                </a:lnTo>
                <a:lnTo>
                  <a:pt x="72771" y="466216"/>
                </a:lnTo>
                <a:cubicBezTo>
                  <a:pt x="191008" y="486663"/>
                  <a:pt x="300355" y="552069"/>
                  <a:pt x="374396" y="646430"/>
                </a:cubicBezTo>
                <a:lnTo>
                  <a:pt x="209423" y="73964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287511" y="742187"/>
            <a:ext cx="717804" cy="896111"/>
          </a:xfrm>
          <a:custGeom>
            <a:avLst/>
            <a:gdLst>
              <a:gd name="connsiteX0" fmla="*/ 223266 w 717804"/>
              <a:gd name="connsiteY0" fmla="*/ 889762 h 896111"/>
              <a:gd name="connsiteX1" fmla="*/ 711454 w 717804"/>
              <a:gd name="connsiteY1" fmla="*/ 879856 h 896111"/>
              <a:gd name="connsiteX2" fmla="*/ 560196 w 717804"/>
              <a:gd name="connsiteY2" fmla="*/ 795020 h 896111"/>
              <a:gd name="connsiteX3" fmla="*/ 587629 w 717804"/>
              <a:gd name="connsiteY3" fmla="*/ 6350 h 896111"/>
              <a:gd name="connsiteX4" fmla="*/ 458596 w 717804"/>
              <a:gd name="connsiteY4" fmla="*/ 232409 h 896111"/>
              <a:gd name="connsiteX5" fmla="*/ 178943 w 717804"/>
              <a:gd name="connsiteY5" fmla="*/ 229362 h 896111"/>
              <a:gd name="connsiteX6" fmla="*/ 156844 w 717804"/>
              <a:gd name="connsiteY6" fmla="*/ 568325 h 896111"/>
              <a:gd name="connsiteX7" fmla="*/ 6350 w 717804"/>
              <a:gd name="connsiteY7" fmla="*/ 486664 h 896111"/>
              <a:gd name="connsiteX8" fmla="*/ 223266 w 717804"/>
              <a:gd name="connsiteY8" fmla="*/ 889762 h 8961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7804" h="896111">
                <a:moveTo>
                  <a:pt x="223266" y="889762"/>
                </a:moveTo>
                <a:lnTo>
                  <a:pt x="711454" y="879856"/>
                </a:lnTo>
                <a:lnTo>
                  <a:pt x="560196" y="795020"/>
                </a:lnTo>
                <a:cubicBezTo>
                  <a:pt x="696848" y="555117"/>
                  <a:pt x="707390" y="255523"/>
                  <a:pt x="587629" y="6350"/>
                </a:cubicBezTo>
                <a:lnTo>
                  <a:pt x="458596" y="232409"/>
                </a:lnTo>
                <a:lnTo>
                  <a:pt x="178943" y="229362"/>
                </a:lnTo>
                <a:cubicBezTo>
                  <a:pt x="216154" y="337820"/>
                  <a:pt x="205613" y="465073"/>
                  <a:pt x="156844" y="568325"/>
                </a:cubicBezTo>
                <a:lnTo>
                  <a:pt x="6350" y="486664"/>
                </a:lnTo>
                <a:lnTo>
                  <a:pt x="223266" y="88976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065264" y="1296924"/>
            <a:ext cx="880871" cy="722375"/>
          </a:xfrm>
          <a:custGeom>
            <a:avLst/>
            <a:gdLst>
              <a:gd name="connsiteX0" fmla="*/ 309371 w 880871"/>
              <a:gd name="connsiteY0" fmla="*/ 0 h 722375"/>
              <a:gd name="connsiteX1" fmla="*/ 0 w 880871"/>
              <a:gd name="connsiteY1" fmla="*/ 364616 h 722375"/>
              <a:gd name="connsiteX2" fmla="*/ 172719 w 880871"/>
              <a:gd name="connsiteY2" fmla="*/ 303529 h 722375"/>
              <a:gd name="connsiteX3" fmla="*/ 870204 w 880871"/>
              <a:gd name="connsiteY3" fmla="*/ 722375 h 722375"/>
              <a:gd name="connsiteX4" fmla="*/ 743330 w 880871"/>
              <a:gd name="connsiteY4" fmla="*/ 511428 h 722375"/>
              <a:gd name="connsiteX5" fmla="*/ 880871 w 880871"/>
              <a:gd name="connsiteY5" fmla="*/ 265302 h 722375"/>
              <a:gd name="connsiteX6" fmla="*/ 631063 w 880871"/>
              <a:gd name="connsiteY6" fmla="*/ 140715 h 722375"/>
              <a:gd name="connsiteX7" fmla="*/ 779271 w 880871"/>
              <a:gd name="connsiteY7" fmla="*/ 87122 h 722375"/>
              <a:gd name="connsiteX8" fmla="*/ 309371 w 880871"/>
              <a:gd name="connsiteY8" fmla="*/ 0 h 7223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880871" h="722375">
                <a:moveTo>
                  <a:pt x="309371" y="0"/>
                </a:moveTo>
                <a:lnTo>
                  <a:pt x="0" y="364616"/>
                </a:lnTo>
                <a:lnTo>
                  <a:pt x="172719" y="303529"/>
                </a:lnTo>
                <a:cubicBezTo>
                  <a:pt x="326770" y="541527"/>
                  <a:pt x="588009" y="697356"/>
                  <a:pt x="870204" y="722375"/>
                </a:cubicBezTo>
                <a:lnTo>
                  <a:pt x="743330" y="511428"/>
                </a:lnTo>
                <a:lnTo>
                  <a:pt x="880871" y="265302"/>
                </a:lnTo>
                <a:cubicBezTo>
                  <a:pt x="786765" y="252729"/>
                  <a:pt x="699642" y="205231"/>
                  <a:pt x="631063" y="140715"/>
                </a:cubicBezTo>
                <a:lnTo>
                  <a:pt x="779271" y="87122"/>
                </a:lnTo>
                <a:lnTo>
                  <a:pt x="309371" y="0"/>
                </a:lnTo>
              </a:path>
            </a:pathLst>
          </a:custGeom>
          <a:solidFill>
            <a:srgbClr val="CC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7057643" y="1290827"/>
            <a:ext cx="894588" cy="734568"/>
          </a:xfrm>
          <a:custGeom>
            <a:avLst/>
            <a:gdLst>
              <a:gd name="connsiteX0" fmla="*/ 316103 w 894588"/>
              <a:gd name="connsiteY0" fmla="*/ 6350 h 734568"/>
              <a:gd name="connsiteX1" fmla="*/ 6350 w 894588"/>
              <a:gd name="connsiteY1" fmla="*/ 370713 h 734568"/>
              <a:gd name="connsiteX2" fmla="*/ 179197 w 894588"/>
              <a:gd name="connsiteY2" fmla="*/ 309625 h 734568"/>
              <a:gd name="connsiteX3" fmla="*/ 877443 w 894588"/>
              <a:gd name="connsiteY3" fmla="*/ 728217 h 734568"/>
              <a:gd name="connsiteX4" fmla="*/ 750570 w 894588"/>
              <a:gd name="connsiteY4" fmla="*/ 517398 h 734568"/>
              <a:gd name="connsiteX5" fmla="*/ 888238 w 894588"/>
              <a:gd name="connsiteY5" fmla="*/ 271399 h 734568"/>
              <a:gd name="connsiteX6" fmla="*/ 638175 w 894588"/>
              <a:gd name="connsiteY6" fmla="*/ 146938 h 734568"/>
              <a:gd name="connsiteX7" fmla="*/ 786511 w 894588"/>
              <a:gd name="connsiteY7" fmla="*/ 93472 h 734568"/>
              <a:gd name="connsiteX8" fmla="*/ 316103 w 894588"/>
              <a:gd name="connsiteY8" fmla="*/ 6350 h 7345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894588" h="734568">
                <a:moveTo>
                  <a:pt x="316103" y="6350"/>
                </a:moveTo>
                <a:lnTo>
                  <a:pt x="6350" y="370713"/>
                </a:lnTo>
                <a:lnTo>
                  <a:pt x="179197" y="309625"/>
                </a:lnTo>
                <a:cubicBezTo>
                  <a:pt x="333502" y="547497"/>
                  <a:pt x="594995" y="703198"/>
                  <a:pt x="877443" y="728217"/>
                </a:cubicBezTo>
                <a:lnTo>
                  <a:pt x="750570" y="517398"/>
                </a:lnTo>
                <a:lnTo>
                  <a:pt x="888238" y="271399"/>
                </a:lnTo>
                <a:cubicBezTo>
                  <a:pt x="794004" y="258952"/>
                  <a:pt x="706755" y="211455"/>
                  <a:pt x="638175" y="146938"/>
                </a:cubicBezTo>
                <a:lnTo>
                  <a:pt x="786511" y="93472"/>
                </a:lnTo>
                <a:lnTo>
                  <a:pt x="3161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7252716" y="64007"/>
            <a:ext cx="928115" cy="813816"/>
          </a:xfrm>
          <a:custGeom>
            <a:avLst/>
            <a:gdLst>
              <a:gd name="connsiteX0" fmla="*/ 406780 w 928115"/>
              <a:gd name="connsiteY0" fmla="*/ 807466 h 813816"/>
              <a:gd name="connsiteX1" fmla="*/ 712342 w 928115"/>
              <a:gd name="connsiteY1" fmla="*/ 608583 h 813816"/>
              <a:gd name="connsiteX2" fmla="*/ 737615 w 928115"/>
              <a:gd name="connsiteY2" fmla="*/ 778509 h 813816"/>
              <a:gd name="connsiteX3" fmla="*/ 921765 w 928115"/>
              <a:gd name="connsiteY3" fmla="*/ 365379 h 813816"/>
              <a:gd name="connsiteX4" fmla="*/ 645921 w 928115"/>
              <a:gd name="connsiteY4" fmla="*/ 6350 h 813816"/>
              <a:gd name="connsiteX5" fmla="*/ 646683 w 928115"/>
              <a:gd name="connsiteY5" fmla="*/ 159512 h 813816"/>
              <a:gd name="connsiteX6" fmla="*/ 6350 w 928115"/>
              <a:gd name="connsiteY6" fmla="*/ 585597 h 813816"/>
              <a:gd name="connsiteX7" fmla="*/ 267715 w 928115"/>
              <a:gd name="connsiteY7" fmla="*/ 587121 h 813816"/>
              <a:gd name="connsiteX8" fmla="*/ 406780 w 928115"/>
              <a:gd name="connsiteY8" fmla="*/ 807466 h 8138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928115" h="813816">
                <a:moveTo>
                  <a:pt x="406780" y="807466"/>
                </a:moveTo>
                <a:cubicBezTo>
                  <a:pt x="478663" y="705993"/>
                  <a:pt x="588644" y="629665"/>
                  <a:pt x="712342" y="608583"/>
                </a:cubicBezTo>
                <a:lnTo>
                  <a:pt x="737615" y="778509"/>
                </a:lnTo>
                <a:lnTo>
                  <a:pt x="921765" y="365379"/>
                </a:lnTo>
                <a:lnTo>
                  <a:pt x="645921" y="6350"/>
                </a:lnTo>
                <a:lnTo>
                  <a:pt x="646683" y="159512"/>
                </a:lnTo>
                <a:cubicBezTo>
                  <a:pt x="374268" y="209930"/>
                  <a:pt x="153542" y="349504"/>
                  <a:pt x="6350" y="585597"/>
                </a:cubicBezTo>
                <a:lnTo>
                  <a:pt x="267715" y="587121"/>
                </a:lnTo>
                <a:lnTo>
                  <a:pt x="406780" y="80746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7010400" y="673608"/>
            <a:ext cx="731520" cy="816863"/>
          </a:xfrm>
          <a:custGeom>
            <a:avLst/>
            <a:gdLst>
              <a:gd name="connsiteX0" fmla="*/ 480441 w 731520"/>
              <a:gd name="connsiteY0" fmla="*/ 6350 h 816863"/>
              <a:gd name="connsiteX1" fmla="*/ 6350 w 731520"/>
              <a:gd name="connsiteY1" fmla="*/ 7111 h 816863"/>
              <a:gd name="connsiteX2" fmla="*/ 155447 w 731520"/>
              <a:gd name="connsiteY2" fmla="*/ 91186 h 816863"/>
              <a:gd name="connsiteX3" fmla="*/ 163068 w 731520"/>
              <a:gd name="connsiteY3" fmla="*/ 810513 h 816863"/>
              <a:gd name="connsiteX4" fmla="*/ 349757 w 731520"/>
              <a:gd name="connsiteY4" fmla="*/ 590550 h 816863"/>
              <a:gd name="connsiteX5" fmla="*/ 589788 w 731520"/>
              <a:gd name="connsiteY5" fmla="*/ 628777 h 816863"/>
              <a:gd name="connsiteX6" fmla="*/ 565277 w 731520"/>
              <a:gd name="connsiteY6" fmla="*/ 322580 h 816863"/>
              <a:gd name="connsiteX7" fmla="*/ 725169 w 731520"/>
              <a:gd name="connsiteY7" fmla="*/ 411099 h 816863"/>
              <a:gd name="connsiteX8" fmla="*/ 480441 w 731520"/>
              <a:gd name="connsiteY8" fmla="*/ 6350 h 8168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31520" h="816863">
                <a:moveTo>
                  <a:pt x="480441" y="6350"/>
                </a:moveTo>
                <a:lnTo>
                  <a:pt x="6350" y="7111"/>
                </a:lnTo>
                <a:lnTo>
                  <a:pt x="155447" y="91186"/>
                </a:lnTo>
                <a:cubicBezTo>
                  <a:pt x="56895" y="318008"/>
                  <a:pt x="59690" y="585850"/>
                  <a:pt x="163068" y="810513"/>
                </a:cubicBezTo>
                <a:lnTo>
                  <a:pt x="349757" y="590550"/>
                </a:lnTo>
                <a:lnTo>
                  <a:pt x="589788" y="628777"/>
                </a:lnTo>
                <a:cubicBezTo>
                  <a:pt x="547243" y="540130"/>
                  <a:pt x="534669" y="416433"/>
                  <a:pt x="565277" y="322580"/>
                </a:cubicBezTo>
                <a:lnTo>
                  <a:pt x="725169" y="411099"/>
                </a:lnTo>
                <a:lnTo>
                  <a:pt x="48044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7840980" y="1391411"/>
            <a:ext cx="941831" cy="821436"/>
          </a:xfrm>
          <a:custGeom>
            <a:avLst/>
            <a:gdLst>
              <a:gd name="connsiteX0" fmla="*/ 6350 w 941831"/>
              <a:gd name="connsiteY0" fmla="*/ 409575 h 821436"/>
              <a:gd name="connsiteX1" fmla="*/ 240156 w 941831"/>
              <a:gd name="connsiteY1" fmla="*/ 815086 h 821436"/>
              <a:gd name="connsiteX2" fmla="*/ 240156 w 941831"/>
              <a:gd name="connsiteY2" fmla="*/ 628777 h 821436"/>
              <a:gd name="connsiteX3" fmla="*/ 599313 w 941831"/>
              <a:gd name="connsiteY3" fmla="*/ 535558 h 821436"/>
              <a:gd name="connsiteX4" fmla="*/ 935481 w 941831"/>
              <a:gd name="connsiteY4" fmla="*/ 259842 h 821436"/>
              <a:gd name="connsiteX5" fmla="*/ 653541 w 941831"/>
              <a:gd name="connsiteY5" fmla="*/ 274447 h 821436"/>
              <a:gd name="connsiteX6" fmla="*/ 525144 w 941831"/>
              <a:gd name="connsiteY6" fmla="*/ 33909 h 821436"/>
              <a:gd name="connsiteX7" fmla="*/ 240156 w 941831"/>
              <a:gd name="connsiteY7" fmla="*/ 174371 h 821436"/>
              <a:gd name="connsiteX8" fmla="*/ 240156 w 941831"/>
              <a:gd name="connsiteY8" fmla="*/ 6350 h 821436"/>
              <a:gd name="connsiteX9" fmla="*/ 6350 w 941831"/>
              <a:gd name="connsiteY9" fmla="*/ 409575 h 8214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41831" h="821436">
                <a:moveTo>
                  <a:pt x="6350" y="409575"/>
                </a:moveTo>
                <a:lnTo>
                  <a:pt x="240156" y="815086"/>
                </a:lnTo>
                <a:lnTo>
                  <a:pt x="240156" y="628777"/>
                </a:lnTo>
                <a:cubicBezTo>
                  <a:pt x="351663" y="627380"/>
                  <a:pt x="498982" y="584327"/>
                  <a:pt x="599313" y="535558"/>
                </a:cubicBezTo>
                <a:cubicBezTo>
                  <a:pt x="731646" y="472948"/>
                  <a:pt x="847343" y="376682"/>
                  <a:pt x="935481" y="259842"/>
                </a:cubicBezTo>
                <a:lnTo>
                  <a:pt x="653541" y="274447"/>
                </a:lnTo>
                <a:lnTo>
                  <a:pt x="525144" y="33909"/>
                </a:lnTo>
                <a:cubicBezTo>
                  <a:pt x="448182" y="109093"/>
                  <a:pt x="348233" y="163068"/>
                  <a:pt x="240156" y="174371"/>
                </a:cubicBezTo>
                <a:lnTo>
                  <a:pt x="240156" y="6350"/>
                </a:lnTo>
                <a:lnTo>
                  <a:pt x="6350" y="4095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7759700" y="1041400"/>
            <a:ext cx="571500" cy="114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市场及客户</a:t>
            </a:r>
          </a:p>
        </p:txBody>
      </p:sp>
      <p:sp>
        <p:nvSpPr>
          <p:cNvPr id="13" name="TextBox 1"/>
          <p:cNvSpPr txBox="1"/>
          <p:nvPr/>
        </p:nvSpPr>
        <p:spPr>
          <a:xfrm>
            <a:off x="7924800" y="1155700"/>
            <a:ext cx="228600" cy="114300"/>
          </a:xfrm>
          <a:prstGeom prst="rect">
            <a:avLst/>
          </a:prstGeom>
          <a:noFill/>
        </p:spPr>
        <p:txBody>
          <a:bodyPr wrap="none" lIns="0" tIns="0" rIns="0" rtlCol="0">
            <a:spAutoFit/>
          </a:bodyPr>
          <a:lstStyle/>
          <a:p>
            <a:pPr>
              <a:lnSpc>
                <a:spcPts val="900"/>
              </a:lnSpc>
            </a:pPr>
            <a:r>
              <a:rPr lang="en-US" altLang="zh-CN" sz="900" dirty="0">
                <a:solidFill>
                  <a:srgbClr val="000000"/>
                </a:solidFill>
                <a:latin typeface="Microsoft YaHei UI" panose="020B0503020204020204" pitchFamily="18" charset="-122"/>
                <a:cs typeface="Microsoft YaHei UI" panose="020B0503020204020204" pitchFamily="18" charset="-122"/>
              </a:rPr>
              <a:t>需求</a:t>
            </a:r>
          </a:p>
        </p:txBody>
      </p:sp>
      <p:sp>
        <p:nvSpPr>
          <p:cNvPr id="14" name="TextBox 1"/>
          <p:cNvSpPr txBox="1"/>
          <p:nvPr/>
        </p:nvSpPr>
        <p:spPr>
          <a:xfrm>
            <a:off x="609600" y="165100"/>
            <a:ext cx="52832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整合和制定产品线战略及规划</a:t>
            </a:r>
          </a:p>
        </p:txBody>
      </p:sp>
      <p:sp>
        <p:nvSpPr>
          <p:cNvPr id="15" name="TextBox 1"/>
          <p:cNvSpPr txBox="1"/>
          <p:nvPr/>
        </p:nvSpPr>
        <p:spPr>
          <a:xfrm>
            <a:off x="609600" y="1117600"/>
            <a:ext cx="4064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目的</a:t>
            </a:r>
          </a:p>
        </p:txBody>
      </p:sp>
      <p:sp>
        <p:nvSpPr>
          <p:cNvPr id="16" name="TextBox 1"/>
          <p:cNvSpPr txBox="1"/>
          <p:nvPr/>
        </p:nvSpPr>
        <p:spPr>
          <a:xfrm>
            <a:off x="609600" y="2108200"/>
            <a:ext cx="406400" cy="254000"/>
          </a:xfrm>
          <a:prstGeom prst="rect">
            <a:avLst/>
          </a:prstGeom>
          <a:noFill/>
        </p:spPr>
        <p:txBody>
          <a:bodyPr wrap="none" lIns="0" tIns="0" rIns="0" rtlCol="0">
            <a:spAutoFit/>
          </a:bodyPr>
          <a:lstStyle/>
          <a:p>
            <a:pPr>
              <a:lnSpc>
                <a:spcPts val="2000"/>
              </a:lnSpc>
            </a:pPr>
            <a:r>
              <a:rPr lang="en-US" altLang="zh-CN" sz="1595" dirty="0">
                <a:solidFill>
                  <a:srgbClr val="000000"/>
                </a:solidFill>
                <a:latin typeface="Microsoft YaHei UI" panose="020B0503020204020204" pitchFamily="18" charset="-122"/>
                <a:cs typeface="Microsoft YaHei UI" panose="020B0503020204020204" pitchFamily="18" charset="-122"/>
              </a:rPr>
              <a:t>活动</a:t>
            </a:r>
          </a:p>
        </p:txBody>
      </p:sp>
      <p:sp>
        <p:nvSpPr>
          <p:cNvPr id="17" name="TextBox 1"/>
          <p:cNvSpPr txBox="1"/>
          <p:nvPr/>
        </p:nvSpPr>
        <p:spPr>
          <a:xfrm>
            <a:off x="1206500" y="1333500"/>
            <a:ext cx="5664200" cy="228600"/>
          </a:xfrm>
          <a:prstGeom prst="rect">
            <a:avLst/>
          </a:prstGeom>
          <a:noFill/>
        </p:spPr>
        <p:txBody>
          <a:bodyPr wrap="none" lIns="0" tIns="0" rIns="0" rtlCol="0">
            <a:spAutoFit/>
          </a:bodyPr>
          <a:lstStyle/>
          <a:p>
            <a:pPr>
              <a:lnSpc>
                <a:spcPts val="1800"/>
              </a:lnSpc>
            </a:pPr>
            <a:r>
              <a:rPr lang="en-US" altLang="zh-CN" sz="1595" dirty="0">
                <a:solidFill>
                  <a:srgbClr val="000000"/>
                </a:solidFill>
                <a:latin typeface="Times New Roman" panose="02020603050405020304" pitchFamily="18" charset="0"/>
                <a:cs typeface="Times New Roman" panose="02020603050405020304" pitchFamily="18" charset="0"/>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在产品线和公司范围内对业务计划中识别的产品包进行优先级排序，建</a:t>
            </a:r>
          </a:p>
        </p:txBody>
      </p:sp>
      <p:sp>
        <p:nvSpPr>
          <p:cNvPr id="18" name="TextBox 1"/>
          <p:cNvSpPr txBox="1"/>
          <p:nvPr/>
        </p:nvSpPr>
        <p:spPr>
          <a:xfrm>
            <a:off x="1206500" y="1663700"/>
            <a:ext cx="24892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立产品包路标，明确需要的投资</a:t>
            </a:r>
          </a:p>
        </p:txBody>
      </p:sp>
      <p:sp>
        <p:nvSpPr>
          <p:cNvPr id="19" name="TextBox 1"/>
          <p:cNvSpPr txBox="1"/>
          <p:nvPr/>
        </p:nvSpPr>
        <p:spPr>
          <a:xfrm>
            <a:off x="1206500" y="2298700"/>
            <a:ext cx="4940300" cy="215900"/>
          </a:xfrm>
          <a:prstGeom prst="rect">
            <a:avLst/>
          </a:prstGeom>
          <a:noFill/>
        </p:spPr>
        <p:txBody>
          <a:bodyPr wrap="none" lIns="0" tIns="0" rIns="0" rtlCol="0">
            <a:spAutoFit/>
          </a:bodyPr>
          <a:lstStyle/>
          <a:p>
            <a:pPr>
              <a:lnSpc>
                <a:spcPts val="1700"/>
              </a:lnSpc>
            </a:pP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获得高层主管对第4步完成的业务计划结果的意见、方向指示</a:t>
            </a:r>
          </a:p>
        </p:txBody>
      </p:sp>
      <p:sp>
        <p:nvSpPr>
          <p:cNvPr id="20" name="TextBox 1"/>
          <p:cNvSpPr txBox="1"/>
          <p:nvPr/>
        </p:nvSpPr>
        <p:spPr>
          <a:xfrm>
            <a:off x="609600" y="2743200"/>
            <a:ext cx="3441700" cy="3746500"/>
          </a:xfrm>
          <a:prstGeom prst="rect">
            <a:avLst/>
          </a:prstGeom>
          <a:noFill/>
        </p:spPr>
        <p:txBody>
          <a:bodyPr wrap="none" lIns="0" tIns="0" rIns="0" rtlCol="0">
            <a:spAutoFit/>
          </a:bodyPr>
          <a:lstStyle/>
          <a:p>
            <a:pPr>
              <a:lnSpc>
                <a:spcPts val="17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–识别细分市场业务计划中的产品包</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–将产品包划分到不同的产品线</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–在产品线内部整合和优化业务计划</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预算/资源分配</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组合决策标准</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跨产品线整合和优化业务计划</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进行资源分配管理</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输出产品包路标</a:t>
            </a:r>
          </a:p>
          <a:p>
            <a:pPr>
              <a:lnSpc>
                <a:spcPts val="2300"/>
              </a:lnSpc>
              <a:tabLst>
                <a:tab pos="596900" algn="l"/>
                <a:tab pos="10541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输出</a:t>
            </a:r>
          </a:p>
          <a:p>
            <a:pPr>
              <a:lnSpc>
                <a:spcPts val="27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优化的产品线业务计划</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产品线的产品包路标</a:t>
            </a:r>
          </a:p>
          <a:p>
            <a:pPr>
              <a:lnSpc>
                <a:spcPts val="2500"/>
              </a:lnSpc>
              <a:tabLst>
                <a:tab pos="596900" algn="l"/>
                <a:tab pos="10541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a:t>
            </a:r>
            <a:r>
              <a:rPr lang="en-US" altLang="zh-CN" sz="1405" dirty="0">
                <a:latin typeface="Times New Roman" panose="02020603050405020304" pitchFamily="18" charset="0"/>
                <a:cs typeface="Times New Roman" panose="02020603050405020304" pitchFamily="18" charset="0"/>
              </a:rPr>
              <a:t>    </a:t>
            </a:r>
            <a:r>
              <a:rPr lang="en-US" altLang="zh-CN" sz="1405" dirty="0">
                <a:solidFill>
                  <a:srgbClr val="000000"/>
                </a:solidFill>
                <a:latin typeface="Microsoft YaHei UI" panose="020B0503020204020204" pitchFamily="18" charset="-122"/>
                <a:cs typeface="Microsoft YaHei UI" panose="020B0503020204020204" pitchFamily="18" charset="-122"/>
              </a:rPr>
              <a:t>整个公司的产品路标</a:t>
            </a:r>
          </a:p>
        </p:txBody>
      </p:sp>
      <p:sp>
        <p:nvSpPr>
          <p:cNvPr id="21" name="TextBox 1"/>
          <p:cNvSpPr txBox="1"/>
          <p:nvPr/>
        </p:nvSpPr>
        <p:spPr>
          <a:xfrm>
            <a:off x="8331200" y="444500"/>
            <a:ext cx="203200" cy="2159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市场</a:t>
            </a:r>
          </a:p>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细分</a:t>
            </a:r>
          </a:p>
        </p:txBody>
      </p:sp>
      <p:sp>
        <p:nvSpPr>
          <p:cNvPr id="22" name="TextBox 1"/>
          <p:cNvSpPr txBox="1"/>
          <p:nvPr/>
        </p:nvSpPr>
        <p:spPr>
          <a:xfrm>
            <a:off x="8496300" y="1231900"/>
            <a:ext cx="406400" cy="101600"/>
          </a:xfrm>
          <a:prstGeom prst="rect">
            <a:avLst/>
          </a:prstGeom>
          <a:noFill/>
        </p:spPr>
        <p:txBody>
          <a:bodyPr wrap="none" lIns="0" tIns="0" rIns="0" rtlCol="0">
            <a:spAutoFit/>
          </a:bodyPr>
          <a:lstStyle/>
          <a:p>
            <a:pPr>
              <a:lnSpc>
                <a:spcPts val="800"/>
              </a:lnSpc>
            </a:pPr>
            <a:r>
              <a:rPr lang="en-US" altLang="zh-CN" sz="805" dirty="0">
                <a:solidFill>
                  <a:srgbClr val="000000"/>
                </a:solidFill>
                <a:latin typeface="Microsoft YaHei UI" panose="020B0503020204020204" pitchFamily="18" charset="-122"/>
                <a:cs typeface="Microsoft YaHei UI" panose="020B0503020204020204" pitchFamily="18" charset="-122"/>
              </a:rPr>
              <a:t>组合分析</a:t>
            </a:r>
          </a:p>
        </p:txBody>
      </p:sp>
      <p:sp>
        <p:nvSpPr>
          <p:cNvPr id="23" name="TextBox 1"/>
          <p:cNvSpPr txBox="1"/>
          <p:nvPr/>
        </p:nvSpPr>
        <p:spPr>
          <a:xfrm>
            <a:off x="7264400" y="1651000"/>
            <a:ext cx="1270000" cy="215900"/>
          </a:xfrm>
          <a:prstGeom prst="rect">
            <a:avLst/>
          </a:prstGeom>
          <a:noFill/>
        </p:spPr>
        <p:txBody>
          <a:bodyPr wrap="none" lIns="0" tIns="0" rIns="0" rtlCol="0">
            <a:spAutoFit/>
          </a:bodyPr>
          <a:lstStyle/>
          <a:p>
            <a:pPr>
              <a:lnSpc>
                <a:spcPts val="900"/>
              </a:lnSpc>
              <a:tabLst>
                <a:tab pos="749300" algn="l"/>
              </a:tabLst>
            </a:pPr>
            <a:r>
              <a:rPr lang="en-US" altLang="zh-CN" sz="995" dirty="0">
                <a:solidFill>
                  <a:srgbClr val="CC0000"/>
                </a:solidFill>
                <a:latin typeface="Microsoft YaHei UI" panose="020B0503020204020204" pitchFamily="18" charset="-122"/>
                <a:cs typeface="Microsoft YaHei UI" panose="020B0503020204020204" pitchFamily="18" charset="-122"/>
              </a:rPr>
              <a:t>产品线规划</a:t>
            </a:r>
            <a:r>
              <a:rPr lang="en-US" altLang="zh-CN" sz="805" dirty="0">
                <a:latin typeface="Times New Roman" panose="02020603050405020304" pitchFamily="18" charset="0"/>
                <a:cs typeface="Times New Roman" panose="02020603050405020304" pitchFamily="18" charset="0"/>
              </a:rPr>
              <a:t> </a:t>
            </a:r>
            <a:r>
              <a:rPr lang="en-US" altLang="zh-CN" sz="805" dirty="0">
                <a:solidFill>
                  <a:srgbClr val="000000"/>
                </a:solidFill>
                <a:latin typeface="Microsoft YaHei UI" panose="020B0503020204020204" pitchFamily="18" charset="-122"/>
                <a:cs typeface="Microsoft YaHei UI" panose="020B0503020204020204" pitchFamily="18" charset="-122"/>
              </a:rPr>
              <a:t>制定细分市场</a:t>
            </a:r>
          </a:p>
          <a:p>
            <a:pPr>
              <a:lnSpc>
                <a:spcPts val="700"/>
              </a:lnSpc>
              <a:tabLst>
                <a:tab pos="7493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业务计划</a:t>
            </a:r>
          </a:p>
        </p:txBody>
      </p:sp>
      <p:sp>
        <p:nvSpPr>
          <p:cNvPr id="24" name="TextBox 1"/>
          <p:cNvSpPr txBox="1"/>
          <p:nvPr/>
        </p:nvSpPr>
        <p:spPr>
          <a:xfrm>
            <a:off x="7035800" y="469900"/>
            <a:ext cx="965200" cy="495300"/>
          </a:xfrm>
          <a:prstGeom prst="rect">
            <a:avLst/>
          </a:prstGeom>
          <a:noFill/>
        </p:spPr>
        <p:txBody>
          <a:bodyPr wrap="none" lIns="0" tIns="0" rIns="0" rtlCol="0">
            <a:spAutoFit/>
          </a:bodyPr>
          <a:lstStyle/>
          <a:p>
            <a:pPr>
              <a:lnSpc>
                <a:spcPts val="800"/>
              </a:lnSpc>
              <a:tabLst>
                <a:tab pos="558800" algn="l"/>
              </a:tabLst>
            </a:pPr>
            <a:r>
              <a:rPr lang="en-US" altLang="zh-CN" dirty="0"/>
              <a:t>	</a:t>
            </a:r>
            <a:r>
              <a:rPr lang="en-US" altLang="zh-CN" sz="805" dirty="0">
                <a:solidFill>
                  <a:srgbClr val="000000"/>
                </a:solidFill>
                <a:latin typeface="Microsoft YaHei UI" panose="020B0503020204020204" pitchFamily="18" charset="-122"/>
                <a:cs typeface="Microsoft YaHei UI" panose="020B0503020204020204" pitchFamily="18" charset="-122"/>
              </a:rPr>
              <a:t>理解市场</a:t>
            </a:r>
          </a:p>
          <a:p>
            <a:pPr>
              <a:lnSpc>
                <a:spcPts val="1000"/>
              </a:lnSpc>
            </a:pPr>
            <a:endParaRPr lang="en-US" altLang="zh-CN" dirty="0"/>
          </a:p>
          <a:p>
            <a:pPr>
              <a:lnSpc>
                <a:spcPts val="1000"/>
              </a:lnSpc>
            </a:pPr>
            <a:endParaRPr lang="en-US" altLang="zh-CN" dirty="0"/>
          </a:p>
          <a:p>
            <a:pPr>
              <a:lnSpc>
                <a:spcPts val="1100"/>
              </a:lnSpc>
              <a:tabLst>
                <a:tab pos="558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管理业务计划</a:t>
            </a:r>
          </a:p>
        </p:txBody>
      </p:sp>
      <p:sp>
        <p:nvSpPr>
          <p:cNvPr id="25" name="TextBox 1"/>
          <p:cNvSpPr txBox="1"/>
          <p:nvPr/>
        </p:nvSpPr>
        <p:spPr>
          <a:xfrm>
            <a:off x="7086600" y="1003300"/>
            <a:ext cx="800100" cy="622300"/>
          </a:xfrm>
          <a:prstGeom prst="rect">
            <a:avLst/>
          </a:prstGeom>
          <a:noFill/>
        </p:spPr>
        <p:txBody>
          <a:bodyPr wrap="none" lIns="0" tIns="0" rIns="0" rtlCol="0">
            <a:spAutoFit/>
          </a:bodyPr>
          <a:lstStyle/>
          <a:p>
            <a:pPr>
              <a:lnSpc>
                <a:spcPts val="800"/>
              </a:lnSpc>
              <a:tabLst>
                <a:tab pos="177800" algn="l"/>
              </a:tabLst>
            </a:pPr>
            <a:r>
              <a:rPr lang="en-US" altLang="zh-CN" sz="805" dirty="0">
                <a:solidFill>
                  <a:srgbClr val="000000"/>
                </a:solidFill>
                <a:latin typeface="Microsoft YaHei UI" panose="020B0503020204020204" pitchFamily="18" charset="-122"/>
                <a:cs typeface="Microsoft YaHei UI" panose="020B0503020204020204" pitchFamily="18" charset="-122"/>
              </a:rPr>
              <a:t>和评价绩效</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100"/>
              </a:lnSpc>
              <a:tabLst>
                <a:tab pos="177800" algn="l"/>
              </a:tabLst>
            </a:pPr>
            <a:r>
              <a:rPr lang="en-US" altLang="zh-CN" dirty="0"/>
              <a:t>	</a:t>
            </a:r>
            <a:r>
              <a:rPr lang="en-US" altLang="zh-CN" sz="995" dirty="0">
                <a:solidFill>
                  <a:srgbClr val="CC0000"/>
                </a:solidFill>
                <a:latin typeface="Microsoft YaHei UI" panose="020B0503020204020204" pitchFamily="18" charset="-122"/>
                <a:cs typeface="Microsoft YaHei UI" panose="020B0503020204020204" pitchFamily="18" charset="-122"/>
              </a:rPr>
              <a:t>整合及制定</a:t>
            </a:r>
          </a:p>
        </p:txBody>
      </p:sp>
      <p:sp>
        <p:nvSpPr>
          <p:cNvPr id="12" name="日期占位符 11"/>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33400" y="304800"/>
            <a:ext cx="6400800" cy="381000"/>
          </a:xfrm>
          <a:prstGeom prst="rect">
            <a:avLst/>
          </a:prstGeom>
          <a:noFill/>
        </p:spPr>
        <p:txBody>
          <a:bodyPr wrap="none" lIns="0" tIns="0" rIns="0" rtlCol="0">
            <a:spAutoFit/>
          </a:bodyPr>
          <a:lstStyle/>
          <a:p>
            <a:pPr>
              <a:lnSpc>
                <a:spcPts val="3000"/>
              </a:lnSpc>
            </a:pPr>
            <a:r>
              <a:rPr lang="en-US" altLang="zh-CN" sz="2400" dirty="0">
                <a:solidFill>
                  <a:srgbClr val="C00000"/>
                </a:solidFill>
                <a:latin typeface="Microsoft YaHei UI" panose="020B0503020204020204" pitchFamily="18" charset="-122"/>
                <a:cs typeface="Microsoft YaHei UI" panose="020B0503020204020204" pitchFamily="18" charset="-122"/>
              </a:rPr>
              <a:t>不采用组合路标管理，产品绩效会受到负面影响</a:t>
            </a:r>
          </a:p>
        </p:txBody>
      </p:sp>
      <p:sp>
        <p:nvSpPr>
          <p:cNvPr id="5" name="TextBox 1"/>
          <p:cNvSpPr txBox="1"/>
          <p:nvPr/>
        </p:nvSpPr>
        <p:spPr>
          <a:xfrm>
            <a:off x="457200" y="1676400"/>
            <a:ext cx="2971800" cy="3962400"/>
          </a:xfrm>
          <a:prstGeom prst="rect">
            <a:avLst/>
          </a:prstGeom>
          <a:noFill/>
        </p:spPr>
        <p:txBody>
          <a:bodyPr wrap="none" lIns="0" tIns="0" rIns="0" rtlCol="0">
            <a:spAutoFit/>
          </a:bodyPr>
          <a:lstStyle/>
          <a:p>
            <a:pPr>
              <a:lnSpc>
                <a:spcPts val="2200"/>
              </a:lnSpc>
              <a:tabLst>
                <a:tab pos="215900" algn="l"/>
                <a:tab pos="228600" algn="l"/>
                <a:tab pos="241300" algn="l"/>
              </a:tabLst>
            </a:pPr>
            <a:r>
              <a:rPr lang="en-US" altLang="zh-CN" sz="1800" dirty="0">
                <a:solidFill>
                  <a:srgbClr val="C00000"/>
                </a:solidFill>
                <a:latin typeface="Microsoft YaHei UI" panose="020B0503020204020204" pitchFamily="18" charset="-122"/>
                <a:cs typeface="Microsoft YaHei UI" panose="020B0503020204020204" pitchFamily="18" charset="-122"/>
              </a:rPr>
              <a:t>不采用组合路标管理意味着</a:t>
            </a:r>
            <a:r>
              <a:rPr lang="en-US" altLang="zh-CN" sz="1800" dirty="0">
                <a:solidFill>
                  <a:srgbClr val="000000"/>
                </a:solidFill>
                <a:latin typeface="Microsoft YaHei UI" panose="020B0503020204020204" pitchFamily="18" charset="-122"/>
                <a:cs typeface="Microsoft YaHei UI" panose="020B0503020204020204" pitchFamily="18" charset="-122"/>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没有项目选择的战略性</a:t>
            </a:r>
          </a:p>
          <a:p>
            <a:pPr>
              <a:lnSpc>
                <a:spcPts val="20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标准</a:t>
            </a:r>
          </a:p>
          <a:p>
            <a:pPr>
              <a:lnSpc>
                <a:spcPts val="1000"/>
              </a:lnSpc>
            </a:pPr>
            <a:endParaRPr lang="en-US" altLang="zh-CN" dirty="0"/>
          </a:p>
          <a:p>
            <a:pPr>
              <a:lnSpc>
                <a:spcPts val="29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没有严格的具体标准</a:t>
            </a:r>
          </a:p>
          <a:p>
            <a:pPr>
              <a:lnSpc>
                <a:spcPts val="18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按照主观情感，以及</a:t>
            </a:r>
          </a:p>
          <a:p>
            <a:pPr>
              <a:lnSpc>
                <a:spcPts val="18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“政治需要”来选择项目</a:t>
            </a:r>
          </a:p>
          <a:p>
            <a:pPr>
              <a:lnSpc>
                <a:spcPts val="1000"/>
              </a:lnSpc>
            </a:pPr>
            <a:endParaRPr lang="en-US" altLang="zh-CN" dirty="0"/>
          </a:p>
          <a:p>
            <a:pPr>
              <a:lnSpc>
                <a:spcPts val="1000"/>
              </a:lnSpc>
            </a:pPr>
            <a:endParaRPr lang="en-US" altLang="zh-CN" dirty="0"/>
          </a:p>
          <a:p>
            <a:pPr>
              <a:lnSpc>
                <a:spcPts val="22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决策点很薄弱</a:t>
            </a:r>
          </a:p>
          <a:p>
            <a:pPr>
              <a:lnSpc>
                <a:spcPts val="20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继续/取消的决策很差</a:t>
            </a:r>
          </a:p>
          <a:p>
            <a:pPr>
              <a:lnSpc>
                <a:spcPts val="1000"/>
              </a:lnSpc>
            </a:pPr>
            <a:endParaRPr lang="en-US" altLang="zh-CN" dirty="0"/>
          </a:p>
          <a:p>
            <a:pPr>
              <a:lnSpc>
                <a:spcPts val="3000"/>
              </a:lnSpc>
              <a:tabLst>
                <a:tab pos="215900" algn="l"/>
                <a:tab pos="228600" algn="l"/>
                <a:tab pos="241300" algn="l"/>
              </a:tabLst>
            </a:pPr>
            <a:r>
              <a:rPr lang="en-US" altLang="zh-CN" dirty="0"/>
              <a:t>			</a:t>
            </a:r>
            <a:r>
              <a:rPr lang="en-US" altLang="zh-CN" sz="1600" dirty="0">
                <a:solidFill>
                  <a:srgbClr val="000000"/>
                </a:solidFill>
                <a:latin typeface="Microsoft YaHei UI" panose="020B0503020204020204" pitchFamily="18" charset="-122"/>
                <a:cs typeface="Microsoft YaHei UI" panose="020B0503020204020204" pitchFamily="18" charset="-122"/>
              </a:rPr>
              <a:t>不愿意取消项目，项目</a:t>
            </a:r>
          </a:p>
          <a:p>
            <a:pPr>
              <a:lnSpc>
                <a:spcPts val="18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清单中增加了很多项</a:t>
            </a:r>
          </a:p>
          <a:p>
            <a:pPr>
              <a:lnSpc>
                <a:spcPts val="1800"/>
              </a:lnSpc>
              <a:tabLst>
                <a:tab pos="215900" algn="l"/>
                <a:tab pos="228600" algn="l"/>
                <a:tab pos="2413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目，缺乏重点</a:t>
            </a:r>
          </a:p>
        </p:txBody>
      </p:sp>
      <p:sp>
        <p:nvSpPr>
          <p:cNvPr id="6" name="TextBox 1"/>
          <p:cNvSpPr txBox="1"/>
          <p:nvPr/>
        </p:nvSpPr>
        <p:spPr>
          <a:xfrm>
            <a:off x="3492500" y="1676400"/>
            <a:ext cx="2311400" cy="3975100"/>
          </a:xfrm>
          <a:prstGeom prst="rect">
            <a:avLst/>
          </a:prstGeom>
          <a:noFill/>
        </p:spPr>
        <p:txBody>
          <a:bodyPr wrap="none" lIns="0" tIns="0" rIns="0" rtlCol="0">
            <a:spAutoFit/>
          </a:bodyPr>
          <a:lstStyle/>
          <a:p>
            <a:pPr>
              <a:lnSpc>
                <a:spcPts val="2200"/>
              </a:lnSpc>
              <a:tabLst>
                <a:tab pos="25400" algn="l"/>
                <a:tab pos="203200" algn="l"/>
              </a:tabLst>
            </a:pPr>
            <a:r>
              <a:rPr lang="en-US" altLang="zh-CN" dirty="0"/>
              <a:t>		</a:t>
            </a:r>
            <a:r>
              <a:rPr lang="en-US" altLang="zh-CN" sz="1800" dirty="0">
                <a:solidFill>
                  <a:srgbClr val="C00000"/>
                </a:solidFill>
                <a:latin typeface="Microsoft YaHei UI" panose="020B0503020204020204" pitchFamily="18" charset="-122"/>
                <a:cs typeface="Microsoft YaHei UI" panose="020B0503020204020204" pitchFamily="18" charset="-122"/>
              </a:rPr>
              <a:t>直接的结果</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000"/>
              </a:lnSpc>
              <a:tabLst>
                <a:tab pos="25400" algn="l"/>
                <a:tab pos="203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项目没有战略性方向</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900"/>
              </a:lnSpc>
              <a:tabLst>
                <a:tab pos="25400" algn="l"/>
                <a:tab pos="203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选择了错误的项目</a:t>
            </a:r>
          </a:p>
          <a:p>
            <a:pPr>
              <a:lnSpc>
                <a:spcPts val="1000"/>
              </a:lnSpc>
            </a:pPr>
            <a:endParaRPr lang="en-US" altLang="zh-CN" dirty="0"/>
          </a:p>
          <a:p>
            <a:pPr>
              <a:lnSpc>
                <a:spcPts val="1000"/>
              </a:lnSpc>
            </a:pPr>
            <a:endParaRPr lang="en-US" altLang="zh-CN" dirty="0"/>
          </a:p>
          <a:p>
            <a:pPr>
              <a:lnSpc>
                <a:spcPts val="3200"/>
              </a:lnSpc>
              <a:tabLst>
                <a:tab pos="25400" algn="l"/>
                <a:tab pos="203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太多重要性低的项目：</a:t>
            </a:r>
          </a:p>
          <a:p>
            <a:pPr>
              <a:lnSpc>
                <a:spcPts val="2000"/>
              </a:lnSpc>
              <a:tabLst>
                <a:tab pos="25400" algn="l"/>
                <a:tab pos="203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焦急与修改。好项目缺</a:t>
            </a:r>
          </a:p>
          <a:p>
            <a:pPr>
              <a:lnSpc>
                <a:spcPts val="1800"/>
              </a:lnSpc>
              <a:tabLst>
                <a:tab pos="25400" algn="l"/>
                <a:tab pos="2032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少资源</a:t>
            </a:r>
          </a:p>
          <a:p>
            <a:pPr>
              <a:lnSpc>
                <a:spcPts val="3000"/>
              </a:lnSpc>
              <a:tabLst>
                <a:tab pos="25400" algn="l"/>
                <a:tab pos="2032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太多项目-资源散得很</a:t>
            </a:r>
          </a:p>
          <a:p>
            <a:pPr>
              <a:lnSpc>
                <a:spcPts val="1900"/>
              </a:lnSpc>
              <a:tabLst>
                <a:tab pos="25400" algn="l"/>
                <a:tab pos="2032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开。项目排着长队。实</a:t>
            </a:r>
          </a:p>
          <a:p>
            <a:pPr>
              <a:lnSpc>
                <a:spcPts val="1800"/>
              </a:lnSpc>
              <a:tabLst>
                <a:tab pos="25400" algn="l"/>
                <a:tab pos="2032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际的质量变差</a:t>
            </a:r>
          </a:p>
        </p:txBody>
      </p:sp>
      <p:sp>
        <p:nvSpPr>
          <p:cNvPr id="7" name="TextBox 1"/>
          <p:cNvSpPr txBox="1"/>
          <p:nvPr/>
        </p:nvSpPr>
        <p:spPr>
          <a:xfrm>
            <a:off x="5981700" y="1663700"/>
            <a:ext cx="2514600" cy="3860800"/>
          </a:xfrm>
          <a:prstGeom prst="rect">
            <a:avLst/>
          </a:prstGeom>
          <a:noFill/>
        </p:spPr>
        <p:txBody>
          <a:bodyPr wrap="none" lIns="0" tIns="0" rIns="0" rtlCol="0">
            <a:spAutoFit/>
          </a:bodyPr>
          <a:lstStyle/>
          <a:p>
            <a:pPr>
              <a:lnSpc>
                <a:spcPts val="2200"/>
              </a:lnSpc>
              <a:tabLst>
                <a:tab pos="342900" algn="l"/>
                <a:tab pos="355600" algn="l"/>
                <a:tab pos="368300" algn="l"/>
              </a:tabLst>
            </a:pPr>
            <a:r>
              <a:rPr lang="en-US" altLang="zh-CN" sz="1800" dirty="0">
                <a:solidFill>
                  <a:srgbClr val="C00000"/>
                </a:solidFill>
                <a:latin typeface="Microsoft YaHei UI" panose="020B0503020204020204" pitchFamily="18" charset="-122"/>
                <a:cs typeface="Microsoft YaHei UI" panose="020B0503020204020204" pitchFamily="18" charset="-122"/>
              </a:rPr>
              <a:t>最终结果：新产品绩效差</a:t>
            </a:r>
          </a:p>
          <a:p>
            <a:pPr>
              <a:lnSpc>
                <a:spcPts val="1000"/>
              </a:lnSpc>
            </a:pPr>
            <a:endParaRPr lang="en-US" altLang="zh-CN" dirty="0"/>
          </a:p>
          <a:p>
            <a:pPr>
              <a:lnSpc>
                <a:spcPts val="1000"/>
              </a:lnSpc>
            </a:pPr>
            <a:endParaRPr lang="en-US" altLang="zh-CN" dirty="0"/>
          </a:p>
          <a:p>
            <a:pPr>
              <a:lnSpc>
                <a:spcPts val="3100"/>
              </a:lnSpc>
              <a:tabLst>
                <a:tab pos="342900" algn="l"/>
                <a:tab pos="355600" algn="l"/>
                <a:tab pos="3683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没有聚集</a:t>
            </a:r>
          </a:p>
          <a:p>
            <a:pPr>
              <a:lnSpc>
                <a:spcPts val="2000"/>
              </a:lnSpc>
              <a:tabLst>
                <a:tab pos="342900" algn="l"/>
                <a:tab pos="355600" algn="l"/>
                <a:tab pos="3683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对战略不提供支持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700"/>
              </a:lnSpc>
              <a:tabLst>
                <a:tab pos="342900" algn="l"/>
                <a:tab pos="355600" algn="l"/>
                <a:tab pos="3683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太多失败</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200"/>
              </a:lnSpc>
              <a:tabLst>
                <a:tab pos="342900" algn="l"/>
                <a:tab pos="355600" algn="l"/>
                <a:tab pos="3683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没有拳头产品</a:t>
            </a:r>
          </a:p>
          <a:p>
            <a:pPr>
              <a:lnSpc>
                <a:spcPts val="2000"/>
              </a:lnSpc>
              <a:tabLst>
                <a:tab pos="342900" algn="l"/>
                <a:tab pos="355600" algn="l"/>
                <a:tab pos="3683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太多水平一般的产品</a:t>
            </a:r>
          </a:p>
          <a:p>
            <a:pPr>
              <a:lnSpc>
                <a:spcPts val="1000"/>
              </a:lnSpc>
            </a:pPr>
            <a:endParaRPr lang="en-US" altLang="zh-CN" dirty="0"/>
          </a:p>
          <a:p>
            <a:pPr>
              <a:lnSpc>
                <a:spcPts val="1000"/>
              </a:lnSpc>
            </a:pPr>
            <a:endParaRPr lang="en-US" altLang="zh-CN" dirty="0"/>
          </a:p>
          <a:p>
            <a:pPr>
              <a:lnSpc>
                <a:spcPts val="3000"/>
              </a:lnSpc>
              <a:tabLst>
                <a:tab pos="342900" algn="l"/>
                <a:tab pos="355600" algn="l"/>
                <a:tab pos="3683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上市时间推迟</a:t>
            </a:r>
          </a:p>
          <a:p>
            <a:pPr>
              <a:lnSpc>
                <a:spcPts val="1800"/>
              </a:lnSpc>
              <a:tabLst>
                <a:tab pos="342900" algn="l"/>
                <a:tab pos="355600" algn="l"/>
                <a:tab pos="3683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故障率更高</a:t>
            </a:r>
          </a:p>
        </p:txBody>
      </p:sp>
      <p:sp>
        <p:nvSpPr>
          <p:cNvPr id="3" name="日期占位符 2"/>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0" y="0"/>
            <a:ext cx="9144000" cy="6845300"/>
          </a:xfrm>
          <a:custGeom>
            <a:avLst/>
            <a:gdLst>
              <a:gd name="connsiteX0" fmla="*/ 0 w 9144000"/>
              <a:gd name="connsiteY0" fmla="*/ 0 h 6845300"/>
              <a:gd name="connsiteX1" fmla="*/ 9144000 w 9144000"/>
              <a:gd name="connsiteY1" fmla="*/ 0 h 6845300"/>
              <a:gd name="connsiteX2" fmla="*/ 9144000 w 9144000"/>
              <a:gd name="connsiteY2" fmla="*/ 6845300 h 6845300"/>
              <a:gd name="connsiteX3" fmla="*/ 0 w 9144000"/>
              <a:gd name="connsiteY3" fmla="*/ 6845300 h 6845300"/>
              <a:gd name="connsiteX4" fmla="*/ 0 w 9144000"/>
              <a:gd name="connsiteY4" fmla="*/ 0 h 68453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45300">
                <a:moveTo>
                  <a:pt x="0" y="0"/>
                </a:moveTo>
                <a:lnTo>
                  <a:pt x="9144000" y="0"/>
                </a:lnTo>
                <a:lnTo>
                  <a:pt x="9144000" y="6845300"/>
                </a:lnTo>
                <a:lnTo>
                  <a:pt x="0" y="68453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4887467" y="3151632"/>
            <a:ext cx="414528" cy="1347216"/>
          </a:xfrm>
          <a:custGeom>
            <a:avLst/>
            <a:gdLst>
              <a:gd name="connsiteX0" fmla="*/ 0 w 414528"/>
              <a:gd name="connsiteY0" fmla="*/ 1347215 h 1347216"/>
              <a:gd name="connsiteX1" fmla="*/ 414528 w 414528"/>
              <a:gd name="connsiteY1" fmla="*/ 0 h 1347216"/>
              <a:gd name="connsiteX2" fmla="*/ 311658 w 414528"/>
              <a:gd name="connsiteY2" fmla="*/ 0 h 1347216"/>
              <a:gd name="connsiteX3" fmla="*/ 93726 w 414528"/>
              <a:gd name="connsiteY3" fmla="*/ 693801 h 1347216"/>
              <a:gd name="connsiteX4" fmla="*/ 0 w 414528"/>
              <a:gd name="connsiteY4" fmla="*/ 1347215 h 13472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4528" h="1347216">
                <a:moveTo>
                  <a:pt x="0" y="1347215"/>
                </a:moveTo>
                <a:lnTo>
                  <a:pt x="414528" y="0"/>
                </a:lnTo>
                <a:lnTo>
                  <a:pt x="311658" y="0"/>
                </a:lnTo>
                <a:lnTo>
                  <a:pt x="93726" y="693801"/>
                </a:lnTo>
                <a:lnTo>
                  <a:pt x="0" y="1347215"/>
                </a:lnTo>
              </a:path>
            </a:pathLst>
          </a:custGeom>
          <a:solidFill>
            <a:srgbClr val="BE0E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4879847" y="3145535"/>
            <a:ext cx="429767" cy="1359408"/>
          </a:xfrm>
          <a:custGeom>
            <a:avLst/>
            <a:gdLst>
              <a:gd name="connsiteX0" fmla="*/ 6350 w 429767"/>
              <a:gd name="connsiteY0" fmla="*/ 1353058 h 1359408"/>
              <a:gd name="connsiteX1" fmla="*/ 423417 w 429767"/>
              <a:gd name="connsiteY1" fmla="*/ 6350 h 1359408"/>
              <a:gd name="connsiteX2" fmla="*/ 319913 w 429767"/>
              <a:gd name="connsiteY2" fmla="*/ 6350 h 1359408"/>
              <a:gd name="connsiteX3" fmla="*/ 100711 w 429767"/>
              <a:gd name="connsiteY3" fmla="*/ 699897 h 1359408"/>
              <a:gd name="connsiteX4" fmla="*/ 6350 w 429767"/>
              <a:gd name="connsiteY4" fmla="*/ 1353058 h 13594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29767" h="1359408">
                <a:moveTo>
                  <a:pt x="6350" y="1353058"/>
                </a:moveTo>
                <a:lnTo>
                  <a:pt x="423417" y="6350"/>
                </a:lnTo>
                <a:lnTo>
                  <a:pt x="319913" y="6350"/>
                </a:lnTo>
                <a:lnTo>
                  <a:pt x="100711" y="699897"/>
                </a:lnTo>
                <a:lnTo>
                  <a:pt x="6350" y="135305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4885944" y="2987039"/>
            <a:ext cx="188976" cy="1516380"/>
          </a:xfrm>
          <a:custGeom>
            <a:avLst/>
            <a:gdLst>
              <a:gd name="connsiteX0" fmla="*/ 32003 w 188976"/>
              <a:gd name="connsiteY0" fmla="*/ 367030 h 1516380"/>
              <a:gd name="connsiteX1" fmla="*/ 54102 w 188976"/>
              <a:gd name="connsiteY1" fmla="*/ 767714 h 1516380"/>
              <a:gd name="connsiteX2" fmla="*/ 0 w 188976"/>
              <a:gd name="connsiteY2" fmla="*/ 1516380 h 1516380"/>
              <a:gd name="connsiteX3" fmla="*/ 76961 w 188976"/>
              <a:gd name="connsiteY3" fmla="*/ 1059306 h 1516380"/>
              <a:gd name="connsiteX4" fmla="*/ 188976 w 188976"/>
              <a:gd name="connsiteY4" fmla="*/ 0 h 1516380"/>
              <a:gd name="connsiteX5" fmla="*/ 32003 w 188976"/>
              <a:gd name="connsiteY5" fmla="*/ 367030 h 151638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88976" h="1516380">
                <a:moveTo>
                  <a:pt x="32003" y="367030"/>
                </a:moveTo>
                <a:lnTo>
                  <a:pt x="54102" y="767714"/>
                </a:lnTo>
                <a:lnTo>
                  <a:pt x="0" y="1516380"/>
                </a:lnTo>
                <a:lnTo>
                  <a:pt x="76961" y="1059306"/>
                </a:lnTo>
                <a:lnTo>
                  <a:pt x="188976" y="0"/>
                </a:lnTo>
                <a:lnTo>
                  <a:pt x="32003" y="367030"/>
                </a:lnTo>
              </a:path>
            </a:pathLst>
          </a:custGeom>
          <a:solidFill>
            <a:srgbClr val="FF6D5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4878323" y="2980944"/>
            <a:ext cx="202692" cy="1528572"/>
          </a:xfrm>
          <a:custGeom>
            <a:avLst/>
            <a:gdLst>
              <a:gd name="connsiteX0" fmla="*/ 38608 w 202692"/>
              <a:gd name="connsiteY0" fmla="*/ 373252 h 1528572"/>
              <a:gd name="connsiteX1" fmla="*/ 60705 w 202692"/>
              <a:gd name="connsiteY1" fmla="*/ 773810 h 1528572"/>
              <a:gd name="connsiteX2" fmla="*/ 6350 w 202692"/>
              <a:gd name="connsiteY2" fmla="*/ 1522221 h 1528572"/>
              <a:gd name="connsiteX3" fmla="*/ 83692 w 202692"/>
              <a:gd name="connsiteY3" fmla="*/ 1065276 h 1528572"/>
              <a:gd name="connsiteX4" fmla="*/ 196341 w 202692"/>
              <a:gd name="connsiteY4" fmla="*/ 6350 h 1528572"/>
              <a:gd name="connsiteX5" fmla="*/ 38608 w 202692"/>
              <a:gd name="connsiteY5" fmla="*/ 373252 h 152857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02692" h="1528572">
                <a:moveTo>
                  <a:pt x="38608" y="373252"/>
                </a:moveTo>
                <a:lnTo>
                  <a:pt x="60705" y="773810"/>
                </a:lnTo>
                <a:lnTo>
                  <a:pt x="6350" y="1522221"/>
                </a:lnTo>
                <a:lnTo>
                  <a:pt x="83692" y="1065276"/>
                </a:lnTo>
                <a:lnTo>
                  <a:pt x="196341" y="6350"/>
                </a:lnTo>
                <a:lnTo>
                  <a:pt x="38608" y="37325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4881371" y="1804416"/>
            <a:ext cx="420624" cy="1353311"/>
          </a:xfrm>
          <a:custGeom>
            <a:avLst/>
            <a:gdLst>
              <a:gd name="connsiteX0" fmla="*/ 0 w 420624"/>
              <a:gd name="connsiteY0" fmla="*/ 0 h 1353311"/>
              <a:gd name="connsiteX1" fmla="*/ 420624 w 420624"/>
              <a:gd name="connsiteY1" fmla="*/ 1353311 h 1353311"/>
              <a:gd name="connsiteX2" fmla="*/ 317754 w 420624"/>
              <a:gd name="connsiteY2" fmla="*/ 1353311 h 1353311"/>
              <a:gd name="connsiteX3" fmla="*/ 99060 w 420624"/>
              <a:gd name="connsiteY3" fmla="*/ 659510 h 1353311"/>
              <a:gd name="connsiteX4" fmla="*/ 0 w 420624"/>
              <a:gd name="connsiteY4" fmla="*/ 0 h 13533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20624" h="1353311">
                <a:moveTo>
                  <a:pt x="0" y="0"/>
                </a:moveTo>
                <a:lnTo>
                  <a:pt x="420624" y="1353311"/>
                </a:lnTo>
                <a:lnTo>
                  <a:pt x="317754" y="1353311"/>
                </a:lnTo>
                <a:lnTo>
                  <a:pt x="99060" y="659510"/>
                </a:lnTo>
                <a:lnTo>
                  <a:pt x="0" y="0"/>
                </a:lnTo>
              </a:path>
            </a:pathLst>
          </a:custGeom>
          <a:solidFill>
            <a:srgbClr val="E1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4873752" y="1798320"/>
            <a:ext cx="435864" cy="1365503"/>
          </a:xfrm>
          <a:custGeom>
            <a:avLst/>
            <a:gdLst>
              <a:gd name="connsiteX0" fmla="*/ 6350 w 435864"/>
              <a:gd name="connsiteY0" fmla="*/ 6350 h 1365503"/>
              <a:gd name="connsiteX1" fmla="*/ 429513 w 435864"/>
              <a:gd name="connsiteY1" fmla="*/ 1359153 h 1365503"/>
              <a:gd name="connsiteX2" fmla="*/ 326008 w 435864"/>
              <a:gd name="connsiteY2" fmla="*/ 1359153 h 1365503"/>
              <a:gd name="connsiteX3" fmla="*/ 106044 w 435864"/>
              <a:gd name="connsiteY3" fmla="*/ 665606 h 1365503"/>
              <a:gd name="connsiteX4" fmla="*/ 6350 w 435864"/>
              <a:gd name="connsiteY4" fmla="*/ 6350 h 13655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35864" h="1365503">
                <a:moveTo>
                  <a:pt x="6350" y="6350"/>
                </a:moveTo>
                <a:lnTo>
                  <a:pt x="429513" y="1359153"/>
                </a:lnTo>
                <a:lnTo>
                  <a:pt x="326008" y="1359153"/>
                </a:lnTo>
                <a:lnTo>
                  <a:pt x="106044" y="665606"/>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4716779" y="2561844"/>
            <a:ext cx="134112" cy="1251203"/>
          </a:xfrm>
          <a:custGeom>
            <a:avLst/>
            <a:gdLst>
              <a:gd name="connsiteX0" fmla="*/ 0 w 134112"/>
              <a:gd name="connsiteY0" fmla="*/ 0 h 1251203"/>
              <a:gd name="connsiteX1" fmla="*/ 0 w 134112"/>
              <a:gd name="connsiteY1" fmla="*/ 1251203 h 1251203"/>
              <a:gd name="connsiteX2" fmla="*/ 134111 w 134112"/>
              <a:gd name="connsiteY2" fmla="*/ 868679 h 1251203"/>
              <a:gd name="connsiteX3" fmla="*/ 128778 w 134112"/>
              <a:gd name="connsiteY3" fmla="*/ 265683 h 1251203"/>
              <a:gd name="connsiteX4" fmla="*/ 0 w 134112"/>
              <a:gd name="connsiteY4" fmla="*/ 0 h 12512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4112" h="1251203">
                <a:moveTo>
                  <a:pt x="0" y="0"/>
                </a:moveTo>
                <a:lnTo>
                  <a:pt x="0" y="1251203"/>
                </a:lnTo>
                <a:lnTo>
                  <a:pt x="134111" y="868679"/>
                </a:lnTo>
                <a:lnTo>
                  <a:pt x="128778" y="265683"/>
                </a:lnTo>
                <a:lnTo>
                  <a:pt x="0" y="0"/>
                </a:lnTo>
              </a:path>
            </a:pathLst>
          </a:custGeom>
          <a:solidFill>
            <a:srgbClr val="FF6D5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4710684" y="2555748"/>
            <a:ext cx="146303" cy="1263395"/>
          </a:xfrm>
          <a:custGeom>
            <a:avLst/>
            <a:gdLst>
              <a:gd name="connsiteX0" fmla="*/ 6350 w 146303"/>
              <a:gd name="connsiteY0" fmla="*/ 6350 h 1263395"/>
              <a:gd name="connsiteX1" fmla="*/ 6350 w 146303"/>
              <a:gd name="connsiteY1" fmla="*/ 1257045 h 1263395"/>
              <a:gd name="connsiteX2" fmla="*/ 139953 w 146303"/>
              <a:gd name="connsiteY2" fmla="*/ 874775 h 1263395"/>
              <a:gd name="connsiteX3" fmla="*/ 134619 w 146303"/>
              <a:gd name="connsiteY3" fmla="*/ 271906 h 1263395"/>
              <a:gd name="connsiteX4" fmla="*/ 6350 w 146303"/>
              <a:gd name="connsiteY4" fmla="*/ 6350 h 12633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303" h="1263395">
                <a:moveTo>
                  <a:pt x="6350" y="6350"/>
                </a:moveTo>
                <a:lnTo>
                  <a:pt x="6350" y="1257045"/>
                </a:lnTo>
                <a:lnTo>
                  <a:pt x="139953" y="874775"/>
                </a:lnTo>
                <a:lnTo>
                  <a:pt x="134619" y="271906"/>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4882896" y="1804416"/>
            <a:ext cx="187451" cy="1496568"/>
          </a:xfrm>
          <a:custGeom>
            <a:avLst/>
            <a:gdLst>
              <a:gd name="connsiteX0" fmla="*/ 30479 w 187451"/>
              <a:gd name="connsiteY0" fmla="*/ 1152144 h 1496568"/>
              <a:gd name="connsiteX1" fmla="*/ 53339 w 187451"/>
              <a:gd name="connsiteY1" fmla="*/ 749807 h 1496568"/>
              <a:gd name="connsiteX2" fmla="*/ 0 w 187451"/>
              <a:gd name="connsiteY2" fmla="*/ 0 h 1496568"/>
              <a:gd name="connsiteX3" fmla="*/ 73913 w 187451"/>
              <a:gd name="connsiteY3" fmla="*/ 458851 h 1496568"/>
              <a:gd name="connsiteX4" fmla="*/ 187451 w 187451"/>
              <a:gd name="connsiteY4" fmla="*/ 1496568 h 1496568"/>
              <a:gd name="connsiteX5" fmla="*/ 30479 w 187451"/>
              <a:gd name="connsiteY5" fmla="*/ 1152144 h 14965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87451" h="1496568">
                <a:moveTo>
                  <a:pt x="30479" y="1152144"/>
                </a:moveTo>
                <a:lnTo>
                  <a:pt x="53339" y="749807"/>
                </a:lnTo>
                <a:lnTo>
                  <a:pt x="0" y="0"/>
                </a:lnTo>
                <a:lnTo>
                  <a:pt x="73913" y="458851"/>
                </a:lnTo>
                <a:lnTo>
                  <a:pt x="187451" y="1496568"/>
                </a:lnTo>
                <a:lnTo>
                  <a:pt x="30479" y="1152144"/>
                </a:lnTo>
              </a:path>
            </a:pathLst>
          </a:custGeom>
          <a:solidFill>
            <a:srgbClr val="FF6D5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4875276" y="1798320"/>
            <a:ext cx="201167" cy="1508759"/>
          </a:xfrm>
          <a:custGeom>
            <a:avLst/>
            <a:gdLst>
              <a:gd name="connsiteX0" fmla="*/ 36957 w 201167"/>
              <a:gd name="connsiteY0" fmla="*/ 1158112 h 1508759"/>
              <a:gd name="connsiteX1" fmla="*/ 59944 w 201167"/>
              <a:gd name="connsiteY1" fmla="*/ 755903 h 1508759"/>
              <a:gd name="connsiteX2" fmla="*/ 6350 w 201167"/>
              <a:gd name="connsiteY2" fmla="*/ 6350 h 1508759"/>
              <a:gd name="connsiteX3" fmla="*/ 80645 w 201167"/>
              <a:gd name="connsiteY3" fmla="*/ 465073 h 1508759"/>
              <a:gd name="connsiteX4" fmla="*/ 194817 w 201167"/>
              <a:gd name="connsiteY4" fmla="*/ 1502409 h 1508759"/>
              <a:gd name="connsiteX5" fmla="*/ 36957 w 201167"/>
              <a:gd name="connsiteY5" fmla="*/ 1158112 h 15087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01167" h="1508759">
                <a:moveTo>
                  <a:pt x="36957" y="1158112"/>
                </a:moveTo>
                <a:lnTo>
                  <a:pt x="59944" y="755903"/>
                </a:lnTo>
                <a:lnTo>
                  <a:pt x="6350" y="6350"/>
                </a:lnTo>
                <a:lnTo>
                  <a:pt x="80645" y="465073"/>
                </a:lnTo>
                <a:lnTo>
                  <a:pt x="194817" y="1502409"/>
                </a:lnTo>
                <a:lnTo>
                  <a:pt x="36957" y="115811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4716779" y="2555748"/>
            <a:ext cx="309371" cy="245363"/>
          </a:xfrm>
          <a:custGeom>
            <a:avLst/>
            <a:gdLst>
              <a:gd name="connsiteX0" fmla="*/ 46735 w 309371"/>
              <a:gd name="connsiteY0" fmla="*/ 200278 h 245363"/>
              <a:gd name="connsiteX1" fmla="*/ 0 w 309371"/>
              <a:gd name="connsiteY1" fmla="*/ 6857 h 245363"/>
              <a:gd name="connsiteX2" fmla="*/ 218185 w 309371"/>
              <a:gd name="connsiteY2" fmla="*/ 0 h 245363"/>
              <a:gd name="connsiteX3" fmla="*/ 309372 w 309371"/>
              <a:gd name="connsiteY3" fmla="*/ 245363 h 245363"/>
              <a:gd name="connsiteX4" fmla="*/ 46735 w 309371"/>
              <a:gd name="connsiteY4" fmla="*/ 200278 h 24536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9371" h="245363">
                <a:moveTo>
                  <a:pt x="46735" y="200278"/>
                </a:moveTo>
                <a:lnTo>
                  <a:pt x="0" y="6857"/>
                </a:lnTo>
                <a:lnTo>
                  <a:pt x="218185" y="0"/>
                </a:lnTo>
                <a:lnTo>
                  <a:pt x="309372" y="245363"/>
                </a:lnTo>
                <a:lnTo>
                  <a:pt x="46735" y="200278"/>
                </a:lnTo>
              </a:path>
            </a:pathLst>
          </a:custGeom>
          <a:solidFill>
            <a:srgbClr val="FF956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4710684" y="2549651"/>
            <a:ext cx="321563" cy="257555"/>
          </a:xfrm>
          <a:custGeom>
            <a:avLst/>
            <a:gdLst>
              <a:gd name="connsiteX0" fmla="*/ 52958 w 321563"/>
              <a:gd name="connsiteY0" fmla="*/ 206248 h 257555"/>
              <a:gd name="connsiteX1" fmla="*/ 6350 w 321563"/>
              <a:gd name="connsiteY1" fmla="*/ 13208 h 257555"/>
              <a:gd name="connsiteX2" fmla="*/ 224281 w 321563"/>
              <a:gd name="connsiteY2" fmla="*/ 6350 h 257555"/>
              <a:gd name="connsiteX3" fmla="*/ 315213 w 321563"/>
              <a:gd name="connsiteY3" fmla="*/ 251205 h 257555"/>
              <a:gd name="connsiteX4" fmla="*/ 52958 w 321563"/>
              <a:gd name="connsiteY4" fmla="*/ 206248 h 2575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1563" h="257555">
                <a:moveTo>
                  <a:pt x="52958" y="206248"/>
                </a:moveTo>
                <a:lnTo>
                  <a:pt x="6350" y="13208"/>
                </a:lnTo>
                <a:lnTo>
                  <a:pt x="224281" y="6350"/>
                </a:lnTo>
                <a:lnTo>
                  <a:pt x="315213" y="251205"/>
                </a:lnTo>
                <a:lnTo>
                  <a:pt x="52958" y="20624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4716779" y="3553967"/>
            <a:ext cx="313944" cy="260603"/>
          </a:xfrm>
          <a:custGeom>
            <a:avLst/>
            <a:gdLst>
              <a:gd name="connsiteX0" fmla="*/ 61976 w 313944"/>
              <a:gd name="connsiteY0" fmla="*/ 0 h 260603"/>
              <a:gd name="connsiteX1" fmla="*/ 0 w 313944"/>
              <a:gd name="connsiteY1" fmla="*/ 260603 h 260603"/>
              <a:gd name="connsiteX2" fmla="*/ 218185 w 313944"/>
              <a:gd name="connsiteY2" fmla="*/ 260603 h 260603"/>
              <a:gd name="connsiteX3" fmla="*/ 313944 w 313944"/>
              <a:gd name="connsiteY3" fmla="*/ 1523 h 260603"/>
              <a:gd name="connsiteX4" fmla="*/ 61976 w 313944"/>
              <a:gd name="connsiteY4" fmla="*/ 0 h 2606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3944" h="260603">
                <a:moveTo>
                  <a:pt x="61976" y="0"/>
                </a:moveTo>
                <a:lnTo>
                  <a:pt x="0" y="260603"/>
                </a:lnTo>
                <a:lnTo>
                  <a:pt x="218185" y="260603"/>
                </a:lnTo>
                <a:lnTo>
                  <a:pt x="313944" y="1523"/>
                </a:lnTo>
                <a:lnTo>
                  <a:pt x="61976" y="0"/>
                </a:lnTo>
              </a:path>
            </a:pathLst>
          </a:custGeom>
          <a:solidFill>
            <a:srgbClr val="E1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4710684" y="3547871"/>
            <a:ext cx="326135" cy="272796"/>
          </a:xfrm>
          <a:custGeom>
            <a:avLst/>
            <a:gdLst>
              <a:gd name="connsiteX0" fmla="*/ 68325 w 326135"/>
              <a:gd name="connsiteY0" fmla="*/ 6350 h 272796"/>
              <a:gd name="connsiteX1" fmla="*/ 6350 w 326135"/>
              <a:gd name="connsiteY1" fmla="*/ 266446 h 272796"/>
              <a:gd name="connsiteX2" fmla="*/ 224154 w 326135"/>
              <a:gd name="connsiteY2" fmla="*/ 266446 h 272796"/>
              <a:gd name="connsiteX3" fmla="*/ 319785 w 326135"/>
              <a:gd name="connsiteY3" fmla="*/ 7874 h 272796"/>
              <a:gd name="connsiteX4" fmla="*/ 68325 w 326135"/>
              <a:gd name="connsiteY4" fmla="*/ 6350 h 2727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6135" h="272796">
                <a:moveTo>
                  <a:pt x="68325" y="6350"/>
                </a:moveTo>
                <a:lnTo>
                  <a:pt x="6350" y="266446"/>
                </a:lnTo>
                <a:lnTo>
                  <a:pt x="224154" y="266446"/>
                </a:lnTo>
                <a:lnTo>
                  <a:pt x="319785" y="7874"/>
                </a:lnTo>
                <a:lnTo>
                  <a:pt x="6832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4745735" y="2226564"/>
            <a:ext cx="495300" cy="1891284"/>
          </a:xfrm>
          <a:custGeom>
            <a:avLst/>
            <a:gdLst>
              <a:gd name="connsiteX0" fmla="*/ 495300 w 495300"/>
              <a:gd name="connsiteY0" fmla="*/ 928496 h 1891284"/>
              <a:gd name="connsiteX1" fmla="*/ 204851 w 495300"/>
              <a:gd name="connsiteY1" fmla="*/ 0 h 1891284"/>
              <a:gd name="connsiteX2" fmla="*/ 237744 w 495300"/>
              <a:gd name="connsiteY2" fmla="*/ 463422 h 1891284"/>
              <a:gd name="connsiteX3" fmla="*/ 0 w 495300"/>
              <a:gd name="connsiteY3" fmla="*/ 463422 h 1891284"/>
              <a:gd name="connsiteX4" fmla="*/ 0 w 495300"/>
              <a:gd name="connsiteY4" fmla="*/ 1461389 h 1891284"/>
              <a:gd name="connsiteX5" fmla="*/ 237744 w 495300"/>
              <a:gd name="connsiteY5" fmla="*/ 1461389 h 1891284"/>
              <a:gd name="connsiteX6" fmla="*/ 204851 w 495300"/>
              <a:gd name="connsiteY6" fmla="*/ 1891283 h 1891284"/>
              <a:gd name="connsiteX7" fmla="*/ 495300 w 495300"/>
              <a:gd name="connsiteY7" fmla="*/ 928496 h 18912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95300" h="1891284">
                <a:moveTo>
                  <a:pt x="495300" y="928496"/>
                </a:moveTo>
                <a:lnTo>
                  <a:pt x="204851" y="0"/>
                </a:lnTo>
                <a:lnTo>
                  <a:pt x="237744" y="463422"/>
                </a:lnTo>
                <a:lnTo>
                  <a:pt x="0" y="463422"/>
                </a:lnTo>
                <a:lnTo>
                  <a:pt x="0" y="1461389"/>
                </a:lnTo>
                <a:lnTo>
                  <a:pt x="237744" y="1461389"/>
                </a:lnTo>
                <a:lnTo>
                  <a:pt x="204851" y="1891283"/>
                </a:lnTo>
                <a:lnTo>
                  <a:pt x="495300" y="928496"/>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4739640" y="2220467"/>
            <a:ext cx="507491" cy="1903476"/>
          </a:xfrm>
          <a:custGeom>
            <a:avLst/>
            <a:gdLst>
              <a:gd name="connsiteX0" fmla="*/ 501141 w 507491"/>
              <a:gd name="connsiteY0" fmla="*/ 934592 h 1903476"/>
              <a:gd name="connsiteX1" fmla="*/ 210946 w 507491"/>
              <a:gd name="connsiteY1" fmla="*/ 6350 h 1903476"/>
              <a:gd name="connsiteX2" fmla="*/ 243839 w 507491"/>
              <a:gd name="connsiteY2" fmla="*/ 469646 h 1903476"/>
              <a:gd name="connsiteX3" fmla="*/ 6350 w 507491"/>
              <a:gd name="connsiteY3" fmla="*/ 469646 h 1903476"/>
              <a:gd name="connsiteX4" fmla="*/ 6350 w 507491"/>
              <a:gd name="connsiteY4" fmla="*/ 1467358 h 1903476"/>
              <a:gd name="connsiteX5" fmla="*/ 243839 w 507491"/>
              <a:gd name="connsiteY5" fmla="*/ 1467358 h 1903476"/>
              <a:gd name="connsiteX6" fmla="*/ 210946 w 507491"/>
              <a:gd name="connsiteY6" fmla="*/ 1897126 h 1903476"/>
              <a:gd name="connsiteX7" fmla="*/ 501141 w 507491"/>
              <a:gd name="connsiteY7" fmla="*/ 934592 h 19034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507491" h="1903476">
                <a:moveTo>
                  <a:pt x="501141" y="934592"/>
                </a:moveTo>
                <a:lnTo>
                  <a:pt x="210946" y="6350"/>
                </a:lnTo>
                <a:lnTo>
                  <a:pt x="243839" y="469646"/>
                </a:lnTo>
                <a:lnTo>
                  <a:pt x="6350" y="469646"/>
                </a:lnTo>
                <a:lnTo>
                  <a:pt x="6350" y="1467358"/>
                </a:lnTo>
                <a:lnTo>
                  <a:pt x="243839" y="1467358"/>
                </a:lnTo>
                <a:lnTo>
                  <a:pt x="210946" y="1897126"/>
                </a:lnTo>
                <a:lnTo>
                  <a:pt x="501141" y="93459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2034667" y="1889886"/>
            <a:ext cx="982725" cy="2729229"/>
          </a:xfrm>
          <a:custGeom>
            <a:avLst/>
            <a:gdLst>
              <a:gd name="connsiteX0" fmla="*/ 6350 w 982725"/>
              <a:gd name="connsiteY0" fmla="*/ 2722879 h 2729229"/>
              <a:gd name="connsiteX1" fmla="*/ 519175 w 982725"/>
              <a:gd name="connsiteY1" fmla="*/ 2722879 h 2729229"/>
              <a:gd name="connsiteX2" fmla="*/ 519175 w 982725"/>
              <a:gd name="connsiteY2" fmla="*/ 6350 h 2729229"/>
              <a:gd name="connsiteX3" fmla="*/ 976375 w 982725"/>
              <a:gd name="connsiteY3" fmla="*/ 6350 h 2729229"/>
            </a:gdLst>
            <a:ahLst/>
            <a:cxnLst>
              <a:cxn ang="0">
                <a:pos x="connsiteX0" y="connsiteY0"/>
              </a:cxn>
              <a:cxn ang="1">
                <a:pos x="connsiteX1" y="connsiteY1"/>
              </a:cxn>
              <a:cxn ang="2">
                <a:pos x="connsiteX2" y="connsiteY2"/>
              </a:cxn>
              <a:cxn ang="3">
                <a:pos x="connsiteX3" y="connsiteY3"/>
              </a:cxn>
            </a:cxnLst>
            <a:rect l="l" t="t" r="r" b="b"/>
            <a:pathLst>
              <a:path w="982725" h="2729229">
                <a:moveTo>
                  <a:pt x="6350" y="2722879"/>
                </a:moveTo>
                <a:lnTo>
                  <a:pt x="519175" y="2722879"/>
                </a:lnTo>
                <a:lnTo>
                  <a:pt x="519175" y="6350"/>
                </a:lnTo>
                <a:lnTo>
                  <a:pt x="97637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2945892" y="1871472"/>
            <a:ext cx="97535" cy="50292"/>
          </a:xfrm>
          <a:custGeom>
            <a:avLst/>
            <a:gdLst>
              <a:gd name="connsiteX0" fmla="*/ 0 w 97535"/>
              <a:gd name="connsiteY0" fmla="*/ 0 h 50292"/>
              <a:gd name="connsiteX1" fmla="*/ 97535 w 97535"/>
              <a:gd name="connsiteY1" fmla="*/ 24764 h 50292"/>
              <a:gd name="connsiteX2" fmla="*/ 0 w 97535"/>
              <a:gd name="connsiteY2" fmla="*/ 50292 h 50292"/>
              <a:gd name="connsiteX3" fmla="*/ 0 w 97535"/>
              <a:gd name="connsiteY3" fmla="*/ 0 h 50292"/>
            </a:gdLst>
            <a:ahLst/>
            <a:cxnLst>
              <a:cxn ang="0">
                <a:pos x="connsiteX0" y="connsiteY0"/>
              </a:cxn>
              <a:cxn ang="1">
                <a:pos x="connsiteX1" y="connsiteY1"/>
              </a:cxn>
              <a:cxn ang="2">
                <a:pos x="connsiteX2" y="connsiteY2"/>
              </a:cxn>
              <a:cxn ang="3">
                <a:pos x="connsiteX3" y="connsiteY3"/>
              </a:cxn>
            </a:cxnLst>
            <a:rect l="l" t="t" r="r" b="b"/>
            <a:pathLst>
              <a:path w="97535" h="50292">
                <a:moveTo>
                  <a:pt x="0" y="0"/>
                </a:moveTo>
                <a:lnTo>
                  <a:pt x="97535" y="24764"/>
                </a:lnTo>
                <a:lnTo>
                  <a:pt x="0" y="50292"/>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2938398" y="1865502"/>
            <a:ext cx="112522" cy="62229"/>
          </a:xfrm>
          <a:custGeom>
            <a:avLst/>
            <a:gdLst>
              <a:gd name="connsiteX0" fmla="*/ 6350 w 112522"/>
              <a:gd name="connsiteY0" fmla="*/ 6350 h 62229"/>
              <a:gd name="connsiteX1" fmla="*/ 106172 w 112522"/>
              <a:gd name="connsiteY1" fmla="*/ 30733 h 62229"/>
              <a:gd name="connsiteX2" fmla="*/ 6350 w 112522"/>
              <a:gd name="connsiteY2" fmla="*/ 55879 h 62229"/>
              <a:gd name="connsiteX3" fmla="*/ 6350 w 112522"/>
              <a:gd name="connsiteY3" fmla="*/ 6350 h 62229"/>
            </a:gdLst>
            <a:ahLst/>
            <a:cxnLst>
              <a:cxn ang="0">
                <a:pos x="connsiteX0" y="connsiteY0"/>
              </a:cxn>
              <a:cxn ang="1">
                <a:pos x="connsiteX1" y="connsiteY1"/>
              </a:cxn>
              <a:cxn ang="2">
                <a:pos x="connsiteX2" y="connsiteY2"/>
              </a:cxn>
              <a:cxn ang="3">
                <a:pos x="connsiteX3" y="connsiteY3"/>
              </a:cxn>
            </a:cxnLst>
            <a:rect l="l" t="t" r="r" b="b"/>
            <a:pathLst>
              <a:path w="112522" h="62229">
                <a:moveTo>
                  <a:pt x="6350" y="6350"/>
                </a:moveTo>
                <a:lnTo>
                  <a:pt x="106172" y="30733"/>
                </a:lnTo>
                <a:lnTo>
                  <a:pt x="6350" y="55879"/>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3775075" y="2374519"/>
            <a:ext cx="24892" cy="403606"/>
          </a:xfrm>
          <a:custGeom>
            <a:avLst/>
            <a:gdLst>
              <a:gd name="connsiteX0" fmla="*/ 6350 w 24892"/>
              <a:gd name="connsiteY0" fmla="*/ 6350 h 403606"/>
              <a:gd name="connsiteX1" fmla="*/ 7873 w 24892"/>
              <a:gd name="connsiteY1" fmla="*/ 397255 h 403606"/>
            </a:gdLst>
            <a:ahLst/>
            <a:cxnLst>
              <a:cxn ang="0">
                <a:pos x="connsiteX0" y="connsiteY0"/>
              </a:cxn>
              <a:cxn ang="1">
                <a:pos x="connsiteX1" y="connsiteY1"/>
              </a:cxn>
            </a:cxnLst>
            <a:rect l="l" t="t" r="r" b="b"/>
            <a:pathLst>
              <a:path w="24892" h="403606">
                <a:moveTo>
                  <a:pt x="6350" y="6350"/>
                </a:moveTo>
                <a:lnTo>
                  <a:pt x="7873" y="39725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3755135" y="2705100"/>
            <a:ext cx="51816" cy="99060"/>
          </a:xfrm>
          <a:custGeom>
            <a:avLst/>
            <a:gdLst>
              <a:gd name="connsiteX0" fmla="*/ 51816 w 51816"/>
              <a:gd name="connsiteY0" fmla="*/ 0 h 99060"/>
              <a:gd name="connsiteX1" fmla="*/ 26289 w 51816"/>
              <a:gd name="connsiteY1" fmla="*/ 99060 h 99060"/>
              <a:gd name="connsiteX2" fmla="*/ 0 w 51816"/>
              <a:gd name="connsiteY2" fmla="*/ 0 h 99060"/>
              <a:gd name="connsiteX3" fmla="*/ 51816 w 51816"/>
              <a:gd name="connsiteY3" fmla="*/ 0 h 99060"/>
            </a:gdLst>
            <a:ahLst/>
            <a:cxnLst>
              <a:cxn ang="0">
                <a:pos x="connsiteX0" y="connsiteY0"/>
              </a:cxn>
              <a:cxn ang="1">
                <a:pos x="connsiteX1" y="connsiteY1"/>
              </a:cxn>
              <a:cxn ang="2">
                <a:pos x="connsiteX2" y="connsiteY2"/>
              </a:cxn>
              <a:cxn ang="3">
                <a:pos x="connsiteX3" y="connsiteY3"/>
              </a:cxn>
            </a:cxnLst>
            <a:rect l="l" t="t" r="r" b="b"/>
            <a:pathLst>
              <a:path w="51816" h="99060">
                <a:moveTo>
                  <a:pt x="51816" y="0"/>
                </a:moveTo>
                <a:lnTo>
                  <a:pt x="26289" y="99060"/>
                </a:lnTo>
                <a:lnTo>
                  <a:pt x="0" y="0"/>
                </a:lnTo>
                <a:lnTo>
                  <a:pt x="51816"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3749166" y="2699130"/>
            <a:ext cx="63754" cy="110998"/>
          </a:xfrm>
          <a:custGeom>
            <a:avLst/>
            <a:gdLst>
              <a:gd name="connsiteX0" fmla="*/ 57404 w 63754"/>
              <a:gd name="connsiteY0" fmla="*/ 6350 h 110998"/>
              <a:gd name="connsiteX1" fmla="*/ 32258 w 63754"/>
              <a:gd name="connsiteY1" fmla="*/ 104648 h 110998"/>
              <a:gd name="connsiteX2" fmla="*/ 6350 w 63754"/>
              <a:gd name="connsiteY2" fmla="*/ 6350 h 110998"/>
              <a:gd name="connsiteX3" fmla="*/ 57404 w 63754"/>
              <a:gd name="connsiteY3" fmla="*/ 6350 h 110998"/>
            </a:gdLst>
            <a:ahLst/>
            <a:cxnLst>
              <a:cxn ang="0">
                <a:pos x="connsiteX0" y="connsiteY0"/>
              </a:cxn>
              <a:cxn ang="1">
                <a:pos x="connsiteX1" y="connsiteY1"/>
              </a:cxn>
              <a:cxn ang="2">
                <a:pos x="connsiteX2" y="connsiteY2"/>
              </a:cxn>
              <a:cxn ang="3">
                <a:pos x="connsiteX3" y="connsiteY3"/>
              </a:cxn>
            </a:cxnLst>
            <a:rect l="l" t="t" r="r" b="b"/>
            <a:pathLst>
              <a:path w="63754" h="110998">
                <a:moveTo>
                  <a:pt x="57404" y="6350"/>
                </a:moveTo>
                <a:lnTo>
                  <a:pt x="32258" y="104648"/>
                </a:lnTo>
                <a:lnTo>
                  <a:pt x="6350" y="6350"/>
                </a:lnTo>
                <a:lnTo>
                  <a:pt x="57404"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3775075" y="3733927"/>
            <a:ext cx="24892" cy="402081"/>
          </a:xfrm>
          <a:custGeom>
            <a:avLst/>
            <a:gdLst>
              <a:gd name="connsiteX0" fmla="*/ 6350 w 24892"/>
              <a:gd name="connsiteY0" fmla="*/ 6350 h 402081"/>
              <a:gd name="connsiteX1" fmla="*/ 7873 w 24892"/>
              <a:gd name="connsiteY1" fmla="*/ 395732 h 402081"/>
            </a:gdLst>
            <a:ahLst/>
            <a:cxnLst>
              <a:cxn ang="0">
                <a:pos x="connsiteX0" y="connsiteY0"/>
              </a:cxn>
              <a:cxn ang="1">
                <a:pos x="connsiteX1" y="connsiteY1"/>
              </a:cxn>
            </a:cxnLst>
            <a:rect l="l" t="t" r="r" b="b"/>
            <a:pathLst>
              <a:path w="24892" h="402081">
                <a:moveTo>
                  <a:pt x="6350" y="6350"/>
                </a:moveTo>
                <a:lnTo>
                  <a:pt x="7873" y="39573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3755135" y="4064508"/>
            <a:ext cx="51816" cy="99059"/>
          </a:xfrm>
          <a:custGeom>
            <a:avLst/>
            <a:gdLst>
              <a:gd name="connsiteX0" fmla="*/ 51816 w 51816"/>
              <a:gd name="connsiteY0" fmla="*/ 0 h 99059"/>
              <a:gd name="connsiteX1" fmla="*/ 26289 w 51816"/>
              <a:gd name="connsiteY1" fmla="*/ 99059 h 99059"/>
              <a:gd name="connsiteX2" fmla="*/ 0 w 51816"/>
              <a:gd name="connsiteY2" fmla="*/ 0 h 99059"/>
              <a:gd name="connsiteX3" fmla="*/ 51816 w 51816"/>
              <a:gd name="connsiteY3" fmla="*/ 0 h 99059"/>
            </a:gdLst>
            <a:ahLst/>
            <a:cxnLst>
              <a:cxn ang="0">
                <a:pos x="connsiteX0" y="connsiteY0"/>
              </a:cxn>
              <a:cxn ang="1">
                <a:pos x="connsiteX1" y="connsiteY1"/>
              </a:cxn>
              <a:cxn ang="2">
                <a:pos x="connsiteX2" y="connsiteY2"/>
              </a:cxn>
              <a:cxn ang="3">
                <a:pos x="connsiteX3" y="connsiteY3"/>
              </a:cxn>
            </a:cxnLst>
            <a:rect l="l" t="t" r="r" b="b"/>
            <a:pathLst>
              <a:path w="51816" h="99059">
                <a:moveTo>
                  <a:pt x="51816" y="0"/>
                </a:moveTo>
                <a:lnTo>
                  <a:pt x="26289" y="99059"/>
                </a:lnTo>
                <a:lnTo>
                  <a:pt x="0" y="0"/>
                </a:lnTo>
                <a:lnTo>
                  <a:pt x="51816"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3749166" y="4058539"/>
            <a:ext cx="63754" cy="110997"/>
          </a:xfrm>
          <a:custGeom>
            <a:avLst/>
            <a:gdLst>
              <a:gd name="connsiteX0" fmla="*/ 57404 w 63754"/>
              <a:gd name="connsiteY0" fmla="*/ 6350 h 110997"/>
              <a:gd name="connsiteX1" fmla="*/ 32258 w 63754"/>
              <a:gd name="connsiteY1" fmla="*/ 104647 h 110997"/>
              <a:gd name="connsiteX2" fmla="*/ 6350 w 63754"/>
              <a:gd name="connsiteY2" fmla="*/ 6350 h 110997"/>
              <a:gd name="connsiteX3" fmla="*/ 57404 w 63754"/>
              <a:gd name="connsiteY3" fmla="*/ 6350 h 110997"/>
            </a:gdLst>
            <a:ahLst/>
            <a:cxnLst>
              <a:cxn ang="0">
                <a:pos x="connsiteX0" y="connsiteY0"/>
              </a:cxn>
              <a:cxn ang="1">
                <a:pos x="connsiteX1" y="connsiteY1"/>
              </a:cxn>
              <a:cxn ang="2">
                <a:pos x="connsiteX2" y="connsiteY2"/>
              </a:cxn>
              <a:cxn ang="3">
                <a:pos x="connsiteX3" y="connsiteY3"/>
              </a:cxn>
            </a:cxnLst>
            <a:rect l="l" t="t" r="r" b="b"/>
            <a:pathLst>
              <a:path w="63754" h="110997">
                <a:moveTo>
                  <a:pt x="57404" y="6350"/>
                </a:moveTo>
                <a:lnTo>
                  <a:pt x="32258" y="104647"/>
                </a:lnTo>
                <a:lnTo>
                  <a:pt x="6350" y="6350"/>
                </a:lnTo>
                <a:lnTo>
                  <a:pt x="57404"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3055620" y="1449324"/>
            <a:ext cx="1447800" cy="943355"/>
          </a:xfrm>
          <a:custGeom>
            <a:avLst/>
            <a:gdLst>
              <a:gd name="connsiteX0" fmla="*/ 0 w 1447800"/>
              <a:gd name="connsiteY0" fmla="*/ 0 h 943355"/>
              <a:gd name="connsiteX1" fmla="*/ 0 w 1447800"/>
              <a:gd name="connsiteY1" fmla="*/ 943355 h 943355"/>
              <a:gd name="connsiteX2" fmla="*/ 1447800 w 1447800"/>
              <a:gd name="connsiteY2" fmla="*/ 943355 h 943355"/>
              <a:gd name="connsiteX3" fmla="*/ 1447800 w 1447800"/>
              <a:gd name="connsiteY3" fmla="*/ 0 h 943355"/>
              <a:gd name="connsiteX4" fmla="*/ 0 w 1447800"/>
              <a:gd name="connsiteY4" fmla="*/ 0 h 9433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47800" h="943355">
                <a:moveTo>
                  <a:pt x="0" y="0"/>
                </a:moveTo>
                <a:lnTo>
                  <a:pt x="0" y="943355"/>
                </a:lnTo>
                <a:lnTo>
                  <a:pt x="1447800" y="943355"/>
                </a:lnTo>
                <a:lnTo>
                  <a:pt x="1447800" y="0"/>
                </a:lnTo>
                <a:lnTo>
                  <a:pt x="0" y="0"/>
                </a:lnTo>
              </a:path>
            </a:pathLst>
          </a:custGeom>
          <a:solidFill>
            <a:srgbClr val="ECDC8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3049523" y="1443227"/>
            <a:ext cx="1459991" cy="955548"/>
          </a:xfrm>
          <a:custGeom>
            <a:avLst/>
            <a:gdLst>
              <a:gd name="connsiteX0" fmla="*/ 6350 w 1459991"/>
              <a:gd name="connsiteY0" fmla="*/ 6350 h 955548"/>
              <a:gd name="connsiteX1" fmla="*/ 6350 w 1459991"/>
              <a:gd name="connsiteY1" fmla="*/ 949198 h 955548"/>
              <a:gd name="connsiteX2" fmla="*/ 1453641 w 1459991"/>
              <a:gd name="connsiteY2" fmla="*/ 949198 h 955548"/>
              <a:gd name="connsiteX3" fmla="*/ 1453641 w 1459991"/>
              <a:gd name="connsiteY3" fmla="*/ 6350 h 955548"/>
              <a:gd name="connsiteX4" fmla="*/ 6350 w 1459991"/>
              <a:gd name="connsiteY4" fmla="*/ 6350 h 9555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991" h="955548">
                <a:moveTo>
                  <a:pt x="6350" y="6350"/>
                </a:moveTo>
                <a:lnTo>
                  <a:pt x="6350" y="949198"/>
                </a:lnTo>
                <a:lnTo>
                  <a:pt x="1453641" y="949198"/>
                </a:lnTo>
                <a:lnTo>
                  <a:pt x="1453641"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Freeform 3"/>
          <p:cNvSpPr/>
          <p:nvPr/>
        </p:nvSpPr>
        <p:spPr>
          <a:xfrm>
            <a:off x="3055620" y="2801111"/>
            <a:ext cx="1447800" cy="938784"/>
          </a:xfrm>
          <a:custGeom>
            <a:avLst/>
            <a:gdLst>
              <a:gd name="connsiteX0" fmla="*/ 0 w 1447800"/>
              <a:gd name="connsiteY0" fmla="*/ 0 h 938784"/>
              <a:gd name="connsiteX1" fmla="*/ 0 w 1447800"/>
              <a:gd name="connsiteY1" fmla="*/ 938784 h 938784"/>
              <a:gd name="connsiteX2" fmla="*/ 1447800 w 1447800"/>
              <a:gd name="connsiteY2" fmla="*/ 938784 h 938784"/>
              <a:gd name="connsiteX3" fmla="*/ 1447800 w 1447800"/>
              <a:gd name="connsiteY3" fmla="*/ 0 h 938784"/>
              <a:gd name="connsiteX4" fmla="*/ 0 w 1447800"/>
              <a:gd name="connsiteY4" fmla="*/ 0 h 93878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47800" h="938784">
                <a:moveTo>
                  <a:pt x="0" y="0"/>
                </a:moveTo>
                <a:lnTo>
                  <a:pt x="0" y="938784"/>
                </a:lnTo>
                <a:lnTo>
                  <a:pt x="1447800" y="938784"/>
                </a:lnTo>
                <a:lnTo>
                  <a:pt x="1447800" y="0"/>
                </a:lnTo>
                <a:lnTo>
                  <a:pt x="0" y="0"/>
                </a:lnTo>
              </a:path>
            </a:pathLst>
          </a:custGeom>
          <a:solidFill>
            <a:srgbClr val="ECDC8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3049523" y="2793492"/>
            <a:ext cx="1459991" cy="952500"/>
          </a:xfrm>
          <a:custGeom>
            <a:avLst/>
            <a:gdLst>
              <a:gd name="connsiteX0" fmla="*/ 6350 w 1459991"/>
              <a:gd name="connsiteY0" fmla="*/ 6350 h 952500"/>
              <a:gd name="connsiteX1" fmla="*/ 6350 w 1459991"/>
              <a:gd name="connsiteY1" fmla="*/ 946149 h 952500"/>
              <a:gd name="connsiteX2" fmla="*/ 1453641 w 1459991"/>
              <a:gd name="connsiteY2" fmla="*/ 946149 h 952500"/>
              <a:gd name="connsiteX3" fmla="*/ 1453641 w 1459991"/>
              <a:gd name="connsiteY3" fmla="*/ 6350 h 952500"/>
              <a:gd name="connsiteX4" fmla="*/ 6350 w 1459991"/>
              <a:gd name="connsiteY4" fmla="*/ 6350 h 952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991" h="952500">
                <a:moveTo>
                  <a:pt x="6350" y="6350"/>
                </a:moveTo>
                <a:lnTo>
                  <a:pt x="6350" y="946149"/>
                </a:lnTo>
                <a:lnTo>
                  <a:pt x="1453641" y="946149"/>
                </a:lnTo>
                <a:lnTo>
                  <a:pt x="1453641"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Freeform 3"/>
          <p:cNvSpPr/>
          <p:nvPr/>
        </p:nvSpPr>
        <p:spPr>
          <a:xfrm>
            <a:off x="3055620" y="4151376"/>
            <a:ext cx="1447800" cy="938783"/>
          </a:xfrm>
          <a:custGeom>
            <a:avLst/>
            <a:gdLst>
              <a:gd name="connsiteX0" fmla="*/ 0 w 1447800"/>
              <a:gd name="connsiteY0" fmla="*/ 0 h 938783"/>
              <a:gd name="connsiteX1" fmla="*/ 0 w 1447800"/>
              <a:gd name="connsiteY1" fmla="*/ 938783 h 938783"/>
              <a:gd name="connsiteX2" fmla="*/ 1447800 w 1447800"/>
              <a:gd name="connsiteY2" fmla="*/ 938783 h 938783"/>
              <a:gd name="connsiteX3" fmla="*/ 1447800 w 1447800"/>
              <a:gd name="connsiteY3" fmla="*/ 0 h 938783"/>
              <a:gd name="connsiteX4" fmla="*/ 0 w 1447800"/>
              <a:gd name="connsiteY4" fmla="*/ 0 h 9387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47800" h="938783">
                <a:moveTo>
                  <a:pt x="0" y="0"/>
                </a:moveTo>
                <a:lnTo>
                  <a:pt x="0" y="938783"/>
                </a:lnTo>
                <a:lnTo>
                  <a:pt x="1447800" y="938783"/>
                </a:lnTo>
                <a:lnTo>
                  <a:pt x="1447800" y="0"/>
                </a:lnTo>
                <a:lnTo>
                  <a:pt x="0" y="0"/>
                </a:lnTo>
              </a:path>
            </a:pathLst>
          </a:custGeom>
          <a:solidFill>
            <a:srgbClr val="ECDC8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3049523" y="4145279"/>
            <a:ext cx="1459991" cy="952500"/>
          </a:xfrm>
          <a:custGeom>
            <a:avLst/>
            <a:gdLst>
              <a:gd name="connsiteX0" fmla="*/ 6350 w 1459991"/>
              <a:gd name="connsiteY0" fmla="*/ 6350 h 952500"/>
              <a:gd name="connsiteX1" fmla="*/ 6350 w 1459991"/>
              <a:gd name="connsiteY1" fmla="*/ 946150 h 952500"/>
              <a:gd name="connsiteX2" fmla="*/ 1453641 w 1459991"/>
              <a:gd name="connsiteY2" fmla="*/ 946150 h 952500"/>
              <a:gd name="connsiteX3" fmla="*/ 1453641 w 1459991"/>
              <a:gd name="connsiteY3" fmla="*/ 6350 h 952500"/>
              <a:gd name="connsiteX4" fmla="*/ 6350 w 1459991"/>
              <a:gd name="connsiteY4" fmla="*/ 6350 h 952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991" h="952500">
                <a:moveTo>
                  <a:pt x="6350" y="6350"/>
                </a:moveTo>
                <a:lnTo>
                  <a:pt x="6350" y="946150"/>
                </a:lnTo>
                <a:lnTo>
                  <a:pt x="1453641" y="946150"/>
                </a:lnTo>
                <a:lnTo>
                  <a:pt x="1453641"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Freeform 3"/>
          <p:cNvSpPr/>
          <p:nvPr/>
        </p:nvSpPr>
        <p:spPr>
          <a:xfrm>
            <a:off x="605027" y="4151376"/>
            <a:ext cx="1449324" cy="938783"/>
          </a:xfrm>
          <a:custGeom>
            <a:avLst/>
            <a:gdLst>
              <a:gd name="connsiteX0" fmla="*/ 0 w 1449324"/>
              <a:gd name="connsiteY0" fmla="*/ 0 h 938783"/>
              <a:gd name="connsiteX1" fmla="*/ 0 w 1449324"/>
              <a:gd name="connsiteY1" fmla="*/ 938783 h 938783"/>
              <a:gd name="connsiteX2" fmla="*/ 1449323 w 1449324"/>
              <a:gd name="connsiteY2" fmla="*/ 938783 h 938783"/>
              <a:gd name="connsiteX3" fmla="*/ 1449323 w 1449324"/>
              <a:gd name="connsiteY3" fmla="*/ 0 h 938783"/>
              <a:gd name="connsiteX4" fmla="*/ 0 w 1449324"/>
              <a:gd name="connsiteY4" fmla="*/ 0 h 9387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49324" h="938783">
                <a:moveTo>
                  <a:pt x="0" y="0"/>
                </a:moveTo>
                <a:lnTo>
                  <a:pt x="0" y="938783"/>
                </a:lnTo>
                <a:lnTo>
                  <a:pt x="1449323" y="938783"/>
                </a:lnTo>
                <a:lnTo>
                  <a:pt x="1449323" y="0"/>
                </a:lnTo>
                <a:lnTo>
                  <a:pt x="0" y="0"/>
                </a:lnTo>
              </a:path>
            </a:pathLst>
          </a:custGeom>
          <a:solidFill>
            <a:srgbClr val="ECDC8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598944" y="4145279"/>
            <a:ext cx="1461503" cy="952500"/>
          </a:xfrm>
          <a:custGeom>
            <a:avLst/>
            <a:gdLst>
              <a:gd name="connsiteX0" fmla="*/ 6350 w 1461503"/>
              <a:gd name="connsiteY0" fmla="*/ 6350 h 952500"/>
              <a:gd name="connsiteX1" fmla="*/ 6350 w 1461503"/>
              <a:gd name="connsiteY1" fmla="*/ 946150 h 952500"/>
              <a:gd name="connsiteX2" fmla="*/ 1455153 w 1461503"/>
              <a:gd name="connsiteY2" fmla="*/ 946150 h 952500"/>
              <a:gd name="connsiteX3" fmla="*/ 1455153 w 1461503"/>
              <a:gd name="connsiteY3" fmla="*/ 6350 h 952500"/>
              <a:gd name="connsiteX4" fmla="*/ 6350 w 1461503"/>
              <a:gd name="connsiteY4" fmla="*/ 6350 h 952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1503" h="952500">
                <a:moveTo>
                  <a:pt x="6350" y="6350"/>
                </a:moveTo>
                <a:lnTo>
                  <a:pt x="6350" y="946150"/>
                </a:lnTo>
                <a:lnTo>
                  <a:pt x="1455153" y="946150"/>
                </a:lnTo>
                <a:lnTo>
                  <a:pt x="1455153"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Freeform 3"/>
          <p:cNvSpPr/>
          <p:nvPr/>
        </p:nvSpPr>
        <p:spPr>
          <a:xfrm>
            <a:off x="605027" y="2801111"/>
            <a:ext cx="1449324" cy="938784"/>
          </a:xfrm>
          <a:custGeom>
            <a:avLst/>
            <a:gdLst>
              <a:gd name="connsiteX0" fmla="*/ 0 w 1449324"/>
              <a:gd name="connsiteY0" fmla="*/ 0 h 938784"/>
              <a:gd name="connsiteX1" fmla="*/ 0 w 1449324"/>
              <a:gd name="connsiteY1" fmla="*/ 938784 h 938784"/>
              <a:gd name="connsiteX2" fmla="*/ 1449323 w 1449324"/>
              <a:gd name="connsiteY2" fmla="*/ 938784 h 938784"/>
              <a:gd name="connsiteX3" fmla="*/ 1449323 w 1449324"/>
              <a:gd name="connsiteY3" fmla="*/ 0 h 938784"/>
              <a:gd name="connsiteX4" fmla="*/ 0 w 1449324"/>
              <a:gd name="connsiteY4" fmla="*/ 0 h 93878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49324" h="938784">
                <a:moveTo>
                  <a:pt x="0" y="0"/>
                </a:moveTo>
                <a:lnTo>
                  <a:pt x="0" y="938784"/>
                </a:lnTo>
                <a:lnTo>
                  <a:pt x="1449323" y="938784"/>
                </a:lnTo>
                <a:lnTo>
                  <a:pt x="1449323" y="0"/>
                </a:lnTo>
                <a:lnTo>
                  <a:pt x="0" y="0"/>
                </a:lnTo>
              </a:path>
            </a:pathLst>
          </a:custGeom>
          <a:solidFill>
            <a:srgbClr val="ECDC8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598944" y="2793492"/>
            <a:ext cx="1461503" cy="952500"/>
          </a:xfrm>
          <a:custGeom>
            <a:avLst/>
            <a:gdLst>
              <a:gd name="connsiteX0" fmla="*/ 6350 w 1461503"/>
              <a:gd name="connsiteY0" fmla="*/ 6350 h 952500"/>
              <a:gd name="connsiteX1" fmla="*/ 6350 w 1461503"/>
              <a:gd name="connsiteY1" fmla="*/ 946149 h 952500"/>
              <a:gd name="connsiteX2" fmla="*/ 1455153 w 1461503"/>
              <a:gd name="connsiteY2" fmla="*/ 946149 h 952500"/>
              <a:gd name="connsiteX3" fmla="*/ 1455153 w 1461503"/>
              <a:gd name="connsiteY3" fmla="*/ 6350 h 952500"/>
              <a:gd name="connsiteX4" fmla="*/ 6350 w 1461503"/>
              <a:gd name="connsiteY4" fmla="*/ 6350 h 952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1503" h="952500">
                <a:moveTo>
                  <a:pt x="6350" y="6350"/>
                </a:moveTo>
                <a:lnTo>
                  <a:pt x="6350" y="946149"/>
                </a:lnTo>
                <a:lnTo>
                  <a:pt x="1455153" y="946149"/>
                </a:lnTo>
                <a:lnTo>
                  <a:pt x="1455153"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Freeform 3"/>
          <p:cNvSpPr/>
          <p:nvPr/>
        </p:nvSpPr>
        <p:spPr>
          <a:xfrm>
            <a:off x="605027" y="1449324"/>
            <a:ext cx="1449324" cy="943355"/>
          </a:xfrm>
          <a:custGeom>
            <a:avLst/>
            <a:gdLst>
              <a:gd name="connsiteX0" fmla="*/ 0 w 1449324"/>
              <a:gd name="connsiteY0" fmla="*/ 0 h 943355"/>
              <a:gd name="connsiteX1" fmla="*/ 0 w 1449324"/>
              <a:gd name="connsiteY1" fmla="*/ 943355 h 943355"/>
              <a:gd name="connsiteX2" fmla="*/ 1449323 w 1449324"/>
              <a:gd name="connsiteY2" fmla="*/ 943355 h 943355"/>
              <a:gd name="connsiteX3" fmla="*/ 1449323 w 1449324"/>
              <a:gd name="connsiteY3" fmla="*/ 0 h 943355"/>
              <a:gd name="connsiteX4" fmla="*/ 0 w 1449324"/>
              <a:gd name="connsiteY4" fmla="*/ 0 h 9433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49324" h="943355">
                <a:moveTo>
                  <a:pt x="0" y="0"/>
                </a:moveTo>
                <a:lnTo>
                  <a:pt x="0" y="943355"/>
                </a:lnTo>
                <a:lnTo>
                  <a:pt x="1449323" y="943355"/>
                </a:lnTo>
                <a:lnTo>
                  <a:pt x="1449323" y="0"/>
                </a:lnTo>
                <a:lnTo>
                  <a:pt x="0" y="0"/>
                </a:lnTo>
              </a:path>
            </a:pathLst>
          </a:custGeom>
          <a:solidFill>
            <a:srgbClr val="ECDC8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598944" y="1443227"/>
            <a:ext cx="1461503" cy="955548"/>
          </a:xfrm>
          <a:custGeom>
            <a:avLst/>
            <a:gdLst>
              <a:gd name="connsiteX0" fmla="*/ 6350 w 1461503"/>
              <a:gd name="connsiteY0" fmla="*/ 6350 h 955548"/>
              <a:gd name="connsiteX1" fmla="*/ 6350 w 1461503"/>
              <a:gd name="connsiteY1" fmla="*/ 949198 h 955548"/>
              <a:gd name="connsiteX2" fmla="*/ 1455153 w 1461503"/>
              <a:gd name="connsiteY2" fmla="*/ 949198 h 955548"/>
              <a:gd name="connsiteX3" fmla="*/ 1455153 w 1461503"/>
              <a:gd name="connsiteY3" fmla="*/ 6350 h 955548"/>
              <a:gd name="connsiteX4" fmla="*/ 6350 w 1461503"/>
              <a:gd name="connsiteY4" fmla="*/ 6350 h 9555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1503" h="955548">
                <a:moveTo>
                  <a:pt x="6350" y="6350"/>
                </a:moveTo>
                <a:lnTo>
                  <a:pt x="6350" y="949198"/>
                </a:lnTo>
                <a:lnTo>
                  <a:pt x="1455153" y="949198"/>
                </a:lnTo>
                <a:lnTo>
                  <a:pt x="1455153" y="6350"/>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Freeform 3"/>
          <p:cNvSpPr/>
          <p:nvPr/>
        </p:nvSpPr>
        <p:spPr>
          <a:xfrm>
            <a:off x="5606922" y="2548254"/>
            <a:ext cx="1467358" cy="1429258"/>
          </a:xfrm>
          <a:custGeom>
            <a:avLst/>
            <a:gdLst>
              <a:gd name="connsiteX0" fmla="*/ 6350 w 1467358"/>
              <a:gd name="connsiteY0" fmla="*/ 1422908 h 1429258"/>
              <a:gd name="connsiteX1" fmla="*/ 6350 w 1467358"/>
              <a:gd name="connsiteY1" fmla="*/ 6350 h 1429258"/>
              <a:gd name="connsiteX2" fmla="*/ 1461008 w 1467358"/>
              <a:gd name="connsiteY2" fmla="*/ 6350 h 1429258"/>
              <a:gd name="connsiteX3" fmla="*/ 1461008 w 1467358"/>
              <a:gd name="connsiteY3" fmla="*/ 1422908 h 1429258"/>
            </a:gdLst>
            <a:ahLst/>
            <a:cxnLst>
              <a:cxn ang="0">
                <a:pos x="connsiteX0" y="connsiteY0"/>
              </a:cxn>
              <a:cxn ang="1">
                <a:pos x="connsiteX1" y="connsiteY1"/>
              </a:cxn>
              <a:cxn ang="2">
                <a:pos x="connsiteX2" y="connsiteY2"/>
              </a:cxn>
              <a:cxn ang="3">
                <a:pos x="connsiteX3" y="connsiteY3"/>
              </a:cxn>
            </a:cxnLst>
            <a:rect l="l" t="t" r="r" b="b"/>
            <a:pathLst>
              <a:path w="1467358" h="1429258">
                <a:moveTo>
                  <a:pt x="6350" y="1422908"/>
                </a:moveTo>
                <a:lnTo>
                  <a:pt x="6350" y="6350"/>
                </a:lnTo>
                <a:lnTo>
                  <a:pt x="1461008" y="6350"/>
                </a:lnTo>
                <a:lnTo>
                  <a:pt x="1461008" y="142290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Freeform 3"/>
          <p:cNvSpPr/>
          <p:nvPr/>
        </p:nvSpPr>
        <p:spPr>
          <a:xfrm>
            <a:off x="5609971" y="3843591"/>
            <a:ext cx="1478025" cy="246697"/>
          </a:xfrm>
          <a:custGeom>
            <a:avLst/>
            <a:gdLst>
              <a:gd name="connsiteX0" fmla="*/ 1471675 w 1478025"/>
              <a:gd name="connsiteY0" fmla="*/ 116776 h 246697"/>
              <a:gd name="connsiteX1" fmla="*/ 1326514 w 1478025"/>
              <a:gd name="connsiteY1" fmla="*/ 61150 h 246697"/>
              <a:gd name="connsiteX2" fmla="*/ 1204340 w 1478025"/>
              <a:gd name="connsiteY2" fmla="*/ 22923 h 246697"/>
              <a:gd name="connsiteX3" fmla="*/ 917828 w 1478025"/>
              <a:gd name="connsiteY3" fmla="*/ 48069 h 246697"/>
              <a:gd name="connsiteX4" fmla="*/ 744346 w 1478025"/>
              <a:gd name="connsiteY4" fmla="*/ 128968 h 246697"/>
              <a:gd name="connsiteX5" fmla="*/ 567054 w 1478025"/>
              <a:gd name="connsiteY5" fmla="*/ 201485 h 246697"/>
              <a:gd name="connsiteX6" fmla="*/ 466216 w 1478025"/>
              <a:gd name="connsiteY6" fmla="*/ 228917 h 246697"/>
              <a:gd name="connsiteX7" fmla="*/ 376046 w 1478025"/>
              <a:gd name="connsiteY7" fmla="*/ 240347 h 246697"/>
              <a:gd name="connsiteX8" fmla="*/ 273684 w 1478025"/>
              <a:gd name="connsiteY8" fmla="*/ 223583 h 246697"/>
              <a:gd name="connsiteX9" fmla="*/ 151510 w 1478025"/>
              <a:gd name="connsiteY9" fmla="*/ 185483 h 246697"/>
              <a:gd name="connsiteX10" fmla="*/ 6350 w 1478025"/>
              <a:gd name="connsiteY10" fmla="*/ 128968 h 2466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78025" h="246697">
                <a:moveTo>
                  <a:pt x="1471675" y="116776"/>
                </a:moveTo>
                <a:lnTo>
                  <a:pt x="1326514" y="61150"/>
                </a:lnTo>
                <a:lnTo>
                  <a:pt x="1204340" y="22923"/>
                </a:lnTo>
                <a:cubicBezTo>
                  <a:pt x="1098041" y="-13271"/>
                  <a:pt x="1019301" y="10858"/>
                  <a:pt x="917828" y="48069"/>
                </a:cubicBezTo>
                <a:lnTo>
                  <a:pt x="744346" y="128968"/>
                </a:lnTo>
                <a:lnTo>
                  <a:pt x="567054" y="201485"/>
                </a:lnTo>
                <a:lnTo>
                  <a:pt x="466216" y="228917"/>
                </a:lnTo>
                <a:lnTo>
                  <a:pt x="376046" y="240347"/>
                </a:lnTo>
                <a:lnTo>
                  <a:pt x="273684" y="223583"/>
                </a:lnTo>
                <a:lnTo>
                  <a:pt x="151510" y="185483"/>
                </a:lnTo>
                <a:lnTo>
                  <a:pt x="6350" y="12896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Freeform 3"/>
          <p:cNvSpPr/>
          <p:nvPr/>
        </p:nvSpPr>
        <p:spPr>
          <a:xfrm>
            <a:off x="5827776" y="2742945"/>
            <a:ext cx="865632" cy="24892"/>
          </a:xfrm>
          <a:custGeom>
            <a:avLst/>
            <a:gdLst>
              <a:gd name="connsiteX0" fmla="*/ 6350 w 865632"/>
              <a:gd name="connsiteY0" fmla="*/ 6350 h 24892"/>
              <a:gd name="connsiteX1" fmla="*/ 859281 w 865632"/>
              <a:gd name="connsiteY1" fmla="*/ 7874 h 24892"/>
            </a:gdLst>
            <a:ahLst/>
            <a:cxnLst>
              <a:cxn ang="0">
                <a:pos x="connsiteX0" y="connsiteY0"/>
              </a:cxn>
              <a:cxn ang="1">
                <a:pos x="connsiteX1" y="connsiteY1"/>
              </a:cxn>
            </a:cxnLst>
            <a:rect l="l" t="t" r="r" b="b"/>
            <a:pathLst>
              <a:path w="865632" h="24892">
                <a:moveTo>
                  <a:pt x="6350" y="6350"/>
                </a:moveTo>
                <a:lnTo>
                  <a:pt x="859281" y="787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Freeform 3"/>
          <p:cNvSpPr/>
          <p:nvPr/>
        </p:nvSpPr>
        <p:spPr>
          <a:xfrm>
            <a:off x="5827776" y="2982214"/>
            <a:ext cx="1037844" cy="24892"/>
          </a:xfrm>
          <a:custGeom>
            <a:avLst/>
            <a:gdLst>
              <a:gd name="connsiteX0" fmla="*/ 6350 w 1037844"/>
              <a:gd name="connsiteY0" fmla="*/ 6350 h 24892"/>
              <a:gd name="connsiteX1" fmla="*/ 1031493 w 1037844"/>
              <a:gd name="connsiteY1" fmla="*/ 7873 h 24892"/>
            </a:gdLst>
            <a:ahLst/>
            <a:cxnLst>
              <a:cxn ang="0">
                <a:pos x="connsiteX0" y="connsiteY0"/>
              </a:cxn>
              <a:cxn ang="1">
                <a:pos x="connsiteX1" y="connsiteY1"/>
              </a:cxn>
            </a:cxnLst>
            <a:rect l="l" t="t" r="r" b="b"/>
            <a:pathLst>
              <a:path w="1037844" h="24892">
                <a:moveTo>
                  <a:pt x="6350" y="6350"/>
                </a:moveTo>
                <a:lnTo>
                  <a:pt x="1031493" y="787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Freeform 3"/>
          <p:cNvSpPr/>
          <p:nvPr/>
        </p:nvSpPr>
        <p:spPr>
          <a:xfrm>
            <a:off x="5826252" y="3218433"/>
            <a:ext cx="665987" cy="24892"/>
          </a:xfrm>
          <a:custGeom>
            <a:avLst/>
            <a:gdLst>
              <a:gd name="connsiteX0" fmla="*/ 6350 w 665987"/>
              <a:gd name="connsiteY0" fmla="*/ 6350 h 24892"/>
              <a:gd name="connsiteX1" fmla="*/ 659638 w 665987"/>
              <a:gd name="connsiteY1" fmla="*/ 7873 h 24892"/>
            </a:gdLst>
            <a:ahLst/>
            <a:cxnLst>
              <a:cxn ang="0">
                <a:pos x="connsiteX0" y="connsiteY0"/>
              </a:cxn>
              <a:cxn ang="1">
                <a:pos x="connsiteX1" y="connsiteY1"/>
              </a:cxn>
            </a:cxnLst>
            <a:rect l="l" t="t" r="r" b="b"/>
            <a:pathLst>
              <a:path w="665987" h="24892">
                <a:moveTo>
                  <a:pt x="6350" y="6350"/>
                </a:moveTo>
                <a:lnTo>
                  <a:pt x="659638" y="787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Freeform 3"/>
          <p:cNvSpPr/>
          <p:nvPr/>
        </p:nvSpPr>
        <p:spPr>
          <a:xfrm>
            <a:off x="5827776" y="3457702"/>
            <a:ext cx="1018032" cy="24892"/>
          </a:xfrm>
          <a:custGeom>
            <a:avLst/>
            <a:gdLst>
              <a:gd name="connsiteX0" fmla="*/ 6350 w 1018032"/>
              <a:gd name="connsiteY0" fmla="*/ 6350 h 24892"/>
              <a:gd name="connsiteX1" fmla="*/ 1011681 w 1018032"/>
              <a:gd name="connsiteY1" fmla="*/ 7873 h 24892"/>
            </a:gdLst>
            <a:ahLst/>
            <a:cxnLst>
              <a:cxn ang="0">
                <a:pos x="connsiteX0" y="connsiteY0"/>
              </a:cxn>
              <a:cxn ang="1">
                <a:pos x="connsiteX1" y="connsiteY1"/>
              </a:cxn>
            </a:cxnLst>
            <a:rect l="l" t="t" r="r" b="b"/>
            <a:pathLst>
              <a:path w="1018032" h="24892">
                <a:moveTo>
                  <a:pt x="6350" y="6350"/>
                </a:moveTo>
                <a:lnTo>
                  <a:pt x="1011681" y="787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Box 1"/>
          <p:cNvSpPr txBox="1"/>
          <p:nvPr/>
        </p:nvSpPr>
        <p:spPr>
          <a:xfrm>
            <a:off x="533400" y="215900"/>
            <a:ext cx="3911600" cy="444500"/>
          </a:xfrm>
          <a:prstGeom prst="rect">
            <a:avLst/>
          </a:prstGeom>
          <a:noFill/>
        </p:spPr>
        <p:txBody>
          <a:bodyPr wrap="none" lIns="0" tIns="0" rIns="0" rtlCol="0">
            <a:spAutoFit/>
          </a:bodyPr>
          <a:lstStyle/>
          <a:p>
            <a:pPr>
              <a:lnSpc>
                <a:spcPts val="3500"/>
              </a:lnSpc>
            </a:pPr>
            <a:r>
              <a:rPr lang="en-US" altLang="zh-CN" sz="2795" dirty="0">
                <a:solidFill>
                  <a:srgbClr val="C00000"/>
                </a:solidFill>
                <a:latin typeface="Microsoft YaHei UI" panose="020B0503020204020204" pitchFamily="18" charset="-122"/>
                <a:cs typeface="Microsoft YaHei UI" panose="020B0503020204020204" pitchFamily="18" charset="-122"/>
              </a:rPr>
              <a:t>组合路标决策的六个步骤</a:t>
            </a:r>
          </a:p>
        </p:txBody>
      </p:sp>
      <p:sp>
        <p:nvSpPr>
          <p:cNvPr id="49" name="TextBox 1"/>
          <p:cNvSpPr txBox="1"/>
          <p:nvPr/>
        </p:nvSpPr>
        <p:spPr>
          <a:xfrm>
            <a:off x="3225800" y="1701800"/>
            <a:ext cx="1143000" cy="3454400"/>
          </a:xfrm>
          <a:prstGeom prst="rect">
            <a:avLst/>
          </a:prstGeom>
          <a:noFill/>
        </p:spPr>
        <p:txBody>
          <a:bodyPr wrap="none" lIns="0" tIns="0" rIns="0" rtlCol="0">
            <a:spAutoFit/>
          </a:bodyPr>
          <a:lstStyle/>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4.根据权重</a:t>
            </a:r>
          </a:p>
          <a:p>
            <a:pPr>
              <a:lnSpc>
                <a:spcPts val="1900"/>
              </a:lnSpc>
            </a:pPr>
            <a:r>
              <a:rPr lang="en-US" altLang="zh-CN" sz="1800" dirty="0">
                <a:solidFill>
                  <a:srgbClr val="000000"/>
                </a:solidFill>
                <a:latin typeface="Microsoft YaHei UI" panose="020B0503020204020204" pitchFamily="18" charset="-122"/>
                <a:cs typeface="Microsoft YaHei UI" panose="020B0503020204020204" pitchFamily="18" charset="-122"/>
              </a:rPr>
              <a:t>框架给项目</a:t>
            </a:r>
          </a:p>
          <a:p>
            <a:pPr>
              <a:lnSpc>
                <a:spcPts val="2000"/>
              </a:lnSpc>
            </a:pPr>
            <a:r>
              <a:rPr lang="en-US" altLang="zh-CN" sz="1800" dirty="0">
                <a:solidFill>
                  <a:srgbClr val="000000"/>
                </a:solidFill>
                <a:latin typeface="Microsoft YaHei UI" panose="020B0503020204020204" pitchFamily="18" charset="-122"/>
                <a:cs typeface="Microsoft YaHei UI" panose="020B0503020204020204" pitchFamily="18" charset="-122"/>
              </a:rPr>
              <a:t>打分</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5.明确项目</a:t>
            </a:r>
          </a:p>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之间的相互</a:t>
            </a:r>
          </a:p>
          <a:p>
            <a:pPr>
              <a:lnSpc>
                <a:spcPts val="2000"/>
              </a:lnSpc>
            </a:pPr>
            <a:r>
              <a:rPr lang="en-US" altLang="zh-CN" sz="1800" dirty="0">
                <a:solidFill>
                  <a:srgbClr val="000000"/>
                </a:solidFill>
                <a:latin typeface="Microsoft YaHei UI" panose="020B0503020204020204" pitchFamily="18" charset="-122"/>
                <a:cs typeface="Microsoft YaHei UI" panose="020B0503020204020204" pitchFamily="18" charset="-122"/>
              </a:rPr>
              <a:t>依赖关系</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6.将一个路</a:t>
            </a:r>
          </a:p>
          <a:p>
            <a:pPr>
              <a:lnSpc>
                <a:spcPts val="2200"/>
              </a:lnSpc>
            </a:pPr>
            <a:r>
              <a:rPr lang="en-US" altLang="zh-CN" sz="1800" dirty="0">
                <a:solidFill>
                  <a:srgbClr val="000000"/>
                </a:solidFill>
                <a:latin typeface="Microsoft YaHei UI" panose="020B0503020204020204" pitchFamily="18" charset="-122"/>
                <a:cs typeface="Microsoft YaHei UI" panose="020B0503020204020204" pitchFamily="18" charset="-122"/>
              </a:rPr>
              <a:t>标内的项目</a:t>
            </a:r>
          </a:p>
          <a:p>
            <a:pPr>
              <a:lnSpc>
                <a:spcPts val="2000"/>
              </a:lnSpc>
            </a:pPr>
            <a:r>
              <a:rPr lang="en-US" altLang="zh-CN" sz="1800" dirty="0">
                <a:solidFill>
                  <a:srgbClr val="000000"/>
                </a:solidFill>
                <a:latin typeface="Microsoft YaHei UI" panose="020B0503020204020204" pitchFamily="18" charset="-122"/>
                <a:cs typeface="Microsoft YaHei UI" panose="020B0503020204020204" pitchFamily="18" charset="-122"/>
              </a:rPr>
              <a:t>进行排序</a:t>
            </a:r>
          </a:p>
        </p:txBody>
      </p:sp>
      <p:sp>
        <p:nvSpPr>
          <p:cNvPr id="50" name="TextBox 1"/>
          <p:cNvSpPr txBox="1"/>
          <p:nvPr/>
        </p:nvSpPr>
        <p:spPr>
          <a:xfrm>
            <a:off x="774700" y="1854200"/>
            <a:ext cx="1003300" cy="3162300"/>
          </a:xfrm>
          <a:prstGeom prst="rect">
            <a:avLst/>
          </a:prstGeom>
          <a:noFill/>
        </p:spPr>
        <p:txBody>
          <a:bodyPr wrap="none" lIns="0" tIns="0" rIns="0" rtlCol="0">
            <a:spAutoFit/>
          </a:bodyPr>
          <a:lstStyle/>
          <a:p>
            <a:pPr>
              <a:lnSpc>
                <a:spcPts val="2000"/>
              </a:lnSpc>
              <a:tabLst>
                <a:tab pos="3302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1.定义权重</a:t>
            </a:r>
          </a:p>
          <a:p>
            <a:pPr>
              <a:lnSpc>
                <a:spcPts val="1800"/>
              </a:lnSpc>
              <a:tabLst>
                <a:tab pos="330200" algn="l"/>
              </a:tabLst>
            </a:pPr>
            <a:r>
              <a:rPr lang="en-US" altLang="zh-CN" dirty="0"/>
              <a:t>	</a:t>
            </a:r>
            <a:r>
              <a:rPr lang="en-US" altLang="zh-CN" sz="1595" dirty="0">
                <a:solidFill>
                  <a:srgbClr val="000000"/>
                </a:solidFill>
                <a:latin typeface="Microsoft YaHei UI" panose="020B0503020204020204" pitchFamily="18" charset="-122"/>
                <a:cs typeface="Microsoft YaHei UI" panose="020B0503020204020204" pitchFamily="18" charset="-122"/>
              </a:rPr>
              <a:t>框架</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3302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2.确定所有</a:t>
            </a:r>
          </a:p>
          <a:p>
            <a:pPr>
              <a:lnSpc>
                <a:spcPts val="2100"/>
              </a:lnSpc>
              <a:tabLst>
                <a:tab pos="3302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潜在的项目</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3302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3.将项目分</a:t>
            </a:r>
          </a:p>
          <a:p>
            <a:pPr>
              <a:lnSpc>
                <a:spcPts val="2100"/>
              </a:lnSpc>
              <a:tabLst>
                <a:tab pos="330200" algn="l"/>
              </a:tabLst>
            </a:pPr>
            <a:r>
              <a:rPr lang="en-US" altLang="zh-CN" sz="1595" dirty="0">
                <a:solidFill>
                  <a:srgbClr val="000000"/>
                </a:solidFill>
                <a:latin typeface="Microsoft YaHei UI" panose="020B0503020204020204" pitchFamily="18" charset="-122"/>
                <a:cs typeface="Microsoft YaHei UI" panose="020B0503020204020204" pitchFamily="18" charset="-122"/>
              </a:rPr>
              <a:t>成不同的组</a:t>
            </a:r>
          </a:p>
        </p:txBody>
      </p:sp>
      <p:sp>
        <p:nvSpPr>
          <p:cNvPr id="51" name="TextBox 1"/>
          <p:cNvSpPr txBox="1"/>
          <p:nvPr/>
        </p:nvSpPr>
        <p:spPr>
          <a:xfrm>
            <a:off x="5600700" y="1955800"/>
            <a:ext cx="1371600" cy="1651000"/>
          </a:xfrm>
          <a:prstGeom prst="rect">
            <a:avLst/>
          </a:prstGeom>
          <a:noFill/>
        </p:spPr>
        <p:txBody>
          <a:bodyPr wrap="none" lIns="0" tIns="0" rIns="0" rtlCol="0">
            <a:spAutoFit/>
          </a:bodyPr>
          <a:lstStyle/>
          <a:p>
            <a:pPr>
              <a:lnSpc>
                <a:spcPts val="2200"/>
              </a:lnSpc>
              <a:tabLst>
                <a:tab pos="63500" algn="l"/>
                <a:tab pos="342900" algn="l"/>
              </a:tabLst>
            </a:pPr>
            <a:r>
              <a:rPr lang="en-US" altLang="zh-CN" sz="1800" dirty="0">
                <a:solidFill>
                  <a:srgbClr val="000000"/>
                </a:solidFill>
                <a:latin typeface="Microsoft YaHei UI" panose="020B0503020204020204" pitchFamily="18" charset="-122"/>
                <a:cs typeface="Microsoft YaHei UI" panose="020B0503020204020204" pitchFamily="18" charset="-122"/>
              </a:rPr>
              <a:t>经过权重的项</a:t>
            </a:r>
          </a:p>
          <a:p>
            <a:pPr>
              <a:lnSpc>
                <a:spcPts val="2100"/>
              </a:lnSpc>
              <a:tabLst>
                <a:tab pos="63500" algn="l"/>
                <a:tab pos="342900" algn="l"/>
              </a:tabLst>
            </a:pPr>
            <a:r>
              <a:rPr lang="en-US" altLang="zh-CN" dirty="0"/>
              <a:t>		</a:t>
            </a:r>
            <a:r>
              <a:rPr lang="en-US" altLang="zh-CN" sz="1800" dirty="0">
                <a:solidFill>
                  <a:srgbClr val="000000"/>
                </a:solidFill>
                <a:latin typeface="Microsoft YaHei UI" panose="020B0503020204020204" pitchFamily="18" charset="-122"/>
                <a:cs typeface="Microsoft YaHei UI" panose="020B0503020204020204" pitchFamily="18" charset="-122"/>
              </a:rPr>
              <a:t>目清单</a:t>
            </a:r>
          </a:p>
          <a:p>
            <a:pPr>
              <a:lnSpc>
                <a:spcPts val="1000"/>
              </a:lnSpc>
            </a:pPr>
            <a:endParaRPr lang="en-US" altLang="zh-CN" dirty="0"/>
          </a:p>
          <a:p>
            <a:pPr>
              <a:lnSpc>
                <a:spcPts val="1900"/>
              </a:lnSpc>
              <a:tabLst>
                <a:tab pos="63500" algn="l"/>
                <a:tab pos="342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1.</a:t>
            </a:r>
          </a:p>
          <a:p>
            <a:pPr>
              <a:lnSpc>
                <a:spcPts val="2000"/>
              </a:lnSpc>
              <a:tabLst>
                <a:tab pos="63500" algn="l"/>
                <a:tab pos="342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2.</a:t>
            </a:r>
          </a:p>
          <a:p>
            <a:pPr>
              <a:lnSpc>
                <a:spcPts val="1800"/>
              </a:lnSpc>
              <a:tabLst>
                <a:tab pos="63500" algn="l"/>
                <a:tab pos="342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3.</a:t>
            </a:r>
          </a:p>
          <a:p>
            <a:pPr>
              <a:lnSpc>
                <a:spcPts val="1700"/>
              </a:lnSpc>
              <a:tabLst>
                <a:tab pos="63500" algn="l"/>
                <a:tab pos="342900" algn="l"/>
              </a:tabLst>
            </a:pPr>
            <a:r>
              <a:rPr lang="en-US" altLang="zh-CN" dirty="0"/>
              <a:t>	</a:t>
            </a:r>
            <a:r>
              <a:rPr lang="en-US" altLang="zh-CN" sz="1405" dirty="0">
                <a:solidFill>
                  <a:srgbClr val="000000"/>
                </a:solidFill>
                <a:latin typeface="Microsoft YaHei UI" panose="020B0503020204020204" pitchFamily="18" charset="-122"/>
                <a:cs typeface="Microsoft YaHei UI" panose="020B0503020204020204" pitchFamily="18" charset="-122"/>
              </a:rPr>
              <a:t>4.</a:t>
            </a:r>
          </a:p>
        </p:txBody>
      </p:sp>
      <p:sp>
        <p:nvSpPr>
          <p:cNvPr id="48" name="日期占位符 47"/>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7999 h 6858000"/>
              <a:gd name="connsiteX1" fmla="*/ 9144000 w 9144000"/>
              <a:gd name="connsiteY1" fmla="*/ 6857999 h 6858000"/>
              <a:gd name="connsiteX2" fmla="*/ 9144000 w 9144000"/>
              <a:gd name="connsiteY2" fmla="*/ 0 h 6858000"/>
              <a:gd name="connsiteX3" fmla="*/ 0 w 9144000"/>
              <a:gd name="connsiteY3" fmla="*/ 0 h 6858000"/>
              <a:gd name="connsiteX4" fmla="*/ 0 w 9144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7999"/>
                </a:moveTo>
                <a:lnTo>
                  <a:pt x="9144000" y="6857999"/>
                </a:lnTo>
                <a:lnTo>
                  <a:pt x="9144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566404" y="973836"/>
            <a:ext cx="507492" cy="310896"/>
          </a:xfrm>
          <a:custGeom>
            <a:avLst/>
            <a:gdLst>
              <a:gd name="connsiteX0" fmla="*/ 0 w 507492"/>
              <a:gd name="connsiteY0" fmla="*/ 0 h 310896"/>
              <a:gd name="connsiteX1" fmla="*/ 0 w 507492"/>
              <a:gd name="connsiteY1" fmla="*/ 310896 h 310896"/>
              <a:gd name="connsiteX2" fmla="*/ 507491 w 507492"/>
              <a:gd name="connsiteY2" fmla="*/ 310896 h 310896"/>
              <a:gd name="connsiteX3" fmla="*/ 507491 w 507492"/>
              <a:gd name="connsiteY3" fmla="*/ 0 h 310896"/>
              <a:gd name="connsiteX4" fmla="*/ 0 w 507492"/>
              <a:gd name="connsiteY4" fmla="*/ 0 h 3108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7492" h="310896">
                <a:moveTo>
                  <a:pt x="0" y="0"/>
                </a:moveTo>
                <a:lnTo>
                  <a:pt x="0" y="310896"/>
                </a:lnTo>
                <a:lnTo>
                  <a:pt x="507491" y="310896"/>
                </a:lnTo>
                <a:lnTo>
                  <a:pt x="507491"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706868" y="973836"/>
            <a:ext cx="509016" cy="310896"/>
          </a:xfrm>
          <a:custGeom>
            <a:avLst/>
            <a:gdLst>
              <a:gd name="connsiteX0" fmla="*/ 0 w 509016"/>
              <a:gd name="connsiteY0" fmla="*/ 0 h 310896"/>
              <a:gd name="connsiteX1" fmla="*/ 0 w 509016"/>
              <a:gd name="connsiteY1" fmla="*/ 310896 h 310896"/>
              <a:gd name="connsiteX2" fmla="*/ 509015 w 509016"/>
              <a:gd name="connsiteY2" fmla="*/ 310896 h 310896"/>
              <a:gd name="connsiteX3" fmla="*/ 509015 w 509016"/>
              <a:gd name="connsiteY3" fmla="*/ 0 h 310896"/>
              <a:gd name="connsiteX4" fmla="*/ 0 w 509016"/>
              <a:gd name="connsiteY4" fmla="*/ 0 h 3108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9016" h="310896">
                <a:moveTo>
                  <a:pt x="0" y="0"/>
                </a:moveTo>
                <a:lnTo>
                  <a:pt x="0" y="310896"/>
                </a:lnTo>
                <a:lnTo>
                  <a:pt x="509015" y="310896"/>
                </a:lnTo>
                <a:lnTo>
                  <a:pt x="509015"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4"/>
          <p:cNvGraphicFramePr>
            <a:graphicFrameLocks noGrp="1"/>
          </p:cNvGraphicFramePr>
          <p:nvPr/>
        </p:nvGraphicFramePr>
        <p:xfrm>
          <a:off x="528408" y="3789807"/>
          <a:ext cx="8252496" cy="2176093"/>
        </p:xfrm>
        <a:graphic>
          <a:graphicData uri="http://schemas.openxmlformats.org/drawingml/2006/table">
            <a:tbl>
              <a:tblPr/>
              <a:tblGrid>
                <a:gridCol w="1388402">
                  <a:extLst>
                    <a:ext uri="{9D8B030D-6E8A-4147-A177-3AD203B41FA5}">
                      <a16:colId xmlns:a16="http://schemas.microsoft.com/office/drawing/2014/main" val="20000"/>
                    </a:ext>
                  </a:extLst>
                </a:gridCol>
                <a:gridCol w="2467355">
                  <a:extLst>
                    <a:ext uri="{9D8B030D-6E8A-4147-A177-3AD203B41FA5}">
                      <a16:colId xmlns:a16="http://schemas.microsoft.com/office/drawing/2014/main" val="20001"/>
                    </a:ext>
                  </a:extLst>
                </a:gridCol>
                <a:gridCol w="1224153">
                  <a:extLst>
                    <a:ext uri="{9D8B030D-6E8A-4147-A177-3AD203B41FA5}">
                      <a16:colId xmlns:a16="http://schemas.microsoft.com/office/drawing/2014/main" val="20002"/>
                    </a:ext>
                  </a:extLst>
                </a:gridCol>
                <a:gridCol w="3172586">
                  <a:extLst>
                    <a:ext uri="{9D8B030D-6E8A-4147-A177-3AD203B41FA5}">
                      <a16:colId xmlns:a16="http://schemas.microsoft.com/office/drawing/2014/main" val="20003"/>
                    </a:ext>
                  </a:extLst>
                </a:gridCol>
              </a:tblGrid>
              <a:tr h="559561">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财务</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ctr"/>
                      <a:r>
                        <a:rPr lang="en-US" altLang="zh-CN" sz="1405" dirty="0">
                          <a:solidFill>
                            <a:srgbClr val="000000"/>
                          </a:solidFill>
                          <a:latin typeface="Microsoft YaHei UI" panose="020B0503020204020204" pitchFamily="18" charset="-122"/>
                          <a:cs typeface="Microsoft YaHei UI" panose="020B0503020204020204" pitchFamily="18" charset="-122"/>
                        </a:rPr>
                        <a:t>要素名称</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要素描述</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分值</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提议的定义（示例）</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0"/>
                  </a:ext>
                </a:extLst>
              </a:tr>
              <a:tr h="731773">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开发费用</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项目的规模</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高、中、低</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405" dirty="0">
                          <a:solidFill>
                            <a:srgbClr val="0000FF"/>
                          </a:solidFill>
                          <a:latin typeface="Microsoft YaHei UI" panose="020B0503020204020204" pitchFamily="18" charset="-122"/>
                          <a:cs typeface="Microsoft YaHei UI" panose="020B0503020204020204" pitchFamily="18" charset="-122"/>
                        </a:rPr>
                        <a:t>高：小于1千万人民币</a:t>
                      </a:r>
                      <a:endParaRPr lang="zh-CN" altLang="en-US" sz="1405" dirty="0">
                        <a:solidFill>
                          <a:srgbClr val="0000FF"/>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FF"/>
                          </a:solidFill>
                          <a:latin typeface="Microsoft YaHei UI" panose="020B0503020204020204" pitchFamily="18" charset="-122"/>
                          <a:cs typeface="Microsoft YaHei UI" panose="020B0503020204020204" pitchFamily="18" charset="-122"/>
                        </a:rPr>
                        <a:t>中：1~5千万人民币</a:t>
                      </a:r>
                      <a:endParaRPr lang="zh-CN" altLang="en-US" sz="1405" dirty="0">
                        <a:solidFill>
                          <a:srgbClr val="0000FF"/>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FF"/>
                          </a:solidFill>
                          <a:latin typeface="Microsoft YaHei UI" panose="020B0503020204020204" pitchFamily="18" charset="-122"/>
                          <a:cs typeface="Microsoft YaHei UI" panose="020B0503020204020204" pitchFamily="18" charset="-122"/>
                        </a:rPr>
                        <a:t>低：大于5千万人民币</a:t>
                      </a:r>
                      <a:endParaRPr lang="zh-CN" altLang="en-US" sz="1405" dirty="0">
                        <a:solidFill>
                          <a:srgbClr val="0000FF"/>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83234">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渐增税前利润</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（PTI）</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基于投资，项目所带来的额</a:t>
                      </a:r>
                      <a:endParaRPr lang="zh-CN" altLang="en-US" sz="1405" dirty="0">
                        <a:solidFill>
                          <a:srgbClr val="000000"/>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00"/>
                          </a:solidFill>
                          <a:latin typeface="Microsoft YaHei UI" panose="020B0503020204020204" pitchFamily="18" charset="-122"/>
                          <a:cs typeface="Microsoft YaHei UI" panose="020B0503020204020204" pitchFamily="18" charset="-122"/>
                        </a:rPr>
                        <a:t>外收益</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高、中、低</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405" dirty="0">
                          <a:solidFill>
                            <a:srgbClr val="0000FF"/>
                          </a:solidFill>
                          <a:latin typeface="Microsoft YaHei UI" panose="020B0503020204020204" pitchFamily="18" charset="-122"/>
                          <a:cs typeface="Microsoft YaHei UI" panose="020B0503020204020204" pitchFamily="18" charset="-122"/>
                        </a:rPr>
                        <a:t>根据财务预测中该项目可能达到的产</a:t>
                      </a:r>
                      <a:endParaRPr lang="zh-CN" altLang="en-US" sz="1405" dirty="0">
                        <a:solidFill>
                          <a:srgbClr val="0000FF"/>
                        </a:solidFill>
                        <a:latin typeface="Microsoft YaHei UI" panose="020B0503020204020204" pitchFamily="18" charset="-122"/>
                        <a:cs typeface="Microsoft YaHei UI" panose="020B0503020204020204" pitchFamily="18" charset="-122"/>
                      </a:endParaRPr>
                    </a:p>
                    <a:p>
                      <a:pPr algn="ctr"/>
                      <a:r>
                        <a:rPr lang="en-US" altLang="zh-CN" sz="1405" dirty="0">
                          <a:solidFill>
                            <a:srgbClr val="0000FF"/>
                          </a:solidFill>
                          <a:latin typeface="Microsoft YaHei UI" panose="020B0503020204020204" pitchFamily="18" charset="-122"/>
                          <a:cs typeface="Microsoft YaHei UI" panose="020B0503020204020204" pitchFamily="18" charset="-122"/>
                        </a:rPr>
                        <a:t>品税前收益，给一个高、中、低的定</a:t>
                      </a:r>
                      <a:endParaRPr lang="zh-CN" altLang="en-US" sz="1405" dirty="0">
                        <a:solidFill>
                          <a:srgbClr val="0000FF"/>
                        </a:solidFill>
                        <a:latin typeface="Microsoft YaHei UI" panose="020B0503020204020204" pitchFamily="18" charset="-122"/>
                        <a:cs typeface="Microsoft YaHei UI" panose="020B0503020204020204" pitchFamily="18" charset="-122"/>
                      </a:endParaRPr>
                    </a:p>
                    <a:p>
                      <a:pPr algn="l"/>
                      <a:r>
                        <a:rPr lang="en-US" altLang="zh-CN" sz="1405" dirty="0">
                          <a:solidFill>
                            <a:srgbClr val="0000FF"/>
                          </a:solidFill>
                          <a:latin typeface="Microsoft YaHei UI" panose="020B0503020204020204" pitchFamily="18" charset="-122"/>
                          <a:cs typeface="Microsoft YaHei UI" panose="020B0503020204020204" pitchFamily="18" charset="-122"/>
                        </a:rPr>
                        <a:t>性评估</a:t>
                      </a:r>
                      <a:endParaRPr lang="zh-CN" altLang="en-US" sz="1405" dirty="0">
                        <a:solidFill>
                          <a:srgbClr val="0000FF"/>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8" name="表格 4"/>
          <p:cNvGraphicFramePr>
            <a:graphicFrameLocks noGrp="1"/>
          </p:cNvGraphicFramePr>
          <p:nvPr/>
        </p:nvGraphicFramePr>
        <p:xfrm>
          <a:off x="460400" y="1763776"/>
          <a:ext cx="8386291" cy="1404556"/>
        </p:xfrm>
        <a:graphic>
          <a:graphicData uri="http://schemas.openxmlformats.org/drawingml/2006/table">
            <a:tbl>
              <a:tblPr/>
              <a:tblGrid>
                <a:gridCol w="2714218">
                  <a:extLst>
                    <a:ext uri="{9D8B030D-6E8A-4147-A177-3AD203B41FA5}">
                      <a16:colId xmlns:a16="http://schemas.microsoft.com/office/drawing/2014/main" val="20000"/>
                    </a:ext>
                  </a:extLst>
                </a:gridCol>
                <a:gridCol w="948182">
                  <a:extLst>
                    <a:ext uri="{9D8B030D-6E8A-4147-A177-3AD203B41FA5}">
                      <a16:colId xmlns:a16="http://schemas.microsoft.com/office/drawing/2014/main" val="20001"/>
                    </a:ext>
                  </a:extLst>
                </a:gridCol>
                <a:gridCol w="950595">
                  <a:extLst>
                    <a:ext uri="{9D8B030D-6E8A-4147-A177-3AD203B41FA5}">
                      <a16:colId xmlns:a16="http://schemas.microsoft.com/office/drawing/2014/main" val="20002"/>
                    </a:ext>
                  </a:extLst>
                </a:gridCol>
                <a:gridCol w="949070">
                  <a:extLst>
                    <a:ext uri="{9D8B030D-6E8A-4147-A177-3AD203B41FA5}">
                      <a16:colId xmlns:a16="http://schemas.microsoft.com/office/drawing/2014/main" val="20003"/>
                    </a:ext>
                  </a:extLst>
                </a:gridCol>
                <a:gridCol w="942086">
                  <a:extLst>
                    <a:ext uri="{9D8B030D-6E8A-4147-A177-3AD203B41FA5}">
                      <a16:colId xmlns:a16="http://schemas.microsoft.com/office/drawing/2014/main" val="20004"/>
                    </a:ext>
                  </a:extLst>
                </a:gridCol>
                <a:gridCol w="940689">
                  <a:extLst>
                    <a:ext uri="{9D8B030D-6E8A-4147-A177-3AD203B41FA5}">
                      <a16:colId xmlns:a16="http://schemas.microsoft.com/office/drawing/2014/main" val="20005"/>
                    </a:ext>
                  </a:extLst>
                </a:gridCol>
                <a:gridCol w="941451">
                  <a:extLst>
                    <a:ext uri="{9D8B030D-6E8A-4147-A177-3AD203B41FA5}">
                      <a16:colId xmlns:a16="http://schemas.microsoft.com/office/drawing/2014/main" val="20006"/>
                    </a:ext>
                  </a:extLst>
                </a:gridCol>
              </a:tblGrid>
              <a:tr h="304926">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项目</a:t>
                      </a:r>
                      <a:r>
                        <a:rPr lang="en-US" altLang="zh-CN" sz="1405" dirty="0">
                          <a:solidFill>
                            <a:srgbClr val="000000"/>
                          </a:solidFill>
                          <a:latin typeface="Times New Roman" panose="02020603050405020304" pitchFamily="18" charset="0"/>
                          <a:cs typeface="Times New Roman" panose="02020603050405020304" pitchFamily="18" charset="0"/>
                        </a:rPr>
                        <a:t>1</a:t>
                      </a:r>
                      <a:r>
                        <a:rPr lang="en-US" altLang="zh-CN" sz="1405" dirty="0">
                          <a:solidFill>
                            <a:srgbClr val="000000"/>
                          </a:solidFill>
                          <a:latin typeface="Microsoft YaHei UI" panose="020B0503020204020204" pitchFamily="18" charset="-122"/>
                          <a:cs typeface="Microsoft YaHei UI" panose="020B0503020204020204" pitchFamily="18" charset="-122"/>
                        </a:rPr>
                        <a:t>名称</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b="1" dirty="0">
                          <a:solidFill>
                            <a:srgbClr val="000000"/>
                          </a:solidFill>
                          <a:latin typeface="Times New Roman" panose="02020603050405020304" pitchFamily="18" charset="0"/>
                          <a:cs typeface="Times New Roman" panose="02020603050405020304" pitchFamily="18" charset="0"/>
                        </a:rPr>
                        <a:t>2014</a:t>
                      </a:r>
                      <a:endParaRPr lang="zh-CN" altLang="en-US" sz="140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b="1" dirty="0">
                          <a:solidFill>
                            <a:srgbClr val="000000"/>
                          </a:solidFill>
                          <a:latin typeface="Times New Roman" panose="02020603050405020304" pitchFamily="18" charset="0"/>
                          <a:cs typeface="Times New Roman" panose="02020603050405020304" pitchFamily="18" charset="0"/>
                        </a:rPr>
                        <a:t>2015</a:t>
                      </a:r>
                      <a:endParaRPr lang="zh-CN" altLang="en-US" sz="140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b="1" dirty="0">
                          <a:solidFill>
                            <a:srgbClr val="000000"/>
                          </a:solidFill>
                          <a:latin typeface="Times New Roman" panose="02020603050405020304" pitchFamily="18" charset="0"/>
                          <a:cs typeface="Times New Roman" panose="02020603050405020304" pitchFamily="18" charset="0"/>
                        </a:rPr>
                        <a:t>2016</a:t>
                      </a:r>
                      <a:endParaRPr lang="zh-CN" altLang="en-US" sz="140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b="1" dirty="0">
                          <a:solidFill>
                            <a:srgbClr val="000000"/>
                          </a:solidFill>
                          <a:latin typeface="Times New Roman" panose="02020603050405020304" pitchFamily="18" charset="0"/>
                          <a:cs typeface="Times New Roman" panose="02020603050405020304" pitchFamily="18" charset="0"/>
                        </a:rPr>
                        <a:t>2017</a:t>
                      </a:r>
                      <a:endParaRPr lang="zh-CN" altLang="en-US" sz="140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b="1" dirty="0">
                          <a:solidFill>
                            <a:srgbClr val="000000"/>
                          </a:solidFill>
                          <a:latin typeface="Times New Roman" panose="02020603050405020304" pitchFamily="18" charset="0"/>
                          <a:cs typeface="Times New Roman" panose="02020603050405020304" pitchFamily="18" charset="0"/>
                        </a:rPr>
                        <a:t>2018</a:t>
                      </a:r>
                      <a:endParaRPr lang="zh-CN" altLang="en-US" sz="1405" b="1" dirty="0">
                        <a:solidFill>
                          <a:srgbClr val="000000"/>
                        </a:solidFill>
                        <a:latin typeface="Times New Roman" panose="02020603050405020304" pitchFamily="18" charset="0"/>
                        <a:cs typeface="Times New Roman" panose="02020603050405020304"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tc>
                  <a:txBody>
                    <a:bodyPr/>
                    <a:lstStyle/>
                    <a:p>
                      <a:pPr algn="ctr"/>
                      <a:r>
                        <a:rPr lang="en-US" altLang="zh-CN" sz="1405" dirty="0">
                          <a:solidFill>
                            <a:srgbClr val="000000"/>
                          </a:solidFill>
                          <a:latin typeface="Microsoft YaHei UI" panose="020B0503020204020204" pitchFamily="18" charset="-122"/>
                          <a:cs typeface="Microsoft YaHei UI" panose="020B0503020204020204" pitchFamily="18" charset="-122"/>
                        </a:rPr>
                        <a:t>总计</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0000"/>
                  </a:ext>
                </a:extLst>
              </a:tr>
              <a:tr h="366395">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收入</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6522">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开发费用</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6394">
                <a:tc>
                  <a:txBody>
                    <a:bodyPr/>
                    <a:lstStyle/>
                    <a:p>
                      <a:pPr algn="l"/>
                      <a:r>
                        <a:rPr lang="en-US" altLang="zh-CN" sz="1405" dirty="0">
                          <a:solidFill>
                            <a:srgbClr val="000000"/>
                          </a:solidFill>
                          <a:latin typeface="Microsoft YaHei UI" panose="020B0503020204020204" pitchFamily="18" charset="-122"/>
                          <a:cs typeface="Microsoft YaHei UI" panose="020B0503020204020204" pitchFamily="18" charset="-122"/>
                        </a:rPr>
                        <a:t>税前收益</a:t>
                      </a:r>
                      <a:endParaRPr lang="zh-CN" altLang="en-US" sz="1405" dirty="0">
                        <a:solidFill>
                          <a:srgbClr val="000000"/>
                        </a:solidFill>
                        <a:latin typeface="Microsoft YaHei UI" panose="020B0503020204020204" pitchFamily="18" charset="-122"/>
                        <a:cs typeface="Microsoft YaHei UI" panose="020B0503020204020204" pitchFamily="18" charset="-122"/>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endParaRPr lang="zh-CN" altLang="en-US" dirty="0"/>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520700" y="215900"/>
            <a:ext cx="5689600" cy="508000"/>
          </a:xfrm>
          <a:prstGeom prst="rect">
            <a:avLst/>
          </a:prstGeom>
          <a:noFill/>
        </p:spPr>
        <p:txBody>
          <a:bodyPr wrap="none" lIns="0" tIns="0" rIns="0" rtlCol="0">
            <a:spAutoFit/>
          </a:bodyPr>
          <a:lstStyle/>
          <a:p>
            <a:pPr>
              <a:lnSpc>
                <a:spcPts val="4000"/>
              </a:lnSpc>
            </a:pPr>
            <a:r>
              <a:rPr lang="en-US" altLang="zh-CN" sz="3205" dirty="0">
                <a:solidFill>
                  <a:srgbClr val="C00000"/>
                </a:solidFill>
                <a:latin typeface="Microsoft YaHei UI" panose="020B0503020204020204" pitchFamily="18" charset="-122"/>
                <a:cs typeface="Microsoft YaHei UI" panose="020B0503020204020204" pitchFamily="18" charset="-122"/>
              </a:rPr>
              <a:t>财务要素是一个关键的评估要素</a:t>
            </a:r>
          </a:p>
        </p:txBody>
      </p:sp>
      <p:sp>
        <p:nvSpPr>
          <p:cNvPr id="9" name="TextBox 1"/>
          <p:cNvSpPr txBox="1"/>
          <p:nvPr/>
        </p:nvSpPr>
        <p:spPr>
          <a:xfrm>
            <a:off x="520700" y="1104900"/>
            <a:ext cx="4826000" cy="317500"/>
          </a:xfrm>
          <a:prstGeom prst="rect">
            <a:avLst/>
          </a:prstGeom>
          <a:noFill/>
        </p:spPr>
        <p:txBody>
          <a:bodyPr wrap="none" lIns="0" tIns="0" rIns="0" rtlCol="0">
            <a:spAutoFit/>
          </a:bodyPr>
          <a:lstStyle/>
          <a:p>
            <a:pPr>
              <a:lnSpc>
                <a:spcPts val="2500"/>
              </a:lnSpc>
            </a:pPr>
            <a:r>
              <a:rPr lang="en-US" altLang="zh-CN" sz="2005" dirty="0">
                <a:solidFill>
                  <a:srgbClr val="000000"/>
                </a:solidFill>
                <a:latin typeface="Microsoft YaHei UI" panose="020B0503020204020204" pitchFamily="18" charset="-122"/>
                <a:cs typeface="Microsoft YaHei UI" panose="020B0503020204020204" pitchFamily="18" charset="-122"/>
              </a:rPr>
              <a:t>财务要素将基于一个五年期的财务预测……</a:t>
            </a:r>
          </a:p>
        </p:txBody>
      </p:sp>
      <p:sp>
        <p:nvSpPr>
          <p:cNvPr id="6" name="日期占位符 5"/>
          <p:cNvSpPr>
            <a:spLocks noGrp="1"/>
          </p:cNvSpPr>
          <p:nvPr>
            <p:ph type="dt" sz="half" idx="10"/>
          </p:nvPr>
        </p:nvSpPr>
        <p:spPr/>
        <p:txBody>
          <a:bodyPr/>
          <a:lstStyle/>
          <a:p>
            <a:fld id="{1D8BD707-D9CF-40AE-B4C6-C98DA3205C09}" type="datetime1">
              <a:rPr lang="en-US" smtClean="0"/>
              <a:t>8/15/2023</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8773</Words>
  <Application>Microsoft Office PowerPoint</Application>
  <PresentationFormat>全屏显示(4:3)</PresentationFormat>
  <Paragraphs>3968</Paragraphs>
  <Slides>108</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108</vt:i4>
      </vt:variant>
    </vt:vector>
  </HeadingPairs>
  <TitlesOfParts>
    <vt:vector size="115" baseType="lpstr">
      <vt:lpstr>Microsoft YaHei UI</vt:lpstr>
      <vt:lpstr>Arial</vt:lpstr>
      <vt:lpstr>Calibri</vt:lpstr>
      <vt:lpstr>Tahoma</vt:lpstr>
      <vt:lpstr>Times New Roman</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尹 小凤</cp:lastModifiedBy>
  <cp:revision>5</cp:revision>
  <dcterms:created xsi:type="dcterms:W3CDTF">2006-08-16T00:00:00Z</dcterms:created>
  <dcterms:modified xsi:type="dcterms:W3CDTF">2023-08-15T02:11:10Z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FEC3D9896B7A4BA5923115E391C3D9AD</vt:lpwstr>
  </property>
  <property fmtid="{D5CDD505-2E9C-101B-9397-08002B2CF9AE}" pid="3" name="KSOProductBuildVer">
    <vt:lpwstr>2052-11.1.0.10667</vt:lpwstr>
  </property>
</Properties>
</file>