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  <p:sldMasterId id="2147483682" r:id="rId3"/>
  </p:sldMasterIdLst>
  <p:notesMasterIdLst>
    <p:notesMasterId r:id="rId25"/>
  </p:notesMasterIdLst>
  <p:sldIdLst>
    <p:sldId id="681" r:id="rId4"/>
    <p:sldId id="635" r:id="rId5"/>
    <p:sldId id="702" r:id="rId6"/>
    <p:sldId id="653" r:id="rId7"/>
    <p:sldId id="654" r:id="rId8"/>
    <p:sldId id="662" r:id="rId9"/>
    <p:sldId id="716" r:id="rId10"/>
    <p:sldId id="703" r:id="rId11"/>
    <p:sldId id="704" r:id="rId12"/>
    <p:sldId id="717" r:id="rId13"/>
    <p:sldId id="705" r:id="rId14"/>
    <p:sldId id="718" r:id="rId15"/>
    <p:sldId id="706" r:id="rId16"/>
    <p:sldId id="708" r:id="rId17"/>
    <p:sldId id="710" r:id="rId18"/>
    <p:sldId id="711" r:id="rId19"/>
    <p:sldId id="712" r:id="rId20"/>
    <p:sldId id="713" r:id="rId21"/>
    <p:sldId id="714" r:id="rId22"/>
    <p:sldId id="715" r:id="rId23"/>
    <p:sldId id="727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55C51148-D9B9-3D4E-BBFD-B18A1EBE263F}">
          <p14:sldIdLst>
            <p14:sldId id="681"/>
            <p14:sldId id="635"/>
            <p14:sldId id="702"/>
            <p14:sldId id="653"/>
            <p14:sldId id="654"/>
            <p14:sldId id="662"/>
            <p14:sldId id="716"/>
            <p14:sldId id="703"/>
            <p14:sldId id="704"/>
            <p14:sldId id="717"/>
            <p14:sldId id="705"/>
            <p14:sldId id="718"/>
            <p14:sldId id="706"/>
            <p14:sldId id="708"/>
            <p14:sldId id="710"/>
            <p14:sldId id="711"/>
            <p14:sldId id="712"/>
            <p14:sldId id="713"/>
            <p14:sldId id="714"/>
            <p14:sldId id="715"/>
            <p14:sldId id="72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0000FF"/>
    <a:srgbClr val="008000"/>
    <a:srgbClr val="FAA9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22" autoAdjust="0"/>
    <p:restoredTop sz="99365" autoAdjust="0"/>
  </p:normalViewPr>
  <p:slideViewPr>
    <p:cSldViewPr>
      <p:cViewPr varScale="1">
        <p:scale>
          <a:sx n="85" d="100"/>
          <a:sy n="85" d="100"/>
        </p:scale>
        <p:origin x="106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页眉占位符 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itchFamily="34" charset="0"/>
              <a:buNone/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075" name="日期占位符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itchFamily="34" charset="0"/>
              <a:buNone/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83E4EAFC-C152-475D-AF59-E73ACC3AF293}" type="datetime1">
              <a:rPr lang="zh-CN" altLang="en-US"/>
              <a:t>2023/8/15</a:t>
            </a:fld>
            <a:endParaRPr lang="zh-CN" altLang="en-US"/>
          </a:p>
        </p:txBody>
      </p:sp>
      <p:sp>
        <p:nvSpPr>
          <p:cNvPr id="88068" name="幻灯片图像占位符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</p:spPr>
      </p:sp>
      <p:sp>
        <p:nvSpPr>
          <p:cNvPr id="3077" name="备注占位符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3078" name="页脚占位符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>
              <a:buFont typeface="Arial" pitchFamily="34" charset="0"/>
              <a:buNone/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079" name="灯片编号占位符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buFont typeface="Arial" pitchFamily="34" charset="0"/>
              <a:buNone/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1CE6559C-DAAB-45DD-B6E4-B5246E8E8CF2}" type="slidenum">
              <a:rPr lang="zh-CN" alt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E6559C-DAAB-45DD-B6E4-B5246E8E8CF2}" type="slidenum">
              <a:rPr lang="zh-CN" alt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E6559C-DAAB-45DD-B6E4-B5246E8E8CF2}" type="slidenum">
              <a:rPr lang="zh-CN" alt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E6559C-DAAB-45DD-B6E4-B5246E8E8CF2}" type="slidenum">
              <a:rPr lang="zh-CN" alt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E6559C-DAAB-45DD-B6E4-B5246E8E8CF2}" type="slidenum">
              <a:rPr lang="zh-CN" alt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E6559C-DAAB-45DD-B6E4-B5246E8E8CF2}" type="slidenum">
              <a:rPr lang="zh-CN" alt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E6559C-DAAB-45DD-B6E4-B5246E8E8CF2}" type="slidenum">
              <a:rPr lang="zh-CN" alt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E6559C-DAAB-45DD-B6E4-B5246E8E8CF2}" type="slidenum">
              <a:rPr lang="zh-CN" altLang="en-US" smtClean="0"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E6559C-DAAB-45DD-B6E4-B5246E8E8CF2}" type="slidenum">
              <a:rPr lang="zh-CN" altLang="en-US" smtClean="0"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DE39F-CAFD-4E67-B7B4-8B67384A388A}" type="datetime1">
              <a:rPr lang="zh-CN" altLang="en-US"/>
              <a:t>2023/8/15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AE7A6-3387-4163-A228-2470D04FAEC8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C4FB1-498B-48E6-B4E6-AA4742AD3031}" type="datetime1">
              <a:rPr lang="zh-CN" altLang="en-US"/>
              <a:t>2023/8/15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CB32C-36E1-4BBB-810F-45A35E772284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59436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59436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3A64B-B020-434D-858C-36AA15B20312}" type="datetime1">
              <a:rPr lang="zh-CN" altLang="en-US"/>
              <a:t>2023/8/15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1BFEE-D721-4037-98C5-C7C82671DDF7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8F1F1-5D28-4A12-B266-969D343DC52B}" type="datetime1">
              <a:rPr lang="zh-CN" altLang="en-US"/>
              <a:t>2023/8/15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1E879-7DEB-4A19-BA67-B75D6DA46E17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59EA6-A2E8-479F-92DF-E0C3E93917A1}" type="datetime1">
              <a:rPr lang="zh-CN" altLang="en-US"/>
              <a:t>2023/8/15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88DD9-233B-43B7-A4E1-B5BD674BF8F2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9A8CE-5F2C-47CD-8330-D04E9011F06B}" type="datetime1">
              <a:rPr lang="zh-CN" altLang="en-US"/>
              <a:t>2023/8/15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B5DDC-38A4-4E9B-9B8D-31AC79684EFD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79B6B-935B-4B11-BC47-0482427BBE6B}" type="datetime1">
              <a:rPr lang="zh-CN" altLang="en-US"/>
              <a:t>2023/8/15</a:t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D7DF0-DCB2-44C6-A3F3-F6022ACC3113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C23F-EED4-4ACD-BD0B-39BBC7895524}" type="datetime1">
              <a:rPr lang="zh-CN" altLang="en-US"/>
              <a:t>2023/8/15</a:t>
            </a:fld>
            <a:endParaRPr lang="zh-CN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844AF-A300-4186-AD54-6F7DE28EB7D8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DEC40-33B8-4B99-A463-713B98C8691A}" type="datetime1">
              <a:rPr lang="zh-CN" altLang="en-US"/>
              <a:t>2023/8/15</a:t>
            </a:fld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3D14A-8BF9-4638-A1B0-03DD0780E6D3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53B2A-8ED9-4D45-8775-6805F889585D}" type="datetime1">
              <a:rPr lang="zh-CN" altLang="en-US"/>
              <a:t>2023/8/15</a:t>
            </a:fld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C9CE9-C378-4439-8C77-606FF80815F8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46FA6-1D91-4A3F-A244-1EE5B7937A10}" type="datetime1">
              <a:rPr lang="zh-CN" altLang="en-US"/>
              <a:t>2023/8/15</a:t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01360-BD6D-4B59-A676-EAA68025C899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23770-9501-4896-8434-C31C706BAC66}" type="datetime1">
              <a:rPr lang="zh-CN" altLang="en-US"/>
              <a:t>2023/8/15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1085F-1719-405F-8785-9AE7DB3F86C0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35526-1670-4937-AACA-8089F810A19C}" type="datetime1">
              <a:rPr lang="zh-CN" altLang="en-US"/>
              <a:t>2023/8/15</a:t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3AF33-9A0E-4853-B51B-D3E8057709F3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A84F6-0463-481B-940C-12573BE8A74F}" type="datetime1">
              <a:rPr lang="zh-CN" altLang="en-US"/>
              <a:t>2023/8/15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DB1994-7602-474B-82B2-1EC20092DFEE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59436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59436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12144-FA69-4049-A8D9-1230DCFF9BD6}" type="datetime1">
              <a:rPr lang="zh-CN" altLang="en-US"/>
              <a:t>2023/8/15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3A649-5C8F-4D0F-B661-A7F0694A0B81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696200" cy="563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229600" cy="5029200"/>
          </a:xfrm>
        </p:spPr>
        <p:txBody>
          <a:bodyPr/>
          <a:lstStyle/>
          <a:p>
            <a:pPr lvl="0"/>
            <a:endParaRPr lang="zh-CN" alt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680C5-4889-4238-A828-CD5DAF96190F}" type="datetime1">
              <a:rPr lang="zh-CN" altLang="en-US"/>
              <a:t>2023/8/15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0ACA4-767D-49F5-A29B-DD671B7C0C41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 preserve="1">
  <p:cSld name="标题和图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696200" cy="563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表占位符 2"/>
          <p:cNvSpPr>
            <a:spLocks noGrp="1"/>
          </p:cNvSpPr>
          <p:nvPr>
            <p:ph type="chart" idx="1"/>
          </p:nvPr>
        </p:nvSpPr>
        <p:spPr>
          <a:xfrm>
            <a:off x="457200" y="1066800"/>
            <a:ext cx="8229600" cy="5029200"/>
          </a:xfrm>
        </p:spPr>
        <p:txBody>
          <a:bodyPr/>
          <a:lstStyle/>
          <a:p>
            <a:pPr lvl="0"/>
            <a:endParaRPr lang="zh-CN" alt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6D9AC-4BA2-4B4E-802F-1ED4CC881C23}" type="datetime1">
              <a:rPr lang="zh-CN" altLang="en-US"/>
              <a:t>2023/8/15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281C8-8FB5-4482-819E-9B3E58AD223A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内页2013112601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29600" y="6525345"/>
            <a:ext cx="514400" cy="365125"/>
          </a:xfrm>
        </p:spPr>
        <p:txBody>
          <a:bodyPr/>
          <a:lstStyle>
            <a:lvl1pPr algn="ctr"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7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内页2013112601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29600" y="6525345"/>
            <a:ext cx="514400" cy="365125"/>
          </a:xfrm>
        </p:spPr>
        <p:txBody>
          <a:bodyPr/>
          <a:lstStyle>
            <a:lvl1pPr algn="ctr"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内页2013112601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29600" y="6525345"/>
            <a:ext cx="514400" cy="365125"/>
          </a:xfrm>
        </p:spPr>
        <p:txBody>
          <a:bodyPr/>
          <a:lstStyle>
            <a:lvl1pPr algn="ctr"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内页2013112601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29600" y="6525345"/>
            <a:ext cx="514400" cy="365125"/>
          </a:xfrm>
        </p:spPr>
        <p:txBody>
          <a:bodyPr/>
          <a:lstStyle>
            <a:lvl1pPr algn="ctr"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内页2013112601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29600" y="6525345"/>
            <a:ext cx="514400" cy="365125"/>
          </a:xfrm>
        </p:spPr>
        <p:txBody>
          <a:bodyPr/>
          <a:lstStyle>
            <a:lvl1pPr algn="ctr"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9C336-CFC3-4B92-9F14-B64FF3703D7D}" type="datetime1">
              <a:rPr lang="zh-CN" altLang="en-US"/>
              <a:t>2023/8/15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57819-69FB-4694-813D-8476EF09CEDA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内页2013112601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29600" y="6525345"/>
            <a:ext cx="514400" cy="365125"/>
          </a:xfrm>
        </p:spPr>
        <p:txBody>
          <a:bodyPr/>
          <a:lstStyle>
            <a:lvl1pPr algn="ctr"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内页2013112601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29600" y="6525345"/>
            <a:ext cx="514400" cy="365125"/>
          </a:xfrm>
        </p:spPr>
        <p:txBody>
          <a:bodyPr/>
          <a:lstStyle>
            <a:lvl1pPr algn="ctr"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内页2013112601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29600" y="6525345"/>
            <a:ext cx="514400" cy="365125"/>
          </a:xfrm>
        </p:spPr>
        <p:txBody>
          <a:bodyPr/>
          <a:lstStyle>
            <a:lvl1pPr algn="ctr"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699792" y="2213993"/>
            <a:ext cx="6192688" cy="854968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chemeClr val="bg1"/>
                </a:solidFill>
                <a:latin typeface="黑体" pitchFamily="49" charset="-122"/>
                <a:ea typeface="黑体" pitchFamily="49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内页2013112601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85720" y="29210"/>
            <a:ext cx="8229600" cy="850106"/>
          </a:xfrm>
          <a:prstGeom prst="rect">
            <a:avLst/>
          </a:prstGeom>
        </p:spPr>
        <p:txBody>
          <a:bodyPr/>
          <a:lstStyle>
            <a:lvl1pPr algn="l">
              <a:defRPr sz="3600" b="1">
                <a:solidFill>
                  <a:schemeClr val="bg1"/>
                </a:solidFill>
                <a:latin typeface="黑体" pitchFamily="49" charset="-122"/>
                <a:ea typeface="黑体" pitchFamily="49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29600" y="6525345"/>
            <a:ext cx="514400" cy="365125"/>
          </a:xfrm>
        </p:spPr>
        <p:txBody>
          <a:bodyPr/>
          <a:lstStyle>
            <a:lvl1pPr algn="ctr"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/>
                <a:ea typeface="宋体"/>
              </a:rPr>
              <a:t>‹#›</a:t>
            </a:fld>
            <a:endParaRPr lang="zh-CN" altLang="en-US" dirty="0">
              <a:solidFill>
                <a:prstClr val="black">
                  <a:lumMod val="85000"/>
                  <a:lumOff val="15000"/>
                </a:prstClr>
              </a:solidFill>
              <a:latin typeface="Calibri"/>
              <a:ea typeface="宋体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内页2013112601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85720" y="29210"/>
            <a:ext cx="8229600" cy="850106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735964" y="6550397"/>
            <a:ext cx="514400" cy="365125"/>
          </a:xfrm>
        </p:spPr>
        <p:txBody>
          <a:bodyPr/>
          <a:lstStyle>
            <a:lvl1pPr algn="ctr"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/>
                <a:ea typeface="宋体"/>
              </a:rPr>
              <a:t>‹#›</a:t>
            </a:fld>
            <a:endParaRPr lang="zh-CN" altLang="en-US" dirty="0">
              <a:solidFill>
                <a:prstClr val="black">
                  <a:lumMod val="85000"/>
                  <a:lumOff val="15000"/>
                </a:prstClr>
              </a:solidFill>
              <a:latin typeface="Calibri"/>
              <a:ea typeface="宋体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内页2013112601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85720" y="29210"/>
            <a:ext cx="8229600" cy="850106"/>
          </a:xfrm>
          <a:prstGeom prst="rect">
            <a:avLst/>
          </a:prstGeom>
        </p:spPr>
        <p:txBody>
          <a:bodyPr/>
          <a:lstStyle>
            <a:lvl1pPr algn="l">
              <a:defRPr sz="3600" b="1">
                <a:solidFill>
                  <a:schemeClr val="bg1"/>
                </a:solidFill>
                <a:latin typeface="黑体" pitchFamily="49" charset="-122"/>
                <a:ea typeface="黑体" pitchFamily="49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735964" y="6550397"/>
            <a:ext cx="514400" cy="365125"/>
          </a:xfrm>
        </p:spPr>
        <p:txBody>
          <a:bodyPr/>
          <a:lstStyle>
            <a:lvl1pPr algn="ctr"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/>
                <a:ea typeface="宋体"/>
              </a:rPr>
              <a:t>‹#›</a:t>
            </a:fld>
            <a:endParaRPr lang="zh-CN" altLang="en-US" dirty="0">
              <a:solidFill>
                <a:prstClr val="black">
                  <a:lumMod val="85000"/>
                  <a:lumOff val="15000"/>
                </a:prstClr>
              </a:solidFill>
              <a:latin typeface="Calibri"/>
              <a:ea typeface="宋体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D841C-392C-4A27-98EE-B8AF94EA2339}" type="datetime1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宋体"/>
              </a:rPr>
              <a:t>2023/8/15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  <a:ea typeface="宋体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  <a:ea typeface="宋体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宋体"/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  <a:ea typeface="宋体"/>
            </a:endParaRPr>
          </a:p>
        </p:txBody>
      </p:sp>
      <p:pic>
        <p:nvPicPr>
          <p:cNvPr id="11" name="图片 10" descr="图片1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0" y="0"/>
            <a:ext cx="913994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90600" y="-5061"/>
            <a:ext cx="8153400" cy="772460"/>
          </a:xfrm>
          <a:prstGeom prst="rect">
            <a:avLst/>
          </a:prstGeom>
        </p:spPr>
        <p:txBody>
          <a:bodyPr lIns="80147" tIns="40074" rIns="80147" bIns="40074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D2883-1F99-49C6-B952-A36FB52A1F8E}" type="slidenum">
              <a:rPr lang="zh-CN" altLang="en-US">
                <a:solidFill>
                  <a:prstClr val="black">
                    <a:tint val="75000"/>
                  </a:prstClr>
                </a:solidFill>
                <a:latin typeface="Calibri"/>
                <a:ea typeface="宋体"/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7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内页2013112601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29600" y="6525345"/>
            <a:ext cx="514400" cy="365125"/>
          </a:xfrm>
        </p:spPr>
        <p:txBody>
          <a:bodyPr/>
          <a:lstStyle>
            <a:lvl1pPr algn="ctr"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A864F-D3AE-45E6-BE3D-2CBE1F0285D8}" type="datetime1">
              <a:rPr lang="zh-CN" altLang="en-US"/>
              <a:t>2023/8/15</a:t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0EC27-34E1-4B82-82A9-70F9014B619C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5D439-66F4-4ACA-9444-A9F4F9EA4B07}" type="datetime1">
              <a:rPr lang="zh-CN" altLang="en-US"/>
              <a:t>2023/8/15</a:t>
            </a:fld>
            <a:endParaRPr lang="zh-CN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A09A8-B114-43D1-844A-23322BDB069B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AEAF0-0E39-4D65-AC0B-B7750D012498}" type="datetime1">
              <a:rPr lang="zh-CN" altLang="en-US"/>
              <a:t>2023/8/15</a:t>
            </a:fld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9FFFB-87FF-4FA6-9CBA-7BF796299278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8D813-AD25-4946-9287-8DA650A39DE2}" type="datetime1">
              <a:rPr lang="zh-CN" altLang="en-US"/>
              <a:t>2023/8/15</a:t>
            </a:fld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35066-FEDE-45F3-A859-67D282824F26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36CC4-0BEA-4204-816C-C30FEE3699BB}" type="datetime1">
              <a:rPr lang="zh-CN" altLang="en-US"/>
              <a:t>2023/8/15</a:t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9CF2C-B7F0-49A9-B326-663E9A1762B8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57C51-5036-426C-9DB4-50543E3DB78F}" type="datetime1">
              <a:rPr lang="zh-CN" altLang="en-US"/>
              <a:t>2023/8/15</a:t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2DC8C-A171-4411-8BE3-9AA9F866B0FD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6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696200" cy="5635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5029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itchFamily="34" charset="0"/>
              <a:buNone/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020DBB0C-E09B-4A6A-BB7B-7109BE1C9E44}" type="datetime1">
              <a:rPr lang="zh-CN" altLang="en-US"/>
              <a:t>2023/8/15</a:t>
            </a:fld>
            <a:endParaRPr lang="zh-CN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buFont typeface="Arial" pitchFamily="34" charset="0"/>
              <a:buNone/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buFont typeface="Arial" pitchFamily="34" charset="0"/>
              <a:buNone/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52173BC8-74F0-4011-B45D-1A25D86FDAE0}" type="slidenum">
              <a:rPr lang="zh-CN" alt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pitchFamily="34" charset="0"/>
          <a:ea typeface="黑体" pitchFamily="49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pitchFamily="34" charset="0"/>
          <a:ea typeface="黑体" pitchFamily="49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pitchFamily="34" charset="0"/>
          <a:ea typeface="黑体" pitchFamily="49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pitchFamily="34" charset="0"/>
          <a:ea typeface="黑体" pitchFamily="49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pitchFamily="34" charset="0"/>
          <a:ea typeface="黑体" pitchFamily="49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pitchFamily="34" charset="0"/>
          <a:ea typeface="黑体" pitchFamily="49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pitchFamily="34" charset="0"/>
          <a:ea typeface="黑体" pitchFamily="49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pitchFamily="34" charset="0"/>
          <a:ea typeface="黑体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696200" cy="5635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5029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itchFamily="34" charset="0"/>
              <a:buNone/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E5E3D4DB-CE4A-4794-AB8D-3751F79FE25C}" type="datetime1">
              <a:rPr lang="zh-CN" altLang="en-US"/>
              <a:t>2023/8/15</a:t>
            </a:fld>
            <a:endParaRPr lang="zh-CN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buFont typeface="Arial" pitchFamily="34" charset="0"/>
              <a:buNone/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610350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buFont typeface="Arial" pitchFamily="34" charset="0"/>
              <a:buNone/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E012C9F4-F824-481C-876A-D8EC5E61B3D7}" type="slidenum">
              <a:rPr lang="zh-CN" alt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pitchFamily="34" charset="0"/>
          <a:ea typeface="黑体" pitchFamily="49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pitchFamily="34" charset="0"/>
          <a:ea typeface="黑体" pitchFamily="49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pitchFamily="34" charset="0"/>
          <a:ea typeface="黑体" pitchFamily="49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pitchFamily="34" charset="0"/>
          <a:ea typeface="黑体" pitchFamily="49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pitchFamily="34" charset="0"/>
          <a:ea typeface="黑体" pitchFamily="49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pitchFamily="34" charset="0"/>
          <a:ea typeface="黑体" pitchFamily="49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pitchFamily="34" charset="0"/>
          <a:ea typeface="黑体" pitchFamily="49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pitchFamily="34" charset="0"/>
          <a:ea typeface="黑体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首页.pn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fld id="{A6D3EA21-0FC8-4590-B409-3D3867F244ED}" type="datetime1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宋体"/>
              </a:rPr>
              <a:t>2023/8/15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  <a:ea typeface="宋体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zh-CN" altLang="en-US" dirty="0">
              <a:solidFill>
                <a:prstClr val="black">
                  <a:tint val="75000"/>
                </a:prstClr>
              </a:solidFill>
              <a:latin typeface="Calibri"/>
              <a:ea typeface="宋体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宋体"/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  <a:ea typeface="宋体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939885" y="1143060"/>
            <a:ext cx="7289620" cy="487667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</a:ln>
        </p:spPr>
        <p:txBody>
          <a:bodyPr/>
          <a:lstStyle/>
          <a:p>
            <a:pPr marL="819150" indent="-457200" algn="just">
              <a:lnSpc>
                <a:spcPct val="150000"/>
              </a:lnSpc>
              <a:spcBef>
                <a:spcPct val="20000"/>
              </a:spcBef>
              <a:spcAft>
                <a:spcPts val="400"/>
              </a:spcAft>
              <a:buClr>
                <a:schemeClr val="tx1"/>
              </a:buClr>
              <a:buSzPct val="85000"/>
              <a:buFontTx/>
              <a:buAutoNum type="arabicPeriod"/>
            </a:pPr>
            <a:r>
              <a:rPr lang="en-US" altLang="zh-CN" sz="2400" dirty="0">
                <a:solidFill>
                  <a:srgbClr val="800000"/>
                </a:solidFill>
                <a:latin typeface="微软雅黑"/>
                <a:ea typeface="微软雅黑"/>
                <a:cs typeface="微软雅黑"/>
              </a:rPr>
              <a:t>PDT</a:t>
            </a:r>
            <a:r>
              <a:rPr lang="zh-CN" altLang="en-US" sz="2400" dirty="0">
                <a:solidFill>
                  <a:srgbClr val="800000"/>
                </a:solidFill>
                <a:latin typeface="微软雅黑"/>
                <a:ea typeface="微软雅黑"/>
                <a:cs typeface="微软雅黑"/>
              </a:rPr>
              <a:t>的设置要求</a:t>
            </a:r>
            <a:endParaRPr lang="en-US" altLang="zh-CN" sz="2400" dirty="0">
              <a:solidFill>
                <a:srgbClr val="800000"/>
              </a:solidFill>
              <a:latin typeface="微软雅黑"/>
              <a:ea typeface="微软雅黑"/>
              <a:cs typeface="微软雅黑"/>
            </a:endParaRPr>
          </a:p>
          <a:p>
            <a:pPr marL="819150" indent="-457200" algn="just">
              <a:lnSpc>
                <a:spcPct val="150000"/>
              </a:lnSpc>
              <a:spcBef>
                <a:spcPct val="20000"/>
              </a:spcBef>
              <a:spcAft>
                <a:spcPts val="400"/>
              </a:spcAft>
              <a:buClr>
                <a:schemeClr val="tx1"/>
              </a:buClr>
              <a:buSzPct val="85000"/>
              <a:buFontTx/>
              <a:buAutoNum type="arabicPeriod"/>
            </a:pPr>
            <a:r>
              <a:rPr lang="en-US" altLang="zh-CN" sz="2400" dirty="0">
                <a:latin typeface="微软雅黑"/>
                <a:ea typeface="微软雅黑"/>
                <a:cs typeface="微软雅黑"/>
              </a:rPr>
              <a:t>PDT</a:t>
            </a:r>
            <a:r>
              <a:rPr lang="zh-CN" altLang="en-US" sz="2400" dirty="0">
                <a:latin typeface="微软雅黑"/>
                <a:ea typeface="微软雅黑"/>
                <a:cs typeface="微软雅黑"/>
              </a:rPr>
              <a:t>核心代表职责</a:t>
            </a:r>
            <a:endParaRPr lang="en-US" altLang="zh-CN" sz="2400" dirty="0">
              <a:latin typeface="微软雅黑"/>
              <a:ea typeface="微软雅黑"/>
              <a:cs typeface="微软雅黑"/>
            </a:endParaRPr>
          </a:p>
          <a:p>
            <a:pPr marL="819150" indent="-457200" algn="just">
              <a:lnSpc>
                <a:spcPct val="150000"/>
              </a:lnSpc>
              <a:spcBef>
                <a:spcPct val="20000"/>
              </a:spcBef>
              <a:spcAft>
                <a:spcPts val="400"/>
              </a:spcAft>
              <a:buClr>
                <a:schemeClr val="tx1"/>
              </a:buClr>
              <a:buSzPct val="85000"/>
              <a:buFontTx/>
              <a:buAutoNum type="arabicPeriod"/>
            </a:pPr>
            <a:r>
              <a:rPr lang="en-US" altLang="zh-CN" sz="2400" dirty="0">
                <a:latin typeface="微软雅黑"/>
                <a:ea typeface="微软雅黑"/>
                <a:cs typeface="微软雅黑"/>
              </a:rPr>
              <a:t>PDT</a:t>
            </a:r>
            <a:r>
              <a:rPr lang="zh-CN" altLang="en-US" sz="2400" dirty="0">
                <a:latin typeface="微软雅黑"/>
                <a:ea typeface="微软雅黑"/>
                <a:cs typeface="微软雅黑"/>
              </a:rPr>
              <a:t>经理角色解读</a:t>
            </a:r>
            <a:endParaRPr lang="en-US" altLang="zh-CN" sz="2400" dirty="0">
              <a:latin typeface="微软雅黑"/>
              <a:ea typeface="微软雅黑"/>
              <a:cs typeface="微软雅黑"/>
            </a:endParaRPr>
          </a:p>
          <a:p>
            <a:pPr marL="819150" indent="-457200" algn="just">
              <a:lnSpc>
                <a:spcPct val="150000"/>
              </a:lnSpc>
              <a:spcBef>
                <a:spcPct val="20000"/>
              </a:spcBef>
              <a:spcAft>
                <a:spcPts val="400"/>
              </a:spcAft>
              <a:buClr>
                <a:schemeClr val="tx1"/>
              </a:buClr>
              <a:buSzPct val="85000"/>
              <a:buFontTx/>
              <a:buAutoNum type="arabicPeriod"/>
            </a:pPr>
            <a:r>
              <a:rPr lang="en-US" altLang="zh-CN" sz="2400" dirty="0">
                <a:latin typeface="微软雅黑"/>
                <a:ea typeface="微软雅黑"/>
                <a:cs typeface="微软雅黑"/>
              </a:rPr>
              <a:t>PDT</a:t>
            </a:r>
            <a:r>
              <a:rPr lang="zh-CN" altLang="en-US" sz="2400" dirty="0">
                <a:latin typeface="微软雅黑"/>
                <a:ea typeface="微软雅黑"/>
                <a:cs typeface="微软雅黑"/>
              </a:rPr>
              <a:t>核心代表技能要求</a:t>
            </a:r>
            <a:endParaRPr lang="en-US" altLang="zh-CN" sz="2400" dirty="0">
              <a:latin typeface="微软雅黑"/>
              <a:ea typeface="微软雅黑"/>
              <a:cs typeface="微软雅黑"/>
            </a:endParaRPr>
          </a:p>
          <a:p>
            <a:pPr marL="819150" indent="-457200" algn="just">
              <a:lnSpc>
                <a:spcPct val="150000"/>
              </a:lnSpc>
              <a:spcBef>
                <a:spcPct val="20000"/>
              </a:spcBef>
              <a:spcAft>
                <a:spcPts val="400"/>
              </a:spcAft>
              <a:buClr>
                <a:schemeClr val="tx1"/>
              </a:buClr>
              <a:buSzPct val="85000"/>
              <a:buFontTx/>
              <a:buAutoNum type="arabicPeriod"/>
            </a:pPr>
            <a:endParaRPr lang="en-US" altLang="zh-CN" sz="2400" dirty="0">
              <a:latin typeface="微软雅黑"/>
              <a:ea typeface="微软雅黑"/>
              <a:cs typeface="微软雅黑"/>
            </a:endParaRPr>
          </a:p>
          <a:p>
            <a:pPr marL="819150" indent="-457200" algn="just">
              <a:lnSpc>
                <a:spcPct val="150000"/>
              </a:lnSpc>
              <a:spcBef>
                <a:spcPct val="20000"/>
              </a:spcBef>
              <a:spcAft>
                <a:spcPts val="400"/>
              </a:spcAft>
              <a:buClr>
                <a:schemeClr val="tx1"/>
              </a:buClr>
              <a:buSzPct val="85000"/>
              <a:buFontTx/>
              <a:buAutoNum type="arabicPeriod"/>
            </a:pPr>
            <a:endParaRPr lang="zh-CN" altLang="en-US" sz="2000" dirty="0">
              <a:latin typeface="微软雅黑"/>
              <a:ea typeface="微软雅黑"/>
              <a:cs typeface="微软雅黑"/>
            </a:endParaRPr>
          </a:p>
          <a:p>
            <a:pPr marL="819150" indent="-457200" algn="just">
              <a:lnSpc>
                <a:spcPct val="110000"/>
              </a:lnSpc>
              <a:spcBef>
                <a:spcPct val="20000"/>
              </a:spcBef>
              <a:spcAft>
                <a:spcPts val="400"/>
              </a:spcAft>
              <a:buClr>
                <a:schemeClr val="tx1"/>
              </a:buClr>
              <a:buSzPct val="85000"/>
              <a:buFontTx/>
              <a:buAutoNum type="arabicPeriod" startAt="5"/>
            </a:pPr>
            <a:endParaRPr lang="zh-CN" altLang="en-US" sz="2000" b="1" dirty="0">
              <a:latin typeface="+mj-ea"/>
              <a:ea typeface="+mj-ea"/>
            </a:endParaRP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889102" y="0"/>
            <a:ext cx="8229600" cy="850106"/>
          </a:xfrm>
        </p:spPr>
        <p:txBody>
          <a:bodyPr/>
          <a:lstStyle/>
          <a:p>
            <a:pPr algn="l"/>
            <a:r>
              <a:rPr lang="zh-CN" altLang="en-US" sz="3200" dirty="0">
                <a:latin typeface="微软雅黑"/>
                <a:ea typeface="微软雅黑"/>
                <a:cs typeface="微软雅黑"/>
              </a:rPr>
              <a:t>目录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sz="3200" kern="1200" dirty="0">
                <a:solidFill>
                  <a:srgbClr val="FFFFFF"/>
                </a:solidFill>
                <a:latin typeface="微软雅黑"/>
                <a:ea typeface="微软雅黑"/>
                <a:cs typeface="微软雅黑"/>
              </a:rPr>
              <a:t>PDT</a:t>
            </a:r>
            <a:r>
              <a:rPr lang="zh-CN" altLang="en-US" sz="3200" kern="1200" dirty="0">
                <a:solidFill>
                  <a:srgbClr val="FFFFFF"/>
                </a:solidFill>
                <a:latin typeface="微软雅黑"/>
                <a:ea typeface="微软雅黑"/>
                <a:cs typeface="微软雅黑"/>
              </a:rPr>
              <a:t>经理成长的三个阶段</a:t>
            </a: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zh-CN" altLang="en-US" sz="2000" dirty="0">
                <a:latin typeface="微软雅黑"/>
                <a:ea typeface="微软雅黑"/>
                <a:cs typeface="微软雅黑"/>
              </a:rPr>
              <a:t>研发内部各职能领域的互动（</a:t>
            </a:r>
            <a:r>
              <a:rPr lang="zh-CN" altLang="en-US" sz="2000" dirty="0">
                <a:solidFill>
                  <a:srgbClr val="800000"/>
                </a:solidFill>
                <a:latin typeface="微软雅黑"/>
                <a:ea typeface="微软雅黑"/>
                <a:cs typeface="微软雅黑"/>
              </a:rPr>
              <a:t>研发项目经理</a:t>
            </a:r>
            <a:r>
              <a:rPr lang="zh-CN" altLang="en-US" sz="2000" dirty="0">
                <a:latin typeface="微软雅黑"/>
                <a:ea typeface="微软雅黑"/>
                <a:cs typeface="微软雅黑"/>
              </a:rPr>
              <a:t>）</a:t>
            </a:r>
            <a:endParaRPr lang="en-US" altLang="zh-CN" sz="2000" dirty="0">
              <a:latin typeface="微软雅黑"/>
              <a:ea typeface="微软雅黑"/>
              <a:cs typeface="微软雅黑"/>
            </a:endParaRPr>
          </a:p>
          <a:p>
            <a:pPr lvl="1">
              <a:lnSpc>
                <a:spcPct val="150000"/>
              </a:lnSpc>
              <a:spcAft>
                <a:spcPts val="600"/>
              </a:spcAft>
              <a:buFont typeface="Arial"/>
              <a:buChar char="•"/>
            </a:pPr>
            <a:r>
              <a:rPr lang="zh-CN" altLang="en-US" sz="2000" dirty="0">
                <a:latin typeface="微软雅黑"/>
                <a:ea typeface="微软雅黑"/>
                <a:cs typeface="微软雅黑"/>
              </a:rPr>
              <a:t>开发、测试、中试（工艺、结构、试制等环节）等</a:t>
            </a:r>
            <a:endParaRPr lang="en-US" altLang="zh-CN" sz="2000" dirty="0">
              <a:latin typeface="微软雅黑"/>
              <a:ea typeface="微软雅黑"/>
              <a:cs typeface="微软雅黑"/>
            </a:endParaRPr>
          </a:p>
          <a:p>
            <a:pPr marL="457200" indent="-45720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zh-CN" altLang="en-US" sz="2000" dirty="0">
                <a:latin typeface="微软雅黑"/>
                <a:ea typeface="微软雅黑"/>
                <a:cs typeface="微软雅黑"/>
              </a:rPr>
              <a:t>研发与产品线</a:t>
            </a:r>
            <a:r>
              <a:rPr lang="zh-CN" altLang="en-US" sz="2000" dirty="0">
                <a:solidFill>
                  <a:srgbClr val="800000"/>
                </a:solidFill>
                <a:latin typeface="微软雅黑"/>
                <a:ea typeface="微软雅黑"/>
                <a:cs typeface="微软雅黑"/>
              </a:rPr>
              <a:t>的各功能领域的互动</a:t>
            </a:r>
            <a:endParaRPr lang="en-US" altLang="zh-CN" sz="2000" dirty="0">
              <a:solidFill>
                <a:srgbClr val="800000"/>
              </a:solidFill>
              <a:latin typeface="微软雅黑"/>
              <a:ea typeface="微软雅黑"/>
              <a:cs typeface="微软雅黑"/>
            </a:endParaRPr>
          </a:p>
          <a:p>
            <a:pPr lvl="1">
              <a:lnSpc>
                <a:spcPct val="150000"/>
              </a:lnSpc>
              <a:spcAft>
                <a:spcPts val="600"/>
              </a:spcAft>
              <a:buFont typeface="Arial"/>
              <a:buChar char="•"/>
            </a:pPr>
            <a:r>
              <a:rPr lang="zh-CN" altLang="en-US" sz="2000" dirty="0">
                <a:latin typeface="微软雅黑"/>
                <a:ea typeface="微软雅黑"/>
                <a:cs typeface="微软雅黑"/>
              </a:rPr>
              <a:t>生产、采购、市场、销售技术支持等</a:t>
            </a:r>
            <a:endParaRPr lang="en-US" altLang="zh-CN" sz="2000" dirty="0">
              <a:latin typeface="微软雅黑"/>
              <a:ea typeface="微软雅黑"/>
              <a:cs typeface="微软雅黑"/>
            </a:endParaRPr>
          </a:p>
          <a:p>
            <a:pPr marL="457200" indent="-45720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zh-CN" altLang="en-US" sz="2000" dirty="0">
                <a:latin typeface="微软雅黑"/>
                <a:ea typeface="微软雅黑"/>
                <a:cs typeface="微软雅黑"/>
              </a:rPr>
              <a:t>介入规划，市场驱动研发</a:t>
            </a:r>
            <a:r>
              <a:rPr lang="zh-CN" altLang="en-US" sz="2000" dirty="0">
                <a:solidFill>
                  <a:srgbClr val="800000"/>
                </a:solidFill>
                <a:latin typeface="微软雅黑"/>
                <a:ea typeface="微软雅黑"/>
                <a:cs typeface="微软雅黑"/>
              </a:rPr>
              <a:t>（从源头贯穿全流程）</a:t>
            </a:r>
            <a:endParaRPr lang="en-US" altLang="zh-CN" sz="2000" dirty="0">
              <a:solidFill>
                <a:srgbClr val="800000"/>
              </a:solidFill>
              <a:latin typeface="微软雅黑"/>
              <a:ea typeface="微软雅黑"/>
              <a:cs typeface="微软雅黑"/>
            </a:endParaRPr>
          </a:p>
          <a:p>
            <a:pPr lvl="1">
              <a:lnSpc>
                <a:spcPct val="150000"/>
              </a:lnSpc>
              <a:spcAft>
                <a:spcPts val="600"/>
              </a:spcAft>
              <a:buFont typeface="Arial"/>
              <a:buChar char="•"/>
            </a:pPr>
            <a:r>
              <a:rPr lang="en-US" altLang="zh-CN" sz="2000" dirty="0">
                <a:latin typeface="微软雅黑"/>
                <a:ea typeface="微软雅黑"/>
                <a:cs typeface="微软雅黑"/>
              </a:rPr>
              <a:t>PDT</a:t>
            </a:r>
            <a:r>
              <a:rPr lang="zh-CN" altLang="en-US" sz="2000" dirty="0">
                <a:latin typeface="微软雅黑"/>
                <a:ea typeface="微软雅黑"/>
                <a:cs typeface="微软雅黑"/>
              </a:rPr>
              <a:t>经理关注市场的需求，策划成功的产品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sz="3200" kern="1200" dirty="0">
                <a:solidFill>
                  <a:srgbClr val="FFFFFF"/>
                </a:solidFill>
                <a:latin typeface="微软雅黑"/>
                <a:ea typeface="微软雅黑"/>
                <a:cs typeface="微软雅黑"/>
              </a:rPr>
              <a:t>研发项目经理和</a:t>
            </a:r>
            <a:r>
              <a:rPr lang="en-US" altLang="zh-CN" sz="3200" kern="1200" dirty="0">
                <a:solidFill>
                  <a:srgbClr val="FFFFFF"/>
                </a:solidFill>
                <a:latin typeface="微软雅黑"/>
                <a:ea typeface="微软雅黑"/>
                <a:cs typeface="微软雅黑"/>
              </a:rPr>
              <a:t>PDT</a:t>
            </a:r>
            <a:r>
              <a:rPr lang="zh-CN" altLang="en-US" sz="3200" kern="1200" dirty="0">
                <a:solidFill>
                  <a:srgbClr val="FFFFFF"/>
                </a:solidFill>
                <a:latin typeface="微软雅黑"/>
                <a:ea typeface="微软雅黑"/>
                <a:cs typeface="微软雅黑"/>
              </a:rPr>
              <a:t>经理的区别</a:t>
            </a: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302566" y="1214422"/>
            <a:ext cx="3816000" cy="504000"/>
          </a:xfrm>
          <a:prstGeom prst="rect">
            <a:avLst/>
          </a:prstGeom>
          <a:solidFill>
            <a:schemeClr val="accent1"/>
          </a:solidFill>
          <a:ln w="6350">
            <a:noFill/>
            <a:miter lim="800000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 lIns="0" tIns="0" rIns="0" bIns="0" anchor="ctr">
            <a:noAutofit/>
          </a:bodyPr>
          <a:lstStyle/>
          <a:p>
            <a:pPr algn="ctr" defTabSz="-635">
              <a:tabLst>
                <a:tab pos="8521700" algn="r"/>
              </a:tabLst>
              <a:defRPr/>
            </a:pPr>
            <a:r>
              <a:rPr lang="zh-CN" altLang="en-US" sz="2400" b="1" dirty="0">
                <a:latin typeface="华文细黑"/>
                <a:ea typeface="华文细黑"/>
                <a:cs typeface="华文细黑"/>
              </a:rPr>
              <a:t>研发项目经理</a:t>
            </a:r>
            <a:endParaRPr lang="en-US" altLang="de-DE" sz="2400" b="1" dirty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302566" y="1862125"/>
            <a:ext cx="3722177" cy="4210081"/>
          </a:xfrm>
          <a:prstGeom prst="rect">
            <a:avLst/>
          </a:prstGeom>
          <a:noFill/>
          <a:ln w="6350">
            <a:noFill/>
            <a:miter lim="800000"/>
          </a:ln>
          <a:effectLst/>
        </p:spPr>
        <p:txBody>
          <a:bodyPr wrap="square" lIns="0" tIns="0" rIns="0" bIns="0">
            <a:noAutofit/>
          </a:bodyPr>
          <a:lstStyle/>
          <a:p>
            <a:pPr marL="161925" lvl="1" indent="-160655" defTabSz="330200">
              <a:buFontTx/>
              <a:buChar char="•"/>
              <a:tabLst>
                <a:tab pos="8521700" algn="r"/>
              </a:tabLst>
            </a:pPr>
            <a:r>
              <a:rPr kumimoji="1" lang="zh-CN" altLang="en-US" sz="1600" b="1" dirty="0">
                <a:solidFill>
                  <a:srgbClr val="C00000"/>
                </a:solidFill>
                <a:latin typeface="华文细黑"/>
                <a:ea typeface="华文细黑"/>
                <a:cs typeface="华文细黑"/>
              </a:rPr>
              <a:t>主要职责：</a:t>
            </a:r>
            <a:r>
              <a:rPr kumimoji="1" lang="zh-CN" altLang="en-US" sz="1600" dirty="0">
                <a:latin typeface="华文细黑"/>
                <a:ea typeface="华文细黑"/>
                <a:cs typeface="华文细黑"/>
              </a:rPr>
              <a:t>为技术先进性负责，构建项目开发和交付的能力，只负责正确地做事</a:t>
            </a:r>
            <a:endParaRPr kumimoji="1" lang="en-US" altLang="zh-CN" sz="1600" dirty="0">
              <a:latin typeface="华文细黑"/>
              <a:ea typeface="华文细黑"/>
              <a:cs typeface="华文细黑"/>
            </a:endParaRPr>
          </a:p>
          <a:p>
            <a:pPr marL="161925" lvl="1" indent="-160655" defTabSz="330200">
              <a:buFontTx/>
              <a:buChar char="•"/>
              <a:tabLst>
                <a:tab pos="8521700" algn="r"/>
              </a:tabLst>
            </a:pPr>
            <a:r>
              <a:rPr kumimoji="1" lang="zh-CN" altLang="en-US" sz="1600" b="1" dirty="0">
                <a:solidFill>
                  <a:srgbClr val="C00000"/>
                </a:solidFill>
                <a:latin typeface="华文细黑"/>
                <a:ea typeface="华文细黑"/>
                <a:cs typeface="华文细黑"/>
              </a:rPr>
              <a:t>核心观念：</a:t>
            </a:r>
            <a:r>
              <a:rPr kumimoji="1" lang="zh-CN" altLang="en-US" sz="1600" dirty="0">
                <a:latin typeface="华文细黑"/>
                <a:ea typeface="华文细黑"/>
                <a:cs typeface="华文细黑"/>
              </a:rPr>
              <a:t>研究新技术，新工艺，关注竞争对手的新技术，努力成为</a:t>
            </a:r>
            <a:r>
              <a:rPr kumimoji="1" lang="zh-CN" altLang="en-US" sz="1600" b="1" dirty="0">
                <a:solidFill>
                  <a:srgbClr val="C00000"/>
                </a:solidFill>
                <a:latin typeface="华文细黑"/>
                <a:ea typeface="华文细黑"/>
                <a:cs typeface="华文细黑"/>
              </a:rPr>
              <a:t>技术牛人</a:t>
            </a:r>
            <a:endParaRPr kumimoji="1" lang="en-US" altLang="zh-CN" sz="1600" dirty="0">
              <a:latin typeface="华文细黑"/>
              <a:ea typeface="华文细黑"/>
              <a:cs typeface="华文细黑"/>
            </a:endParaRPr>
          </a:p>
          <a:p>
            <a:pPr marL="161925" lvl="1" indent="-160655" defTabSz="330200">
              <a:buFontTx/>
              <a:buChar char="•"/>
              <a:tabLst>
                <a:tab pos="8521700" algn="r"/>
              </a:tabLst>
            </a:pPr>
            <a:r>
              <a:rPr kumimoji="1" lang="zh-CN" altLang="en-US" sz="1600" b="1" dirty="0">
                <a:solidFill>
                  <a:srgbClr val="C00000"/>
                </a:solidFill>
                <a:latin typeface="华文细黑"/>
                <a:ea typeface="华文细黑"/>
                <a:cs typeface="华文细黑"/>
              </a:rPr>
              <a:t>主观能动性：</a:t>
            </a:r>
            <a:r>
              <a:rPr kumimoji="1" lang="zh-CN" altLang="en-US" sz="1600" b="0" dirty="0">
                <a:latin typeface="华文细黑"/>
                <a:ea typeface="华文细黑"/>
                <a:cs typeface="华文细黑"/>
              </a:rPr>
              <a:t>被动接受市场需求，跟随竞争对手</a:t>
            </a:r>
            <a:endParaRPr kumimoji="1" lang="en-US" altLang="zh-CN" sz="1600" b="0" dirty="0">
              <a:latin typeface="华文细黑"/>
              <a:ea typeface="华文细黑"/>
              <a:cs typeface="华文细黑"/>
            </a:endParaRPr>
          </a:p>
          <a:p>
            <a:pPr marL="161925" lvl="1" indent="-160655" defTabSz="330200">
              <a:buFontTx/>
              <a:buChar char="•"/>
              <a:tabLst>
                <a:tab pos="8521700" algn="r"/>
              </a:tabLst>
            </a:pPr>
            <a:r>
              <a:rPr kumimoji="1" lang="zh-CN" altLang="en-US" sz="1600" b="1" dirty="0">
                <a:solidFill>
                  <a:srgbClr val="C00000"/>
                </a:solidFill>
                <a:latin typeface="华文细黑"/>
                <a:ea typeface="华文细黑"/>
                <a:cs typeface="华文细黑"/>
              </a:rPr>
              <a:t>绩效考核：</a:t>
            </a:r>
            <a:r>
              <a:rPr kumimoji="1" lang="zh-CN" altLang="en-US" sz="1600" dirty="0">
                <a:latin typeface="华文细黑"/>
                <a:ea typeface="华文细黑"/>
                <a:cs typeface="华文细黑"/>
              </a:rPr>
              <a:t>项目交付指标，比如开发周期，故障率等</a:t>
            </a:r>
            <a:endParaRPr kumimoji="1" lang="en-US" altLang="zh-CN" sz="1600" dirty="0">
              <a:latin typeface="华文细黑"/>
              <a:ea typeface="华文细黑"/>
              <a:cs typeface="华文细黑"/>
            </a:endParaRPr>
          </a:p>
          <a:p>
            <a:pPr marL="161925" lvl="1" indent="-160655" defTabSz="330200">
              <a:buFontTx/>
              <a:buChar char="•"/>
              <a:tabLst>
                <a:tab pos="8521700" algn="r"/>
              </a:tabLst>
            </a:pPr>
            <a:r>
              <a:rPr kumimoji="1" lang="zh-CN" altLang="en-US" sz="1600" b="1" dirty="0">
                <a:solidFill>
                  <a:srgbClr val="C00000"/>
                </a:solidFill>
                <a:latin typeface="华文细黑"/>
                <a:ea typeface="华文细黑"/>
                <a:cs typeface="华文细黑"/>
              </a:rPr>
              <a:t>关键岗位： </a:t>
            </a:r>
            <a:r>
              <a:rPr kumimoji="1" lang="zh-CN" altLang="en-US" sz="1600" dirty="0">
                <a:latin typeface="华文细黑"/>
                <a:ea typeface="华文细黑"/>
                <a:cs typeface="华文细黑"/>
              </a:rPr>
              <a:t>项目经理，</a:t>
            </a:r>
            <a:r>
              <a:rPr kumimoji="1" lang="zh-CN" altLang="en-US" sz="1600" b="0" dirty="0">
                <a:latin typeface="华文细黑"/>
                <a:ea typeface="华文细黑"/>
                <a:cs typeface="华文细黑"/>
              </a:rPr>
              <a:t>负责掌控项目交付整个流程</a:t>
            </a:r>
            <a:endParaRPr kumimoji="1" lang="en-US" altLang="zh-CN" sz="1600" b="1" dirty="0">
              <a:solidFill>
                <a:srgbClr val="C00000"/>
              </a:solidFill>
              <a:latin typeface="华文细黑"/>
              <a:ea typeface="华文细黑"/>
              <a:cs typeface="华文细黑"/>
            </a:endParaRPr>
          </a:p>
          <a:p>
            <a:pPr marL="161925" lvl="1" indent="-160655" defTabSz="330200">
              <a:buFontTx/>
              <a:buChar char="•"/>
              <a:tabLst>
                <a:tab pos="8521700" algn="r"/>
              </a:tabLst>
            </a:pPr>
            <a:r>
              <a:rPr kumimoji="1" lang="zh-CN" altLang="en-US" sz="1600" b="1" dirty="0">
                <a:solidFill>
                  <a:srgbClr val="C00000"/>
                </a:solidFill>
                <a:latin typeface="华文细黑"/>
                <a:ea typeface="华文细黑"/>
                <a:cs typeface="华文细黑"/>
              </a:rPr>
              <a:t>资源中心：</a:t>
            </a:r>
            <a:r>
              <a:rPr kumimoji="1" lang="zh-CN" altLang="en-US" sz="1600" dirty="0">
                <a:latin typeface="华文细黑"/>
                <a:ea typeface="华文细黑"/>
                <a:cs typeface="华文细黑"/>
              </a:rPr>
              <a:t>所在部门是研发中心，负责支持市场和销售的研发和技术资源中心</a:t>
            </a:r>
            <a:endParaRPr kumimoji="1" lang="en-US" altLang="zh-CN" sz="1600" dirty="0">
              <a:latin typeface="华文细黑"/>
              <a:ea typeface="华文细黑"/>
              <a:cs typeface="华文细黑"/>
            </a:endParaRPr>
          </a:p>
          <a:p>
            <a:pPr marL="161925" lvl="1" indent="-160655" defTabSz="330200">
              <a:tabLst>
                <a:tab pos="8521700" algn="r"/>
              </a:tabLst>
            </a:pPr>
            <a:endParaRPr kumimoji="1" lang="en-US" altLang="de-DE" sz="1600" b="0" dirty="0"/>
          </a:p>
        </p:txBody>
      </p:sp>
      <p:sp>
        <p:nvSpPr>
          <p:cNvPr id="7" name="Freeform 12"/>
          <p:cNvSpPr/>
          <p:nvPr/>
        </p:nvSpPr>
        <p:spPr bwMode="auto">
          <a:xfrm>
            <a:off x="302566" y="1785926"/>
            <a:ext cx="3816000" cy="4429156"/>
          </a:xfrm>
          <a:custGeom>
            <a:avLst/>
            <a:gdLst/>
            <a:ahLst/>
            <a:cxnLst>
              <a:cxn ang="0">
                <a:pos x="2173" y="963"/>
              </a:cxn>
              <a:cxn ang="0">
                <a:pos x="2173" y="0"/>
              </a:cxn>
              <a:cxn ang="0">
                <a:pos x="0" y="0"/>
              </a:cxn>
            </a:cxnLst>
            <a:rect l="0" t="0" r="r" b="b"/>
            <a:pathLst>
              <a:path w="2173" h="963">
                <a:moveTo>
                  <a:pt x="2173" y="963"/>
                </a:moveTo>
                <a:lnTo>
                  <a:pt x="2173" y="0"/>
                </a:lnTo>
                <a:lnTo>
                  <a:pt x="0" y="0"/>
                </a:lnTo>
              </a:path>
            </a:pathLst>
          </a:custGeom>
          <a:noFill/>
          <a:ln w="22225" cap="flat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lIns="0" tIns="0" rIns="0" bIns="0" anchor="ctr">
            <a:noAutofit/>
          </a:bodyPr>
          <a:lstStyle/>
          <a:p>
            <a:endParaRPr lang="zh-CN" altLang="en-US"/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4992533" y="1214422"/>
            <a:ext cx="3816000" cy="504000"/>
          </a:xfrm>
          <a:prstGeom prst="rect">
            <a:avLst/>
          </a:prstGeom>
          <a:solidFill>
            <a:schemeClr val="accent1"/>
          </a:solidFill>
          <a:ln w="6350">
            <a:noFill/>
            <a:miter lim="800000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 lIns="0" tIns="0" rIns="0" bIns="0" anchor="ctr">
            <a:noAutofit/>
          </a:bodyPr>
          <a:lstStyle/>
          <a:p>
            <a:pPr algn="ctr" defTabSz="-635">
              <a:tabLst>
                <a:tab pos="8521700" algn="r"/>
              </a:tabLst>
              <a:defRPr/>
            </a:pPr>
            <a:r>
              <a:rPr lang="en-US" altLang="zh-CN" sz="2400" b="1" dirty="0">
                <a:latin typeface="华文细黑"/>
                <a:ea typeface="华文细黑"/>
                <a:cs typeface="华文细黑"/>
              </a:rPr>
              <a:t>PDT</a:t>
            </a:r>
            <a:r>
              <a:rPr lang="zh-CN" altLang="en-US" sz="2400" b="1" dirty="0">
                <a:latin typeface="华文细黑"/>
                <a:ea typeface="华文细黑"/>
                <a:cs typeface="华文细黑"/>
              </a:rPr>
              <a:t>经理</a:t>
            </a:r>
            <a:endParaRPr lang="en-US" altLang="de-DE" sz="2400" b="1" dirty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146165" y="1862125"/>
            <a:ext cx="3566976" cy="4281519"/>
          </a:xfrm>
          <a:prstGeom prst="rect">
            <a:avLst/>
          </a:prstGeom>
          <a:noFill/>
          <a:ln w="6350">
            <a:noFill/>
            <a:miter lim="800000"/>
          </a:ln>
          <a:effectLst/>
        </p:spPr>
        <p:txBody>
          <a:bodyPr wrap="square" lIns="0" tIns="0" rIns="0" bIns="0">
            <a:noAutofit/>
          </a:bodyPr>
          <a:lstStyle/>
          <a:p>
            <a:pPr marL="161925" lvl="1" indent="-160655" defTabSz="330200">
              <a:buFontTx/>
              <a:buChar char="•"/>
              <a:tabLst>
                <a:tab pos="8521700" algn="r"/>
              </a:tabLst>
            </a:pPr>
            <a:r>
              <a:rPr kumimoji="1" lang="zh-CN" altLang="en-US" sz="1600" b="1" dirty="0">
                <a:solidFill>
                  <a:srgbClr val="C00000"/>
                </a:solidFill>
                <a:latin typeface="微软雅黑"/>
                <a:ea typeface="微软雅黑"/>
                <a:cs typeface="微软雅黑"/>
              </a:rPr>
              <a:t>主要职责：</a:t>
            </a:r>
            <a:r>
              <a:rPr kumimoji="1" lang="zh-CN" altLang="en-US" sz="1600" dirty="0">
                <a:latin typeface="微软雅黑"/>
                <a:ea typeface="微软雅黑"/>
                <a:cs typeface="微软雅黑"/>
              </a:rPr>
              <a:t>为产品线盈利负责，确保产品线当年和未来</a:t>
            </a:r>
            <a:r>
              <a:rPr kumimoji="1" lang="en-US" altLang="zh-CN" sz="1600" dirty="0">
                <a:latin typeface="微软雅黑"/>
                <a:ea typeface="微软雅黑"/>
                <a:cs typeface="微软雅黑"/>
              </a:rPr>
              <a:t>3</a:t>
            </a:r>
            <a:r>
              <a:rPr kumimoji="1" lang="zh-CN" altLang="en-US" sz="1600" dirty="0">
                <a:latin typeface="微软雅黑"/>
                <a:ea typeface="微软雅黑"/>
                <a:cs typeface="微软雅黑"/>
              </a:rPr>
              <a:t>到</a:t>
            </a:r>
            <a:r>
              <a:rPr kumimoji="1" lang="en-US" altLang="zh-CN" sz="1600" dirty="0">
                <a:latin typeface="微软雅黑"/>
                <a:ea typeface="微软雅黑"/>
                <a:cs typeface="微软雅黑"/>
              </a:rPr>
              <a:t>5</a:t>
            </a:r>
            <a:r>
              <a:rPr kumimoji="1" lang="zh-CN" altLang="en-US" sz="1600" dirty="0">
                <a:latin typeface="微软雅黑"/>
                <a:ea typeface="微软雅黑"/>
                <a:cs typeface="微软雅黑"/>
              </a:rPr>
              <a:t>年的投资回报。不仅负责正确地做事，也要负责如何做正确的事</a:t>
            </a:r>
            <a:endParaRPr kumimoji="1" lang="en-US" altLang="zh-CN" sz="1600" dirty="0">
              <a:latin typeface="微软雅黑"/>
              <a:ea typeface="微软雅黑"/>
              <a:cs typeface="微软雅黑"/>
            </a:endParaRPr>
          </a:p>
          <a:p>
            <a:pPr marL="161925" lvl="1" indent="-160655" defTabSz="330200">
              <a:buFontTx/>
              <a:buChar char="•"/>
              <a:tabLst>
                <a:tab pos="8521700" algn="r"/>
              </a:tabLst>
            </a:pPr>
            <a:r>
              <a:rPr kumimoji="1" lang="zh-CN" altLang="en-US" sz="1600" b="1" dirty="0">
                <a:solidFill>
                  <a:srgbClr val="C00000"/>
                </a:solidFill>
                <a:latin typeface="微软雅黑"/>
                <a:ea typeface="微软雅黑"/>
                <a:cs typeface="微软雅黑"/>
              </a:rPr>
              <a:t>核心观念：</a:t>
            </a:r>
            <a:r>
              <a:rPr kumimoji="1" lang="zh-CN" altLang="en-US" sz="1600" dirty="0">
                <a:latin typeface="微软雅黑"/>
                <a:ea typeface="微软雅黑"/>
                <a:cs typeface="微软雅黑"/>
              </a:rPr>
              <a:t>以客户需求为中心，从投资角度考虑产品开发，努力成为优秀的</a:t>
            </a:r>
            <a:r>
              <a:rPr kumimoji="1" lang="zh-CN" altLang="en-US" sz="1600" b="1" dirty="0">
                <a:solidFill>
                  <a:srgbClr val="C00000"/>
                </a:solidFill>
                <a:latin typeface="微软雅黑"/>
                <a:ea typeface="微软雅黑"/>
                <a:cs typeface="微软雅黑"/>
              </a:rPr>
              <a:t>工程商人</a:t>
            </a:r>
            <a:endParaRPr kumimoji="1" lang="en-US" altLang="zh-CN" sz="1600" b="1" dirty="0">
              <a:solidFill>
                <a:srgbClr val="C00000"/>
              </a:solidFill>
              <a:latin typeface="微软雅黑"/>
              <a:ea typeface="微软雅黑"/>
              <a:cs typeface="微软雅黑"/>
            </a:endParaRPr>
          </a:p>
          <a:p>
            <a:pPr marL="161925" lvl="1" indent="-160655" defTabSz="330200">
              <a:buFontTx/>
              <a:buChar char="•"/>
              <a:tabLst>
                <a:tab pos="8521700" algn="r"/>
              </a:tabLst>
            </a:pPr>
            <a:r>
              <a:rPr kumimoji="1" lang="zh-CN" altLang="en-US" sz="1600" b="1" dirty="0">
                <a:solidFill>
                  <a:srgbClr val="C00000"/>
                </a:solidFill>
                <a:latin typeface="微软雅黑"/>
                <a:ea typeface="微软雅黑"/>
                <a:cs typeface="微软雅黑"/>
              </a:rPr>
              <a:t>主观能动性：</a:t>
            </a:r>
            <a:r>
              <a:rPr kumimoji="1" lang="zh-CN" altLang="en-US" sz="1600" b="0" dirty="0">
                <a:latin typeface="微软雅黑"/>
                <a:ea typeface="微软雅黑"/>
                <a:cs typeface="微软雅黑"/>
              </a:rPr>
              <a:t>主动收集市场需求，并积极规划未来</a:t>
            </a:r>
            <a:r>
              <a:rPr kumimoji="1" lang="en-US" altLang="zh-CN" sz="1600" dirty="0">
                <a:latin typeface="微软雅黑"/>
                <a:ea typeface="微软雅黑"/>
                <a:cs typeface="微软雅黑"/>
              </a:rPr>
              <a:t>3</a:t>
            </a:r>
            <a:r>
              <a:rPr kumimoji="1" lang="zh-CN" altLang="en-US" sz="1600" dirty="0">
                <a:latin typeface="微软雅黑"/>
                <a:ea typeface="微软雅黑"/>
                <a:cs typeface="微软雅黑"/>
              </a:rPr>
              <a:t>到</a:t>
            </a:r>
            <a:r>
              <a:rPr kumimoji="1" lang="en-US" altLang="zh-CN" sz="1600" dirty="0">
                <a:latin typeface="微软雅黑"/>
                <a:ea typeface="微软雅黑"/>
                <a:cs typeface="微软雅黑"/>
              </a:rPr>
              <a:t>5</a:t>
            </a:r>
            <a:r>
              <a:rPr kumimoji="1" lang="zh-CN" altLang="en-US" sz="1600" dirty="0">
                <a:latin typeface="微软雅黑"/>
                <a:ea typeface="微软雅黑"/>
                <a:cs typeface="微软雅黑"/>
              </a:rPr>
              <a:t>年的新产品</a:t>
            </a:r>
            <a:endParaRPr kumimoji="1" lang="en-US" altLang="zh-CN" sz="1600" dirty="0">
              <a:latin typeface="微软雅黑"/>
              <a:ea typeface="微软雅黑"/>
              <a:cs typeface="微软雅黑"/>
            </a:endParaRPr>
          </a:p>
          <a:p>
            <a:pPr marL="161925" lvl="1" indent="-160655" defTabSz="330200">
              <a:buFontTx/>
              <a:buChar char="•"/>
              <a:tabLst>
                <a:tab pos="8521700" algn="r"/>
              </a:tabLst>
            </a:pPr>
            <a:r>
              <a:rPr kumimoji="1" lang="zh-CN" altLang="en-US" sz="1600" b="1" dirty="0">
                <a:solidFill>
                  <a:srgbClr val="C00000"/>
                </a:solidFill>
                <a:latin typeface="微软雅黑"/>
                <a:ea typeface="微软雅黑"/>
                <a:cs typeface="微软雅黑"/>
              </a:rPr>
              <a:t>绩效考核： </a:t>
            </a:r>
            <a:r>
              <a:rPr kumimoji="1" lang="zh-CN" altLang="en-US" sz="1600" b="0" dirty="0">
                <a:latin typeface="微软雅黑"/>
                <a:ea typeface="微软雅黑"/>
                <a:cs typeface="微软雅黑"/>
              </a:rPr>
              <a:t>产品线的财务指标，比如销售额，投资回报率和未来市场格局</a:t>
            </a:r>
            <a:endParaRPr kumimoji="1" lang="en-US" altLang="zh-CN" sz="1600" b="0" dirty="0">
              <a:latin typeface="微软雅黑"/>
              <a:ea typeface="微软雅黑"/>
              <a:cs typeface="微软雅黑"/>
            </a:endParaRPr>
          </a:p>
          <a:p>
            <a:pPr marL="161925" lvl="1" indent="-160655" defTabSz="330200">
              <a:buFontTx/>
              <a:buChar char="•"/>
              <a:tabLst>
                <a:tab pos="8521700" algn="r"/>
              </a:tabLst>
            </a:pPr>
            <a:r>
              <a:rPr kumimoji="1" lang="zh-CN" altLang="en-US" sz="1600" b="1" dirty="0">
                <a:solidFill>
                  <a:srgbClr val="C00000"/>
                </a:solidFill>
                <a:latin typeface="微软雅黑"/>
                <a:ea typeface="微软雅黑"/>
                <a:cs typeface="微软雅黑"/>
              </a:rPr>
              <a:t>关键岗位：</a:t>
            </a:r>
            <a:r>
              <a:rPr kumimoji="1" lang="zh-CN" altLang="en-US" sz="1600" dirty="0">
                <a:latin typeface="微软雅黑"/>
                <a:ea typeface="微软雅黑"/>
                <a:cs typeface="微软雅黑"/>
              </a:rPr>
              <a:t>负责掌控产品从</a:t>
            </a:r>
            <a:r>
              <a:rPr kumimoji="1" lang="en-US" altLang="zh-CN" sz="1600" dirty="0">
                <a:latin typeface="微软雅黑"/>
                <a:ea typeface="微软雅黑"/>
                <a:cs typeface="微软雅黑"/>
              </a:rPr>
              <a:t>Idea</a:t>
            </a:r>
            <a:r>
              <a:rPr kumimoji="1" lang="zh-CN" altLang="en-US" sz="1600" dirty="0">
                <a:latin typeface="微软雅黑"/>
                <a:ea typeface="微软雅黑"/>
                <a:cs typeface="微软雅黑"/>
              </a:rPr>
              <a:t>到</a:t>
            </a:r>
            <a:r>
              <a:rPr kumimoji="1" lang="en-US" altLang="zh-CN" sz="1600" dirty="0">
                <a:latin typeface="微软雅黑"/>
                <a:ea typeface="微软雅黑"/>
                <a:cs typeface="微软雅黑"/>
              </a:rPr>
              <a:t>Market</a:t>
            </a:r>
            <a:r>
              <a:rPr kumimoji="1" lang="zh-CN" altLang="en-US" sz="1600" dirty="0">
                <a:latin typeface="微软雅黑"/>
                <a:ea typeface="微软雅黑"/>
                <a:cs typeface="微软雅黑"/>
              </a:rPr>
              <a:t>的整个流程，包括客户需求、产品规划、产品开发、上市、市场营销</a:t>
            </a:r>
            <a:r>
              <a:rPr kumimoji="1" lang="en-US" altLang="zh-CN" sz="1600" dirty="0">
                <a:latin typeface="微软雅黑"/>
                <a:ea typeface="微软雅黑"/>
                <a:cs typeface="微软雅黑"/>
              </a:rPr>
              <a:t>(Marketing)</a:t>
            </a:r>
            <a:r>
              <a:rPr kumimoji="1" lang="zh-CN" altLang="en-US" sz="1600" dirty="0">
                <a:latin typeface="微软雅黑"/>
                <a:ea typeface="微软雅黑"/>
                <a:cs typeface="微软雅黑"/>
              </a:rPr>
              <a:t>和生命周期管理</a:t>
            </a:r>
            <a:endParaRPr kumimoji="1" lang="en-US" altLang="zh-CN" sz="1600" dirty="0">
              <a:latin typeface="微软雅黑"/>
              <a:ea typeface="微软雅黑"/>
              <a:cs typeface="微软雅黑"/>
            </a:endParaRPr>
          </a:p>
          <a:p>
            <a:pPr marL="161925" lvl="1" indent="-160655" defTabSz="330200">
              <a:buFontTx/>
              <a:buChar char="•"/>
              <a:tabLst>
                <a:tab pos="8521700" algn="r"/>
              </a:tabLst>
            </a:pPr>
            <a:r>
              <a:rPr kumimoji="1" lang="zh-CN" altLang="en-US" sz="1600" b="1" dirty="0">
                <a:solidFill>
                  <a:srgbClr val="C00000"/>
                </a:solidFill>
                <a:latin typeface="微软雅黑"/>
                <a:ea typeface="微软雅黑"/>
                <a:cs typeface="微软雅黑"/>
              </a:rPr>
              <a:t>利润中心：</a:t>
            </a:r>
            <a:r>
              <a:rPr kumimoji="1" lang="zh-CN" altLang="en-US" sz="1600" dirty="0">
                <a:latin typeface="微软雅黑"/>
                <a:ea typeface="微软雅黑"/>
                <a:cs typeface="微软雅黑"/>
              </a:rPr>
              <a:t>所在部门是产品线，是要求市场和销售配合支持的利润中心</a:t>
            </a:r>
            <a:endParaRPr kumimoji="1" lang="en-US" altLang="zh-CN" sz="1600" dirty="0">
              <a:latin typeface="微软雅黑"/>
              <a:ea typeface="微软雅黑"/>
              <a:cs typeface="微软雅黑"/>
            </a:endParaRPr>
          </a:p>
          <a:p>
            <a:pPr marL="161925" lvl="1" indent="-160655" defTabSz="330200">
              <a:buFontTx/>
              <a:buChar char="•"/>
              <a:tabLst>
                <a:tab pos="8521700" algn="r"/>
              </a:tabLst>
            </a:pPr>
            <a:endParaRPr kumimoji="1" lang="en-US" altLang="zh-CN" sz="1600" b="0" dirty="0">
              <a:latin typeface="微软雅黑"/>
              <a:ea typeface="微软雅黑"/>
              <a:cs typeface="微软雅黑"/>
            </a:endParaRPr>
          </a:p>
          <a:p>
            <a:pPr marL="161925" lvl="1" indent="-160655" defTabSz="330200">
              <a:buFontTx/>
              <a:buChar char="•"/>
              <a:tabLst>
                <a:tab pos="8521700" algn="r"/>
              </a:tabLst>
            </a:pPr>
            <a:endParaRPr kumimoji="1" lang="en-US" altLang="de-DE" sz="1600" b="0" dirty="0">
              <a:latin typeface="微软雅黑"/>
              <a:ea typeface="微软雅黑"/>
              <a:cs typeface="微软雅黑"/>
            </a:endParaRPr>
          </a:p>
        </p:txBody>
      </p:sp>
      <p:sp>
        <p:nvSpPr>
          <p:cNvPr id="10" name="Freeform 15"/>
          <p:cNvSpPr/>
          <p:nvPr/>
        </p:nvSpPr>
        <p:spPr bwMode="auto">
          <a:xfrm flipH="1">
            <a:off x="5000626" y="1785926"/>
            <a:ext cx="3816000" cy="4429156"/>
          </a:xfrm>
          <a:custGeom>
            <a:avLst/>
            <a:gdLst/>
            <a:ahLst/>
            <a:cxnLst>
              <a:cxn ang="0">
                <a:pos x="2173" y="963"/>
              </a:cxn>
              <a:cxn ang="0">
                <a:pos x="2173" y="0"/>
              </a:cxn>
              <a:cxn ang="0">
                <a:pos x="0" y="0"/>
              </a:cxn>
            </a:cxnLst>
            <a:rect l="0" t="0" r="r" b="b"/>
            <a:pathLst>
              <a:path w="2173" h="963">
                <a:moveTo>
                  <a:pt x="2173" y="963"/>
                </a:moveTo>
                <a:lnTo>
                  <a:pt x="2173" y="0"/>
                </a:lnTo>
                <a:lnTo>
                  <a:pt x="0" y="0"/>
                </a:lnTo>
              </a:path>
            </a:pathLst>
          </a:custGeom>
          <a:noFill/>
          <a:ln w="22225" cap="flat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lIns="0" tIns="0" rIns="0" bIns="0" anchor="ctr">
            <a:noAutofit/>
          </a:bodyPr>
          <a:lstStyle/>
          <a:p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4037416" y="3500438"/>
            <a:ext cx="10428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zh-CN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微软雅黑"/>
                <a:ea typeface="微软雅黑"/>
                <a:cs typeface="微软雅黑"/>
              </a:rPr>
              <a:t>VS</a:t>
            </a:r>
            <a:endParaRPr lang="zh-CN" alt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微软雅黑"/>
              <a:ea typeface="微软雅黑"/>
              <a:cs typeface="微软雅黑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939885" y="1143060"/>
            <a:ext cx="7289620" cy="487667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</a:ln>
        </p:spPr>
        <p:txBody>
          <a:bodyPr/>
          <a:lstStyle/>
          <a:p>
            <a:pPr marL="819150" indent="-457200" algn="just">
              <a:lnSpc>
                <a:spcPct val="150000"/>
              </a:lnSpc>
              <a:spcBef>
                <a:spcPct val="20000"/>
              </a:spcBef>
              <a:spcAft>
                <a:spcPts val="400"/>
              </a:spcAft>
              <a:buClr>
                <a:schemeClr val="tx1"/>
              </a:buClr>
              <a:buSzPct val="85000"/>
              <a:buFontTx/>
              <a:buAutoNum type="arabicPeriod"/>
            </a:pPr>
            <a:r>
              <a:rPr lang="en-US" altLang="zh-CN" sz="2400" dirty="0">
                <a:solidFill>
                  <a:srgbClr val="000000"/>
                </a:solidFill>
                <a:latin typeface="微软雅黑"/>
                <a:ea typeface="微软雅黑"/>
                <a:cs typeface="微软雅黑"/>
              </a:rPr>
              <a:t>PDT</a:t>
            </a:r>
            <a:r>
              <a:rPr lang="zh-CN" altLang="en-US" sz="2400" dirty="0">
                <a:solidFill>
                  <a:srgbClr val="000000"/>
                </a:solidFill>
                <a:latin typeface="微软雅黑"/>
                <a:ea typeface="微软雅黑"/>
                <a:cs typeface="微软雅黑"/>
              </a:rPr>
              <a:t>的设置要求</a:t>
            </a:r>
            <a:endParaRPr lang="en-US" altLang="zh-CN" sz="2400" dirty="0">
              <a:solidFill>
                <a:srgbClr val="000000"/>
              </a:solidFill>
              <a:latin typeface="微软雅黑"/>
              <a:ea typeface="微软雅黑"/>
              <a:cs typeface="微软雅黑"/>
            </a:endParaRPr>
          </a:p>
          <a:p>
            <a:pPr marL="819150" indent="-457200" algn="just">
              <a:lnSpc>
                <a:spcPct val="150000"/>
              </a:lnSpc>
              <a:spcBef>
                <a:spcPct val="20000"/>
              </a:spcBef>
              <a:spcAft>
                <a:spcPts val="400"/>
              </a:spcAft>
              <a:buClr>
                <a:schemeClr val="tx1"/>
              </a:buClr>
              <a:buSzPct val="85000"/>
              <a:buFontTx/>
              <a:buAutoNum type="arabicPeriod"/>
            </a:pPr>
            <a:r>
              <a:rPr lang="en-US" altLang="zh-CN" sz="2400" dirty="0">
                <a:solidFill>
                  <a:srgbClr val="000000"/>
                </a:solidFill>
                <a:latin typeface="微软雅黑"/>
                <a:ea typeface="微软雅黑"/>
                <a:cs typeface="微软雅黑"/>
              </a:rPr>
              <a:t>PDT</a:t>
            </a:r>
            <a:r>
              <a:rPr lang="zh-CN" altLang="en-US" sz="2400" dirty="0">
                <a:solidFill>
                  <a:srgbClr val="000000"/>
                </a:solidFill>
                <a:latin typeface="微软雅黑"/>
                <a:ea typeface="微软雅黑"/>
                <a:cs typeface="微软雅黑"/>
              </a:rPr>
              <a:t>核心代表职责</a:t>
            </a:r>
            <a:endParaRPr lang="en-US" altLang="zh-CN" sz="2400" dirty="0">
              <a:solidFill>
                <a:srgbClr val="000000"/>
              </a:solidFill>
              <a:latin typeface="微软雅黑"/>
              <a:ea typeface="微软雅黑"/>
              <a:cs typeface="微软雅黑"/>
            </a:endParaRPr>
          </a:p>
          <a:p>
            <a:pPr marL="819150" indent="-457200" algn="just">
              <a:lnSpc>
                <a:spcPct val="150000"/>
              </a:lnSpc>
              <a:spcBef>
                <a:spcPct val="20000"/>
              </a:spcBef>
              <a:spcAft>
                <a:spcPts val="400"/>
              </a:spcAft>
              <a:buClr>
                <a:schemeClr val="tx1"/>
              </a:buClr>
              <a:buSzPct val="85000"/>
              <a:buFontTx/>
              <a:buAutoNum type="arabicPeriod"/>
            </a:pPr>
            <a:r>
              <a:rPr lang="en-US" altLang="zh-CN" sz="2400" dirty="0">
                <a:solidFill>
                  <a:srgbClr val="000000"/>
                </a:solidFill>
                <a:latin typeface="微软雅黑"/>
                <a:ea typeface="微软雅黑"/>
                <a:cs typeface="微软雅黑"/>
              </a:rPr>
              <a:t>PDT</a:t>
            </a:r>
            <a:r>
              <a:rPr lang="zh-CN" altLang="en-US" sz="2400" dirty="0">
                <a:solidFill>
                  <a:srgbClr val="000000"/>
                </a:solidFill>
                <a:latin typeface="微软雅黑"/>
                <a:ea typeface="微软雅黑"/>
                <a:cs typeface="微软雅黑"/>
              </a:rPr>
              <a:t>经理角色解读</a:t>
            </a:r>
            <a:endParaRPr lang="en-US" altLang="zh-CN" sz="2400" dirty="0">
              <a:solidFill>
                <a:srgbClr val="000000"/>
              </a:solidFill>
              <a:latin typeface="微软雅黑"/>
              <a:ea typeface="微软雅黑"/>
              <a:cs typeface="微软雅黑"/>
            </a:endParaRPr>
          </a:p>
          <a:p>
            <a:pPr marL="819150" indent="-457200" algn="just">
              <a:lnSpc>
                <a:spcPct val="150000"/>
              </a:lnSpc>
              <a:spcBef>
                <a:spcPct val="20000"/>
              </a:spcBef>
              <a:spcAft>
                <a:spcPts val="400"/>
              </a:spcAft>
              <a:buClr>
                <a:schemeClr val="tx1"/>
              </a:buClr>
              <a:buSzPct val="85000"/>
              <a:buFontTx/>
              <a:buAutoNum type="arabicPeriod"/>
            </a:pPr>
            <a:r>
              <a:rPr lang="en-US" altLang="zh-CN" sz="2400" dirty="0">
                <a:solidFill>
                  <a:srgbClr val="800000"/>
                </a:solidFill>
                <a:latin typeface="微软雅黑"/>
                <a:ea typeface="微软雅黑"/>
                <a:cs typeface="微软雅黑"/>
              </a:rPr>
              <a:t>PDT</a:t>
            </a:r>
            <a:r>
              <a:rPr lang="zh-CN" altLang="en-US" sz="2400" dirty="0">
                <a:solidFill>
                  <a:srgbClr val="800000"/>
                </a:solidFill>
                <a:latin typeface="微软雅黑"/>
                <a:ea typeface="微软雅黑"/>
                <a:cs typeface="微软雅黑"/>
              </a:rPr>
              <a:t>核心代表技能要求</a:t>
            </a:r>
            <a:endParaRPr lang="en-US" altLang="zh-CN" sz="2400" dirty="0">
              <a:solidFill>
                <a:srgbClr val="800000"/>
              </a:solidFill>
              <a:latin typeface="微软雅黑"/>
              <a:ea typeface="微软雅黑"/>
              <a:cs typeface="微软雅黑"/>
            </a:endParaRPr>
          </a:p>
          <a:p>
            <a:pPr marL="819150" indent="-457200" algn="just">
              <a:lnSpc>
                <a:spcPct val="150000"/>
              </a:lnSpc>
              <a:spcBef>
                <a:spcPct val="20000"/>
              </a:spcBef>
              <a:spcAft>
                <a:spcPts val="400"/>
              </a:spcAft>
              <a:buClr>
                <a:schemeClr val="tx1"/>
              </a:buClr>
              <a:buSzPct val="85000"/>
              <a:buFontTx/>
              <a:buAutoNum type="arabicPeriod"/>
            </a:pPr>
            <a:r>
              <a:rPr lang="zh-CN" altLang="en-US" sz="2400" dirty="0">
                <a:solidFill>
                  <a:srgbClr val="000000"/>
                </a:solidFill>
                <a:latin typeface="微软雅黑"/>
                <a:ea typeface="微软雅黑"/>
                <a:cs typeface="微软雅黑"/>
              </a:rPr>
              <a:t>PDT的选拔要求</a:t>
            </a:r>
            <a:endParaRPr lang="en-US" altLang="zh-CN" sz="2400" dirty="0">
              <a:latin typeface="微软雅黑"/>
              <a:ea typeface="微软雅黑"/>
              <a:cs typeface="微软雅黑"/>
            </a:endParaRPr>
          </a:p>
          <a:p>
            <a:pPr marL="819150" indent="-457200" algn="just">
              <a:lnSpc>
                <a:spcPct val="150000"/>
              </a:lnSpc>
              <a:spcBef>
                <a:spcPct val="20000"/>
              </a:spcBef>
              <a:spcAft>
                <a:spcPts val="400"/>
              </a:spcAft>
              <a:buClr>
                <a:schemeClr val="tx1"/>
              </a:buClr>
              <a:buSzPct val="85000"/>
              <a:buFontTx/>
              <a:buAutoNum type="arabicPeriod"/>
            </a:pPr>
            <a:r>
              <a:rPr lang="en-US" altLang="zh-CN" sz="2400" dirty="0">
                <a:solidFill>
                  <a:srgbClr val="000000"/>
                </a:solidFill>
                <a:latin typeface="微软雅黑"/>
                <a:ea typeface="微软雅黑"/>
                <a:cs typeface="微软雅黑"/>
              </a:rPr>
              <a:t>PDT</a:t>
            </a:r>
            <a:r>
              <a:rPr lang="zh-CN" altLang="en-US" sz="2400" dirty="0">
                <a:solidFill>
                  <a:srgbClr val="000000"/>
                </a:solidFill>
                <a:latin typeface="微软雅黑"/>
                <a:ea typeface="微软雅黑"/>
                <a:cs typeface="微软雅黑"/>
              </a:rPr>
              <a:t>资源池运作机制</a:t>
            </a:r>
            <a:endParaRPr lang="en-US" altLang="zh-CN" sz="2400" dirty="0">
              <a:latin typeface="微软雅黑"/>
              <a:ea typeface="微软雅黑"/>
              <a:cs typeface="微软雅黑"/>
            </a:endParaRPr>
          </a:p>
          <a:p>
            <a:pPr marL="819150" indent="-457200" algn="just">
              <a:lnSpc>
                <a:spcPct val="150000"/>
              </a:lnSpc>
              <a:spcBef>
                <a:spcPct val="20000"/>
              </a:spcBef>
              <a:spcAft>
                <a:spcPts val="400"/>
              </a:spcAft>
              <a:buClr>
                <a:schemeClr val="tx1"/>
              </a:buClr>
              <a:buSzPct val="85000"/>
              <a:buFontTx/>
              <a:buAutoNum type="arabicPeriod"/>
            </a:pPr>
            <a:endParaRPr lang="zh-CN" altLang="en-US" sz="2000" dirty="0">
              <a:latin typeface="微软雅黑"/>
              <a:ea typeface="微软雅黑"/>
              <a:cs typeface="微软雅黑"/>
            </a:endParaRPr>
          </a:p>
          <a:p>
            <a:pPr marL="819150" indent="-457200" algn="just">
              <a:lnSpc>
                <a:spcPct val="110000"/>
              </a:lnSpc>
              <a:spcBef>
                <a:spcPct val="20000"/>
              </a:spcBef>
              <a:spcAft>
                <a:spcPts val="400"/>
              </a:spcAft>
              <a:buClr>
                <a:schemeClr val="tx1"/>
              </a:buClr>
              <a:buSzPct val="85000"/>
              <a:buFontTx/>
              <a:buAutoNum type="arabicPeriod" startAt="5"/>
            </a:pPr>
            <a:endParaRPr lang="zh-CN" altLang="en-US" sz="2000" b="1" dirty="0">
              <a:latin typeface="+mj-ea"/>
              <a:ea typeface="+mj-ea"/>
            </a:endParaRP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sz="3200" dirty="0">
                <a:latin typeface="微软雅黑"/>
                <a:ea typeface="微软雅黑"/>
                <a:cs typeface="微软雅黑"/>
              </a:rPr>
              <a:t>目录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801370">
              <a:buFont typeface="Arial" pitchFamily="34" charset="0"/>
            </a:pPr>
            <a:r>
              <a:rPr lang="en-US" altLang="zh-CN" sz="3200" kern="1200" dirty="0">
                <a:solidFill>
                  <a:srgbClr val="FFFFFF"/>
                </a:solidFill>
                <a:latin typeface="微软雅黑"/>
                <a:ea typeface="微软雅黑"/>
                <a:cs typeface="微软雅黑"/>
              </a:rPr>
              <a:t>PDT</a:t>
            </a:r>
            <a:r>
              <a:rPr lang="zh-CN" altLang="en-US" sz="3200" kern="1200" dirty="0">
                <a:solidFill>
                  <a:srgbClr val="FFFFFF"/>
                </a:solidFill>
                <a:latin typeface="微软雅黑"/>
                <a:ea typeface="微软雅黑"/>
                <a:cs typeface="微软雅黑"/>
              </a:rPr>
              <a:t>经理的技能要求</a:t>
            </a:r>
          </a:p>
        </p:txBody>
      </p:sp>
      <p:sp>
        <p:nvSpPr>
          <p:cNvPr id="4" name="Rectangle 172"/>
          <p:cNvSpPr>
            <a:spLocks noChangeArrowheads="1"/>
          </p:cNvSpPr>
          <p:nvPr/>
        </p:nvSpPr>
        <p:spPr bwMode="gray">
          <a:xfrm>
            <a:off x="683568" y="979468"/>
            <a:ext cx="7992888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spAutoFit/>
          </a:bodyPr>
          <a:lstStyle/>
          <a:p>
            <a:r>
              <a:rPr lang="zh-CN" altLang="en-US" sz="2000" b="1" dirty="0">
                <a:solidFill>
                  <a:schemeClr val="tx1"/>
                </a:solidFill>
                <a:latin typeface="华文细黑" pitchFamily="2" charset="-122"/>
                <a:ea typeface="华文细黑" pitchFamily="2" charset="-122"/>
              </a:rPr>
              <a:t>      </a:t>
            </a:r>
            <a:endParaRPr lang="en-US" altLang="zh-CN" sz="1400" dirty="0">
              <a:solidFill>
                <a:schemeClr val="tx1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6" name="TextBox 1"/>
          <p:cNvSpPr txBox="1"/>
          <p:nvPr/>
        </p:nvSpPr>
        <p:spPr>
          <a:xfrm>
            <a:off x="914496" y="1066862"/>
            <a:ext cx="0" cy="306067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 defTabSz="-635">
              <a:lnSpc>
                <a:spcPts val="2000"/>
              </a:lnSpc>
              <a:tabLst>
                <a:tab pos="114300" algn="l"/>
                <a:tab pos="571500" algn="l"/>
                <a:tab pos="1257300" algn="l"/>
              </a:tabLst>
            </a:pPr>
            <a:r>
              <a:rPr lang="en-US" altLang="zh-CN" dirty="0">
                <a:latin typeface="+mj-ea"/>
                <a:ea typeface="+mj-ea"/>
              </a:rPr>
              <a:t>	</a:t>
            </a:r>
            <a:endParaRPr lang="en-US" altLang="zh-CN" sz="1605" dirty="0">
              <a:solidFill>
                <a:srgbClr val="000000"/>
              </a:solidFill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09704" y="1066862"/>
            <a:ext cx="8229384" cy="6601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>
                <a:solidFill>
                  <a:srgbClr val="800000"/>
                </a:solidFill>
                <a:latin typeface="微软雅黑"/>
                <a:ea typeface="微软雅黑"/>
                <a:cs typeface="微软雅黑"/>
              </a:rPr>
              <a:t>PDT</a:t>
            </a:r>
            <a:r>
              <a:rPr lang="zh-CN" altLang="en-US" b="1" dirty="0">
                <a:solidFill>
                  <a:srgbClr val="800000"/>
                </a:solidFill>
                <a:latin typeface="微软雅黑"/>
                <a:ea typeface="微软雅黑"/>
                <a:cs typeface="微软雅黑"/>
              </a:rPr>
              <a:t>经理富有项目管理经验很重要，</a:t>
            </a:r>
            <a:r>
              <a:rPr lang="en-US" altLang="zh-CN" b="1" dirty="0">
                <a:solidFill>
                  <a:srgbClr val="800000"/>
                </a:solidFill>
                <a:latin typeface="微软雅黑"/>
                <a:ea typeface="微软雅黑"/>
                <a:cs typeface="微软雅黑"/>
              </a:rPr>
              <a:t>PDT</a:t>
            </a:r>
            <a:r>
              <a:rPr lang="zh-CN" altLang="en-US" b="1" dirty="0">
                <a:solidFill>
                  <a:srgbClr val="800000"/>
                </a:solidFill>
                <a:latin typeface="微软雅黑"/>
                <a:ea typeface="微软雅黑"/>
                <a:cs typeface="微软雅黑"/>
              </a:rPr>
              <a:t>经理应有项目经理的任职资格证书</a:t>
            </a:r>
            <a:endParaRPr lang="en-US" altLang="zh-CN" b="1" dirty="0">
              <a:solidFill>
                <a:srgbClr val="800000"/>
              </a:solidFill>
              <a:latin typeface="微软雅黑"/>
              <a:ea typeface="微软雅黑"/>
              <a:cs typeface="微软雅黑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zh-CN" dirty="0">
                <a:latin typeface="微软雅黑"/>
                <a:ea typeface="微软雅黑"/>
                <a:cs typeface="微软雅黑"/>
              </a:rPr>
              <a:t>具备良好的业务才干及对软硬件构架的一定理解能力，能够组织协调解决研发过程中出现的各种问题，并根据</a:t>
            </a:r>
            <a:r>
              <a:rPr lang="en-US" altLang="zh-CN" dirty="0">
                <a:latin typeface="微软雅黑"/>
                <a:ea typeface="微软雅黑"/>
                <a:cs typeface="微软雅黑"/>
              </a:rPr>
              <a:t>PDT</a:t>
            </a:r>
            <a:r>
              <a:rPr lang="zh-CN" altLang="zh-CN" dirty="0">
                <a:latin typeface="微软雅黑"/>
                <a:ea typeface="微软雅黑"/>
                <a:cs typeface="微软雅黑"/>
              </a:rPr>
              <a:t>成员提供的支撑信息做出正确的决定</a:t>
            </a:r>
            <a:endParaRPr lang="en-US" altLang="zh-CN" dirty="0">
              <a:latin typeface="微软雅黑"/>
              <a:ea typeface="微软雅黑"/>
              <a:cs typeface="微软雅黑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zh-CN" dirty="0">
                <a:latin typeface="微软雅黑"/>
                <a:ea typeface="微软雅黑"/>
                <a:cs typeface="微软雅黑"/>
              </a:rPr>
              <a:t>具备良好的项目管理技能，能够结合项目管理的成熟理论管理与控制产品研发的全过程</a:t>
            </a:r>
            <a:endParaRPr lang="en-US" altLang="zh-CN" dirty="0">
              <a:latin typeface="微软雅黑"/>
              <a:ea typeface="微软雅黑"/>
              <a:cs typeface="微软雅黑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zh-CN" dirty="0">
                <a:latin typeface="微软雅黑"/>
                <a:ea typeface="微软雅黑"/>
                <a:cs typeface="微软雅黑"/>
              </a:rPr>
              <a:t>具备一定的行销技能，能够成功的说服</a:t>
            </a:r>
            <a:r>
              <a:rPr lang="en-US" altLang="zh-CN" dirty="0">
                <a:latin typeface="微软雅黑"/>
                <a:ea typeface="微软雅黑"/>
                <a:cs typeface="微软雅黑"/>
              </a:rPr>
              <a:t>IPMT</a:t>
            </a:r>
            <a:r>
              <a:rPr lang="zh-CN" altLang="zh-CN" dirty="0">
                <a:latin typeface="微软雅黑"/>
                <a:ea typeface="微软雅黑"/>
                <a:cs typeface="微软雅黑"/>
              </a:rPr>
              <a:t>对</a:t>
            </a:r>
            <a:r>
              <a:rPr lang="en-US" altLang="zh-CN" dirty="0">
                <a:latin typeface="微软雅黑"/>
                <a:ea typeface="微软雅黑"/>
                <a:cs typeface="微软雅黑"/>
              </a:rPr>
              <a:t>PDT</a:t>
            </a:r>
            <a:r>
              <a:rPr lang="zh-CN" altLang="zh-CN" dirty="0">
                <a:latin typeface="微软雅黑"/>
                <a:ea typeface="微软雅黑"/>
                <a:cs typeface="微软雅黑"/>
              </a:rPr>
              <a:t>进行正确的投资决策</a:t>
            </a:r>
            <a:endParaRPr lang="en-US" altLang="zh-CN" dirty="0">
              <a:latin typeface="微软雅黑"/>
              <a:ea typeface="微软雅黑"/>
              <a:cs typeface="微软雅黑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zh-CN" dirty="0">
                <a:latin typeface="微软雅黑"/>
                <a:ea typeface="微软雅黑"/>
                <a:cs typeface="微软雅黑"/>
              </a:rPr>
              <a:t>具备良好的团队合作能力，团结</a:t>
            </a:r>
            <a:r>
              <a:rPr lang="en-US" altLang="zh-CN" dirty="0">
                <a:latin typeface="微软雅黑"/>
                <a:ea typeface="微软雅黑"/>
                <a:cs typeface="微软雅黑"/>
              </a:rPr>
              <a:t>PDT</a:t>
            </a:r>
            <a:r>
              <a:rPr lang="zh-CN" altLang="zh-CN" dirty="0">
                <a:latin typeface="微软雅黑"/>
                <a:ea typeface="微软雅黑"/>
                <a:cs typeface="微软雅黑"/>
              </a:rPr>
              <a:t>成员进行有效的开发，并与相关部门进行良好的协调，支持</a:t>
            </a:r>
            <a:r>
              <a:rPr lang="en-US" altLang="zh-CN" dirty="0">
                <a:latin typeface="微软雅黑"/>
                <a:ea typeface="微软雅黑"/>
                <a:cs typeface="微软雅黑"/>
              </a:rPr>
              <a:t>PDT</a:t>
            </a:r>
            <a:r>
              <a:rPr lang="zh-CN" altLang="zh-CN" dirty="0">
                <a:latin typeface="微软雅黑"/>
                <a:ea typeface="微软雅黑"/>
                <a:cs typeface="微软雅黑"/>
              </a:rPr>
              <a:t>的成功运转</a:t>
            </a:r>
            <a:endParaRPr lang="en-US" altLang="zh-CN" dirty="0">
              <a:latin typeface="微软雅黑"/>
              <a:ea typeface="微软雅黑"/>
              <a:cs typeface="微软雅黑"/>
            </a:endParaRPr>
          </a:p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800000"/>
                </a:solidFill>
                <a:latin typeface="微软雅黑"/>
                <a:ea typeface="微软雅黑"/>
                <a:cs typeface="微软雅黑"/>
              </a:rPr>
              <a:t>选拔条件：</a:t>
            </a:r>
            <a:endParaRPr lang="en-US" altLang="zh-CN" b="1" dirty="0">
              <a:solidFill>
                <a:srgbClr val="800000"/>
              </a:solidFill>
              <a:latin typeface="微软雅黑"/>
              <a:ea typeface="微软雅黑"/>
              <a:cs typeface="微软雅黑"/>
            </a:endParaRP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zh-CN" altLang="en-US" dirty="0">
                <a:latin typeface="微软雅黑"/>
                <a:ea typeface="微软雅黑"/>
                <a:cs typeface="微软雅黑"/>
              </a:rPr>
              <a:t>在一个或多个功能领域有管理层和操作层经验，并有管理过开发项目的经历。</a:t>
            </a:r>
            <a:endParaRPr lang="en-US" altLang="zh-CN" dirty="0">
              <a:latin typeface="微软雅黑"/>
              <a:ea typeface="微软雅黑"/>
              <a:cs typeface="微软雅黑"/>
            </a:endParaRP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zh-CN" altLang="en-US" dirty="0">
                <a:latin typeface="微软雅黑"/>
                <a:ea typeface="微软雅黑"/>
                <a:cs typeface="微软雅黑"/>
              </a:rPr>
              <a:t>可以来自财务、</a:t>
            </a:r>
            <a:r>
              <a:rPr lang="en-US" altLang="zh-CN" dirty="0">
                <a:latin typeface="微软雅黑"/>
                <a:ea typeface="微软雅黑"/>
                <a:cs typeface="微软雅黑"/>
              </a:rPr>
              <a:t>R&amp;D</a:t>
            </a:r>
            <a:r>
              <a:rPr lang="zh-CN" altLang="en-US" dirty="0">
                <a:latin typeface="微软雅黑"/>
                <a:ea typeface="微软雅黑"/>
                <a:cs typeface="微软雅黑"/>
              </a:rPr>
              <a:t>、市场、制造、客户服务或采购等任何功能部门。</a:t>
            </a:r>
            <a:endParaRPr lang="en-US" altLang="zh-CN" dirty="0">
              <a:latin typeface="微软雅黑"/>
              <a:ea typeface="微软雅黑"/>
              <a:cs typeface="微软雅黑"/>
            </a:endParaRP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endParaRPr lang="en-US" altLang="zh-CN" dirty="0">
              <a:latin typeface="华文细黑"/>
              <a:ea typeface="华文细黑"/>
              <a:cs typeface="华文细黑"/>
            </a:endParaRP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endParaRPr lang="zh-CN" altLang="zh-CN" dirty="0">
              <a:latin typeface="华文细黑"/>
              <a:ea typeface="华文细黑"/>
              <a:cs typeface="华文细黑"/>
            </a:endParaRPr>
          </a:p>
          <a:p>
            <a:endParaRPr lang="en-US" altLang="zh-CN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801370">
              <a:buFont typeface="Arial" pitchFamily="34" charset="0"/>
            </a:pPr>
            <a:r>
              <a:rPr lang="zh-CN" altLang="en-US" sz="3200" kern="1200" dirty="0">
                <a:solidFill>
                  <a:srgbClr val="FFFFFF"/>
                </a:solidFill>
                <a:latin typeface="微软雅黑"/>
                <a:ea typeface="微软雅黑"/>
                <a:cs typeface="微软雅黑"/>
              </a:rPr>
              <a:t>市场代表的技能要求</a:t>
            </a:r>
          </a:p>
        </p:txBody>
      </p:sp>
      <p:sp>
        <p:nvSpPr>
          <p:cNvPr id="4" name="Rectangle 172"/>
          <p:cNvSpPr>
            <a:spLocks noChangeArrowheads="1"/>
          </p:cNvSpPr>
          <p:nvPr/>
        </p:nvSpPr>
        <p:spPr bwMode="gray">
          <a:xfrm>
            <a:off x="683568" y="979468"/>
            <a:ext cx="7992888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spAutoFit/>
          </a:bodyPr>
          <a:lstStyle/>
          <a:p>
            <a:r>
              <a:rPr lang="zh-CN" altLang="en-US" sz="2000" b="1" dirty="0">
                <a:solidFill>
                  <a:schemeClr val="tx1"/>
                </a:solidFill>
                <a:latin typeface="华文细黑" pitchFamily="2" charset="-122"/>
                <a:ea typeface="华文细黑" pitchFamily="2" charset="-122"/>
              </a:rPr>
              <a:t>      </a:t>
            </a:r>
            <a:endParaRPr lang="en-US" altLang="zh-CN" sz="1400" dirty="0">
              <a:solidFill>
                <a:schemeClr val="tx1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90814" y="1295456"/>
            <a:ext cx="7848274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zh-CN" sz="2400" dirty="0">
                <a:latin typeface="微软雅黑"/>
                <a:ea typeface="微软雅黑"/>
                <a:cs typeface="微软雅黑"/>
              </a:rPr>
              <a:t>高功能领域专业能力</a:t>
            </a:r>
            <a:endParaRPr lang="en-US" altLang="zh-CN" sz="2400" dirty="0">
              <a:latin typeface="微软雅黑"/>
              <a:ea typeface="微软雅黑"/>
              <a:cs typeface="微软雅黑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zh-CN" sz="2400" dirty="0">
                <a:latin typeface="微软雅黑"/>
                <a:ea typeface="微软雅黑"/>
                <a:cs typeface="微软雅黑"/>
              </a:rPr>
              <a:t>高沟通、协调能力</a:t>
            </a:r>
            <a:endParaRPr lang="en-US" altLang="zh-CN" sz="2400" dirty="0">
              <a:latin typeface="微软雅黑"/>
              <a:ea typeface="微软雅黑"/>
              <a:cs typeface="微软雅黑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zh-CN" sz="2400" dirty="0">
                <a:latin typeface="微软雅黑"/>
                <a:ea typeface="微软雅黑"/>
                <a:cs typeface="微软雅黑"/>
              </a:rPr>
              <a:t>高结构化思维能力和逻辑思维能力</a:t>
            </a:r>
            <a:endParaRPr lang="en-US" altLang="zh-CN" sz="2400" dirty="0">
              <a:latin typeface="微软雅黑"/>
              <a:ea typeface="微软雅黑"/>
              <a:cs typeface="微软雅黑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zh-CN" sz="2400" dirty="0">
                <a:latin typeface="微软雅黑"/>
                <a:ea typeface="微软雅黑"/>
                <a:cs typeface="微软雅黑"/>
              </a:rPr>
              <a:t>很强的市场洞察能力及市场敏感性</a:t>
            </a:r>
            <a:endParaRPr lang="en-US" altLang="zh-CN" sz="2400" dirty="0">
              <a:latin typeface="微软雅黑"/>
              <a:ea typeface="微软雅黑"/>
              <a:cs typeface="微软雅黑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zh-CN" sz="2400" dirty="0">
                <a:latin typeface="微软雅黑"/>
                <a:ea typeface="微软雅黑"/>
                <a:cs typeface="微软雅黑"/>
              </a:rPr>
              <a:t>较强的团队建设能力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801370">
              <a:buFont typeface="Arial" pitchFamily="34" charset="0"/>
            </a:pPr>
            <a:r>
              <a:rPr lang="zh-CN" altLang="en-US" sz="3200" kern="1200" dirty="0">
                <a:solidFill>
                  <a:srgbClr val="FFFFFF"/>
                </a:solidFill>
                <a:latin typeface="微软雅黑"/>
                <a:ea typeface="微软雅黑"/>
                <a:cs typeface="微软雅黑"/>
              </a:rPr>
              <a:t>开发代表的技能要求</a:t>
            </a:r>
          </a:p>
        </p:txBody>
      </p:sp>
      <p:sp>
        <p:nvSpPr>
          <p:cNvPr id="4" name="Rectangle 172"/>
          <p:cNvSpPr>
            <a:spLocks noChangeArrowheads="1"/>
          </p:cNvSpPr>
          <p:nvPr/>
        </p:nvSpPr>
        <p:spPr bwMode="gray">
          <a:xfrm>
            <a:off x="683568" y="979468"/>
            <a:ext cx="7992888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spAutoFit/>
          </a:bodyPr>
          <a:lstStyle/>
          <a:p>
            <a:r>
              <a:rPr lang="zh-CN" altLang="en-US" sz="2000" b="1" dirty="0">
                <a:solidFill>
                  <a:schemeClr val="tx1"/>
                </a:solidFill>
                <a:latin typeface="华文细黑" pitchFamily="2" charset="-122"/>
                <a:ea typeface="华文细黑" pitchFamily="2" charset="-122"/>
              </a:rPr>
              <a:t>      </a:t>
            </a:r>
            <a:endParaRPr lang="en-US" altLang="zh-CN" sz="1400" dirty="0">
              <a:solidFill>
                <a:schemeClr val="tx1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09704" y="1143060"/>
            <a:ext cx="8153186" cy="4809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ts val="3700"/>
              </a:lnSpc>
              <a:buFont typeface="+mj-lt"/>
              <a:buAutoNum type="arabicPeriod"/>
            </a:pPr>
            <a:r>
              <a:rPr lang="zh-CN" altLang="zh-CN" sz="2000" dirty="0">
                <a:latin typeface="微软雅黑"/>
                <a:ea typeface="微软雅黑"/>
                <a:cs typeface="微软雅黑"/>
              </a:rPr>
              <a:t>对产品开发各领域的工作性质、工作内容有足够的了解。具备较高的技术水平，具备一定的广度和深度。具备丰富的开发经验，了解产品开发的过程，能够对产品开发中遇到的问题进行指导。</a:t>
            </a:r>
          </a:p>
          <a:p>
            <a:pPr marL="457200" lvl="0" indent="-457200">
              <a:lnSpc>
                <a:spcPts val="3700"/>
              </a:lnSpc>
              <a:buFont typeface="+mj-lt"/>
              <a:buAutoNum type="arabicPeriod"/>
            </a:pPr>
            <a:r>
              <a:rPr lang="zh-CN" altLang="zh-CN" sz="2000" dirty="0">
                <a:latin typeface="微软雅黑"/>
                <a:ea typeface="微软雅黑"/>
                <a:cs typeface="微软雅黑"/>
              </a:rPr>
              <a:t>具备一定的市场意识</a:t>
            </a:r>
          </a:p>
          <a:p>
            <a:pPr marL="457200" lvl="0" indent="-457200">
              <a:lnSpc>
                <a:spcPts val="3700"/>
              </a:lnSpc>
              <a:buFont typeface="+mj-lt"/>
              <a:buAutoNum type="arabicPeriod"/>
            </a:pPr>
            <a:r>
              <a:rPr lang="zh-CN" altLang="zh-CN" sz="2000" dirty="0">
                <a:latin typeface="微软雅黑"/>
                <a:ea typeface="微软雅黑"/>
                <a:cs typeface="微软雅黑"/>
              </a:rPr>
              <a:t>要有全局观点，能从产品开发的整体出发考虑问题</a:t>
            </a:r>
          </a:p>
          <a:p>
            <a:pPr marL="457200" lvl="0" indent="-457200">
              <a:lnSpc>
                <a:spcPts val="3700"/>
              </a:lnSpc>
              <a:buFont typeface="+mj-lt"/>
              <a:buAutoNum type="arabicPeriod"/>
            </a:pPr>
            <a:r>
              <a:rPr lang="zh-CN" altLang="zh-CN" sz="2000" dirty="0">
                <a:latin typeface="微软雅黑"/>
                <a:ea typeface="微软雅黑"/>
                <a:cs typeface="微软雅黑"/>
              </a:rPr>
              <a:t>具备良好的项目管理技能，能够制定合理的项目计划。在项目实施过程中能够对开发过程进行有效地监控和管理</a:t>
            </a:r>
          </a:p>
          <a:p>
            <a:pPr marL="457200" lvl="0" indent="-457200">
              <a:lnSpc>
                <a:spcPts val="3700"/>
              </a:lnSpc>
              <a:buFont typeface="+mj-lt"/>
              <a:buAutoNum type="arabicPeriod"/>
            </a:pPr>
            <a:r>
              <a:rPr lang="zh-CN" altLang="zh-CN" sz="2000" dirty="0">
                <a:latin typeface="微软雅黑"/>
                <a:ea typeface="微软雅黑"/>
                <a:cs typeface="微软雅黑"/>
              </a:rPr>
              <a:t>具备良好的组织协调能力，能够及时发现和解决部门间协作的问题</a:t>
            </a:r>
          </a:p>
          <a:p>
            <a:pPr marL="457200" lvl="0" indent="-457200">
              <a:lnSpc>
                <a:spcPts val="3700"/>
              </a:lnSpc>
              <a:buFont typeface="+mj-lt"/>
              <a:buAutoNum type="arabicPeriod"/>
            </a:pPr>
            <a:r>
              <a:rPr lang="zh-CN" altLang="zh-CN" sz="2000" dirty="0">
                <a:latin typeface="微软雅黑"/>
                <a:ea typeface="微软雅黑"/>
                <a:cs typeface="微软雅黑"/>
              </a:rPr>
              <a:t>具备良好的沟通能力，及时准确掌握研发团队中的成员的思想和问题。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801370">
              <a:buFont typeface="Arial" pitchFamily="34" charset="0"/>
            </a:pPr>
            <a:r>
              <a:rPr lang="zh-CN" altLang="en-US" sz="3200" kern="1200" dirty="0">
                <a:solidFill>
                  <a:srgbClr val="FFFFFF"/>
                </a:solidFill>
                <a:latin typeface="微软雅黑"/>
                <a:ea typeface="微软雅黑"/>
                <a:cs typeface="微软雅黑"/>
              </a:rPr>
              <a:t>开发代表的技能要求</a:t>
            </a:r>
          </a:p>
        </p:txBody>
      </p:sp>
      <p:sp>
        <p:nvSpPr>
          <p:cNvPr id="4" name="Rectangle 172"/>
          <p:cNvSpPr>
            <a:spLocks noChangeArrowheads="1"/>
          </p:cNvSpPr>
          <p:nvPr/>
        </p:nvSpPr>
        <p:spPr bwMode="gray">
          <a:xfrm>
            <a:off x="683568" y="979468"/>
            <a:ext cx="7992888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spAutoFit/>
          </a:bodyPr>
          <a:lstStyle/>
          <a:p>
            <a:r>
              <a:rPr lang="zh-CN" altLang="en-US" sz="2000" b="1" dirty="0">
                <a:solidFill>
                  <a:schemeClr val="tx1"/>
                </a:solidFill>
                <a:latin typeface="华文细黑" pitchFamily="2" charset="-122"/>
                <a:ea typeface="华文细黑" pitchFamily="2" charset="-122"/>
              </a:rPr>
              <a:t>      </a:t>
            </a:r>
            <a:endParaRPr lang="en-US" altLang="zh-CN" sz="1400" dirty="0">
              <a:solidFill>
                <a:schemeClr val="tx1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09704" y="1143060"/>
            <a:ext cx="8153186" cy="4809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ts val="3700"/>
              </a:lnSpc>
              <a:buFont typeface="+mj-lt"/>
              <a:buAutoNum type="arabicPeriod"/>
            </a:pPr>
            <a:r>
              <a:rPr lang="zh-CN" altLang="zh-CN" sz="2000" dirty="0">
                <a:latin typeface="微软雅黑"/>
                <a:ea typeface="微软雅黑"/>
                <a:cs typeface="微软雅黑"/>
              </a:rPr>
              <a:t>对产品开发各领域的工作性质、工作内容有足够的了解。具备较高的技术水平，具备一定的广度和深度。具备丰富的开发经验，了解产品开发的过程，能够对产品开发中遇到的问题进行指导。</a:t>
            </a:r>
          </a:p>
          <a:p>
            <a:pPr marL="457200" lvl="0" indent="-457200">
              <a:lnSpc>
                <a:spcPts val="3700"/>
              </a:lnSpc>
              <a:buFont typeface="+mj-lt"/>
              <a:buAutoNum type="arabicPeriod"/>
            </a:pPr>
            <a:r>
              <a:rPr lang="zh-CN" altLang="zh-CN" sz="2000" dirty="0">
                <a:latin typeface="微软雅黑"/>
                <a:ea typeface="微软雅黑"/>
                <a:cs typeface="微软雅黑"/>
              </a:rPr>
              <a:t>具备一定的市场意识</a:t>
            </a:r>
          </a:p>
          <a:p>
            <a:pPr marL="457200" lvl="0" indent="-457200">
              <a:lnSpc>
                <a:spcPts val="3700"/>
              </a:lnSpc>
              <a:buFont typeface="+mj-lt"/>
              <a:buAutoNum type="arabicPeriod"/>
            </a:pPr>
            <a:r>
              <a:rPr lang="zh-CN" altLang="zh-CN" sz="2000" dirty="0">
                <a:latin typeface="微软雅黑"/>
                <a:ea typeface="微软雅黑"/>
                <a:cs typeface="微软雅黑"/>
              </a:rPr>
              <a:t>要有全局观点，能从产品开发的整体出发考虑问题</a:t>
            </a:r>
          </a:p>
          <a:p>
            <a:pPr marL="457200" lvl="0" indent="-457200">
              <a:lnSpc>
                <a:spcPts val="3700"/>
              </a:lnSpc>
              <a:buFont typeface="+mj-lt"/>
              <a:buAutoNum type="arabicPeriod"/>
            </a:pPr>
            <a:r>
              <a:rPr lang="zh-CN" altLang="zh-CN" sz="2000" dirty="0">
                <a:latin typeface="微软雅黑"/>
                <a:ea typeface="微软雅黑"/>
                <a:cs typeface="微软雅黑"/>
              </a:rPr>
              <a:t>具备良好的项目管理技能，能够制定合理的项目计划。在项目实施过程中能够对开发过程进行有效地监控和管理</a:t>
            </a:r>
          </a:p>
          <a:p>
            <a:pPr marL="457200" lvl="0" indent="-457200">
              <a:lnSpc>
                <a:spcPts val="3700"/>
              </a:lnSpc>
              <a:buFont typeface="+mj-lt"/>
              <a:buAutoNum type="arabicPeriod"/>
            </a:pPr>
            <a:r>
              <a:rPr lang="zh-CN" altLang="zh-CN" sz="2000" dirty="0">
                <a:latin typeface="微软雅黑"/>
                <a:ea typeface="微软雅黑"/>
                <a:cs typeface="微软雅黑"/>
              </a:rPr>
              <a:t>具备良好的组织协调能力，能够及时发现和解决部门间协作的问题</a:t>
            </a:r>
          </a:p>
          <a:p>
            <a:pPr marL="457200" lvl="0" indent="-457200">
              <a:lnSpc>
                <a:spcPts val="3700"/>
              </a:lnSpc>
              <a:buFont typeface="+mj-lt"/>
              <a:buAutoNum type="arabicPeriod"/>
            </a:pPr>
            <a:r>
              <a:rPr lang="zh-CN" altLang="zh-CN" sz="2000" dirty="0">
                <a:latin typeface="微软雅黑"/>
                <a:ea typeface="微软雅黑"/>
                <a:cs typeface="微软雅黑"/>
              </a:rPr>
              <a:t>具备良好的沟通能力，及时准确掌握研发团队中的成员的思想和问题。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801370">
              <a:buFont typeface="Arial" pitchFamily="34" charset="0"/>
            </a:pPr>
            <a:r>
              <a:rPr lang="zh-CN" altLang="en-US" sz="3200" kern="1200" dirty="0">
                <a:solidFill>
                  <a:srgbClr val="FFFFFF"/>
                </a:solidFill>
                <a:latin typeface="微软雅黑"/>
                <a:ea typeface="微软雅黑"/>
                <a:cs typeface="微软雅黑"/>
              </a:rPr>
              <a:t>技术服务代表的技能要求</a:t>
            </a:r>
          </a:p>
        </p:txBody>
      </p:sp>
      <p:sp>
        <p:nvSpPr>
          <p:cNvPr id="4" name="Rectangle 172"/>
          <p:cNvSpPr>
            <a:spLocks noChangeArrowheads="1"/>
          </p:cNvSpPr>
          <p:nvPr/>
        </p:nvSpPr>
        <p:spPr bwMode="gray">
          <a:xfrm>
            <a:off x="683568" y="979468"/>
            <a:ext cx="7992888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spAutoFit/>
          </a:bodyPr>
          <a:lstStyle/>
          <a:p>
            <a:r>
              <a:rPr lang="zh-CN" altLang="en-US" sz="2000" b="1" dirty="0">
                <a:solidFill>
                  <a:schemeClr val="tx1"/>
                </a:solidFill>
                <a:latin typeface="华文细黑" pitchFamily="2" charset="-122"/>
                <a:ea typeface="华文细黑" pitchFamily="2" charset="-122"/>
              </a:rPr>
              <a:t>      </a:t>
            </a:r>
            <a:endParaRPr lang="en-US" altLang="zh-CN" sz="1400" dirty="0">
              <a:solidFill>
                <a:schemeClr val="tx1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09704" y="1143060"/>
            <a:ext cx="8153186" cy="4728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ts val="3300"/>
              </a:lnSpc>
              <a:buFont typeface="+mj-lt"/>
              <a:buAutoNum type="arabicPeriod"/>
            </a:pPr>
            <a:r>
              <a:rPr lang="zh-CN" altLang="zh-CN" sz="2000" dirty="0">
                <a:latin typeface="微软雅黑"/>
                <a:ea typeface="微软雅黑"/>
                <a:cs typeface="微软雅黑"/>
              </a:rPr>
              <a:t>具备独立承担客服领域技术评审任务的能力</a:t>
            </a:r>
          </a:p>
          <a:p>
            <a:pPr marL="457200" lvl="0" indent="-457200">
              <a:lnSpc>
                <a:spcPts val="3300"/>
              </a:lnSpc>
              <a:buFont typeface="+mj-lt"/>
              <a:buAutoNum type="arabicPeriod"/>
            </a:pPr>
            <a:r>
              <a:rPr lang="zh-CN" altLang="zh-CN" sz="2000" dirty="0">
                <a:latin typeface="微软雅黑"/>
                <a:ea typeface="微软雅黑"/>
                <a:cs typeface="微软雅黑"/>
              </a:rPr>
              <a:t>具备一定的项目管理能力，能够对项目任务、资源和成本进行计划、控制和管理，在既定预算内达到可接受的质量水平</a:t>
            </a:r>
          </a:p>
          <a:p>
            <a:pPr marL="457200" lvl="0" indent="-457200">
              <a:lnSpc>
                <a:spcPts val="3300"/>
              </a:lnSpc>
              <a:buFont typeface="+mj-lt"/>
              <a:buAutoNum type="arabicPeriod"/>
            </a:pPr>
            <a:r>
              <a:rPr lang="zh-CN" altLang="zh-CN" sz="2000" dirty="0">
                <a:latin typeface="微软雅黑"/>
                <a:ea typeface="微软雅黑"/>
                <a:cs typeface="微软雅黑"/>
              </a:rPr>
              <a:t>具备良好的人际沟通、团队协作、冲突管理、组织氛围建设能力</a:t>
            </a:r>
          </a:p>
          <a:p>
            <a:pPr marL="457200" lvl="0" indent="-457200">
              <a:lnSpc>
                <a:spcPts val="3300"/>
              </a:lnSpc>
              <a:buFont typeface="+mj-lt"/>
              <a:buAutoNum type="arabicPeriod"/>
            </a:pPr>
            <a:r>
              <a:rPr lang="zh-CN" altLang="zh-CN" sz="2000" dirty="0">
                <a:latin typeface="微软雅黑"/>
                <a:ea typeface="微软雅黑"/>
                <a:cs typeface="微软雅黑"/>
              </a:rPr>
              <a:t>具备按照</a:t>
            </a:r>
            <a:r>
              <a:rPr lang="en-US" altLang="zh-CN" sz="2000" dirty="0">
                <a:latin typeface="微软雅黑"/>
                <a:ea typeface="微软雅黑"/>
                <a:cs typeface="微软雅黑"/>
              </a:rPr>
              <a:t>IPD</a:t>
            </a:r>
            <a:r>
              <a:rPr lang="zh-CN" altLang="zh-CN" sz="2000" dirty="0">
                <a:latin typeface="微软雅黑"/>
                <a:ea typeface="微软雅黑"/>
                <a:cs typeface="微软雅黑"/>
              </a:rPr>
              <a:t>流程独立开展工作的能力</a:t>
            </a:r>
          </a:p>
          <a:p>
            <a:pPr marL="457200" lvl="0" indent="-457200">
              <a:lnSpc>
                <a:spcPts val="3300"/>
              </a:lnSpc>
              <a:buFont typeface="+mj-lt"/>
              <a:buAutoNum type="arabicPeriod"/>
            </a:pPr>
            <a:r>
              <a:rPr lang="zh-CN" altLang="zh-CN" sz="2000" dirty="0">
                <a:latin typeface="微软雅黑"/>
                <a:ea typeface="微软雅黑"/>
                <a:cs typeface="微软雅黑"/>
              </a:rPr>
              <a:t>在制定客服策略方面需达到较高的技能要求</a:t>
            </a:r>
          </a:p>
          <a:p>
            <a:pPr marL="457200" lvl="0" indent="-457200">
              <a:lnSpc>
                <a:spcPts val="3300"/>
              </a:lnSpc>
              <a:buFont typeface="+mj-lt"/>
              <a:buAutoNum type="arabicPeriod"/>
            </a:pPr>
            <a:r>
              <a:rPr lang="zh-CN" altLang="zh-CN" sz="2000" dirty="0">
                <a:latin typeface="微软雅黑"/>
                <a:ea typeface="微软雅黑"/>
                <a:cs typeface="微软雅黑"/>
              </a:rPr>
              <a:t>在产品的安装、调试、测试、资金预算等方面需达到较高的技能要求</a:t>
            </a:r>
          </a:p>
          <a:p>
            <a:pPr marL="457200" lvl="0" indent="-457200">
              <a:lnSpc>
                <a:spcPts val="3300"/>
              </a:lnSpc>
              <a:buFont typeface="+mj-lt"/>
              <a:buAutoNum type="arabicPeriod"/>
            </a:pPr>
            <a:r>
              <a:rPr lang="zh-CN" altLang="zh-CN" sz="2000" dirty="0">
                <a:latin typeface="微软雅黑"/>
                <a:ea typeface="微软雅黑"/>
                <a:cs typeface="微软雅黑"/>
              </a:rPr>
              <a:t>能够对客服扩展团队的工作过程、输出与实施进行有效监控</a:t>
            </a:r>
          </a:p>
          <a:p>
            <a:pPr marL="457200" lvl="0" indent="-457200">
              <a:lnSpc>
                <a:spcPts val="3300"/>
              </a:lnSpc>
              <a:buFont typeface="+mj-lt"/>
              <a:buAutoNum type="arabicPeriod"/>
            </a:pPr>
            <a:r>
              <a:rPr lang="zh-CN" altLang="zh-CN" sz="2000" dirty="0">
                <a:latin typeface="微软雅黑"/>
                <a:ea typeface="微软雅黑"/>
                <a:cs typeface="微软雅黑"/>
              </a:rPr>
              <a:t>能对某一类产品的发展动向有深刻的认识和理解，能预测到由此对客服系统产生的影响并提出有效对策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801370">
              <a:buFont typeface="Arial" pitchFamily="34" charset="0"/>
            </a:pPr>
            <a:r>
              <a:rPr lang="zh-CN" altLang="en-US" sz="3200" kern="1200" dirty="0">
                <a:solidFill>
                  <a:srgbClr val="FFFFFF"/>
                </a:solidFill>
                <a:latin typeface="微软雅黑"/>
                <a:ea typeface="微软雅黑"/>
                <a:cs typeface="微软雅黑"/>
              </a:rPr>
              <a:t>制造代表的技能要求</a:t>
            </a:r>
          </a:p>
        </p:txBody>
      </p:sp>
      <p:sp>
        <p:nvSpPr>
          <p:cNvPr id="4" name="Rectangle 172"/>
          <p:cNvSpPr>
            <a:spLocks noChangeArrowheads="1"/>
          </p:cNvSpPr>
          <p:nvPr/>
        </p:nvSpPr>
        <p:spPr bwMode="gray">
          <a:xfrm>
            <a:off x="683568" y="979468"/>
            <a:ext cx="7992888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spAutoFit/>
          </a:bodyPr>
          <a:lstStyle/>
          <a:p>
            <a:r>
              <a:rPr lang="zh-CN" altLang="en-US" sz="2000" b="1" dirty="0">
                <a:solidFill>
                  <a:schemeClr val="tx1"/>
                </a:solidFill>
                <a:latin typeface="华文细黑" pitchFamily="2" charset="-122"/>
                <a:ea typeface="华文细黑" pitchFamily="2" charset="-122"/>
              </a:rPr>
              <a:t>      </a:t>
            </a:r>
            <a:endParaRPr lang="en-US" altLang="zh-CN" sz="1400" dirty="0">
              <a:solidFill>
                <a:schemeClr val="tx1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57308" y="914466"/>
            <a:ext cx="8381780" cy="5469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zh-CN" altLang="zh-CN" sz="2000" b="1" dirty="0">
                <a:solidFill>
                  <a:srgbClr val="800000"/>
                </a:solidFill>
                <a:latin typeface="微软雅黑"/>
                <a:ea typeface="微软雅黑"/>
                <a:cs typeface="微软雅黑"/>
              </a:rPr>
              <a:t>通用技能</a:t>
            </a:r>
            <a:endParaRPr lang="zh-CN" altLang="zh-CN" sz="2000" dirty="0">
              <a:solidFill>
                <a:srgbClr val="800000"/>
              </a:solidFill>
              <a:latin typeface="微软雅黑"/>
              <a:ea typeface="微软雅黑"/>
              <a:cs typeface="微软雅黑"/>
            </a:endParaRPr>
          </a:p>
          <a:p>
            <a:pPr marL="457200" lvl="0" indent="-457200">
              <a:lnSpc>
                <a:spcPts val="2800"/>
              </a:lnSpc>
              <a:buFont typeface="+mj-lt"/>
              <a:buAutoNum type="arabicPeriod"/>
            </a:pPr>
            <a:r>
              <a:rPr lang="zh-CN" altLang="zh-CN" sz="2000" dirty="0">
                <a:latin typeface="微软雅黑"/>
                <a:ea typeface="微软雅黑"/>
                <a:cs typeface="微软雅黑"/>
              </a:rPr>
              <a:t>具备独立承担制造领域技术评审任务的能力</a:t>
            </a:r>
          </a:p>
          <a:p>
            <a:pPr marL="457200" lvl="0" indent="-457200">
              <a:lnSpc>
                <a:spcPts val="2800"/>
              </a:lnSpc>
              <a:buFont typeface="+mj-lt"/>
              <a:buAutoNum type="arabicPeriod"/>
            </a:pPr>
            <a:r>
              <a:rPr lang="zh-CN" altLang="zh-CN" sz="2000" dirty="0">
                <a:latin typeface="微软雅黑"/>
                <a:ea typeface="微软雅黑"/>
                <a:cs typeface="微软雅黑"/>
              </a:rPr>
              <a:t>具备一定的项目管理能力，能够对项目任务、资源和成本进行计划、控制和管理，在既定预算内达到可接受的质量水平</a:t>
            </a:r>
          </a:p>
          <a:p>
            <a:pPr marL="457200" lvl="0" indent="-457200">
              <a:lnSpc>
                <a:spcPts val="2800"/>
              </a:lnSpc>
              <a:buFont typeface="+mj-lt"/>
              <a:buAutoNum type="arabicPeriod"/>
            </a:pPr>
            <a:r>
              <a:rPr lang="zh-CN" altLang="zh-CN" sz="2000" dirty="0">
                <a:latin typeface="微软雅黑"/>
                <a:ea typeface="微软雅黑"/>
                <a:cs typeface="微软雅黑"/>
              </a:rPr>
              <a:t>具备良好的人际沟通、团队协作、冲突管理、组织氛围建设能力</a:t>
            </a:r>
          </a:p>
          <a:p>
            <a:pPr marL="457200" lvl="0" indent="-457200">
              <a:lnSpc>
                <a:spcPts val="2800"/>
              </a:lnSpc>
              <a:buFont typeface="+mj-lt"/>
              <a:buAutoNum type="arabicPeriod"/>
            </a:pPr>
            <a:r>
              <a:rPr lang="zh-CN" altLang="zh-CN" sz="2000" dirty="0">
                <a:latin typeface="微软雅黑"/>
                <a:ea typeface="微软雅黑"/>
                <a:cs typeface="微软雅黑"/>
              </a:rPr>
              <a:t>具备按照</a:t>
            </a:r>
            <a:r>
              <a:rPr lang="en-US" altLang="zh-CN" sz="2000" dirty="0">
                <a:latin typeface="微软雅黑"/>
                <a:ea typeface="微软雅黑"/>
                <a:cs typeface="微软雅黑"/>
              </a:rPr>
              <a:t>IPD</a:t>
            </a:r>
            <a:r>
              <a:rPr lang="zh-CN" altLang="zh-CN" sz="2000" dirty="0">
                <a:latin typeface="微软雅黑"/>
                <a:ea typeface="微软雅黑"/>
                <a:cs typeface="微软雅黑"/>
              </a:rPr>
              <a:t>流程独立开展工作的能力</a:t>
            </a:r>
          </a:p>
          <a:p>
            <a:pPr>
              <a:lnSpc>
                <a:spcPts val="2800"/>
              </a:lnSpc>
            </a:pPr>
            <a:r>
              <a:rPr lang="zh-CN" altLang="zh-CN" sz="2000" b="1" dirty="0">
                <a:solidFill>
                  <a:srgbClr val="800000"/>
                </a:solidFill>
                <a:latin typeface="微软雅黑"/>
                <a:ea typeface="微软雅黑"/>
                <a:cs typeface="微软雅黑"/>
              </a:rPr>
              <a:t>业务技能</a:t>
            </a:r>
            <a:endParaRPr lang="zh-CN" altLang="zh-CN" sz="2000" dirty="0">
              <a:solidFill>
                <a:srgbClr val="800000"/>
              </a:solidFill>
              <a:latin typeface="微软雅黑"/>
              <a:ea typeface="微软雅黑"/>
              <a:cs typeface="微软雅黑"/>
            </a:endParaRPr>
          </a:p>
          <a:p>
            <a:pPr marL="457200" lvl="0" indent="-457200">
              <a:lnSpc>
                <a:spcPts val="2800"/>
              </a:lnSpc>
              <a:buFont typeface="+mj-lt"/>
              <a:buAutoNum type="arabicPeriod"/>
            </a:pPr>
            <a:r>
              <a:rPr lang="zh-CN" altLang="zh-CN" sz="2000" dirty="0">
                <a:latin typeface="微软雅黑"/>
                <a:ea typeface="微软雅黑"/>
                <a:cs typeface="微软雅黑"/>
              </a:rPr>
              <a:t>在可制造性设计方面需达到较高的技能要求</a:t>
            </a:r>
          </a:p>
          <a:p>
            <a:pPr marL="457200" lvl="0" indent="-457200">
              <a:lnSpc>
                <a:spcPts val="2800"/>
              </a:lnSpc>
              <a:buFont typeface="+mj-lt"/>
              <a:buAutoNum type="arabicPeriod"/>
            </a:pPr>
            <a:r>
              <a:rPr lang="zh-CN" altLang="zh-CN" sz="2000" dirty="0">
                <a:latin typeface="微软雅黑"/>
                <a:ea typeface="微软雅黑"/>
                <a:cs typeface="微软雅黑"/>
              </a:rPr>
              <a:t>在制造技术（产品试制</a:t>
            </a:r>
            <a:r>
              <a:rPr lang="en-US" altLang="zh-CN" sz="2000" dirty="0">
                <a:latin typeface="微软雅黑"/>
                <a:ea typeface="微软雅黑"/>
                <a:cs typeface="微软雅黑"/>
              </a:rPr>
              <a:t>/</a:t>
            </a:r>
            <a:r>
              <a:rPr lang="zh-CN" altLang="zh-CN" sz="2000" dirty="0">
                <a:latin typeface="微软雅黑"/>
                <a:ea typeface="微软雅黑"/>
                <a:cs typeface="微软雅黑"/>
              </a:rPr>
              <a:t>工艺控制</a:t>
            </a:r>
            <a:r>
              <a:rPr lang="en-US" altLang="zh-CN" sz="2000" dirty="0">
                <a:latin typeface="微软雅黑"/>
                <a:ea typeface="微软雅黑"/>
                <a:cs typeface="微软雅黑"/>
              </a:rPr>
              <a:t>/</a:t>
            </a:r>
            <a:r>
              <a:rPr lang="zh-CN" altLang="zh-CN" sz="2000" dirty="0">
                <a:latin typeface="微软雅黑"/>
                <a:ea typeface="微软雅黑"/>
                <a:cs typeface="微软雅黑"/>
              </a:rPr>
              <a:t>质量控制</a:t>
            </a:r>
            <a:r>
              <a:rPr lang="en-US" altLang="zh-CN" sz="2000" dirty="0">
                <a:latin typeface="微软雅黑"/>
                <a:ea typeface="微软雅黑"/>
                <a:cs typeface="微软雅黑"/>
              </a:rPr>
              <a:t>/</a:t>
            </a:r>
            <a:r>
              <a:rPr lang="zh-CN" altLang="zh-CN" sz="2000" dirty="0">
                <a:latin typeface="微软雅黑"/>
                <a:ea typeface="微软雅黑"/>
                <a:cs typeface="微软雅黑"/>
              </a:rPr>
              <a:t>效率改进</a:t>
            </a:r>
            <a:r>
              <a:rPr lang="en-US" altLang="zh-CN" sz="2000" dirty="0">
                <a:latin typeface="微软雅黑"/>
                <a:ea typeface="微软雅黑"/>
                <a:cs typeface="微软雅黑"/>
              </a:rPr>
              <a:t>/</a:t>
            </a:r>
            <a:r>
              <a:rPr lang="zh-CN" altLang="zh-CN" sz="2000" dirty="0">
                <a:latin typeface="微软雅黑"/>
                <a:ea typeface="微软雅黑"/>
                <a:cs typeface="微软雅黑"/>
              </a:rPr>
              <a:t>产品数据）方面需达到较高的技能要求</a:t>
            </a:r>
          </a:p>
          <a:p>
            <a:pPr marL="457200" lvl="0" indent="-457200">
              <a:lnSpc>
                <a:spcPts val="2800"/>
              </a:lnSpc>
              <a:buFont typeface="+mj-lt"/>
              <a:buAutoNum type="arabicPeriod"/>
            </a:pPr>
            <a:r>
              <a:rPr lang="zh-CN" altLang="zh-CN" sz="2000" dirty="0">
                <a:latin typeface="微软雅黑"/>
                <a:ea typeface="微软雅黑"/>
                <a:cs typeface="微软雅黑"/>
              </a:rPr>
              <a:t>在生产管理（生产组织</a:t>
            </a:r>
            <a:r>
              <a:rPr lang="en-US" altLang="zh-CN" sz="2000" dirty="0">
                <a:latin typeface="微软雅黑"/>
                <a:ea typeface="微软雅黑"/>
                <a:cs typeface="微软雅黑"/>
              </a:rPr>
              <a:t>/</a:t>
            </a:r>
            <a:r>
              <a:rPr lang="zh-CN" altLang="zh-CN" sz="2000" dirty="0">
                <a:latin typeface="微软雅黑"/>
                <a:ea typeface="微软雅黑"/>
                <a:cs typeface="微软雅黑"/>
              </a:rPr>
              <a:t>物流计划</a:t>
            </a:r>
            <a:r>
              <a:rPr lang="en-US" altLang="zh-CN" sz="2000" dirty="0">
                <a:latin typeface="微软雅黑"/>
                <a:ea typeface="微软雅黑"/>
                <a:cs typeface="微软雅黑"/>
              </a:rPr>
              <a:t>/</a:t>
            </a:r>
            <a:r>
              <a:rPr lang="zh-CN" altLang="zh-CN" sz="2000" dirty="0">
                <a:latin typeface="微软雅黑"/>
                <a:ea typeface="微软雅黑"/>
                <a:cs typeface="微软雅黑"/>
              </a:rPr>
              <a:t>订单履行）方面需达到较高的技能要求</a:t>
            </a:r>
          </a:p>
          <a:p>
            <a:pPr marL="457200" lvl="0" indent="-457200">
              <a:lnSpc>
                <a:spcPts val="2800"/>
              </a:lnSpc>
              <a:buFont typeface="+mj-lt"/>
              <a:buAutoNum type="arabicPeriod"/>
            </a:pPr>
            <a:r>
              <a:rPr lang="zh-CN" altLang="zh-CN" sz="2000" dirty="0">
                <a:latin typeface="微软雅黑"/>
                <a:ea typeface="微软雅黑"/>
                <a:cs typeface="微软雅黑"/>
              </a:rPr>
              <a:t>能够对制造扩展团队的工作过程与输出实施有效监控</a:t>
            </a:r>
          </a:p>
          <a:p>
            <a:pPr marL="457200" lvl="0" indent="-457200">
              <a:lnSpc>
                <a:spcPts val="2800"/>
              </a:lnSpc>
              <a:buFont typeface="+mj-lt"/>
              <a:buAutoNum type="arabicPeriod"/>
            </a:pPr>
            <a:r>
              <a:rPr lang="zh-CN" altLang="zh-CN" sz="2000" dirty="0">
                <a:latin typeface="微软雅黑"/>
                <a:ea typeface="微软雅黑"/>
                <a:cs typeface="微软雅黑"/>
              </a:rPr>
              <a:t>能对某一类产品的发展动向、路标有深刻的认识和理解，能预测到由此对制造系统产生的影响并提出有效对策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801370">
              <a:buFont typeface="Arial" pitchFamily="34" charset="0"/>
            </a:pPr>
            <a:r>
              <a:rPr lang="zh-CN" altLang="en-US" sz="3200" kern="1200" dirty="0">
                <a:solidFill>
                  <a:srgbClr val="FFFFFF"/>
                </a:solidFill>
                <a:latin typeface="微软雅黑"/>
                <a:ea typeface="微软雅黑"/>
                <a:cs typeface="微软雅黑"/>
              </a:rPr>
              <a:t>采购代表的技能要求</a:t>
            </a:r>
          </a:p>
        </p:txBody>
      </p:sp>
      <p:sp>
        <p:nvSpPr>
          <p:cNvPr id="4" name="Rectangle 172"/>
          <p:cNvSpPr>
            <a:spLocks noChangeArrowheads="1"/>
          </p:cNvSpPr>
          <p:nvPr/>
        </p:nvSpPr>
        <p:spPr bwMode="gray">
          <a:xfrm>
            <a:off x="683568" y="979468"/>
            <a:ext cx="7992888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spAutoFit/>
          </a:bodyPr>
          <a:lstStyle/>
          <a:p>
            <a:r>
              <a:rPr lang="zh-CN" altLang="en-US" sz="2000" b="1" dirty="0">
                <a:solidFill>
                  <a:schemeClr val="tx1"/>
                </a:solidFill>
                <a:latin typeface="华文细黑" pitchFamily="2" charset="-122"/>
                <a:ea typeface="华文细黑" pitchFamily="2" charset="-122"/>
              </a:rPr>
              <a:t>      </a:t>
            </a:r>
            <a:endParaRPr lang="en-US" altLang="zh-CN" sz="1400" dirty="0">
              <a:solidFill>
                <a:schemeClr val="tx1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90814" y="1295456"/>
            <a:ext cx="7848274" cy="4262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ts val="4100"/>
              </a:lnSpc>
              <a:buFont typeface="+mj-lt"/>
              <a:buAutoNum type="arabicPeriod"/>
            </a:pPr>
            <a:r>
              <a:rPr lang="zh-CN" altLang="zh-CN" sz="2000" dirty="0">
                <a:latin typeface="微软雅黑"/>
                <a:ea typeface="微软雅黑"/>
                <a:cs typeface="微软雅黑"/>
              </a:rPr>
              <a:t>具备一定的采购专业知识</a:t>
            </a:r>
          </a:p>
          <a:p>
            <a:pPr marL="457200" lvl="0" indent="-457200">
              <a:lnSpc>
                <a:spcPts val="4100"/>
              </a:lnSpc>
              <a:buFont typeface="+mj-lt"/>
              <a:buAutoNum type="arabicPeriod"/>
            </a:pPr>
            <a:r>
              <a:rPr lang="zh-CN" altLang="zh-CN" sz="2000" dirty="0">
                <a:latin typeface="微软雅黑"/>
                <a:ea typeface="微软雅黑"/>
                <a:cs typeface="微软雅黑"/>
              </a:rPr>
              <a:t>对本公司采购流程相当熟悉</a:t>
            </a:r>
          </a:p>
          <a:p>
            <a:pPr marL="457200" lvl="0" indent="-457200">
              <a:lnSpc>
                <a:spcPts val="4100"/>
              </a:lnSpc>
              <a:buFont typeface="+mj-lt"/>
              <a:buAutoNum type="arabicPeriod"/>
            </a:pPr>
            <a:r>
              <a:rPr lang="zh-CN" altLang="zh-CN" sz="2000" dirty="0">
                <a:latin typeface="微软雅黑"/>
                <a:ea typeface="微软雅黑"/>
                <a:cs typeface="微软雅黑"/>
              </a:rPr>
              <a:t>有供应商开发经验，具备商务谈判能力</a:t>
            </a:r>
          </a:p>
          <a:p>
            <a:pPr marL="457200" lvl="0" indent="-457200">
              <a:lnSpc>
                <a:spcPts val="4100"/>
              </a:lnSpc>
              <a:buFont typeface="+mj-lt"/>
              <a:buAutoNum type="arabicPeriod"/>
            </a:pPr>
            <a:r>
              <a:rPr lang="zh-CN" altLang="zh-CN" sz="2000" dirty="0">
                <a:latin typeface="微软雅黑"/>
                <a:ea typeface="微软雅黑"/>
                <a:cs typeface="微软雅黑"/>
              </a:rPr>
              <a:t>有一定的财务成本知识</a:t>
            </a:r>
          </a:p>
          <a:p>
            <a:pPr marL="457200" lvl="0" indent="-457200">
              <a:lnSpc>
                <a:spcPts val="4100"/>
              </a:lnSpc>
              <a:buFont typeface="+mj-lt"/>
              <a:buAutoNum type="arabicPeriod"/>
            </a:pPr>
            <a:r>
              <a:rPr lang="zh-CN" altLang="zh-CN" sz="2000" dirty="0">
                <a:latin typeface="微软雅黑"/>
                <a:ea typeface="微软雅黑"/>
                <a:cs typeface="微软雅黑"/>
              </a:rPr>
              <a:t>具备成本分析能力</a:t>
            </a:r>
          </a:p>
          <a:p>
            <a:pPr marL="457200" lvl="0" indent="-457200">
              <a:lnSpc>
                <a:spcPts val="4100"/>
              </a:lnSpc>
              <a:buFont typeface="+mj-lt"/>
              <a:buAutoNum type="arabicPeriod"/>
            </a:pPr>
            <a:r>
              <a:rPr lang="zh-CN" altLang="zh-CN" sz="2000" dirty="0">
                <a:latin typeface="微软雅黑"/>
                <a:ea typeface="微软雅黑"/>
                <a:cs typeface="微软雅黑"/>
              </a:rPr>
              <a:t>具备一定的法律知识</a:t>
            </a:r>
          </a:p>
          <a:p>
            <a:pPr marL="457200" lvl="0" indent="-457200">
              <a:lnSpc>
                <a:spcPts val="4100"/>
              </a:lnSpc>
              <a:buFont typeface="+mj-lt"/>
              <a:buAutoNum type="arabicPeriod"/>
            </a:pPr>
            <a:r>
              <a:rPr lang="zh-CN" altLang="zh-CN" sz="2000" dirty="0">
                <a:latin typeface="微软雅黑"/>
                <a:ea typeface="微软雅黑"/>
                <a:cs typeface="微软雅黑"/>
              </a:rPr>
              <a:t>具有市场前瞻性</a:t>
            </a:r>
          </a:p>
          <a:p>
            <a:pPr marL="457200" lvl="0" indent="-457200">
              <a:lnSpc>
                <a:spcPts val="4100"/>
              </a:lnSpc>
              <a:buFont typeface="+mj-lt"/>
              <a:buAutoNum type="arabicPeriod"/>
            </a:pPr>
            <a:r>
              <a:rPr lang="zh-CN" altLang="zh-CN" sz="2000" dirty="0">
                <a:latin typeface="微软雅黑"/>
                <a:ea typeface="微软雅黑"/>
                <a:cs typeface="微软雅黑"/>
              </a:rPr>
              <a:t>具备一定的沟通和管理能力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algn="l"/>
            <a:r>
              <a:rPr lang="zh-CN" altLang="en-US" sz="3200" dirty="0">
                <a:latin typeface="微软雅黑"/>
                <a:ea typeface="微软雅黑"/>
                <a:cs typeface="微软雅黑"/>
              </a:rPr>
              <a:t>明确</a:t>
            </a:r>
            <a:r>
              <a:rPr lang="en-US" altLang="zh-CN" sz="3200" dirty="0">
                <a:solidFill>
                  <a:schemeClr val="bg1"/>
                </a:solidFill>
                <a:latin typeface="微软雅黑"/>
                <a:ea typeface="微软雅黑"/>
                <a:cs typeface="微软雅黑"/>
              </a:rPr>
              <a:t>PDT</a:t>
            </a:r>
            <a:r>
              <a:rPr lang="zh-CN" altLang="en-US" sz="3200" dirty="0">
                <a:solidFill>
                  <a:schemeClr val="bg1"/>
                </a:solidFill>
                <a:latin typeface="微软雅黑"/>
                <a:ea typeface="微软雅黑"/>
                <a:cs typeface="微软雅黑"/>
              </a:rPr>
              <a:t>职责</a:t>
            </a:r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lnSpc>
                <a:spcPts val="2760"/>
              </a:lnSpc>
              <a:buFont typeface="Wingdings" pitchFamily="2" charset="2"/>
              <a:buNone/>
              <a:defRPr/>
            </a:pPr>
            <a:r>
              <a:rPr lang="en-US" altLang="zh-CN" b="1" dirty="0">
                <a:solidFill>
                  <a:schemeClr val="tx1"/>
                </a:solidFill>
                <a:latin typeface="+mn-ea"/>
              </a:rPr>
              <a:t>	</a:t>
            </a:r>
            <a:r>
              <a:rPr lang="en-US" altLang="zh-CN" sz="1800" b="1" dirty="0">
                <a:solidFill>
                  <a:srgbClr val="800000"/>
                </a:solidFill>
                <a:latin typeface="微软雅黑"/>
                <a:ea typeface="微软雅黑"/>
                <a:cs typeface="微软雅黑"/>
              </a:rPr>
              <a:t>PDT</a:t>
            </a:r>
            <a:r>
              <a:rPr lang="zh-CN" altLang="zh-CN" sz="1800" b="1" dirty="0">
                <a:solidFill>
                  <a:srgbClr val="800000"/>
                </a:solidFill>
                <a:latin typeface="微软雅黑"/>
                <a:ea typeface="微软雅黑"/>
                <a:cs typeface="微软雅黑"/>
              </a:rPr>
              <a:t>是一个跨功能部门的产品开发团队，负责对产品开发的整个过程，从立项，产品开发，将产品推向市场的管理。</a:t>
            </a:r>
            <a:r>
              <a:rPr lang="en-US" altLang="zh-CN" sz="1800" b="1" dirty="0">
                <a:solidFill>
                  <a:srgbClr val="800000"/>
                </a:solidFill>
                <a:latin typeface="微软雅黑"/>
                <a:ea typeface="微软雅黑"/>
                <a:cs typeface="微软雅黑"/>
              </a:rPr>
              <a:t>PDT</a:t>
            </a:r>
            <a:r>
              <a:rPr lang="zh-CN" altLang="zh-CN" sz="1800" b="1" dirty="0">
                <a:solidFill>
                  <a:srgbClr val="800000"/>
                </a:solidFill>
                <a:latin typeface="微软雅黑"/>
                <a:ea typeface="微软雅黑"/>
                <a:cs typeface="微软雅黑"/>
              </a:rPr>
              <a:t>的主要目标是根据产品线</a:t>
            </a:r>
            <a:r>
              <a:rPr lang="en-US" altLang="zh-CN" sz="1800" b="1" dirty="0">
                <a:solidFill>
                  <a:srgbClr val="800000"/>
                </a:solidFill>
                <a:latin typeface="微软雅黑"/>
                <a:ea typeface="微软雅黑"/>
                <a:cs typeface="微软雅黑"/>
              </a:rPr>
              <a:t>IPMT</a:t>
            </a:r>
            <a:r>
              <a:rPr lang="zh-CN" altLang="zh-CN" sz="1800" b="1" dirty="0">
                <a:solidFill>
                  <a:srgbClr val="800000"/>
                </a:solidFill>
                <a:latin typeface="微软雅黑"/>
                <a:ea typeface="微软雅黑"/>
                <a:cs typeface="微软雅黑"/>
              </a:rPr>
              <a:t>项目任务书中的要求，保证产品包在财务和市场上取得成功。</a:t>
            </a:r>
            <a:endParaRPr lang="en-US" altLang="zh-CN" sz="1800" b="1" dirty="0">
              <a:solidFill>
                <a:srgbClr val="800000"/>
              </a:solidFill>
              <a:latin typeface="微软雅黑"/>
              <a:ea typeface="微软雅黑"/>
              <a:cs typeface="微软雅黑"/>
            </a:endParaRPr>
          </a:p>
          <a:p>
            <a:pPr>
              <a:buFont typeface="Wingdings" pitchFamily="2" charset="2"/>
              <a:buNone/>
              <a:defRPr/>
            </a:pPr>
            <a:endParaRPr lang="zh-CN" altLang="zh-CN" sz="1500" b="1" dirty="0">
              <a:solidFill>
                <a:schemeClr val="tx1"/>
              </a:solidFill>
              <a:latin typeface="微软雅黑"/>
              <a:ea typeface="微软雅黑"/>
              <a:cs typeface="微软雅黑"/>
            </a:endParaRPr>
          </a:p>
          <a:p>
            <a:pPr marL="457200" indent="-457200">
              <a:lnSpc>
                <a:spcPts val="3000"/>
              </a:lnSpc>
              <a:buFont typeface="+mj-lt"/>
              <a:buAutoNum type="arabicPeriod"/>
            </a:pPr>
            <a:r>
              <a:rPr lang="zh-CN" altLang="en-US" sz="1800" dirty="0">
                <a:latin typeface="微软雅黑"/>
                <a:ea typeface="微软雅黑"/>
                <a:cs typeface="微软雅黑"/>
              </a:rPr>
              <a:t>对产品的整体成功（客户满意、利润）负责，包括产品开发（质量、成本、进度、特性）和按时保质的整体交付（产品、资料）。</a:t>
            </a:r>
            <a:endParaRPr lang="en-US" altLang="zh-CN" sz="1800" dirty="0">
              <a:latin typeface="微软雅黑"/>
              <a:ea typeface="微软雅黑"/>
              <a:cs typeface="微软雅黑"/>
            </a:endParaRPr>
          </a:p>
          <a:p>
            <a:pPr marL="457200" indent="-457200">
              <a:lnSpc>
                <a:spcPts val="3000"/>
              </a:lnSpc>
              <a:buFont typeface="+mj-lt"/>
              <a:buAutoNum type="arabicPeriod"/>
            </a:pPr>
            <a:r>
              <a:rPr lang="zh-CN" altLang="en-US" sz="1800" dirty="0">
                <a:latin typeface="微软雅黑"/>
                <a:ea typeface="微软雅黑"/>
                <a:cs typeface="微软雅黑"/>
              </a:rPr>
              <a:t>执行</a:t>
            </a:r>
            <a:r>
              <a:rPr lang="en-US" altLang="zh-CN" sz="1800" dirty="0">
                <a:latin typeface="微软雅黑"/>
                <a:ea typeface="微软雅黑"/>
                <a:cs typeface="微软雅黑"/>
              </a:rPr>
              <a:t>PDCP</a:t>
            </a:r>
            <a:r>
              <a:rPr lang="zh-CN" altLang="en-US" sz="1800" dirty="0">
                <a:latin typeface="微软雅黑"/>
                <a:ea typeface="微软雅黑"/>
                <a:cs typeface="微软雅黑"/>
              </a:rPr>
              <a:t>签发的合同，履行承诺达成的项目目标。</a:t>
            </a:r>
            <a:endParaRPr lang="en-US" altLang="zh-CN" sz="1800" dirty="0">
              <a:latin typeface="微软雅黑"/>
              <a:ea typeface="微软雅黑"/>
              <a:cs typeface="微软雅黑"/>
            </a:endParaRPr>
          </a:p>
          <a:p>
            <a:pPr marL="457200" indent="-457200">
              <a:lnSpc>
                <a:spcPts val="3000"/>
              </a:lnSpc>
              <a:buFont typeface="+mj-lt"/>
              <a:buAutoNum type="arabicPeriod"/>
            </a:pPr>
            <a:r>
              <a:rPr lang="zh-CN" altLang="en-US" sz="1800" dirty="0">
                <a:latin typeface="微软雅黑"/>
                <a:ea typeface="微软雅黑"/>
                <a:cs typeface="微软雅黑"/>
              </a:rPr>
              <a:t>管理和执行产品开发流程中各种不同的业务和技术要素，及时做出决策，按时保质按合同完成各阶段活动和交付件，需要时主动从功能部门管理层和</a:t>
            </a:r>
            <a:r>
              <a:rPr lang="en-US" altLang="zh-CN" sz="1800" dirty="0">
                <a:latin typeface="微软雅黑"/>
                <a:ea typeface="微软雅黑"/>
                <a:cs typeface="微软雅黑"/>
              </a:rPr>
              <a:t>IPMT</a:t>
            </a:r>
            <a:r>
              <a:rPr lang="zh-CN" altLang="en-US" sz="1800" dirty="0">
                <a:latin typeface="微软雅黑"/>
                <a:ea typeface="微软雅黑"/>
                <a:cs typeface="微软雅黑"/>
              </a:rPr>
              <a:t>下寻求帮助。</a:t>
            </a:r>
            <a:endParaRPr lang="en-US" altLang="zh-CN" sz="1800" dirty="0">
              <a:latin typeface="微软雅黑"/>
              <a:ea typeface="微软雅黑"/>
              <a:cs typeface="微软雅黑"/>
            </a:endParaRPr>
          </a:p>
          <a:p>
            <a:pPr marL="457200" indent="-457200">
              <a:lnSpc>
                <a:spcPts val="3000"/>
              </a:lnSpc>
              <a:buFont typeface="+mj-lt"/>
              <a:buAutoNum type="arabicPeriod"/>
            </a:pPr>
            <a:r>
              <a:rPr lang="zh-CN" altLang="en-US" sz="1800" dirty="0">
                <a:latin typeface="微软雅黑"/>
                <a:ea typeface="微软雅黑"/>
                <a:cs typeface="微软雅黑"/>
              </a:rPr>
              <a:t>定期在</a:t>
            </a:r>
            <a:r>
              <a:rPr lang="en-US" altLang="zh-CN" sz="1800" dirty="0">
                <a:latin typeface="微软雅黑"/>
                <a:ea typeface="微软雅黑"/>
                <a:cs typeface="微软雅黑"/>
              </a:rPr>
              <a:t>IPMT</a:t>
            </a:r>
            <a:r>
              <a:rPr lang="zh-CN" altLang="en-US" sz="1800" dirty="0">
                <a:latin typeface="微软雅黑"/>
                <a:ea typeface="微软雅黑"/>
                <a:cs typeface="微软雅黑"/>
              </a:rPr>
              <a:t>和功能部门会上汇报进展，或定期提交书面报告。</a:t>
            </a:r>
            <a:endParaRPr lang="en-US" altLang="zh-CN" sz="1800" dirty="0">
              <a:latin typeface="微软雅黑"/>
              <a:ea typeface="微软雅黑"/>
              <a:cs typeface="微软雅黑"/>
            </a:endParaRPr>
          </a:p>
          <a:p>
            <a:pPr marL="457200" indent="-457200">
              <a:lnSpc>
                <a:spcPts val="3000"/>
              </a:lnSpc>
              <a:buFont typeface="+mj-lt"/>
              <a:buAutoNum type="arabicPeriod"/>
            </a:pPr>
            <a:r>
              <a:rPr lang="zh-CN" altLang="en-US" sz="1800" dirty="0">
                <a:latin typeface="微软雅黑"/>
                <a:ea typeface="微软雅黑"/>
                <a:cs typeface="微软雅黑"/>
              </a:rPr>
              <a:t>对负责的产品承担生命周期管理职责，使产品利润和客户满意度达到最佳。</a:t>
            </a:r>
            <a:endParaRPr lang="en-US" altLang="zh-CN" sz="1800" dirty="0">
              <a:latin typeface="微软雅黑"/>
              <a:ea typeface="微软雅黑"/>
              <a:cs typeface="微软雅黑"/>
            </a:endParaRPr>
          </a:p>
        </p:txBody>
      </p:sp>
    </p:spTree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801370">
              <a:buFont typeface="Arial" pitchFamily="34" charset="0"/>
            </a:pPr>
            <a:r>
              <a:rPr lang="en-US" altLang="en-US" sz="3200" kern="1200" dirty="0">
                <a:solidFill>
                  <a:srgbClr val="FFFFFF"/>
                </a:solidFill>
                <a:latin typeface="微软雅黑"/>
                <a:ea typeface="微软雅黑"/>
                <a:cs typeface="微软雅黑"/>
              </a:rPr>
              <a:t>质量</a:t>
            </a:r>
            <a:r>
              <a:rPr lang="zh-CN" altLang="en-US" sz="3200" kern="1200" dirty="0">
                <a:solidFill>
                  <a:srgbClr val="FFFFFF"/>
                </a:solidFill>
                <a:latin typeface="微软雅黑"/>
                <a:ea typeface="微软雅黑"/>
                <a:cs typeface="微软雅黑"/>
              </a:rPr>
              <a:t>代表的技能要求</a:t>
            </a:r>
          </a:p>
        </p:txBody>
      </p:sp>
      <p:sp>
        <p:nvSpPr>
          <p:cNvPr id="4" name="Rectangle 172"/>
          <p:cNvSpPr>
            <a:spLocks noChangeArrowheads="1"/>
          </p:cNvSpPr>
          <p:nvPr/>
        </p:nvSpPr>
        <p:spPr bwMode="gray">
          <a:xfrm>
            <a:off x="683568" y="979468"/>
            <a:ext cx="7992888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spAutoFit/>
          </a:bodyPr>
          <a:lstStyle/>
          <a:p>
            <a:r>
              <a:rPr lang="zh-CN" altLang="en-US" sz="2000" b="1" dirty="0">
                <a:solidFill>
                  <a:schemeClr val="tx1"/>
                </a:solidFill>
                <a:latin typeface="华文细黑" pitchFamily="2" charset="-122"/>
                <a:ea typeface="华文细黑" pitchFamily="2" charset="-122"/>
              </a:rPr>
              <a:t>      </a:t>
            </a:r>
            <a:endParaRPr lang="en-US" altLang="zh-CN" sz="1400" dirty="0">
              <a:solidFill>
                <a:schemeClr val="tx1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57308" y="914466"/>
            <a:ext cx="8686692" cy="5288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900"/>
              </a:lnSpc>
            </a:pPr>
            <a:r>
              <a:rPr lang="zh-CN" altLang="zh-CN" sz="2000" b="1" dirty="0">
                <a:solidFill>
                  <a:srgbClr val="800000"/>
                </a:solidFill>
                <a:latin typeface="微软雅黑"/>
                <a:ea typeface="微软雅黑"/>
                <a:cs typeface="微软雅黑"/>
              </a:rPr>
              <a:t>通用技能</a:t>
            </a:r>
            <a:endParaRPr lang="zh-CN" altLang="zh-CN" sz="2000" dirty="0">
              <a:solidFill>
                <a:srgbClr val="800000"/>
              </a:solidFill>
              <a:latin typeface="微软雅黑"/>
              <a:ea typeface="微软雅黑"/>
              <a:cs typeface="微软雅黑"/>
            </a:endParaRPr>
          </a:p>
          <a:p>
            <a:pPr marL="457200" lvl="0" indent="-457200">
              <a:lnSpc>
                <a:spcPts val="2900"/>
              </a:lnSpc>
              <a:buFont typeface="+mj-lt"/>
              <a:buAutoNum type="arabicPeriod"/>
            </a:pPr>
            <a:r>
              <a:rPr lang="zh-CN" altLang="zh-CN" sz="2000" dirty="0">
                <a:latin typeface="微软雅黑"/>
                <a:ea typeface="微软雅黑"/>
                <a:cs typeface="微软雅黑"/>
              </a:rPr>
              <a:t>具备独立承担产品生命周期中</a:t>
            </a:r>
            <a:r>
              <a:rPr lang="en-US" altLang="zh-CN" sz="2000" dirty="0">
                <a:latin typeface="微软雅黑"/>
                <a:ea typeface="微软雅黑"/>
                <a:cs typeface="微软雅黑"/>
              </a:rPr>
              <a:t>QA</a:t>
            </a:r>
            <a:r>
              <a:rPr lang="zh-CN" altLang="zh-CN" sz="2000" dirty="0">
                <a:latin typeface="微软雅黑"/>
                <a:ea typeface="微软雅黑"/>
                <a:cs typeface="微软雅黑"/>
              </a:rPr>
              <a:t>活动的指导、管理和审核任务的能力</a:t>
            </a:r>
          </a:p>
          <a:p>
            <a:pPr marL="457200" lvl="0" indent="-457200">
              <a:lnSpc>
                <a:spcPts val="2900"/>
              </a:lnSpc>
              <a:buFont typeface="+mj-lt"/>
              <a:buAutoNum type="arabicPeriod"/>
            </a:pPr>
            <a:r>
              <a:rPr lang="zh-CN" altLang="zh-CN" sz="2000" dirty="0">
                <a:latin typeface="微软雅黑"/>
                <a:ea typeface="微软雅黑"/>
                <a:cs typeface="微软雅黑"/>
              </a:rPr>
              <a:t>具备一定的项目管理能力，能够从项目质量、进度和成本三者平衡的角度进行策划、控制和管理</a:t>
            </a:r>
            <a:r>
              <a:rPr lang="en-US" altLang="zh-CN" sz="2000" dirty="0">
                <a:latin typeface="微软雅黑"/>
                <a:ea typeface="微软雅黑"/>
                <a:cs typeface="微软雅黑"/>
              </a:rPr>
              <a:t>QA</a:t>
            </a:r>
            <a:r>
              <a:rPr lang="zh-CN" altLang="zh-CN" sz="2000" dirty="0">
                <a:latin typeface="微软雅黑"/>
                <a:ea typeface="微软雅黑"/>
                <a:cs typeface="微软雅黑"/>
              </a:rPr>
              <a:t>活动，在既定预算内达到可接受的质量水平</a:t>
            </a:r>
          </a:p>
          <a:p>
            <a:pPr marL="457200" lvl="0" indent="-457200">
              <a:lnSpc>
                <a:spcPts val="2900"/>
              </a:lnSpc>
              <a:buFont typeface="+mj-lt"/>
              <a:buAutoNum type="arabicPeriod"/>
            </a:pPr>
            <a:r>
              <a:rPr lang="zh-CN" altLang="zh-CN" sz="2000" dirty="0">
                <a:latin typeface="微软雅黑"/>
                <a:ea typeface="微软雅黑"/>
                <a:cs typeface="微软雅黑"/>
              </a:rPr>
              <a:t>具备良好的人际沟通、团队协作、冲突管理、组织氛围建设能力</a:t>
            </a:r>
          </a:p>
          <a:p>
            <a:pPr marL="457200" lvl="0" indent="-457200">
              <a:lnSpc>
                <a:spcPts val="2900"/>
              </a:lnSpc>
              <a:buFont typeface="+mj-lt"/>
              <a:buAutoNum type="arabicPeriod"/>
            </a:pPr>
            <a:r>
              <a:rPr lang="zh-CN" altLang="zh-CN" sz="2000" dirty="0">
                <a:latin typeface="微软雅黑"/>
                <a:ea typeface="微软雅黑"/>
                <a:cs typeface="微软雅黑"/>
              </a:rPr>
              <a:t>具备按照</a:t>
            </a:r>
            <a:r>
              <a:rPr lang="en-US" altLang="zh-CN" sz="2000" dirty="0">
                <a:latin typeface="微软雅黑"/>
                <a:ea typeface="微软雅黑"/>
                <a:cs typeface="微软雅黑"/>
              </a:rPr>
              <a:t>IPD</a:t>
            </a:r>
            <a:r>
              <a:rPr lang="zh-CN" altLang="zh-CN" sz="2000" dirty="0">
                <a:latin typeface="微软雅黑"/>
                <a:ea typeface="微软雅黑"/>
                <a:cs typeface="微软雅黑"/>
              </a:rPr>
              <a:t>流程独立开展工作的能力</a:t>
            </a:r>
          </a:p>
          <a:p>
            <a:pPr>
              <a:lnSpc>
                <a:spcPts val="2900"/>
              </a:lnSpc>
            </a:pPr>
            <a:r>
              <a:rPr lang="zh-CN" altLang="zh-CN" sz="2000" b="1" dirty="0">
                <a:solidFill>
                  <a:srgbClr val="800000"/>
                </a:solidFill>
                <a:latin typeface="微软雅黑"/>
                <a:ea typeface="微软雅黑"/>
                <a:cs typeface="微软雅黑"/>
              </a:rPr>
              <a:t>业务技能</a:t>
            </a:r>
            <a:endParaRPr lang="zh-CN" altLang="zh-CN" sz="2000" dirty="0">
              <a:solidFill>
                <a:srgbClr val="800000"/>
              </a:solidFill>
              <a:latin typeface="微软雅黑"/>
              <a:ea typeface="微软雅黑"/>
              <a:cs typeface="微软雅黑"/>
            </a:endParaRPr>
          </a:p>
          <a:p>
            <a:pPr marL="457200" lvl="0" indent="-457200">
              <a:lnSpc>
                <a:spcPts val="2900"/>
              </a:lnSpc>
              <a:buFont typeface="+mj-lt"/>
              <a:buAutoNum type="arabicPeriod"/>
            </a:pPr>
            <a:r>
              <a:rPr lang="zh-CN" altLang="zh-CN" sz="2000" dirty="0">
                <a:latin typeface="微软雅黑"/>
                <a:ea typeface="微软雅黑"/>
                <a:cs typeface="微软雅黑"/>
              </a:rPr>
              <a:t>在产品质量管理或质量保证策划、审核工作的具备较高技能</a:t>
            </a:r>
          </a:p>
          <a:p>
            <a:pPr marL="457200" lvl="0" indent="-457200">
              <a:lnSpc>
                <a:spcPts val="2900"/>
              </a:lnSpc>
              <a:buFont typeface="+mj-lt"/>
              <a:buAutoNum type="arabicPeriod"/>
            </a:pPr>
            <a:r>
              <a:rPr lang="zh-CN" altLang="zh-CN" sz="2000" dirty="0">
                <a:latin typeface="微软雅黑"/>
                <a:ea typeface="微软雅黑"/>
                <a:cs typeface="微软雅黑"/>
              </a:rPr>
              <a:t>具备产品流程质量问题早期发现的能力</a:t>
            </a:r>
          </a:p>
          <a:p>
            <a:pPr marL="457200" lvl="0" indent="-457200">
              <a:lnSpc>
                <a:spcPts val="2900"/>
              </a:lnSpc>
              <a:buFont typeface="+mj-lt"/>
              <a:buAutoNum type="arabicPeriod"/>
            </a:pPr>
            <a:r>
              <a:rPr lang="zh-CN" altLang="zh-CN" sz="2000" dirty="0">
                <a:latin typeface="微软雅黑"/>
                <a:ea typeface="微软雅黑"/>
                <a:cs typeface="微软雅黑"/>
              </a:rPr>
              <a:t>具有较强的分析和处理质量问题的能力</a:t>
            </a:r>
          </a:p>
          <a:p>
            <a:pPr marL="457200" lvl="0" indent="-457200">
              <a:lnSpc>
                <a:spcPts val="2900"/>
              </a:lnSpc>
              <a:buFont typeface="+mj-lt"/>
              <a:buAutoNum type="arabicPeriod"/>
            </a:pPr>
            <a:r>
              <a:rPr lang="zh-CN" altLang="zh-CN" sz="2000" dirty="0">
                <a:latin typeface="微软雅黑"/>
                <a:ea typeface="微软雅黑"/>
                <a:cs typeface="微软雅黑"/>
              </a:rPr>
              <a:t>能够对</a:t>
            </a:r>
            <a:r>
              <a:rPr lang="en-US" altLang="zh-CN" sz="2000" dirty="0">
                <a:latin typeface="微软雅黑"/>
                <a:ea typeface="微软雅黑"/>
                <a:cs typeface="微软雅黑"/>
              </a:rPr>
              <a:t>QA</a:t>
            </a:r>
            <a:r>
              <a:rPr lang="zh-CN" altLang="zh-CN" sz="2000" dirty="0">
                <a:latin typeface="微软雅黑"/>
                <a:ea typeface="微软雅黑"/>
                <a:cs typeface="微软雅黑"/>
              </a:rPr>
              <a:t>团队的工作过程与输出实施有效监控</a:t>
            </a:r>
          </a:p>
          <a:p>
            <a:pPr marL="457200" lvl="0" indent="-457200">
              <a:lnSpc>
                <a:spcPts val="2900"/>
              </a:lnSpc>
              <a:buFont typeface="+mj-lt"/>
              <a:buAutoNum type="arabicPeriod"/>
            </a:pPr>
            <a:r>
              <a:rPr lang="zh-CN" altLang="zh-CN" sz="2000" dirty="0">
                <a:latin typeface="微软雅黑"/>
                <a:ea typeface="微软雅黑"/>
                <a:cs typeface="微软雅黑"/>
              </a:rPr>
              <a:t>能对某一类产品质量管理的发展动向有深刻的认识和理解，能预测到由此对质量管理体系产生的影响并提出有效对策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sz="3200" dirty="0">
                <a:latin typeface="微软雅黑"/>
                <a:ea typeface="微软雅黑"/>
                <a:cs typeface="微软雅黑"/>
              </a:rPr>
              <a:t>PDT</a:t>
            </a:r>
            <a:r>
              <a:rPr lang="zh-CN" altLang="en-US" sz="3200" dirty="0">
                <a:latin typeface="微软雅黑"/>
                <a:ea typeface="微软雅黑"/>
                <a:cs typeface="微软雅黑"/>
              </a:rPr>
              <a:t>核心组成员培养 </a:t>
            </a:r>
            <a:endParaRPr kumimoji="1" lang="zh-CN" altLang="en-US" sz="3200" dirty="0">
              <a:latin typeface="微软雅黑"/>
              <a:ea typeface="微软雅黑"/>
              <a:cs typeface="微软雅黑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460"/>
              </a:lnSpc>
            </a:pPr>
            <a:r>
              <a:rPr lang="en-US" altLang="zh-CN" sz="1800" dirty="0">
                <a:latin typeface="微软雅黑"/>
                <a:ea typeface="微软雅黑"/>
                <a:cs typeface="微软雅黑"/>
              </a:rPr>
              <a:t>PDT</a:t>
            </a:r>
            <a:r>
              <a:rPr lang="zh-CN" altLang="en-US" sz="1800" dirty="0">
                <a:latin typeface="微软雅黑"/>
                <a:ea typeface="微软雅黑"/>
                <a:cs typeface="微软雅黑"/>
              </a:rPr>
              <a:t>经理管理部门负责定期搜集</a:t>
            </a:r>
            <a:r>
              <a:rPr lang="en-US" altLang="zh-CN" sz="1800" dirty="0">
                <a:latin typeface="微软雅黑"/>
                <a:ea typeface="微软雅黑"/>
                <a:cs typeface="微软雅黑"/>
              </a:rPr>
              <a:t>PDT</a:t>
            </a:r>
            <a:r>
              <a:rPr lang="zh-CN" altLang="en-US" sz="1800" dirty="0">
                <a:latin typeface="微软雅黑"/>
                <a:ea typeface="微软雅黑"/>
                <a:cs typeface="微软雅黑"/>
              </a:rPr>
              <a:t>核心组成员任职信息，形成</a:t>
            </a:r>
            <a:r>
              <a:rPr lang="en-US" altLang="zh-CN" sz="1800" dirty="0">
                <a:latin typeface="微软雅黑"/>
                <a:ea typeface="微软雅黑"/>
                <a:cs typeface="微软雅黑"/>
              </a:rPr>
              <a:t>PDT</a:t>
            </a:r>
            <a:r>
              <a:rPr lang="zh-CN" altLang="en-US" sz="1800" dirty="0">
                <a:latin typeface="微软雅黑"/>
                <a:ea typeface="微软雅黑"/>
                <a:cs typeface="微软雅黑"/>
              </a:rPr>
              <a:t>核心组成员</a:t>
            </a:r>
            <a:r>
              <a:rPr lang="en-US" altLang="zh-CN" sz="1800" dirty="0">
                <a:latin typeface="微软雅黑"/>
                <a:ea typeface="微软雅黑"/>
                <a:cs typeface="微软雅黑"/>
              </a:rPr>
              <a:t>(</a:t>
            </a:r>
            <a:r>
              <a:rPr lang="zh-CN" altLang="en-US" sz="1800" dirty="0">
                <a:latin typeface="微软雅黑"/>
                <a:ea typeface="微软雅黑"/>
                <a:cs typeface="微软雅黑"/>
              </a:rPr>
              <a:t>包括</a:t>
            </a:r>
            <a:r>
              <a:rPr lang="en-US" altLang="zh-CN" sz="1800" dirty="0">
                <a:latin typeface="微软雅黑"/>
                <a:ea typeface="微软雅黑"/>
                <a:cs typeface="微软雅黑"/>
              </a:rPr>
              <a:t>PDT</a:t>
            </a:r>
            <a:r>
              <a:rPr lang="zh-CN" altLang="en-US" sz="1800" dirty="0">
                <a:latin typeface="微软雅黑"/>
                <a:ea typeface="微软雅黑"/>
                <a:cs typeface="微软雅黑"/>
              </a:rPr>
              <a:t>经理</a:t>
            </a:r>
            <a:r>
              <a:rPr lang="en-US" altLang="zh-CN" sz="1800" dirty="0">
                <a:latin typeface="微软雅黑"/>
                <a:ea typeface="微软雅黑"/>
                <a:cs typeface="微软雅黑"/>
              </a:rPr>
              <a:t>)</a:t>
            </a:r>
            <a:r>
              <a:rPr lang="zh-CN" altLang="en-US" sz="1800" dirty="0">
                <a:latin typeface="微软雅黑"/>
                <a:ea typeface="微软雅黑"/>
                <a:cs typeface="微软雅黑"/>
              </a:rPr>
              <a:t>任职状况报告，定期提交至</a:t>
            </a:r>
            <a:r>
              <a:rPr lang="en-US" altLang="zh-CN" sz="1800" dirty="0">
                <a:latin typeface="微软雅黑"/>
                <a:ea typeface="微软雅黑"/>
                <a:cs typeface="微软雅黑"/>
              </a:rPr>
              <a:t>IPMT,</a:t>
            </a:r>
            <a:r>
              <a:rPr lang="zh-CN" altLang="en-US" sz="1800" dirty="0">
                <a:latin typeface="微软雅黑"/>
                <a:ea typeface="微软雅黑"/>
                <a:cs typeface="微软雅黑"/>
              </a:rPr>
              <a:t>并知会相关干部部</a:t>
            </a:r>
            <a:r>
              <a:rPr lang="en-US" altLang="zh-CN" sz="1800" dirty="0">
                <a:latin typeface="微软雅黑"/>
                <a:ea typeface="微软雅黑"/>
                <a:cs typeface="微软雅黑"/>
              </a:rPr>
              <a:t>(</a:t>
            </a:r>
            <a:r>
              <a:rPr lang="zh-CN" altLang="en-US" sz="1800" dirty="0">
                <a:latin typeface="微软雅黑"/>
                <a:ea typeface="微软雅黑"/>
                <a:cs typeface="微软雅黑"/>
              </a:rPr>
              <a:t>处</a:t>
            </a:r>
            <a:r>
              <a:rPr lang="en-US" altLang="zh-CN" sz="1800" dirty="0">
                <a:latin typeface="微软雅黑"/>
                <a:ea typeface="微软雅黑"/>
                <a:cs typeface="微软雅黑"/>
              </a:rPr>
              <a:t>)</a:t>
            </a:r>
            <a:r>
              <a:rPr lang="zh-CN" altLang="en-US" sz="1800" dirty="0">
                <a:latin typeface="微软雅黑"/>
                <a:ea typeface="微软雅黑"/>
                <a:cs typeface="微软雅黑"/>
              </a:rPr>
              <a:t>。</a:t>
            </a:r>
            <a:endParaRPr lang="en-US" altLang="zh-CN" sz="1800" dirty="0">
              <a:latin typeface="微软雅黑"/>
              <a:ea typeface="微软雅黑"/>
              <a:cs typeface="微软雅黑"/>
            </a:endParaRPr>
          </a:p>
          <a:p>
            <a:pPr>
              <a:lnSpc>
                <a:spcPts val="3460"/>
              </a:lnSpc>
            </a:pPr>
            <a:r>
              <a:rPr lang="zh-CN" altLang="en-US" sz="1800" dirty="0">
                <a:latin typeface="微软雅黑"/>
                <a:ea typeface="微软雅黑"/>
                <a:cs typeface="微软雅黑"/>
              </a:rPr>
              <a:t>对于暂时不满足选拔标准而又无其他合适人选的人员</a:t>
            </a:r>
            <a:r>
              <a:rPr lang="en-US" altLang="zh-CN" sz="1800" dirty="0">
                <a:latin typeface="微软雅黑"/>
                <a:ea typeface="微软雅黑"/>
                <a:cs typeface="微软雅黑"/>
              </a:rPr>
              <a:t>,</a:t>
            </a:r>
            <a:r>
              <a:rPr lang="zh-CN" altLang="en-US" sz="1800" dirty="0">
                <a:latin typeface="微软雅黑"/>
                <a:ea typeface="微软雅黑"/>
                <a:cs typeface="微软雅黑"/>
              </a:rPr>
              <a:t>可暂时承担</a:t>
            </a:r>
            <a:r>
              <a:rPr lang="en-US" altLang="zh-CN" sz="1800" dirty="0">
                <a:latin typeface="微软雅黑"/>
                <a:ea typeface="微软雅黑"/>
                <a:cs typeface="微软雅黑"/>
              </a:rPr>
              <a:t>PDT</a:t>
            </a:r>
            <a:r>
              <a:rPr lang="zh-CN" altLang="en-US" sz="1800" dirty="0">
                <a:latin typeface="微软雅黑"/>
                <a:ea typeface="微软雅黑"/>
                <a:cs typeface="微软雅黑"/>
              </a:rPr>
              <a:t>核心组成员角色，并由相关干部部</a:t>
            </a:r>
            <a:r>
              <a:rPr lang="en-US" altLang="zh-CN" sz="1800" dirty="0">
                <a:latin typeface="微软雅黑"/>
                <a:ea typeface="微软雅黑"/>
                <a:cs typeface="微软雅黑"/>
              </a:rPr>
              <a:t>(</a:t>
            </a:r>
            <a:r>
              <a:rPr lang="zh-CN" altLang="en-US" sz="1800" dirty="0">
                <a:latin typeface="微软雅黑"/>
                <a:ea typeface="微软雅黑"/>
                <a:cs typeface="微软雅黑"/>
              </a:rPr>
              <a:t>处</a:t>
            </a:r>
            <a:r>
              <a:rPr lang="en-US" altLang="zh-CN" sz="1800" dirty="0">
                <a:latin typeface="微软雅黑"/>
                <a:ea typeface="微软雅黑"/>
                <a:cs typeface="微软雅黑"/>
              </a:rPr>
              <a:t>)</a:t>
            </a:r>
            <a:r>
              <a:rPr lang="zh-CN" altLang="en-US" sz="1800" dirty="0">
                <a:latin typeface="微软雅黑"/>
                <a:ea typeface="微软雅黑"/>
                <a:cs typeface="微软雅黑"/>
              </a:rPr>
              <a:t>关注其培养。</a:t>
            </a:r>
            <a:endParaRPr lang="en-US" altLang="zh-CN" sz="1800" dirty="0">
              <a:latin typeface="微软雅黑"/>
              <a:ea typeface="微软雅黑"/>
              <a:cs typeface="微软雅黑"/>
            </a:endParaRPr>
          </a:p>
          <a:p>
            <a:pPr marL="702310">
              <a:lnSpc>
                <a:spcPts val="3460"/>
              </a:lnSpc>
              <a:buFont typeface="Wingdings" charset="2"/>
              <a:buChar char="ü"/>
            </a:pPr>
            <a:r>
              <a:rPr lang="zh-CN" altLang="en-US" sz="1800" dirty="0">
                <a:latin typeface="微软雅黑"/>
                <a:ea typeface="微软雅黑"/>
                <a:cs typeface="微软雅黑"/>
              </a:rPr>
              <a:t>相关干部部</a:t>
            </a:r>
            <a:r>
              <a:rPr lang="en-US" altLang="zh-CN" sz="1800" dirty="0">
                <a:latin typeface="微软雅黑"/>
                <a:ea typeface="微软雅黑"/>
                <a:cs typeface="微软雅黑"/>
              </a:rPr>
              <a:t>(</a:t>
            </a:r>
            <a:r>
              <a:rPr lang="zh-CN" altLang="en-US" sz="1800" dirty="0">
                <a:latin typeface="微软雅黑"/>
                <a:ea typeface="微软雅黑"/>
                <a:cs typeface="微软雅黑"/>
              </a:rPr>
              <a:t>处</a:t>
            </a:r>
            <a:r>
              <a:rPr lang="en-US" altLang="zh-CN" sz="1800" dirty="0">
                <a:latin typeface="微软雅黑"/>
                <a:ea typeface="微软雅黑"/>
                <a:cs typeface="微软雅黑"/>
              </a:rPr>
              <a:t>)</a:t>
            </a:r>
            <a:r>
              <a:rPr lang="zh-CN" altLang="en-US" sz="1800" dirty="0">
                <a:latin typeface="微软雅黑"/>
                <a:ea typeface="微软雅黑"/>
                <a:cs typeface="微软雅黑"/>
              </a:rPr>
              <a:t>组织相关业务部门根据</a:t>
            </a:r>
            <a:r>
              <a:rPr lang="en-US" altLang="zh-CN" sz="1800" dirty="0">
                <a:latin typeface="微软雅黑"/>
                <a:ea typeface="微软雅黑"/>
                <a:cs typeface="微软雅黑"/>
              </a:rPr>
              <a:t>PDT</a:t>
            </a:r>
            <a:r>
              <a:rPr lang="zh-CN" altLang="en-US" sz="1800" dirty="0">
                <a:latin typeface="微软雅黑"/>
                <a:ea typeface="微软雅黑"/>
                <a:cs typeface="微软雅黑"/>
              </a:rPr>
              <a:t>核心组成员任职状况报告及选 拔标准</a:t>
            </a:r>
            <a:r>
              <a:rPr lang="zh-CN" altLang="zh-CN" sz="1800" dirty="0">
                <a:latin typeface="微软雅黑"/>
                <a:ea typeface="微软雅黑"/>
                <a:cs typeface="微软雅黑"/>
              </a:rPr>
              <a:t>，</a:t>
            </a:r>
            <a:r>
              <a:rPr lang="zh-CN" altLang="en-US" sz="1800" dirty="0">
                <a:latin typeface="微软雅黑"/>
                <a:ea typeface="微软雅黑"/>
                <a:cs typeface="微软雅黑"/>
              </a:rPr>
              <a:t>制定培养方案。 </a:t>
            </a:r>
          </a:p>
          <a:p>
            <a:pPr marL="702310">
              <a:lnSpc>
                <a:spcPts val="3460"/>
              </a:lnSpc>
              <a:buFont typeface="Wingdings" charset="2"/>
              <a:buChar char="ü"/>
            </a:pPr>
            <a:r>
              <a:rPr lang="zh-CN" altLang="en-US" sz="1800" dirty="0">
                <a:latin typeface="微软雅黑"/>
                <a:ea typeface="微软雅黑"/>
                <a:cs typeface="微软雅黑"/>
              </a:rPr>
              <a:t>相关干部部</a:t>
            </a:r>
            <a:r>
              <a:rPr lang="en-US" altLang="zh-CN" sz="1800" dirty="0">
                <a:latin typeface="微软雅黑"/>
                <a:ea typeface="微软雅黑"/>
                <a:cs typeface="微软雅黑"/>
              </a:rPr>
              <a:t>(</a:t>
            </a:r>
            <a:r>
              <a:rPr lang="zh-CN" altLang="en-US" sz="1800" dirty="0">
                <a:latin typeface="微软雅黑"/>
                <a:ea typeface="微软雅黑"/>
                <a:cs typeface="微软雅黑"/>
              </a:rPr>
              <a:t>处</a:t>
            </a:r>
            <a:r>
              <a:rPr lang="en-US" altLang="zh-CN" sz="1800" dirty="0">
                <a:latin typeface="微软雅黑"/>
                <a:ea typeface="微软雅黑"/>
                <a:cs typeface="微软雅黑"/>
              </a:rPr>
              <a:t>)</a:t>
            </a:r>
            <a:r>
              <a:rPr lang="zh-CN" altLang="en-US" sz="1800" dirty="0">
                <a:latin typeface="微软雅黑"/>
                <a:ea typeface="微软雅黑"/>
                <a:cs typeface="微软雅黑"/>
              </a:rPr>
              <a:t>组织暂不合格的</a:t>
            </a:r>
            <a:r>
              <a:rPr lang="en-US" altLang="zh-CN" sz="1800" dirty="0">
                <a:latin typeface="微软雅黑"/>
                <a:ea typeface="微软雅黑"/>
                <a:cs typeface="微软雅黑"/>
              </a:rPr>
              <a:t>PDT</a:t>
            </a:r>
            <a:r>
              <a:rPr lang="zh-CN" altLang="en-US" sz="1800" dirty="0">
                <a:latin typeface="微软雅黑"/>
                <a:ea typeface="微软雅黑"/>
                <a:cs typeface="微软雅黑"/>
              </a:rPr>
              <a:t>核心组成员在上岗后半年内按要求完 成培养计划，并努力使其各项技能达到标准要求。</a:t>
            </a:r>
            <a:endParaRPr lang="en-US" altLang="zh-CN" sz="1800" dirty="0">
              <a:latin typeface="微软雅黑"/>
              <a:ea typeface="微软雅黑"/>
              <a:cs typeface="微软雅黑"/>
            </a:endParaRPr>
          </a:p>
          <a:p>
            <a:pPr marL="702310">
              <a:lnSpc>
                <a:spcPts val="3460"/>
              </a:lnSpc>
              <a:buFont typeface="Wingdings" charset="2"/>
              <a:buChar char="ü"/>
            </a:pPr>
            <a:r>
              <a:rPr lang="zh-CN" altLang="en-US" sz="1800" dirty="0">
                <a:latin typeface="微软雅黑"/>
                <a:ea typeface="微软雅黑"/>
                <a:cs typeface="微软雅黑"/>
              </a:rPr>
              <a:t>半年后仍不能达到选拔标准的人员，不得再担任 </a:t>
            </a:r>
            <a:r>
              <a:rPr lang="en-US" altLang="zh-CN" sz="1800" dirty="0">
                <a:latin typeface="微软雅黑"/>
                <a:ea typeface="微软雅黑"/>
                <a:cs typeface="微软雅黑"/>
              </a:rPr>
              <a:t>PDT</a:t>
            </a:r>
            <a:r>
              <a:rPr lang="zh-CN" altLang="en-US" sz="1800" dirty="0">
                <a:latin typeface="微软雅黑"/>
                <a:ea typeface="微软雅黑"/>
                <a:cs typeface="微软雅黑"/>
              </a:rPr>
              <a:t>核心组成员角色。 </a:t>
            </a:r>
          </a:p>
          <a:p>
            <a:endParaRPr kumimoji="1" lang="zh-CN" altLang="en-US" sz="1800" dirty="0">
              <a:latin typeface="微软雅黑"/>
              <a:ea typeface="微软雅黑"/>
              <a:cs typeface="微软雅黑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939885" y="1143060"/>
            <a:ext cx="7289620" cy="487667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</a:ln>
        </p:spPr>
        <p:txBody>
          <a:bodyPr/>
          <a:lstStyle/>
          <a:p>
            <a:pPr marL="819150" indent="-457200" algn="just">
              <a:lnSpc>
                <a:spcPct val="150000"/>
              </a:lnSpc>
              <a:spcBef>
                <a:spcPct val="20000"/>
              </a:spcBef>
              <a:spcAft>
                <a:spcPts val="400"/>
              </a:spcAft>
              <a:buClr>
                <a:schemeClr val="tx1"/>
              </a:buClr>
              <a:buSzPct val="85000"/>
              <a:buFontTx/>
              <a:buAutoNum type="arabicPeriod"/>
            </a:pPr>
            <a:endParaRPr lang="en-US" altLang="zh-CN" sz="2400" dirty="0">
              <a:solidFill>
                <a:srgbClr val="000000"/>
              </a:solidFill>
              <a:latin typeface="微软雅黑"/>
              <a:ea typeface="微软雅黑"/>
              <a:cs typeface="微软雅黑"/>
            </a:endParaRPr>
          </a:p>
          <a:p>
            <a:pPr marL="819150" indent="-457200" algn="just">
              <a:lnSpc>
                <a:spcPct val="150000"/>
              </a:lnSpc>
              <a:spcBef>
                <a:spcPct val="20000"/>
              </a:spcBef>
              <a:spcAft>
                <a:spcPts val="400"/>
              </a:spcAft>
              <a:buClr>
                <a:schemeClr val="tx1"/>
              </a:buClr>
              <a:buSzPct val="85000"/>
              <a:buFontTx/>
              <a:buAutoNum type="arabicPeriod"/>
            </a:pPr>
            <a:r>
              <a:rPr lang="en-US" altLang="zh-CN" sz="2400" dirty="0">
                <a:solidFill>
                  <a:srgbClr val="800000"/>
                </a:solidFill>
                <a:latin typeface="微软雅黑"/>
                <a:ea typeface="微软雅黑"/>
                <a:cs typeface="微软雅黑"/>
              </a:rPr>
              <a:t>PDT</a:t>
            </a:r>
            <a:r>
              <a:rPr lang="zh-CN" altLang="en-US" sz="2400" dirty="0">
                <a:solidFill>
                  <a:srgbClr val="800000"/>
                </a:solidFill>
                <a:latin typeface="微软雅黑"/>
                <a:ea typeface="微软雅黑"/>
                <a:cs typeface="微软雅黑"/>
              </a:rPr>
              <a:t>核心代表职责</a:t>
            </a:r>
            <a:endParaRPr lang="en-US" altLang="zh-CN" sz="2400" dirty="0">
              <a:solidFill>
                <a:srgbClr val="800000"/>
              </a:solidFill>
              <a:latin typeface="微软雅黑"/>
              <a:ea typeface="微软雅黑"/>
              <a:cs typeface="微软雅黑"/>
            </a:endParaRPr>
          </a:p>
          <a:p>
            <a:pPr marL="819150" indent="-457200" algn="just">
              <a:lnSpc>
                <a:spcPct val="150000"/>
              </a:lnSpc>
              <a:spcBef>
                <a:spcPct val="20000"/>
              </a:spcBef>
              <a:spcAft>
                <a:spcPts val="400"/>
              </a:spcAft>
              <a:buClr>
                <a:schemeClr val="tx1"/>
              </a:buClr>
              <a:buSzPct val="85000"/>
              <a:buFontTx/>
              <a:buAutoNum type="arabicPeriod"/>
            </a:pPr>
            <a:r>
              <a:rPr lang="en-US" altLang="zh-CN" sz="2400" dirty="0">
                <a:latin typeface="微软雅黑"/>
                <a:ea typeface="微软雅黑"/>
                <a:cs typeface="微软雅黑"/>
              </a:rPr>
              <a:t>PDT</a:t>
            </a:r>
            <a:r>
              <a:rPr lang="zh-CN" altLang="en-US" sz="2400" dirty="0">
                <a:latin typeface="微软雅黑"/>
                <a:ea typeface="微软雅黑"/>
                <a:cs typeface="微软雅黑"/>
              </a:rPr>
              <a:t>经理角色解读</a:t>
            </a:r>
            <a:endParaRPr lang="en-US" altLang="zh-CN" sz="2400" dirty="0">
              <a:latin typeface="微软雅黑"/>
              <a:ea typeface="微软雅黑"/>
              <a:cs typeface="微软雅黑"/>
            </a:endParaRPr>
          </a:p>
          <a:p>
            <a:pPr marL="819150" indent="-457200" algn="just">
              <a:lnSpc>
                <a:spcPct val="150000"/>
              </a:lnSpc>
              <a:spcBef>
                <a:spcPct val="20000"/>
              </a:spcBef>
              <a:spcAft>
                <a:spcPts val="400"/>
              </a:spcAft>
              <a:buClr>
                <a:schemeClr val="tx1"/>
              </a:buClr>
              <a:buSzPct val="85000"/>
              <a:buFontTx/>
              <a:buAutoNum type="arabicPeriod"/>
            </a:pPr>
            <a:r>
              <a:rPr lang="en-US" altLang="zh-CN" sz="2400" dirty="0">
                <a:latin typeface="微软雅黑"/>
                <a:ea typeface="微软雅黑"/>
                <a:cs typeface="微软雅黑"/>
              </a:rPr>
              <a:t>PDT</a:t>
            </a:r>
            <a:r>
              <a:rPr lang="zh-CN" altLang="en-US" sz="2400" dirty="0">
                <a:latin typeface="微软雅黑"/>
                <a:ea typeface="微软雅黑"/>
                <a:cs typeface="微软雅黑"/>
              </a:rPr>
              <a:t>核心代表技能要求</a:t>
            </a:r>
            <a:endParaRPr lang="en-US" altLang="zh-CN" sz="2400" dirty="0">
              <a:solidFill>
                <a:srgbClr val="000000"/>
              </a:solidFill>
              <a:latin typeface="微软雅黑"/>
              <a:ea typeface="微软雅黑"/>
              <a:cs typeface="微软雅黑"/>
            </a:endParaRPr>
          </a:p>
          <a:p>
            <a:pPr marL="819150" indent="-457200" algn="just">
              <a:lnSpc>
                <a:spcPct val="150000"/>
              </a:lnSpc>
              <a:spcBef>
                <a:spcPct val="20000"/>
              </a:spcBef>
              <a:spcAft>
                <a:spcPts val="400"/>
              </a:spcAft>
              <a:buClr>
                <a:schemeClr val="tx1"/>
              </a:buClr>
              <a:buSzPct val="85000"/>
              <a:buFontTx/>
              <a:buAutoNum type="arabicPeriod"/>
            </a:pPr>
            <a:r>
              <a:rPr lang="zh-CN" altLang="en-US" sz="2400" dirty="0">
                <a:solidFill>
                  <a:srgbClr val="000000"/>
                </a:solidFill>
                <a:latin typeface="微软雅黑"/>
                <a:ea typeface="微软雅黑"/>
                <a:cs typeface="微软雅黑"/>
              </a:rPr>
              <a:t>PDT的选拔要求</a:t>
            </a:r>
            <a:endParaRPr lang="en-US" altLang="zh-CN" sz="2400" dirty="0">
              <a:solidFill>
                <a:srgbClr val="000000"/>
              </a:solidFill>
              <a:latin typeface="微软雅黑"/>
              <a:ea typeface="微软雅黑"/>
              <a:cs typeface="微软雅黑"/>
            </a:endParaRPr>
          </a:p>
          <a:p>
            <a:pPr marL="819150" indent="-457200" algn="just">
              <a:lnSpc>
                <a:spcPct val="150000"/>
              </a:lnSpc>
              <a:spcBef>
                <a:spcPct val="20000"/>
              </a:spcBef>
              <a:spcAft>
                <a:spcPts val="400"/>
              </a:spcAft>
              <a:buClr>
                <a:schemeClr val="tx1"/>
              </a:buClr>
              <a:buSzPct val="85000"/>
              <a:buFontTx/>
              <a:buAutoNum type="arabicPeriod"/>
            </a:pPr>
            <a:r>
              <a:rPr lang="en-US" altLang="zh-CN" sz="2400" dirty="0">
                <a:solidFill>
                  <a:srgbClr val="000000"/>
                </a:solidFill>
                <a:latin typeface="微软雅黑"/>
                <a:ea typeface="微软雅黑"/>
                <a:cs typeface="微软雅黑"/>
              </a:rPr>
              <a:t>PDT</a:t>
            </a:r>
            <a:r>
              <a:rPr lang="zh-CN" altLang="en-US" sz="2400" dirty="0">
                <a:solidFill>
                  <a:srgbClr val="000000"/>
                </a:solidFill>
                <a:latin typeface="微软雅黑"/>
                <a:ea typeface="微软雅黑"/>
                <a:cs typeface="微软雅黑"/>
              </a:rPr>
              <a:t>资源池运作机制</a:t>
            </a:r>
            <a:endParaRPr lang="en-US" altLang="zh-CN" sz="2400" dirty="0">
              <a:latin typeface="微软雅黑"/>
              <a:ea typeface="微软雅黑"/>
              <a:cs typeface="微软雅黑"/>
            </a:endParaRPr>
          </a:p>
          <a:p>
            <a:pPr marL="819150" indent="-457200" algn="just">
              <a:lnSpc>
                <a:spcPct val="150000"/>
              </a:lnSpc>
              <a:spcBef>
                <a:spcPct val="20000"/>
              </a:spcBef>
              <a:spcAft>
                <a:spcPts val="400"/>
              </a:spcAft>
              <a:buClr>
                <a:schemeClr val="tx1"/>
              </a:buClr>
              <a:buSzPct val="85000"/>
              <a:buFontTx/>
              <a:buAutoNum type="arabicPeriod"/>
            </a:pPr>
            <a:endParaRPr lang="en-US" altLang="zh-CN" sz="2400" dirty="0">
              <a:latin typeface="微软雅黑"/>
              <a:ea typeface="微软雅黑"/>
              <a:cs typeface="微软雅黑"/>
            </a:endParaRPr>
          </a:p>
          <a:p>
            <a:pPr marL="361950" algn="just">
              <a:lnSpc>
                <a:spcPct val="150000"/>
              </a:lnSpc>
              <a:spcBef>
                <a:spcPct val="20000"/>
              </a:spcBef>
              <a:spcAft>
                <a:spcPts val="400"/>
              </a:spcAft>
              <a:buClr>
                <a:schemeClr val="tx1"/>
              </a:buClr>
              <a:buSzPct val="85000"/>
            </a:pPr>
            <a:endParaRPr lang="zh-CN" altLang="en-US" sz="2000" dirty="0">
              <a:latin typeface="微软雅黑"/>
              <a:ea typeface="微软雅黑"/>
              <a:cs typeface="微软雅黑"/>
            </a:endParaRPr>
          </a:p>
          <a:p>
            <a:pPr marL="819150" indent="-457200" algn="just">
              <a:lnSpc>
                <a:spcPct val="110000"/>
              </a:lnSpc>
              <a:spcBef>
                <a:spcPct val="20000"/>
              </a:spcBef>
              <a:spcAft>
                <a:spcPts val="400"/>
              </a:spcAft>
              <a:buClr>
                <a:schemeClr val="tx1"/>
              </a:buClr>
              <a:buSzPct val="85000"/>
              <a:buFontTx/>
              <a:buAutoNum type="arabicPeriod" startAt="5"/>
            </a:pPr>
            <a:endParaRPr lang="zh-CN" altLang="en-US" sz="2000" b="1" dirty="0">
              <a:latin typeface="+mj-ea"/>
              <a:ea typeface="+mj-ea"/>
            </a:endParaRP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sz="3200" dirty="0">
                <a:latin typeface="微软雅黑"/>
                <a:ea typeface="微软雅黑"/>
                <a:cs typeface="微软雅黑"/>
              </a:rPr>
              <a:t>目录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sz="3200" dirty="0">
                <a:latin typeface="微软雅黑"/>
                <a:ea typeface="微软雅黑"/>
                <a:cs typeface="微软雅黑"/>
              </a:rPr>
              <a:t>PDT</a:t>
            </a:r>
            <a:r>
              <a:rPr lang="zh-CN" altLang="en-US" sz="3200" dirty="0">
                <a:latin typeface="微软雅黑"/>
                <a:ea typeface="微软雅黑"/>
                <a:cs typeface="微软雅黑"/>
              </a:rPr>
              <a:t>各代表职责</a:t>
            </a:r>
          </a:p>
        </p:txBody>
      </p:sp>
      <p:sp>
        <p:nvSpPr>
          <p:cNvPr id="4" name="Rectangle 172"/>
          <p:cNvSpPr>
            <a:spLocks noChangeArrowheads="1"/>
          </p:cNvSpPr>
          <p:nvPr/>
        </p:nvSpPr>
        <p:spPr bwMode="gray">
          <a:xfrm>
            <a:off x="683568" y="979468"/>
            <a:ext cx="7992888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spAutoFit/>
          </a:bodyPr>
          <a:lstStyle/>
          <a:p>
            <a:r>
              <a:rPr lang="zh-CN" altLang="en-US" sz="2000" b="1" dirty="0">
                <a:solidFill>
                  <a:schemeClr val="tx1"/>
                </a:solidFill>
                <a:latin typeface="华文细黑" pitchFamily="2" charset="-122"/>
                <a:ea typeface="华文细黑" pitchFamily="2" charset="-122"/>
              </a:rPr>
              <a:t>      </a:t>
            </a:r>
            <a:endParaRPr lang="en-US" altLang="zh-CN" sz="1400" dirty="0">
              <a:solidFill>
                <a:schemeClr val="tx1"/>
              </a:solidFill>
              <a:latin typeface="华文细黑" pitchFamily="2" charset="-122"/>
              <a:ea typeface="华文细黑" pitchFamily="2" charset="-122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457308" y="914466"/>
          <a:ext cx="8153186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5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626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altLang="zh-CN" sz="1600" b="0" dirty="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  <a:cs typeface="微软雅黑"/>
                        </a:rPr>
                        <a:t>LPDT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zh-CN" altLang="en-US" sz="1600" b="0" dirty="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  <a:cs typeface="微软雅黑"/>
                        </a:rPr>
                        <a:t>（</a:t>
                      </a:r>
                      <a:r>
                        <a:rPr lang="en-US" altLang="zh-CN" sz="1600" b="0" dirty="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  <a:cs typeface="微软雅黑"/>
                        </a:rPr>
                        <a:t>PDT</a:t>
                      </a:r>
                      <a:r>
                        <a:rPr lang="zh-CN" altLang="en-US" sz="1600" b="0" dirty="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  <a:cs typeface="微软雅黑"/>
                        </a:rPr>
                        <a:t>经理）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zh-CN" altLang="en-US" sz="1600" b="0" dirty="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  <a:cs typeface="微软雅黑"/>
                        </a:rPr>
                        <a:t>对与产品线</a:t>
                      </a:r>
                      <a:r>
                        <a:rPr lang="en-US" altLang="zh-CN" sz="1600" b="0" dirty="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  <a:cs typeface="微软雅黑"/>
                        </a:rPr>
                        <a:t>IPMT</a:t>
                      </a:r>
                      <a:r>
                        <a:rPr lang="zh-CN" altLang="en-US" sz="1600" b="0" dirty="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  <a:cs typeface="微软雅黑"/>
                        </a:rPr>
                        <a:t>签定订的合同做出承诺，对项目目标达成和整体成功负责。</a:t>
                      </a:r>
                      <a:endParaRPr lang="en-US" altLang="zh-CN" sz="1600" b="0" dirty="0">
                        <a:solidFill>
                          <a:schemeClr val="tx1"/>
                        </a:solidFill>
                        <a:latin typeface="微软雅黑"/>
                        <a:ea typeface="微软雅黑"/>
                        <a:cs typeface="微软雅黑"/>
                      </a:endParaRP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zh-CN" altLang="en-US" sz="1600" b="0" dirty="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  <a:cs typeface="微软雅黑"/>
                        </a:rPr>
                        <a:t>与</a:t>
                      </a:r>
                      <a:r>
                        <a:rPr lang="en-US" altLang="zh-CN" sz="1600" b="0" dirty="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  <a:cs typeface="微软雅黑"/>
                        </a:rPr>
                        <a:t>IPMT</a:t>
                      </a:r>
                      <a:r>
                        <a:rPr lang="zh-CN" altLang="en-US" sz="1600" b="0" dirty="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  <a:cs typeface="微软雅黑"/>
                        </a:rPr>
                        <a:t>一起确保合格的核心组及各功能领域核心团队资源到位，通过团队建设，提高项目绩效。</a:t>
                      </a:r>
                      <a:endParaRPr lang="en-US" altLang="zh-CN" sz="1600" b="0" dirty="0">
                        <a:solidFill>
                          <a:schemeClr val="tx1"/>
                        </a:solidFill>
                        <a:latin typeface="微软雅黑"/>
                        <a:ea typeface="微软雅黑"/>
                        <a:cs typeface="微软雅黑"/>
                      </a:endParaRP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zh-CN" altLang="en-US" sz="1600" b="0" dirty="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  <a:cs typeface="微软雅黑"/>
                        </a:rPr>
                        <a:t>制定和管理跨功能部门的产品包计划并监控执行，跟踪风险和问题，采取措施和行动实现项目的进度、质量、成本和规格的承诺目标。</a:t>
                      </a:r>
                      <a:endParaRPr lang="en-US" altLang="zh-CN" sz="1600" b="0" dirty="0">
                        <a:solidFill>
                          <a:schemeClr val="tx1"/>
                        </a:solidFill>
                        <a:latin typeface="微软雅黑"/>
                        <a:ea typeface="微软雅黑"/>
                        <a:cs typeface="微软雅黑"/>
                      </a:endParaRP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zh-CN" altLang="en-US" sz="1600" b="0" dirty="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  <a:cs typeface="微软雅黑"/>
                        </a:rPr>
                        <a:t>管理产品包、技术和平台之间的依赖关系，确保与各功能领域的充分沟通，当无法达成一致时，做出决策。</a:t>
                      </a:r>
                      <a:endParaRPr lang="en-US" altLang="zh-CN" sz="1600" b="0" dirty="0">
                        <a:solidFill>
                          <a:schemeClr val="tx1"/>
                        </a:solidFill>
                        <a:latin typeface="微软雅黑"/>
                        <a:ea typeface="微软雅黑"/>
                        <a:cs typeface="微软雅黑"/>
                      </a:endParaRP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zh-CN" altLang="en-US" sz="1600" b="0" dirty="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  <a:cs typeface="微软雅黑"/>
                        </a:rPr>
                        <a:t>整合和准备各阶段决策评审汇报材料，向</a:t>
                      </a:r>
                      <a:r>
                        <a:rPr lang="en-US" altLang="zh-CN" sz="1600" b="0" dirty="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  <a:cs typeface="微软雅黑"/>
                        </a:rPr>
                        <a:t>IPMT</a:t>
                      </a:r>
                      <a:r>
                        <a:rPr lang="zh-CN" altLang="en-US" sz="1600" b="0" dirty="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  <a:cs typeface="微软雅黑"/>
                        </a:rPr>
                        <a:t>提出继续</a:t>
                      </a:r>
                      <a:r>
                        <a:rPr lang="en-US" altLang="zh-CN" sz="1600" b="0" dirty="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  <a:cs typeface="微软雅黑"/>
                        </a:rPr>
                        <a:t>/</a:t>
                      </a:r>
                      <a:r>
                        <a:rPr lang="zh-CN" altLang="en-US" sz="1600" b="0" dirty="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  <a:cs typeface="微软雅黑"/>
                        </a:rPr>
                        <a:t>重新确定方向</a:t>
                      </a:r>
                      <a:r>
                        <a:rPr lang="en-US" altLang="zh-CN" sz="1600" b="0" dirty="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  <a:cs typeface="微软雅黑"/>
                        </a:rPr>
                        <a:t>/</a:t>
                      </a:r>
                      <a:r>
                        <a:rPr lang="zh-CN" altLang="en-US" sz="1600" b="0" dirty="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  <a:cs typeface="微软雅黑"/>
                        </a:rPr>
                        <a:t>终止项目的建议。</a:t>
                      </a:r>
                      <a:endParaRPr lang="en-US" altLang="zh-CN" sz="1600" b="0" dirty="0">
                        <a:solidFill>
                          <a:schemeClr val="tx1"/>
                        </a:solidFill>
                        <a:latin typeface="微软雅黑"/>
                        <a:ea typeface="微软雅黑"/>
                        <a:cs typeface="微软雅黑"/>
                      </a:endParaRP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zh-CN" altLang="en-US" sz="1600" b="0" dirty="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  <a:cs typeface="微软雅黑"/>
                        </a:rPr>
                        <a:t>总结经验教训，释放资源。</a:t>
                      </a:r>
                      <a:endParaRPr lang="en-US" altLang="zh-CN" sz="1600" b="0" dirty="0">
                        <a:solidFill>
                          <a:schemeClr val="tx1"/>
                        </a:solidFill>
                        <a:latin typeface="微软雅黑"/>
                        <a:ea typeface="微软雅黑"/>
                        <a:cs typeface="微软雅黑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600" b="0" dirty="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  <a:cs typeface="微软雅黑"/>
                        </a:rPr>
                        <a:t>市场代表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zh-CN" altLang="en-US" sz="1600" b="0" dirty="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  <a:cs typeface="微软雅黑"/>
                        </a:rPr>
                        <a:t>负责管理市场活动，对产品包的市场机会及定位、市场目标负责。</a:t>
                      </a:r>
                      <a:endParaRPr lang="en-US" altLang="zh-CN" sz="1600" b="0" dirty="0">
                        <a:solidFill>
                          <a:schemeClr val="tx1"/>
                        </a:solidFill>
                        <a:latin typeface="微软雅黑"/>
                        <a:ea typeface="微软雅黑"/>
                        <a:cs typeface="微软雅黑"/>
                      </a:endParaRP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zh-CN" altLang="en-US" sz="1600" b="0" dirty="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  <a:cs typeface="微软雅黑"/>
                        </a:rPr>
                        <a:t>制定本领域的项目计划，参与完成产品包</a:t>
                      </a:r>
                      <a:r>
                        <a:rPr lang="en-US" altLang="zh-CN" sz="1600" b="0" dirty="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  <a:cs typeface="微软雅黑"/>
                        </a:rPr>
                        <a:t>/</a:t>
                      </a:r>
                      <a:r>
                        <a:rPr lang="zh-CN" altLang="en-US" sz="1600" b="0" dirty="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  <a:cs typeface="微软雅黑"/>
                        </a:rPr>
                        <a:t>解决方案商业计划，各业务决策评审汇报材料。</a:t>
                      </a:r>
                      <a:endParaRPr lang="en-US" altLang="zh-CN" sz="1600" b="0" dirty="0">
                        <a:solidFill>
                          <a:schemeClr val="tx1"/>
                        </a:solidFill>
                        <a:latin typeface="微软雅黑"/>
                        <a:ea typeface="微软雅黑"/>
                        <a:cs typeface="微软雅黑"/>
                      </a:endParaRP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zh-CN" altLang="en-US" sz="1600" b="0" dirty="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  <a:cs typeface="微软雅黑"/>
                        </a:rPr>
                        <a:t>负责对市场的理解和营销策划的制定，对商业盈利计划的制定和监控，产品上市的准备工作（准入、产品，资料）。</a:t>
                      </a:r>
                      <a:endParaRPr lang="en-US" altLang="zh-CN" sz="1600" b="0" dirty="0">
                        <a:solidFill>
                          <a:schemeClr val="tx1"/>
                        </a:solidFill>
                        <a:latin typeface="微软雅黑"/>
                        <a:ea typeface="微软雅黑"/>
                        <a:cs typeface="微软雅黑"/>
                      </a:endParaRP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zh-CN" altLang="en-US" sz="1600" b="0" dirty="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  <a:cs typeface="微软雅黑"/>
                        </a:rPr>
                        <a:t>管理</a:t>
                      </a:r>
                      <a:r>
                        <a:rPr lang="en-US" altLang="zh-CN" sz="1600" b="0" dirty="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  <a:cs typeface="微软雅黑"/>
                        </a:rPr>
                        <a:t>PDT</a:t>
                      </a:r>
                      <a:r>
                        <a:rPr lang="zh-CN" altLang="en-US" sz="1600" b="0" dirty="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  <a:cs typeface="微软雅黑"/>
                        </a:rPr>
                        <a:t>市场代表团队，管理监控营销项目活动，更新与战略协调的营销计划，进入市场财务评估，管理内外部发布信，向</a:t>
                      </a:r>
                      <a:r>
                        <a:rPr lang="en-US" altLang="zh-CN" sz="1600" b="0" dirty="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  <a:cs typeface="微软雅黑"/>
                        </a:rPr>
                        <a:t>PDT</a:t>
                      </a:r>
                      <a:r>
                        <a:rPr lang="zh-CN" altLang="en-US" sz="1600" b="0" dirty="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  <a:cs typeface="微软雅黑"/>
                        </a:rPr>
                        <a:t>和销售公布目录价，发布产品包，完成上市规模销售前的准备。</a:t>
                      </a:r>
                      <a:endParaRPr lang="en-US" altLang="zh-CN" sz="1600" b="0" dirty="0">
                        <a:solidFill>
                          <a:schemeClr val="tx1"/>
                        </a:solidFill>
                        <a:latin typeface="微软雅黑"/>
                        <a:ea typeface="微软雅黑"/>
                        <a:cs typeface="微软雅黑"/>
                      </a:endParaRP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zh-CN" altLang="en-US" sz="1600" b="0" dirty="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  <a:cs typeface="微软雅黑"/>
                        </a:rPr>
                        <a:t>通过提供</a:t>
                      </a:r>
                      <a:r>
                        <a:rPr lang="zh-CN" altLang="en-US" sz="1600" b="0" kern="1200" dirty="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  <a:cs typeface="微软雅黑"/>
                        </a:rPr>
                        <a:t>市场风险评估和管理计划</a:t>
                      </a:r>
                      <a:r>
                        <a:rPr lang="zh-CN" altLang="en-US" sz="1600" b="0" dirty="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  <a:cs typeface="微软雅黑"/>
                        </a:rPr>
                        <a:t>，参与风险评估（目标的稳定性、市场的稳定性和迁移风险），制定规避方案。</a:t>
                      </a:r>
                      <a:endParaRPr lang="en-US" altLang="zh-CN" sz="1600" b="0" dirty="0">
                        <a:solidFill>
                          <a:schemeClr val="tx1"/>
                        </a:solidFill>
                        <a:latin typeface="微软雅黑"/>
                        <a:ea typeface="微软雅黑"/>
                        <a:cs typeface="微软雅黑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sz="3200" dirty="0">
                <a:latin typeface="微软雅黑"/>
                <a:ea typeface="微软雅黑"/>
                <a:cs typeface="微软雅黑"/>
              </a:rPr>
              <a:t>PDT</a:t>
            </a:r>
            <a:r>
              <a:rPr lang="zh-CN" altLang="en-US" sz="3200" dirty="0">
                <a:latin typeface="微软雅黑"/>
                <a:ea typeface="微软雅黑"/>
                <a:cs typeface="微软雅黑"/>
              </a:rPr>
              <a:t>各代表职责</a:t>
            </a:r>
          </a:p>
        </p:txBody>
      </p:sp>
      <p:sp>
        <p:nvSpPr>
          <p:cNvPr id="4" name="Rectangle 172"/>
          <p:cNvSpPr>
            <a:spLocks noChangeArrowheads="1"/>
          </p:cNvSpPr>
          <p:nvPr/>
        </p:nvSpPr>
        <p:spPr bwMode="gray">
          <a:xfrm>
            <a:off x="683568" y="979468"/>
            <a:ext cx="7992888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spAutoFit/>
          </a:bodyPr>
          <a:lstStyle/>
          <a:p>
            <a:r>
              <a:rPr lang="zh-CN" altLang="en-US" sz="2000" b="1" dirty="0">
                <a:solidFill>
                  <a:schemeClr val="tx1"/>
                </a:solidFill>
                <a:latin typeface="华文细黑" pitchFamily="2" charset="-122"/>
                <a:ea typeface="华文细黑" pitchFamily="2" charset="-122"/>
              </a:rPr>
              <a:t>      </a:t>
            </a:r>
            <a:endParaRPr lang="en-US" altLang="zh-CN" sz="1400" dirty="0">
              <a:solidFill>
                <a:schemeClr val="tx1"/>
              </a:solidFill>
              <a:latin typeface="华文细黑" pitchFamily="2" charset="-122"/>
              <a:ea typeface="华文细黑" pitchFamily="2" charset="-122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228714" y="914466"/>
          <a:ext cx="8686572" cy="554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98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067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600" b="0" dirty="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  <a:cs typeface="微软雅黑"/>
                        </a:rPr>
                        <a:t>SE</a:t>
                      </a:r>
                      <a:endParaRPr lang="zh-CN" altLang="en-US" sz="1600" b="0" dirty="0">
                        <a:solidFill>
                          <a:schemeClr val="tx1"/>
                        </a:solidFill>
                        <a:latin typeface="微软雅黑"/>
                        <a:ea typeface="微软雅黑"/>
                        <a:cs typeface="微软雅黑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zh-CN" altLang="en-US" sz="1600" b="0" dirty="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  <a:cs typeface="微软雅黑"/>
                        </a:rPr>
                        <a:t>     分析市场需求、定义需求，对需求进行管理，包括需求变更和需求跟踪，监控对   </a:t>
                      </a:r>
                      <a:endParaRPr lang="en-US" altLang="zh-CN" sz="1600" b="0" dirty="0">
                        <a:solidFill>
                          <a:schemeClr val="tx1"/>
                        </a:solidFill>
                        <a:latin typeface="微软雅黑"/>
                        <a:ea typeface="微软雅黑"/>
                        <a:cs typeface="微软雅黑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zh-CN" altLang="zh-CN" sz="1600" b="0" dirty="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  <a:cs typeface="微软雅黑"/>
                        </a:rPr>
                        <a:t> </a:t>
                      </a:r>
                      <a:r>
                        <a:rPr lang="zh-CN" altLang="en-US" sz="1600" b="0" dirty="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  <a:cs typeface="微软雅黑"/>
                        </a:rPr>
                        <a:t>         需求、规格和配置的更改</a:t>
                      </a:r>
                      <a:endParaRPr lang="en-US" altLang="zh-CN" sz="1600" b="0" dirty="0">
                        <a:solidFill>
                          <a:schemeClr val="tx1"/>
                        </a:solidFill>
                        <a:latin typeface="微软雅黑"/>
                        <a:ea typeface="微软雅黑"/>
                        <a:cs typeface="微软雅黑"/>
                      </a:endParaRPr>
                    </a:p>
                    <a:p>
                      <a:pPr marL="342900" indent="-342900">
                        <a:buFont typeface="+mj-lt"/>
                        <a:buAutoNum type="arabicPeriod" startAt="2"/>
                      </a:pPr>
                      <a:r>
                        <a:rPr lang="zh-CN" altLang="en-US" sz="1600" b="0" dirty="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  <a:cs typeface="微软雅黑"/>
                        </a:rPr>
                        <a:t>   负责系统总体设计、模块的划分、架构设计和系统规格定义，将产品需求分解、 </a:t>
                      </a:r>
                      <a:endParaRPr lang="en-US" altLang="zh-CN" sz="1600" b="0" dirty="0">
                        <a:solidFill>
                          <a:schemeClr val="tx1"/>
                        </a:solidFill>
                        <a:latin typeface="微软雅黑"/>
                        <a:ea typeface="微软雅黑"/>
                        <a:cs typeface="微软雅黑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zh-CN" altLang="zh-CN" sz="1600" b="0" dirty="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  <a:cs typeface="微软雅黑"/>
                        </a:rPr>
                        <a:t> </a:t>
                      </a:r>
                      <a:r>
                        <a:rPr lang="zh-CN" altLang="en-US" sz="1600" b="0" dirty="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  <a:cs typeface="微软雅黑"/>
                        </a:rPr>
                        <a:t>         分配到硬件、软件及结构设计中</a:t>
                      </a:r>
                      <a:endParaRPr lang="en-US" altLang="zh-CN" sz="1600" b="0" dirty="0">
                        <a:solidFill>
                          <a:schemeClr val="tx1"/>
                        </a:solidFill>
                        <a:latin typeface="微软雅黑"/>
                        <a:ea typeface="微软雅黑"/>
                        <a:cs typeface="微软雅黑"/>
                      </a:endParaRPr>
                    </a:p>
                    <a:p>
                      <a:pPr marL="342900" indent="-342900">
                        <a:buFont typeface="+mj-lt"/>
                        <a:buAutoNum type="arabicPeriod" startAt="3"/>
                      </a:pPr>
                      <a:r>
                        <a:rPr lang="zh-CN" altLang="zh-CN" sz="1600" b="0" dirty="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  <a:cs typeface="微软雅黑"/>
                        </a:rPr>
                        <a:t> </a:t>
                      </a:r>
                      <a:r>
                        <a:rPr lang="zh-CN" altLang="en-US" sz="1600" b="0" dirty="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  <a:cs typeface="微软雅黑"/>
                        </a:rPr>
                        <a:t>  组织进行知识产权、保护知识产权，并申请专利，组织智力资产分析</a:t>
                      </a:r>
                      <a:endParaRPr lang="en-US" altLang="zh-CN" sz="1600" b="0" dirty="0">
                        <a:solidFill>
                          <a:schemeClr val="tx1"/>
                        </a:solidFill>
                        <a:latin typeface="微软雅黑"/>
                        <a:ea typeface="微软雅黑"/>
                        <a:cs typeface="微软雅黑"/>
                      </a:endParaRPr>
                    </a:p>
                    <a:p>
                      <a:pPr marL="342900" indent="-342900">
                        <a:buFont typeface="+mj-lt"/>
                        <a:buAutoNum type="arabicPeriod" startAt="3"/>
                      </a:pPr>
                      <a:r>
                        <a:rPr lang="zh-CN" altLang="en-US" sz="1600" b="0" dirty="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  <a:cs typeface="微软雅黑"/>
                        </a:rPr>
                        <a:t>   </a:t>
                      </a:r>
                      <a:r>
                        <a:rPr lang="zh-TW" altLang="en-US" sz="1600" b="0" dirty="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  <a:cs typeface="微软雅黑"/>
                        </a:rPr>
                        <a:t>输出备选的产品包概念和技术</a:t>
                      </a:r>
                      <a:endParaRPr lang="en-US" altLang="zh-TW" sz="1600" b="0" dirty="0">
                        <a:solidFill>
                          <a:schemeClr val="tx1"/>
                        </a:solidFill>
                        <a:latin typeface="微软雅黑"/>
                        <a:ea typeface="微软雅黑"/>
                        <a:cs typeface="微软雅黑"/>
                      </a:endParaRPr>
                    </a:p>
                    <a:p>
                      <a:pPr marL="342900" indent="-342900">
                        <a:buFont typeface="+mj-lt"/>
                        <a:buAutoNum type="arabicPeriod" startAt="3"/>
                      </a:pPr>
                      <a:r>
                        <a:rPr lang="zh-CN" altLang="en-US" sz="1600" b="0" dirty="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  <a:cs typeface="微软雅黑"/>
                        </a:rPr>
                        <a:t>   </a:t>
                      </a:r>
                      <a:r>
                        <a:rPr lang="zh-TW" altLang="en-US" sz="1600" b="0" dirty="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  <a:cs typeface="微软雅黑"/>
                        </a:rPr>
                        <a:t>制定产品符合的标准策略，制定外部和内部的产品认证策略</a:t>
                      </a:r>
                      <a:endParaRPr lang="en-US" altLang="zh-TW" sz="1600" b="0" dirty="0">
                        <a:solidFill>
                          <a:schemeClr val="tx1"/>
                        </a:solidFill>
                        <a:latin typeface="微软雅黑"/>
                        <a:ea typeface="微软雅黑"/>
                        <a:cs typeface="微软雅黑"/>
                      </a:endParaRPr>
                    </a:p>
                    <a:p>
                      <a:pPr marL="342900" indent="-342900">
                        <a:buFont typeface="+mj-lt"/>
                        <a:buAutoNum type="arabicPeriod" startAt="3"/>
                      </a:pPr>
                      <a:r>
                        <a:rPr lang="zh-CN" altLang="en-US" sz="1600" b="0" dirty="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  <a:cs typeface="微软雅黑"/>
                        </a:rPr>
                        <a:t>   </a:t>
                      </a:r>
                      <a:r>
                        <a:rPr lang="zh-TW" altLang="en-US" sz="1600" b="0" dirty="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  <a:cs typeface="微软雅黑"/>
                        </a:rPr>
                        <a:t>组织评估共用的硬件和软件的使用，并最大化地使用共用基础模块（</a:t>
                      </a:r>
                      <a:r>
                        <a:rPr lang="en-US" altLang="zh-TW" sz="1600" b="0" dirty="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  <a:cs typeface="微软雅黑"/>
                        </a:rPr>
                        <a:t>CBB</a:t>
                      </a:r>
                      <a:r>
                        <a:rPr lang="zh-TW" altLang="en-US" sz="1600" b="0" dirty="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  <a:cs typeface="微软雅黑"/>
                        </a:rPr>
                        <a:t>）</a:t>
                      </a:r>
                      <a:endParaRPr lang="en-US" altLang="zh-TW" sz="1600" b="0" dirty="0">
                        <a:solidFill>
                          <a:schemeClr val="tx1"/>
                        </a:solidFill>
                        <a:latin typeface="微软雅黑"/>
                        <a:ea typeface="微软雅黑"/>
                        <a:cs typeface="微软雅黑"/>
                      </a:endParaRPr>
                    </a:p>
                    <a:p>
                      <a:pPr marL="342900" indent="-342900">
                        <a:buFont typeface="+mj-lt"/>
                        <a:buAutoNum type="arabicPeriod" startAt="3"/>
                      </a:pPr>
                      <a:r>
                        <a:rPr lang="zh-CN" altLang="en-US" sz="1600" b="0" dirty="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  <a:cs typeface="微软雅黑"/>
                        </a:rPr>
                        <a:t>   </a:t>
                      </a:r>
                      <a:r>
                        <a:rPr lang="zh-TW" altLang="en-US" sz="1600" b="0" dirty="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  <a:cs typeface="微软雅黑"/>
                        </a:rPr>
                        <a:t>组织和召开技术评审</a:t>
                      </a:r>
                      <a:endParaRPr lang="en-US" altLang="zh-TW" sz="1600" b="0" dirty="0">
                        <a:solidFill>
                          <a:schemeClr val="tx1"/>
                        </a:solidFill>
                        <a:latin typeface="微软雅黑"/>
                        <a:ea typeface="微软雅黑"/>
                        <a:cs typeface="微软雅黑"/>
                      </a:endParaRPr>
                    </a:p>
                    <a:p>
                      <a:pPr marL="342900" indent="-342900">
                        <a:buFont typeface="+mj-lt"/>
                        <a:buAutoNum type="arabicPeriod" startAt="3"/>
                      </a:pPr>
                      <a:r>
                        <a:rPr lang="zh-CN" altLang="en-US" sz="1600" b="0" dirty="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  <a:cs typeface="微软雅黑"/>
                        </a:rPr>
                        <a:t>   </a:t>
                      </a:r>
                      <a:r>
                        <a:rPr lang="zh-TW" altLang="en-US" sz="1600" b="0" dirty="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  <a:cs typeface="微软雅黑"/>
                        </a:rPr>
                        <a:t>监视产品的设计、开发和测试，确保产品满足预先规定的需求和规格</a:t>
                      </a:r>
                      <a:endParaRPr lang="en-US" altLang="zh-TW" sz="1600" b="0" dirty="0">
                        <a:solidFill>
                          <a:schemeClr val="tx1"/>
                        </a:solidFill>
                        <a:latin typeface="微软雅黑"/>
                        <a:ea typeface="微软雅黑"/>
                        <a:cs typeface="微软雅黑"/>
                      </a:endParaRPr>
                    </a:p>
                    <a:p>
                      <a:pPr marL="342900" indent="-342900">
                        <a:buFont typeface="+mj-lt"/>
                        <a:buAutoNum type="arabicPeriod" startAt="3"/>
                      </a:pPr>
                      <a:r>
                        <a:rPr lang="zh-CN" altLang="en-US" sz="1600" b="0" dirty="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  <a:cs typeface="微软雅黑"/>
                        </a:rPr>
                        <a:t>   </a:t>
                      </a:r>
                      <a:r>
                        <a:rPr lang="zh-TW" altLang="en-US" sz="1600" b="0" dirty="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  <a:cs typeface="微软雅黑"/>
                        </a:rPr>
                        <a:t>分析和组织解决产品开发中的重大技术问题</a:t>
                      </a:r>
                      <a:endParaRPr lang="zh-CN" altLang="en-US" sz="1600" b="0" dirty="0">
                        <a:solidFill>
                          <a:schemeClr val="tx1"/>
                        </a:solidFill>
                        <a:latin typeface="微软雅黑"/>
                        <a:ea typeface="微软雅黑"/>
                        <a:cs typeface="微软雅黑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1600" b="0" dirty="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  <a:cs typeface="微软雅黑"/>
                        </a:rPr>
                        <a:t>开发代表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zh-CN" altLang="en-US" sz="1600" b="0" dirty="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  <a:cs typeface="微软雅黑"/>
                        </a:rPr>
                        <a:t>负责对所有开发活动进行管理，确保开发出满足合同、市场、生产、服务要求的产品。</a:t>
                      </a:r>
                      <a:endParaRPr lang="en-US" altLang="zh-CN" sz="1600" b="0" dirty="0">
                        <a:solidFill>
                          <a:schemeClr val="tx1"/>
                        </a:solidFill>
                        <a:latin typeface="微软雅黑"/>
                        <a:ea typeface="微软雅黑"/>
                        <a:cs typeface="微软雅黑"/>
                      </a:endParaRP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zh-CN" altLang="en-US" sz="1600" b="0" dirty="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  <a:cs typeface="微软雅黑"/>
                        </a:rPr>
                        <a:t>制定并优化项目开发计划，支持对产品包的定义和变更，确保产品包与技术（合作）的依赖关系，评估并管理技术和进度风险。</a:t>
                      </a:r>
                      <a:endParaRPr lang="en-US" altLang="zh-CN" sz="1600" b="0" dirty="0">
                        <a:solidFill>
                          <a:schemeClr val="tx1"/>
                        </a:solidFill>
                        <a:latin typeface="微软雅黑"/>
                        <a:ea typeface="微软雅黑"/>
                        <a:cs typeface="微软雅黑"/>
                      </a:endParaRP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zh-CN" altLang="en-US" sz="1600" b="0" dirty="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  <a:cs typeface="微软雅黑"/>
                        </a:rPr>
                        <a:t>制定资产重用计划，对产品包设计、开发、测试和资料进行管理和监控，识别并获得知识产权，需要时提交专利申请。</a:t>
                      </a:r>
                      <a:endParaRPr lang="en-US" altLang="zh-CN" sz="1600" b="0" dirty="0">
                        <a:solidFill>
                          <a:schemeClr val="tx1"/>
                        </a:solidFill>
                        <a:latin typeface="微软雅黑"/>
                        <a:ea typeface="微软雅黑"/>
                        <a:cs typeface="微软雅黑"/>
                      </a:endParaRP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zh-CN" altLang="en-US" sz="1600" b="0" dirty="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  <a:cs typeface="微软雅黑"/>
                        </a:rPr>
                        <a:t>制定产品包合同、业务决策评审报告中研发相关部分，实现成本目标，向利益相关者提供产品质量数据，最终产品配置、产品基本工时（工时、技能），支持内部发布定价决策。</a:t>
                      </a:r>
                      <a:endParaRPr lang="en-US" altLang="zh-CN" sz="1600" b="0" dirty="0">
                        <a:solidFill>
                          <a:schemeClr val="tx1"/>
                        </a:solidFill>
                        <a:latin typeface="微软雅黑"/>
                        <a:ea typeface="微软雅黑"/>
                        <a:cs typeface="微软雅黑"/>
                      </a:endParaRP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zh-CN" altLang="en-US" sz="1600" b="0" dirty="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  <a:cs typeface="微软雅黑"/>
                        </a:rPr>
                        <a:t>负责产品的版本管理，跟踪、整理版本发布，升级替代、版本关系树、质量状况，为市场提供产品版本终止策略提供参考依据。</a:t>
                      </a:r>
                      <a:endParaRPr lang="en-US" altLang="zh-CN" sz="1600" b="0" dirty="0">
                        <a:solidFill>
                          <a:schemeClr val="tx1"/>
                        </a:solidFill>
                        <a:latin typeface="微软雅黑"/>
                        <a:ea typeface="微软雅黑"/>
                        <a:cs typeface="微软雅黑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1066892" y="152486"/>
            <a:ext cx="5559425" cy="58477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>
            <a:lvl1pPr eaLnBrk="0" hangingPunct="0">
              <a:lnSpc>
                <a:spcPct val="140000"/>
              </a:lnSpc>
              <a:buClr>
                <a:schemeClr val="bg2"/>
              </a:buClr>
              <a:buSzPct val="60000"/>
              <a:buFont typeface="Wingdings" pitchFamily="2" charset="2"/>
              <a:buChar char="l"/>
              <a:defRPr sz="2000" b="1">
                <a:solidFill>
                  <a:schemeClr val="tx1"/>
                </a:solidFill>
                <a:latin typeface="FrutigerNext LT Regular" pitchFamily="34" charset="0"/>
                <a:ea typeface="华文细黑" pitchFamily="2" charset="-122"/>
              </a:defRPr>
            </a:lvl1pPr>
            <a:lvl2pPr marL="742950" indent="-285750" eaLnBrk="0" hangingPunct="0">
              <a:lnSpc>
                <a:spcPct val="140000"/>
              </a:lnSpc>
              <a:buClr>
                <a:schemeClr val="tx1"/>
              </a:buClr>
              <a:buSzPct val="50000"/>
              <a:buFont typeface="Wingdings" pitchFamily="2" charset="2"/>
              <a:buChar char="p"/>
              <a:defRPr kumimoji="1">
                <a:solidFill>
                  <a:schemeClr val="tx1"/>
                </a:solidFill>
                <a:latin typeface="FrutigerNext LT Regular" pitchFamily="34" charset="0"/>
                <a:ea typeface="华文细黑" pitchFamily="2" charset="-122"/>
              </a:defRPr>
            </a:lvl2pPr>
            <a:lvl3pPr marL="1143000" indent="-228600" eaLnBrk="0" hangingPunct="0">
              <a:lnSpc>
                <a:spcPct val="140000"/>
              </a:lnSpc>
              <a:buSzPct val="50000"/>
              <a:buFont typeface="Wingdings" pitchFamily="2" charset="2"/>
              <a:buChar char="n"/>
              <a:defRPr kumimoji="1" sz="1600">
                <a:solidFill>
                  <a:schemeClr val="tx1"/>
                </a:solidFill>
                <a:latin typeface="FrutigerNext LT Light" pitchFamily="34" charset="0"/>
                <a:ea typeface="华文细黑" pitchFamily="2" charset="-122"/>
              </a:defRPr>
            </a:lvl3pPr>
            <a:lvl4pPr marL="1600200" indent="-228600" eaLnBrk="0" hangingPunct="0">
              <a:lnSpc>
                <a:spcPct val="140000"/>
              </a:lnSpc>
              <a:buChar char="–"/>
              <a:defRPr kumimoji="1" sz="1400">
                <a:solidFill>
                  <a:schemeClr val="tx1"/>
                </a:solidFill>
                <a:latin typeface="FrutigerNext LT Medium" charset="-122"/>
                <a:ea typeface="华文细黑" pitchFamily="2" charset="-122"/>
              </a:defRPr>
            </a:lvl4pPr>
            <a:lvl5pPr marL="2057400" indent="-228600" eaLnBrk="0" hangingPunct="0">
              <a:lnSpc>
                <a:spcPct val="140000"/>
              </a:lnSpc>
              <a:buFont typeface="FrutigerNext LT Medium" charset="-122"/>
              <a:buChar char="~"/>
              <a:defRPr kumimoji="1" sz="1200">
                <a:solidFill>
                  <a:schemeClr val="tx1"/>
                </a:solidFill>
                <a:latin typeface="FrutigerNext LT Medium" charset="-122"/>
                <a:ea typeface="华文细黑" pitchFamily="2" charset="-122"/>
              </a:defRPr>
            </a:lvl5pPr>
            <a:lvl6pPr marL="25146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Font typeface="FrutigerNext LT Medium" charset="-122"/>
              <a:buChar char="~"/>
              <a:defRPr kumimoji="1" sz="1200">
                <a:solidFill>
                  <a:schemeClr val="tx1"/>
                </a:solidFill>
                <a:latin typeface="FrutigerNext LT Medium" charset="-122"/>
                <a:ea typeface="华文细黑" pitchFamily="2" charset="-122"/>
              </a:defRPr>
            </a:lvl6pPr>
            <a:lvl7pPr marL="29718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Font typeface="FrutigerNext LT Medium" charset="-122"/>
              <a:buChar char="~"/>
              <a:defRPr kumimoji="1" sz="1200">
                <a:solidFill>
                  <a:schemeClr val="tx1"/>
                </a:solidFill>
                <a:latin typeface="FrutigerNext LT Medium" charset="-122"/>
                <a:ea typeface="华文细黑" pitchFamily="2" charset="-122"/>
              </a:defRPr>
            </a:lvl7pPr>
            <a:lvl8pPr marL="34290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Font typeface="FrutigerNext LT Medium" charset="-122"/>
              <a:buChar char="~"/>
              <a:defRPr kumimoji="1" sz="1200">
                <a:solidFill>
                  <a:schemeClr val="tx1"/>
                </a:solidFill>
                <a:latin typeface="FrutigerNext LT Medium" charset="-122"/>
                <a:ea typeface="华文细黑" pitchFamily="2" charset="-122"/>
              </a:defRPr>
            </a:lvl8pPr>
            <a:lvl9pPr marL="38862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Font typeface="FrutigerNext LT Medium" charset="-122"/>
              <a:buChar char="~"/>
              <a:defRPr kumimoji="1" sz="1200">
                <a:solidFill>
                  <a:schemeClr val="tx1"/>
                </a:solidFill>
                <a:latin typeface="FrutigerNext LT Medium" charset="-122"/>
                <a:ea typeface="华文细黑" pitchFamily="2" charset="-122"/>
              </a:defRPr>
            </a:lvl9pPr>
          </a:lstStyle>
          <a:p>
            <a:pPr marL="342900" indent="-342900" eaLnBrk="1" hangingPunct="1">
              <a:spcBef>
                <a:spcPct val="50000"/>
              </a:spcBef>
              <a:buClrTx/>
              <a:buSzTx/>
              <a:buNone/>
            </a:pPr>
            <a:r>
              <a:rPr lang="zh-CN" altLang="en-US" sz="3200" dirty="0">
                <a:solidFill>
                  <a:schemeClr val="bg1"/>
                </a:solidFill>
                <a:latin typeface="微软雅黑"/>
                <a:ea typeface="微软雅黑"/>
                <a:cs typeface="微软雅黑"/>
              </a:rPr>
              <a:t>职能部门经理的职责</a:t>
            </a: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450850" y="908050"/>
            <a:ext cx="7866063" cy="5055212"/>
          </a:xfrm>
          <a:prstGeom prst="rect">
            <a:avLst/>
          </a:prstGeom>
          <a:noFill/>
          <a:ln>
            <a:noFill/>
          </a:ln>
          <a:effectLst/>
        </p:spPr>
        <p:txBody>
          <a:bodyPr lIns="91422" tIns="45711" rIns="91422" bIns="45711">
            <a:spAutoFit/>
          </a:bodyPr>
          <a:lstStyle>
            <a:lvl1pPr marL="457200" indent="-457200" eaLnBrk="0" hangingPunct="0">
              <a:lnSpc>
                <a:spcPct val="140000"/>
              </a:lnSpc>
              <a:buClr>
                <a:schemeClr val="bg2"/>
              </a:buClr>
              <a:buSzPct val="60000"/>
              <a:buFont typeface="Wingdings" pitchFamily="2" charset="2"/>
              <a:buChar char="l"/>
              <a:defRPr sz="2000" b="1">
                <a:solidFill>
                  <a:schemeClr val="tx1"/>
                </a:solidFill>
                <a:latin typeface="FrutigerNext LT Regular" pitchFamily="34" charset="0"/>
                <a:ea typeface="华文细黑" pitchFamily="2" charset="-122"/>
              </a:defRPr>
            </a:lvl1pPr>
            <a:lvl2pPr marL="914400" indent="-457200" eaLnBrk="0" hangingPunct="0">
              <a:lnSpc>
                <a:spcPct val="140000"/>
              </a:lnSpc>
              <a:buClr>
                <a:schemeClr val="tx1"/>
              </a:buClr>
              <a:buSzPct val="50000"/>
              <a:buFont typeface="Wingdings" pitchFamily="2" charset="2"/>
              <a:buChar char="p"/>
              <a:defRPr kumimoji="1">
                <a:solidFill>
                  <a:schemeClr val="tx1"/>
                </a:solidFill>
                <a:latin typeface="FrutigerNext LT Regular" pitchFamily="34" charset="0"/>
                <a:ea typeface="华文细黑" pitchFamily="2" charset="-122"/>
              </a:defRPr>
            </a:lvl2pPr>
            <a:lvl3pPr marL="1143000" indent="-228600" eaLnBrk="0" hangingPunct="0">
              <a:lnSpc>
                <a:spcPct val="140000"/>
              </a:lnSpc>
              <a:buSzPct val="50000"/>
              <a:buFont typeface="Wingdings" pitchFamily="2" charset="2"/>
              <a:buChar char="n"/>
              <a:defRPr kumimoji="1" sz="1600">
                <a:solidFill>
                  <a:schemeClr val="tx1"/>
                </a:solidFill>
                <a:latin typeface="FrutigerNext LT Light" pitchFamily="34" charset="0"/>
                <a:ea typeface="华文细黑" pitchFamily="2" charset="-122"/>
              </a:defRPr>
            </a:lvl3pPr>
            <a:lvl4pPr marL="1600200" indent="-228600" eaLnBrk="0" hangingPunct="0">
              <a:lnSpc>
                <a:spcPct val="140000"/>
              </a:lnSpc>
              <a:buChar char="–"/>
              <a:defRPr kumimoji="1" sz="1400">
                <a:solidFill>
                  <a:schemeClr val="tx1"/>
                </a:solidFill>
                <a:latin typeface="FrutigerNext LT Medium" charset="-122"/>
                <a:ea typeface="华文细黑" pitchFamily="2" charset="-122"/>
              </a:defRPr>
            </a:lvl4pPr>
            <a:lvl5pPr marL="2057400" indent="-228600" eaLnBrk="0" hangingPunct="0">
              <a:lnSpc>
                <a:spcPct val="140000"/>
              </a:lnSpc>
              <a:buFont typeface="FrutigerNext LT Medium" charset="-122"/>
              <a:buChar char="~"/>
              <a:defRPr kumimoji="1" sz="1200">
                <a:solidFill>
                  <a:schemeClr val="tx1"/>
                </a:solidFill>
                <a:latin typeface="FrutigerNext LT Medium" charset="-122"/>
                <a:ea typeface="华文细黑" pitchFamily="2" charset="-122"/>
              </a:defRPr>
            </a:lvl5pPr>
            <a:lvl6pPr marL="25146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Font typeface="FrutigerNext LT Medium" charset="-122"/>
              <a:buChar char="~"/>
              <a:defRPr kumimoji="1" sz="1200">
                <a:solidFill>
                  <a:schemeClr val="tx1"/>
                </a:solidFill>
                <a:latin typeface="FrutigerNext LT Medium" charset="-122"/>
                <a:ea typeface="华文细黑" pitchFamily="2" charset="-122"/>
              </a:defRPr>
            </a:lvl6pPr>
            <a:lvl7pPr marL="29718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Font typeface="FrutigerNext LT Medium" charset="-122"/>
              <a:buChar char="~"/>
              <a:defRPr kumimoji="1" sz="1200">
                <a:solidFill>
                  <a:schemeClr val="tx1"/>
                </a:solidFill>
                <a:latin typeface="FrutigerNext LT Medium" charset="-122"/>
                <a:ea typeface="华文细黑" pitchFamily="2" charset="-122"/>
              </a:defRPr>
            </a:lvl7pPr>
            <a:lvl8pPr marL="34290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Font typeface="FrutigerNext LT Medium" charset="-122"/>
              <a:buChar char="~"/>
              <a:defRPr kumimoji="1" sz="1200">
                <a:solidFill>
                  <a:schemeClr val="tx1"/>
                </a:solidFill>
                <a:latin typeface="FrutigerNext LT Medium" charset="-122"/>
                <a:ea typeface="华文细黑" pitchFamily="2" charset="-122"/>
              </a:defRPr>
            </a:lvl8pPr>
            <a:lvl9pPr marL="38862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Font typeface="FrutigerNext LT Medium" charset="-122"/>
              <a:buChar char="~"/>
              <a:defRPr kumimoji="1" sz="1200">
                <a:solidFill>
                  <a:schemeClr val="tx1"/>
                </a:solidFill>
                <a:latin typeface="FrutigerNext LT Medium" charset="-122"/>
                <a:ea typeface="华文细黑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buClrTx/>
              <a:buSzTx/>
              <a:buFontTx/>
              <a:buNone/>
            </a:pPr>
            <a:r>
              <a:rPr lang="zh-CN" altLang="en-US" sz="1800" dirty="0">
                <a:solidFill>
                  <a:srgbClr val="800000"/>
                </a:solidFill>
                <a:latin typeface="微软雅黑"/>
                <a:ea typeface="微软雅黑"/>
                <a:cs typeface="微软雅黑"/>
              </a:rPr>
              <a:t>支持</a:t>
            </a:r>
            <a:r>
              <a:rPr lang="en-US" altLang="zh-CN" sz="1800" dirty="0">
                <a:solidFill>
                  <a:srgbClr val="800000"/>
                </a:solidFill>
                <a:latin typeface="微软雅黑"/>
                <a:ea typeface="微软雅黑"/>
                <a:cs typeface="微软雅黑"/>
              </a:rPr>
              <a:t>PDT</a:t>
            </a:r>
            <a:r>
              <a:rPr lang="zh-CN" altLang="en-US" sz="1800" dirty="0">
                <a:solidFill>
                  <a:srgbClr val="800000"/>
                </a:solidFill>
                <a:latin typeface="微软雅黑"/>
                <a:ea typeface="微软雅黑"/>
                <a:cs typeface="微软雅黑"/>
              </a:rPr>
              <a:t>工作</a:t>
            </a:r>
          </a:p>
          <a:p>
            <a:pPr lvl="1" eaLnBrk="1" hangingPunct="1">
              <a:lnSpc>
                <a:spcPct val="150000"/>
              </a:lnSpc>
              <a:buClrTx/>
              <a:buSzTx/>
              <a:buFontTx/>
              <a:buAutoNum type="arabicPeriod"/>
            </a:pPr>
            <a:r>
              <a:rPr lang="zh-CN" altLang="en-US" dirty="0">
                <a:latin typeface="微软雅黑"/>
                <a:ea typeface="微软雅黑"/>
                <a:cs typeface="微软雅黑"/>
              </a:rPr>
              <a:t>在预算和质量的范围之内，按时完成对项目的承诺</a:t>
            </a:r>
          </a:p>
          <a:p>
            <a:pPr lvl="1" eaLnBrk="1" hangingPunct="1">
              <a:lnSpc>
                <a:spcPct val="150000"/>
              </a:lnSpc>
              <a:buClrTx/>
              <a:buSzTx/>
              <a:buFontTx/>
              <a:buAutoNum type="arabicPeriod"/>
            </a:pPr>
            <a:r>
              <a:rPr lang="zh-CN" altLang="en-US" dirty="0">
                <a:latin typeface="微软雅黑"/>
                <a:ea typeface="微软雅黑"/>
                <a:cs typeface="微软雅黑"/>
              </a:rPr>
              <a:t>避免直接控制项目，但提供技术方面的专业技能和建议</a:t>
            </a:r>
          </a:p>
          <a:p>
            <a:pPr eaLnBrk="1" hangingPunct="1">
              <a:lnSpc>
                <a:spcPct val="150000"/>
              </a:lnSpc>
              <a:buClrTx/>
              <a:buSzTx/>
              <a:buFontTx/>
              <a:buNone/>
            </a:pPr>
            <a:r>
              <a:rPr lang="zh-CN" altLang="en-US" sz="1800" dirty="0">
                <a:solidFill>
                  <a:srgbClr val="800000"/>
                </a:solidFill>
                <a:latin typeface="微软雅黑"/>
                <a:ea typeface="微软雅黑"/>
                <a:cs typeface="微软雅黑"/>
              </a:rPr>
              <a:t>建立优异的功能（能力）</a:t>
            </a:r>
          </a:p>
          <a:p>
            <a:pPr lvl="1" eaLnBrk="1" hangingPunct="1">
              <a:lnSpc>
                <a:spcPct val="150000"/>
              </a:lnSpc>
              <a:buClrTx/>
              <a:buSzTx/>
              <a:buFontTx/>
              <a:buAutoNum type="arabicPeriod"/>
            </a:pPr>
            <a:r>
              <a:rPr lang="zh-CN" altLang="en-US" dirty="0">
                <a:latin typeface="微软雅黑"/>
                <a:ea typeface="微软雅黑"/>
                <a:cs typeface="微软雅黑"/>
              </a:rPr>
              <a:t>招聘和培养员工，及对员工进行绩效考评</a:t>
            </a:r>
          </a:p>
          <a:p>
            <a:pPr lvl="1" eaLnBrk="1" hangingPunct="1">
              <a:lnSpc>
                <a:spcPct val="150000"/>
              </a:lnSpc>
              <a:buClrTx/>
              <a:buSzTx/>
              <a:buFontTx/>
              <a:buAutoNum type="arabicPeriod"/>
            </a:pPr>
            <a:r>
              <a:rPr lang="zh-CN" altLang="en-US" dirty="0">
                <a:latin typeface="微软雅黑"/>
                <a:ea typeface="微软雅黑"/>
                <a:cs typeface="微软雅黑"/>
              </a:rPr>
              <a:t>持续改进功能部门基础设施，支持产品开发管理流程的不断优化</a:t>
            </a:r>
          </a:p>
          <a:p>
            <a:pPr lvl="1" eaLnBrk="1" hangingPunct="1">
              <a:lnSpc>
                <a:spcPct val="150000"/>
              </a:lnSpc>
              <a:buClrTx/>
              <a:buSzTx/>
              <a:buFontTx/>
              <a:buAutoNum type="arabicPeriod"/>
            </a:pPr>
            <a:r>
              <a:rPr lang="zh-CN" altLang="en-US" dirty="0">
                <a:latin typeface="微软雅黑"/>
                <a:ea typeface="微软雅黑"/>
                <a:cs typeface="微软雅黑"/>
              </a:rPr>
              <a:t>领导职能部门的项目（如</a:t>
            </a:r>
            <a:r>
              <a:rPr lang="en-US" altLang="zh-CN" dirty="0">
                <a:latin typeface="微软雅黑"/>
                <a:ea typeface="微软雅黑"/>
                <a:cs typeface="微软雅黑"/>
              </a:rPr>
              <a:t>TDT</a:t>
            </a:r>
            <a:r>
              <a:rPr lang="zh-CN" altLang="en-US" dirty="0">
                <a:latin typeface="微软雅黑"/>
                <a:ea typeface="微软雅黑"/>
                <a:cs typeface="微软雅黑"/>
              </a:rPr>
              <a:t>、</a:t>
            </a:r>
            <a:r>
              <a:rPr lang="en-US" altLang="zh-CN" dirty="0">
                <a:latin typeface="微软雅黑"/>
                <a:ea typeface="微软雅黑"/>
                <a:cs typeface="微软雅黑"/>
              </a:rPr>
              <a:t>CBB</a:t>
            </a:r>
            <a:r>
              <a:rPr lang="zh-CN" altLang="en-US" dirty="0">
                <a:latin typeface="微软雅黑"/>
                <a:ea typeface="微软雅黑"/>
                <a:cs typeface="微软雅黑"/>
              </a:rPr>
              <a:t>）</a:t>
            </a:r>
          </a:p>
          <a:p>
            <a:pPr lvl="1" eaLnBrk="1" hangingPunct="1">
              <a:lnSpc>
                <a:spcPct val="150000"/>
              </a:lnSpc>
              <a:buClrTx/>
              <a:buSzTx/>
              <a:buFontTx/>
              <a:buAutoNum type="arabicPeriod"/>
            </a:pPr>
            <a:r>
              <a:rPr lang="zh-CN" altLang="en-US" dirty="0">
                <a:latin typeface="微软雅黑"/>
                <a:ea typeface="微软雅黑"/>
                <a:cs typeface="微软雅黑"/>
              </a:rPr>
              <a:t>执行职能部门预算</a:t>
            </a:r>
            <a:endParaRPr lang="zh-CN" altLang="en-US" b="1" dirty="0">
              <a:latin typeface="微软雅黑"/>
              <a:ea typeface="微软雅黑"/>
              <a:cs typeface="微软雅黑"/>
            </a:endParaRPr>
          </a:p>
          <a:p>
            <a:pPr eaLnBrk="1" hangingPunct="1">
              <a:lnSpc>
                <a:spcPct val="150000"/>
              </a:lnSpc>
              <a:buClrTx/>
              <a:buSzTx/>
              <a:buFontTx/>
              <a:buNone/>
            </a:pPr>
            <a:r>
              <a:rPr lang="zh-CN" altLang="en-US" sz="1800" dirty="0">
                <a:solidFill>
                  <a:srgbClr val="800000"/>
                </a:solidFill>
                <a:latin typeface="微软雅黑"/>
                <a:ea typeface="微软雅黑"/>
                <a:cs typeface="微软雅黑"/>
              </a:rPr>
              <a:t>提供技术指导</a:t>
            </a:r>
          </a:p>
          <a:p>
            <a:pPr lvl="1" eaLnBrk="1" hangingPunct="1">
              <a:lnSpc>
                <a:spcPct val="150000"/>
              </a:lnSpc>
              <a:buClrTx/>
              <a:buSzTx/>
              <a:buFontTx/>
              <a:buAutoNum type="arabicPeriod"/>
            </a:pPr>
            <a:r>
              <a:rPr lang="zh-CN" altLang="en-US" dirty="0">
                <a:latin typeface="微软雅黑"/>
                <a:ea typeface="微软雅黑"/>
                <a:cs typeface="微软雅黑"/>
              </a:rPr>
              <a:t>定义职能部门的策略、指导原则、工具和标准</a:t>
            </a:r>
          </a:p>
          <a:p>
            <a:pPr lvl="1" eaLnBrk="1" hangingPunct="1">
              <a:lnSpc>
                <a:spcPct val="150000"/>
              </a:lnSpc>
              <a:buClrTx/>
              <a:buSzTx/>
              <a:buFontTx/>
              <a:buAutoNum type="arabicPeriod"/>
            </a:pPr>
            <a:r>
              <a:rPr lang="zh-CN" altLang="en-US" dirty="0">
                <a:latin typeface="微软雅黑"/>
                <a:ea typeface="微软雅黑"/>
                <a:cs typeface="微软雅黑"/>
              </a:rPr>
              <a:t>协调跨项目的技术合作</a:t>
            </a:r>
          </a:p>
          <a:p>
            <a:pPr lvl="1" eaLnBrk="1" hangingPunct="1">
              <a:lnSpc>
                <a:spcPct val="150000"/>
              </a:lnSpc>
              <a:buClrTx/>
              <a:buSzTx/>
              <a:buFontTx/>
              <a:buAutoNum type="arabicPeriod"/>
            </a:pPr>
            <a:r>
              <a:rPr lang="zh-CN" altLang="en-US" dirty="0">
                <a:latin typeface="微软雅黑"/>
                <a:ea typeface="微软雅黑"/>
                <a:cs typeface="微软雅黑"/>
              </a:rPr>
              <a:t>对</a:t>
            </a:r>
            <a:r>
              <a:rPr lang="en-US" altLang="zh-CN" dirty="0">
                <a:latin typeface="微软雅黑"/>
                <a:ea typeface="微软雅黑"/>
                <a:cs typeface="微软雅黑"/>
              </a:rPr>
              <a:t>PDT</a:t>
            </a:r>
            <a:r>
              <a:rPr lang="zh-CN" altLang="en-US" dirty="0">
                <a:latin typeface="微软雅黑"/>
                <a:ea typeface="微软雅黑"/>
                <a:cs typeface="微软雅黑"/>
              </a:rPr>
              <a:t>和外围组成员提供技术指导</a:t>
            </a:r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7178675" y="1268413"/>
            <a:ext cx="1447800" cy="522287"/>
          </a:xfrm>
          <a:prstGeom prst="rect">
            <a:avLst/>
          </a:prstGeom>
          <a:noFill/>
          <a:ln>
            <a:noFill/>
          </a:ln>
          <a:effectLst/>
        </p:spPr>
        <p:txBody>
          <a:bodyPr lIns="91422" tIns="45711" rIns="91422" bIns="45711">
            <a:spAutoFit/>
          </a:bodyPr>
          <a:lstStyle>
            <a:lvl1pPr eaLnBrk="0" hangingPunct="0">
              <a:lnSpc>
                <a:spcPct val="140000"/>
              </a:lnSpc>
              <a:buClr>
                <a:schemeClr val="bg2"/>
              </a:buClr>
              <a:buSzPct val="60000"/>
              <a:buFont typeface="Wingdings" pitchFamily="2" charset="2"/>
              <a:buChar char="l"/>
              <a:defRPr sz="2000" b="1">
                <a:solidFill>
                  <a:schemeClr val="tx1"/>
                </a:solidFill>
                <a:latin typeface="FrutigerNext LT Regular" pitchFamily="34" charset="0"/>
                <a:ea typeface="华文细黑" pitchFamily="2" charset="-122"/>
              </a:defRPr>
            </a:lvl1pPr>
            <a:lvl2pPr marL="742950" indent="-285750" eaLnBrk="0" hangingPunct="0">
              <a:lnSpc>
                <a:spcPct val="140000"/>
              </a:lnSpc>
              <a:buClr>
                <a:schemeClr val="tx1"/>
              </a:buClr>
              <a:buSzPct val="50000"/>
              <a:buFont typeface="Wingdings" pitchFamily="2" charset="2"/>
              <a:buChar char="p"/>
              <a:defRPr kumimoji="1">
                <a:solidFill>
                  <a:schemeClr val="tx1"/>
                </a:solidFill>
                <a:latin typeface="FrutigerNext LT Regular" pitchFamily="34" charset="0"/>
                <a:ea typeface="华文细黑" pitchFamily="2" charset="-122"/>
              </a:defRPr>
            </a:lvl2pPr>
            <a:lvl3pPr marL="1143000" indent="-228600" eaLnBrk="0" hangingPunct="0">
              <a:lnSpc>
                <a:spcPct val="140000"/>
              </a:lnSpc>
              <a:buSzPct val="50000"/>
              <a:buFont typeface="Wingdings" pitchFamily="2" charset="2"/>
              <a:buChar char="n"/>
              <a:defRPr kumimoji="1" sz="1600">
                <a:solidFill>
                  <a:schemeClr val="tx1"/>
                </a:solidFill>
                <a:latin typeface="FrutigerNext LT Light" pitchFamily="34" charset="0"/>
                <a:ea typeface="华文细黑" pitchFamily="2" charset="-122"/>
              </a:defRPr>
            </a:lvl3pPr>
            <a:lvl4pPr marL="1600200" indent="-228600" eaLnBrk="0" hangingPunct="0">
              <a:lnSpc>
                <a:spcPct val="140000"/>
              </a:lnSpc>
              <a:buChar char="–"/>
              <a:defRPr kumimoji="1" sz="1400">
                <a:solidFill>
                  <a:schemeClr val="tx1"/>
                </a:solidFill>
                <a:latin typeface="FrutigerNext LT Medium" charset="-122"/>
                <a:ea typeface="华文细黑" pitchFamily="2" charset="-122"/>
              </a:defRPr>
            </a:lvl4pPr>
            <a:lvl5pPr marL="2057400" indent="-228600" eaLnBrk="0" hangingPunct="0">
              <a:lnSpc>
                <a:spcPct val="140000"/>
              </a:lnSpc>
              <a:buFont typeface="FrutigerNext LT Medium" charset="-122"/>
              <a:buChar char="~"/>
              <a:defRPr kumimoji="1" sz="1200">
                <a:solidFill>
                  <a:schemeClr val="tx1"/>
                </a:solidFill>
                <a:latin typeface="FrutigerNext LT Medium" charset="-122"/>
                <a:ea typeface="华文细黑" pitchFamily="2" charset="-122"/>
              </a:defRPr>
            </a:lvl5pPr>
            <a:lvl6pPr marL="25146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Font typeface="FrutigerNext LT Medium" charset="-122"/>
              <a:buChar char="~"/>
              <a:defRPr kumimoji="1" sz="1200">
                <a:solidFill>
                  <a:schemeClr val="tx1"/>
                </a:solidFill>
                <a:latin typeface="FrutigerNext LT Medium" charset="-122"/>
                <a:ea typeface="华文细黑" pitchFamily="2" charset="-122"/>
              </a:defRPr>
            </a:lvl6pPr>
            <a:lvl7pPr marL="29718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Font typeface="FrutigerNext LT Medium" charset="-122"/>
              <a:buChar char="~"/>
              <a:defRPr kumimoji="1" sz="1200">
                <a:solidFill>
                  <a:schemeClr val="tx1"/>
                </a:solidFill>
                <a:latin typeface="FrutigerNext LT Medium" charset="-122"/>
                <a:ea typeface="华文细黑" pitchFamily="2" charset="-122"/>
              </a:defRPr>
            </a:lvl7pPr>
            <a:lvl8pPr marL="34290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Font typeface="FrutigerNext LT Medium" charset="-122"/>
              <a:buChar char="~"/>
              <a:defRPr kumimoji="1" sz="1200">
                <a:solidFill>
                  <a:schemeClr val="tx1"/>
                </a:solidFill>
                <a:latin typeface="FrutigerNext LT Medium" charset="-122"/>
                <a:ea typeface="华文细黑" pitchFamily="2" charset="-122"/>
              </a:defRPr>
            </a:lvl8pPr>
            <a:lvl9pPr marL="38862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Font typeface="FrutigerNext LT Medium" charset="-122"/>
              <a:buChar char="~"/>
              <a:defRPr kumimoji="1" sz="1200">
                <a:solidFill>
                  <a:schemeClr val="tx1"/>
                </a:solidFill>
                <a:latin typeface="FrutigerNext LT Medium" charset="-122"/>
                <a:ea typeface="华文细黑" pitchFamily="2" charset="-122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zh-CN" altLang="en-US" sz="1400" b="0" dirty="0">
                <a:solidFill>
                  <a:srgbClr val="800000"/>
                </a:solidFill>
                <a:latin typeface="微软雅黑"/>
                <a:ea typeface="微软雅黑"/>
                <a:cs typeface="微软雅黑"/>
              </a:rPr>
              <a:t>管理“人”，而不是“项目</a:t>
            </a:r>
            <a:r>
              <a:rPr lang="zh-CN" altLang="en-US" sz="1400" b="0" dirty="0">
                <a:latin typeface="华文细黑" pitchFamily="2" charset="-122"/>
                <a:ea typeface="宋体" pitchFamily="2" charset="-122"/>
              </a:rPr>
              <a:t>”</a:t>
            </a:r>
            <a:endParaRPr lang="zh-CN" altLang="en-US" sz="1400" b="0" dirty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16390" name="AutoShape 5"/>
          <p:cNvSpPr>
            <a:spLocks noChangeArrowheads="1"/>
          </p:cNvSpPr>
          <p:nvPr/>
        </p:nvSpPr>
        <p:spPr bwMode="auto">
          <a:xfrm>
            <a:off x="6705600" y="765175"/>
            <a:ext cx="2438400" cy="1676400"/>
          </a:xfrm>
          <a:prstGeom prst="irregularSeal1">
            <a:avLst/>
          </a:prstGeom>
          <a:noFill/>
          <a:ln w="9525">
            <a:solidFill>
              <a:schemeClr val="accent2"/>
            </a:solidFill>
            <a:miter lim="800000"/>
          </a:ln>
          <a:effectLst/>
        </p:spPr>
        <p:txBody>
          <a:bodyPr wrap="none" lIns="91422" tIns="45711" rIns="91422" bIns="45711" anchor="ctr"/>
          <a:lstStyle>
            <a:lvl1pPr eaLnBrk="0" hangingPunct="0">
              <a:lnSpc>
                <a:spcPct val="140000"/>
              </a:lnSpc>
              <a:buClr>
                <a:schemeClr val="bg2"/>
              </a:buClr>
              <a:buSzPct val="60000"/>
              <a:buFont typeface="Wingdings" pitchFamily="2" charset="2"/>
              <a:buChar char="l"/>
              <a:defRPr sz="2000" b="1">
                <a:solidFill>
                  <a:schemeClr val="tx1"/>
                </a:solidFill>
                <a:latin typeface="FrutigerNext LT Regular" pitchFamily="34" charset="0"/>
                <a:ea typeface="华文细黑" pitchFamily="2" charset="-122"/>
              </a:defRPr>
            </a:lvl1pPr>
            <a:lvl2pPr marL="742950" indent="-285750" eaLnBrk="0" hangingPunct="0">
              <a:lnSpc>
                <a:spcPct val="140000"/>
              </a:lnSpc>
              <a:buClr>
                <a:schemeClr val="tx1"/>
              </a:buClr>
              <a:buSzPct val="50000"/>
              <a:buFont typeface="Wingdings" pitchFamily="2" charset="2"/>
              <a:buChar char="p"/>
              <a:defRPr kumimoji="1">
                <a:solidFill>
                  <a:schemeClr val="tx1"/>
                </a:solidFill>
                <a:latin typeface="FrutigerNext LT Regular" pitchFamily="34" charset="0"/>
                <a:ea typeface="华文细黑" pitchFamily="2" charset="-122"/>
              </a:defRPr>
            </a:lvl2pPr>
            <a:lvl3pPr marL="1143000" indent="-228600" eaLnBrk="0" hangingPunct="0">
              <a:lnSpc>
                <a:spcPct val="140000"/>
              </a:lnSpc>
              <a:buSzPct val="50000"/>
              <a:buFont typeface="Wingdings" pitchFamily="2" charset="2"/>
              <a:buChar char="n"/>
              <a:defRPr kumimoji="1" sz="1600">
                <a:solidFill>
                  <a:schemeClr val="tx1"/>
                </a:solidFill>
                <a:latin typeface="FrutigerNext LT Light" pitchFamily="34" charset="0"/>
                <a:ea typeface="华文细黑" pitchFamily="2" charset="-122"/>
              </a:defRPr>
            </a:lvl3pPr>
            <a:lvl4pPr marL="1600200" indent="-228600" eaLnBrk="0" hangingPunct="0">
              <a:lnSpc>
                <a:spcPct val="140000"/>
              </a:lnSpc>
              <a:buChar char="–"/>
              <a:defRPr kumimoji="1" sz="1400">
                <a:solidFill>
                  <a:schemeClr val="tx1"/>
                </a:solidFill>
                <a:latin typeface="FrutigerNext LT Medium" charset="-122"/>
                <a:ea typeface="华文细黑" pitchFamily="2" charset="-122"/>
              </a:defRPr>
            </a:lvl4pPr>
            <a:lvl5pPr marL="2057400" indent="-228600" eaLnBrk="0" hangingPunct="0">
              <a:lnSpc>
                <a:spcPct val="140000"/>
              </a:lnSpc>
              <a:buFont typeface="FrutigerNext LT Medium" charset="-122"/>
              <a:buChar char="~"/>
              <a:defRPr kumimoji="1" sz="1200">
                <a:solidFill>
                  <a:schemeClr val="tx1"/>
                </a:solidFill>
                <a:latin typeface="FrutigerNext LT Medium" charset="-122"/>
                <a:ea typeface="华文细黑" pitchFamily="2" charset="-122"/>
              </a:defRPr>
            </a:lvl5pPr>
            <a:lvl6pPr marL="25146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Font typeface="FrutigerNext LT Medium" charset="-122"/>
              <a:buChar char="~"/>
              <a:defRPr kumimoji="1" sz="1200">
                <a:solidFill>
                  <a:schemeClr val="tx1"/>
                </a:solidFill>
                <a:latin typeface="FrutigerNext LT Medium" charset="-122"/>
                <a:ea typeface="华文细黑" pitchFamily="2" charset="-122"/>
              </a:defRPr>
            </a:lvl6pPr>
            <a:lvl7pPr marL="29718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Font typeface="FrutigerNext LT Medium" charset="-122"/>
              <a:buChar char="~"/>
              <a:defRPr kumimoji="1" sz="1200">
                <a:solidFill>
                  <a:schemeClr val="tx1"/>
                </a:solidFill>
                <a:latin typeface="FrutigerNext LT Medium" charset="-122"/>
                <a:ea typeface="华文细黑" pitchFamily="2" charset="-122"/>
              </a:defRPr>
            </a:lvl7pPr>
            <a:lvl8pPr marL="34290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Font typeface="FrutigerNext LT Medium" charset="-122"/>
              <a:buChar char="~"/>
              <a:defRPr kumimoji="1" sz="1200">
                <a:solidFill>
                  <a:schemeClr val="tx1"/>
                </a:solidFill>
                <a:latin typeface="FrutigerNext LT Medium" charset="-122"/>
                <a:ea typeface="华文细黑" pitchFamily="2" charset="-122"/>
              </a:defRPr>
            </a:lvl8pPr>
            <a:lvl9pPr marL="38862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Font typeface="FrutigerNext LT Medium" charset="-122"/>
              <a:buChar char="~"/>
              <a:defRPr kumimoji="1" sz="1200">
                <a:solidFill>
                  <a:schemeClr val="tx1"/>
                </a:solidFill>
                <a:latin typeface="FrutigerNext LT Medium" charset="-122"/>
                <a:ea typeface="华文细黑" pitchFamily="2" charset="-122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kumimoji="0" lang="zh-CN" altLang="en-US" sz="1800" b="0" dirty="0">
              <a:latin typeface="微软雅黑"/>
              <a:ea typeface="微软雅黑"/>
              <a:cs typeface="微软雅黑"/>
            </a:endParaRP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939885" y="1143060"/>
            <a:ext cx="7289620" cy="487667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</a:ln>
        </p:spPr>
        <p:txBody>
          <a:bodyPr/>
          <a:lstStyle/>
          <a:p>
            <a:pPr marL="819150" indent="-457200" algn="just">
              <a:lnSpc>
                <a:spcPct val="150000"/>
              </a:lnSpc>
              <a:spcBef>
                <a:spcPct val="20000"/>
              </a:spcBef>
              <a:spcAft>
                <a:spcPts val="400"/>
              </a:spcAft>
              <a:buClr>
                <a:schemeClr val="tx1"/>
              </a:buClr>
              <a:buSzPct val="85000"/>
              <a:buFontTx/>
              <a:buAutoNum type="arabicPeriod"/>
            </a:pPr>
            <a:r>
              <a:rPr lang="en-US" altLang="zh-CN" sz="2400" dirty="0">
                <a:solidFill>
                  <a:srgbClr val="000000"/>
                </a:solidFill>
                <a:latin typeface="微软雅黑"/>
                <a:ea typeface="微软雅黑"/>
                <a:cs typeface="微软雅黑"/>
              </a:rPr>
              <a:t>PDT</a:t>
            </a:r>
            <a:r>
              <a:rPr lang="zh-CN" altLang="en-US" sz="2400" dirty="0">
                <a:solidFill>
                  <a:srgbClr val="000000"/>
                </a:solidFill>
                <a:latin typeface="微软雅黑"/>
                <a:ea typeface="微软雅黑"/>
                <a:cs typeface="微软雅黑"/>
              </a:rPr>
              <a:t>的设置要求</a:t>
            </a:r>
            <a:endParaRPr lang="en-US" altLang="zh-CN" sz="2400" dirty="0">
              <a:solidFill>
                <a:srgbClr val="000000"/>
              </a:solidFill>
              <a:latin typeface="微软雅黑"/>
              <a:ea typeface="微软雅黑"/>
              <a:cs typeface="微软雅黑"/>
            </a:endParaRPr>
          </a:p>
          <a:p>
            <a:pPr marL="819150" indent="-457200" algn="just">
              <a:lnSpc>
                <a:spcPct val="150000"/>
              </a:lnSpc>
              <a:spcBef>
                <a:spcPct val="20000"/>
              </a:spcBef>
              <a:spcAft>
                <a:spcPts val="400"/>
              </a:spcAft>
              <a:buClr>
                <a:schemeClr val="tx1"/>
              </a:buClr>
              <a:buSzPct val="85000"/>
              <a:buFontTx/>
              <a:buAutoNum type="arabicPeriod"/>
            </a:pPr>
            <a:r>
              <a:rPr lang="en-US" altLang="zh-CN" sz="2400" dirty="0">
                <a:solidFill>
                  <a:srgbClr val="000000"/>
                </a:solidFill>
                <a:latin typeface="微软雅黑"/>
                <a:ea typeface="微软雅黑"/>
                <a:cs typeface="微软雅黑"/>
              </a:rPr>
              <a:t>PDT</a:t>
            </a:r>
            <a:r>
              <a:rPr lang="zh-CN" altLang="en-US" sz="2400" dirty="0">
                <a:solidFill>
                  <a:srgbClr val="000000"/>
                </a:solidFill>
                <a:latin typeface="微软雅黑"/>
                <a:ea typeface="微软雅黑"/>
                <a:cs typeface="微软雅黑"/>
              </a:rPr>
              <a:t>核心代表职责</a:t>
            </a:r>
            <a:endParaRPr lang="en-US" altLang="zh-CN" sz="2400" dirty="0">
              <a:solidFill>
                <a:srgbClr val="000000"/>
              </a:solidFill>
              <a:latin typeface="微软雅黑"/>
              <a:ea typeface="微软雅黑"/>
              <a:cs typeface="微软雅黑"/>
            </a:endParaRPr>
          </a:p>
          <a:p>
            <a:pPr marL="819150" indent="-457200" algn="just">
              <a:lnSpc>
                <a:spcPct val="150000"/>
              </a:lnSpc>
              <a:spcBef>
                <a:spcPct val="20000"/>
              </a:spcBef>
              <a:spcAft>
                <a:spcPts val="400"/>
              </a:spcAft>
              <a:buClr>
                <a:schemeClr val="tx1"/>
              </a:buClr>
              <a:buSzPct val="85000"/>
              <a:buFontTx/>
              <a:buAutoNum type="arabicPeriod"/>
            </a:pPr>
            <a:r>
              <a:rPr lang="en-US" altLang="zh-CN" sz="2400" dirty="0">
                <a:solidFill>
                  <a:srgbClr val="800000"/>
                </a:solidFill>
                <a:latin typeface="微软雅黑"/>
                <a:ea typeface="微软雅黑"/>
                <a:cs typeface="微软雅黑"/>
              </a:rPr>
              <a:t>PDT</a:t>
            </a:r>
            <a:r>
              <a:rPr lang="zh-CN" altLang="en-US" sz="2400" dirty="0">
                <a:solidFill>
                  <a:srgbClr val="800000"/>
                </a:solidFill>
                <a:latin typeface="微软雅黑"/>
                <a:ea typeface="微软雅黑"/>
                <a:cs typeface="微软雅黑"/>
              </a:rPr>
              <a:t>经理角色解读</a:t>
            </a:r>
            <a:endParaRPr lang="en-US" altLang="zh-CN" sz="2400" dirty="0">
              <a:solidFill>
                <a:srgbClr val="800000"/>
              </a:solidFill>
              <a:latin typeface="微软雅黑"/>
              <a:ea typeface="微软雅黑"/>
              <a:cs typeface="微软雅黑"/>
            </a:endParaRPr>
          </a:p>
          <a:p>
            <a:pPr marL="819150" indent="-457200" algn="just">
              <a:lnSpc>
                <a:spcPct val="150000"/>
              </a:lnSpc>
              <a:spcBef>
                <a:spcPct val="20000"/>
              </a:spcBef>
              <a:spcAft>
                <a:spcPts val="400"/>
              </a:spcAft>
              <a:buClr>
                <a:schemeClr val="tx1"/>
              </a:buClr>
              <a:buSzPct val="85000"/>
              <a:buFontTx/>
              <a:buAutoNum type="arabicPeriod"/>
            </a:pPr>
            <a:r>
              <a:rPr lang="en-US" altLang="zh-CN" sz="2400" dirty="0">
                <a:latin typeface="微软雅黑"/>
                <a:ea typeface="微软雅黑"/>
                <a:cs typeface="微软雅黑"/>
              </a:rPr>
              <a:t>PDT</a:t>
            </a:r>
            <a:r>
              <a:rPr lang="zh-CN" altLang="en-US" sz="2400" dirty="0">
                <a:latin typeface="微软雅黑"/>
                <a:ea typeface="微软雅黑"/>
                <a:cs typeface="微软雅黑"/>
              </a:rPr>
              <a:t>核心代表技能要求</a:t>
            </a:r>
            <a:endParaRPr lang="en-US" altLang="zh-CN" sz="2400" dirty="0">
              <a:solidFill>
                <a:srgbClr val="000000"/>
              </a:solidFill>
              <a:latin typeface="微软雅黑"/>
              <a:ea typeface="微软雅黑"/>
              <a:cs typeface="微软雅黑"/>
            </a:endParaRPr>
          </a:p>
          <a:p>
            <a:pPr marL="819150" indent="-457200" algn="just">
              <a:lnSpc>
                <a:spcPct val="150000"/>
              </a:lnSpc>
              <a:spcBef>
                <a:spcPct val="20000"/>
              </a:spcBef>
              <a:spcAft>
                <a:spcPts val="400"/>
              </a:spcAft>
              <a:buClr>
                <a:schemeClr val="tx1"/>
              </a:buClr>
              <a:buSzPct val="85000"/>
              <a:buFontTx/>
              <a:buAutoNum type="arabicPeriod"/>
            </a:pPr>
            <a:r>
              <a:rPr lang="zh-CN" altLang="en-US" sz="2400" dirty="0">
                <a:solidFill>
                  <a:srgbClr val="000000"/>
                </a:solidFill>
                <a:latin typeface="微软雅黑"/>
                <a:ea typeface="微软雅黑"/>
                <a:cs typeface="微软雅黑"/>
              </a:rPr>
              <a:t>PDT的选拔要求</a:t>
            </a:r>
            <a:endParaRPr lang="en-US" altLang="zh-CN" sz="2400" dirty="0">
              <a:latin typeface="微软雅黑"/>
              <a:ea typeface="微软雅黑"/>
              <a:cs typeface="微软雅黑"/>
            </a:endParaRPr>
          </a:p>
          <a:p>
            <a:pPr marL="819150" indent="-457200" algn="just">
              <a:lnSpc>
                <a:spcPct val="150000"/>
              </a:lnSpc>
              <a:spcBef>
                <a:spcPct val="20000"/>
              </a:spcBef>
              <a:spcAft>
                <a:spcPts val="400"/>
              </a:spcAft>
              <a:buClr>
                <a:schemeClr val="tx1"/>
              </a:buClr>
              <a:buSzPct val="85000"/>
              <a:buFontTx/>
              <a:buAutoNum type="arabicPeriod"/>
            </a:pPr>
            <a:r>
              <a:rPr lang="en-US" altLang="zh-CN" sz="2400" dirty="0">
                <a:solidFill>
                  <a:srgbClr val="000000"/>
                </a:solidFill>
                <a:latin typeface="微软雅黑"/>
                <a:ea typeface="微软雅黑"/>
                <a:cs typeface="微软雅黑"/>
              </a:rPr>
              <a:t>PDT</a:t>
            </a:r>
            <a:r>
              <a:rPr lang="zh-CN" altLang="en-US" sz="2400" dirty="0">
                <a:solidFill>
                  <a:srgbClr val="000000"/>
                </a:solidFill>
                <a:latin typeface="微软雅黑"/>
                <a:ea typeface="微软雅黑"/>
                <a:cs typeface="微软雅黑"/>
              </a:rPr>
              <a:t>资源池运作机制</a:t>
            </a:r>
            <a:endParaRPr lang="en-US" altLang="zh-CN" sz="2400" dirty="0">
              <a:latin typeface="微软雅黑"/>
              <a:ea typeface="微软雅黑"/>
              <a:cs typeface="微软雅黑"/>
            </a:endParaRPr>
          </a:p>
          <a:p>
            <a:pPr marL="819150" indent="-457200" algn="just">
              <a:lnSpc>
                <a:spcPct val="150000"/>
              </a:lnSpc>
              <a:spcBef>
                <a:spcPct val="20000"/>
              </a:spcBef>
              <a:spcAft>
                <a:spcPts val="400"/>
              </a:spcAft>
              <a:buClr>
                <a:schemeClr val="tx1"/>
              </a:buClr>
              <a:buSzPct val="85000"/>
              <a:buFontTx/>
              <a:buAutoNum type="arabicPeriod"/>
            </a:pPr>
            <a:endParaRPr lang="zh-CN" altLang="en-US" sz="2000" dirty="0">
              <a:latin typeface="微软雅黑"/>
              <a:ea typeface="微软雅黑"/>
              <a:cs typeface="微软雅黑"/>
            </a:endParaRPr>
          </a:p>
          <a:p>
            <a:pPr marL="361950" algn="just">
              <a:lnSpc>
                <a:spcPct val="110000"/>
              </a:lnSpc>
              <a:spcBef>
                <a:spcPct val="20000"/>
              </a:spcBef>
              <a:spcAft>
                <a:spcPts val="400"/>
              </a:spcAft>
              <a:buClr>
                <a:schemeClr val="tx1"/>
              </a:buClr>
              <a:buSzPct val="85000"/>
            </a:pPr>
            <a:endParaRPr lang="zh-CN" altLang="en-US" sz="2000" b="1" dirty="0">
              <a:latin typeface="+mj-ea"/>
              <a:ea typeface="+mj-ea"/>
            </a:endParaRP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sz="3200" dirty="0">
                <a:latin typeface="微软雅黑"/>
                <a:ea typeface="微软雅黑"/>
                <a:cs typeface="微软雅黑"/>
              </a:rPr>
              <a:t>目录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2"/>
          <p:cNvSpPr txBox="1">
            <a:spLocks noGrp="1"/>
          </p:cNvSpPr>
          <p:nvPr/>
        </p:nvSpPr>
        <p:spPr>
          <a:xfrm>
            <a:off x="2870200" y="6559550"/>
            <a:ext cx="2132013" cy="476250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spcBef>
                <a:spcPts val="0"/>
              </a:spcBef>
              <a:spcAft>
                <a:spcPts val="0"/>
              </a:spcAft>
              <a:defRPr/>
            </a:pPr>
            <a:fld id="{4545BE9C-FA30-467E-AD17-58E298F283D9}" type="slidenum">
              <a:rPr kumimoji="0" lang="en-US" altLang="zh-CN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rPr>
              <a:t>8</a:t>
            </a:fld>
            <a:endParaRPr kumimoji="0" lang="en-US" altLang="zh-CN" sz="1200">
              <a:solidFill>
                <a:schemeClr val="tx1">
                  <a:tint val="7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838298" y="152486"/>
            <a:ext cx="6669088" cy="58477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>
            <a:lvl1pPr eaLnBrk="0" hangingPunct="0">
              <a:lnSpc>
                <a:spcPct val="140000"/>
              </a:lnSpc>
              <a:buClr>
                <a:schemeClr val="bg2"/>
              </a:buClr>
              <a:buSzPct val="60000"/>
              <a:buFont typeface="Wingdings" pitchFamily="2" charset="2"/>
              <a:buChar char="l"/>
              <a:defRPr sz="2000" b="1">
                <a:solidFill>
                  <a:schemeClr val="tx1"/>
                </a:solidFill>
                <a:latin typeface="FrutigerNext LT Regular" pitchFamily="34" charset="0"/>
                <a:ea typeface="华文细黑" pitchFamily="2" charset="-122"/>
              </a:defRPr>
            </a:lvl1pPr>
            <a:lvl2pPr marL="742950" indent="-285750" eaLnBrk="0" hangingPunct="0">
              <a:lnSpc>
                <a:spcPct val="140000"/>
              </a:lnSpc>
              <a:buClr>
                <a:schemeClr val="tx1"/>
              </a:buClr>
              <a:buSzPct val="50000"/>
              <a:buFont typeface="Wingdings" pitchFamily="2" charset="2"/>
              <a:buChar char="p"/>
              <a:defRPr kumimoji="1">
                <a:solidFill>
                  <a:schemeClr val="tx1"/>
                </a:solidFill>
                <a:latin typeface="FrutigerNext LT Regular" pitchFamily="34" charset="0"/>
                <a:ea typeface="华文细黑" pitchFamily="2" charset="-122"/>
              </a:defRPr>
            </a:lvl2pPr>
            <a:lvl3pPr marL="1143000" indent="-228600" eaLnBrk="0" hangingPunct="0">
              <a:lnSpc>
                <a:spcPct val="140000"/>
              </a:lnSpc>
              <a:buSzPct val="50000"/>
              <a:buFont typeface="Wingdings" pitchFamily="2" charset="2"/>
              <a:buChar char="n"/>
              <a:defRPr kumimoji="1" sz="1600">
                <a:solidFill>
                  <a:schemeClr val="tx1"/>
                </a:solidFill>
                <a:latin typeface="FrutigerNext LT Light" pitchFamily="34" charset="0"/>
                <a:ea typeface="华文细黑" pitchFamily="2" charset="-122"/>
              </a:defRPr>
            </a:lvl3pPr>
            <a:lvl4pPr marL="1600200" indent="-228600" eaLnBrk="0" hangingPunct="0">
              <a:lnSpc>
                <a:spcPct val="140000"/>
              </a:lnSpc>
              <a:buChar char="–"/>
              <a:defRPr kumimoji="1" sz="1400">
                <a:solidFill>
                  <a:schemeClr val="tx1"/>
                </a:solidFill>
                <a:latin typeface="FrutigerNext LT Medium" charset="-122"/>
                <a:ea typeface="华文细黑" pitchFamily="2" charset="-122"/>
              </a:defRPr>
            </a:lvl4pPr>
            <a:lvl5pPr marL="2057400" indent="-228600" eaLnBrk="0" hangingPunct="0">
              <a:lnSpc>
                <a:spcPct val="140000"/>
              </a:lnSpc>
              <a:buFont typeface="FrutigerNext LT Medium" charset="-122"/>
              <a:buChar char="~"/>
              <a:defRPr kumimoji="1" sz="1200">
                <a:solidFill>
                  <a:schemeClr val="tx1"/>
                </a:solidFill>
                <a:latin typeface="FrutigerNext LT Medium" charset="-122"/>
                <a:ea typeface="华文细黑" pitchFamily="2" charset="-122"/>
              </a:defRPr>
            </a:lvl5pPr>
            <a:lvl6pPr marL="25146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Font typeface="FrutigerNext LT Medium" charset="-122"/>
              <a:buChar char="~"/>
              <a:defRPr kumimoji="1" sz="1200">
                <a:solidFill>
                  <a:schemeClr val="tx1"/>
                </a:solidFill>
                <a:latin typeface="FrutigerNext LT Medium" charset="-122"/>
                <a:ea typeface="华文细黑" pitchFamily="2" charset="-122"/>
              </a:defRPr>
            </a:lvl6pPr>
            <a:lvl7pPr marL="29718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Font typeface="FrutigerNext LT Medium" charset="-122"/>
              <a:buChar char="~"/>
              <a:defRPr kumimoji="1" sz="1200">
                <a:solidFill>
                  <a:schemeClr val="tx1"/>
                </a:solidFill>
                <a:latin typeface="FrutigerNext LT Medium" charset="-122"/>
                <a:ea typeface="华文细黑" pitchFamily="2" charset="-122"/>
              </a:defRPr>
            </a:lvl7pPr>
            <a:lvl8pPr marL="34290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Font typeface="FrutigerNext LT Medium" charset="-122"/>
              <a:buChar char="~"/>
              <a:defRPr kumimoji="1" sz="1200">
                <a:solidFill>
                  <a:schemeClr val="tx1"/>
                </a:solidFill>
                <a:latin typeface="FrutigerNext LT Medium" charset="-122"/>
                <a:ea typeface="华文细黑" pitchFamily="2" charset="-122"/>
              </a:defRPr>
            </a:lvl8pPr>
            <a:lvl9pPr marL="38862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Font typeface="FrutigerNext LT Medium" charset="-122"/>
              <a:buChar char="~"/>
              <a:defRPr kumimoji="1" sz="1200">
                <a:solidFill>
                  <a:schemeClr val="tx1"/>
                </a:solidFill>
                <a:latin typeface="FrutigerNext LT Medium" charset="-122"/>
                <a:ea typeface="华文细黑" pitchFamily="2" charset="-122"/>
              </a:defRPr>
            </a:lvl9pPr>
          </a:lstStyle>
          <a:p>
            <a:pPr marL="342900" indent="-342900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CN" sz="3200" dirty="0">
                <a:solidFill>
                  <a:schemeClr val="bg1"/>
                </a:solidFill>
                <a:latin typeface="微软雅黑"/>
                <a:ea typeface="微软雅黑"/>
                <a:cs typeface="微软雅黑"/>
              </a:rPr>
              <a:t>PDT</a:t>
            </a:r>
            <a:r>
              <a:rPr lang="zh-CN" altLang="en-US" sz="3200" dirty="0">
                <a:solidFill>
                  <a:schemeClr val="bg1"/>
                </a:solidFill>
                <a:latin typeface="微软雅黑"/>
                <a:ea typeface="微软雅黑"/>
                <a:cs typeface="微软雅黑"/>
              </a:rPr>
              <a:t>经理角色解读</a:t>
            </a:r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381110" y="946143"/>
            <a:ext cx="8075613" cy="5356149"/>
          </a:xfrm>
          <a:prstGeom prst="rect">
            <a:avLst/>
          </a:prstGeom>
          <a:noFill/>
          <a:ln>
            <a:noFill/>
          </a:ln>
          <a:effectLst/>
        </p:spPr>
        <p:txBody>
          <a:bodyPr lIns="91422" tIns="45711" rIns="91422" bIns="45711">
            <a:spAutoFit/>
          </a:bodyPr>
          <a:lstStyle>
            <a:lvl1pPr marL="457200" indent="-457200" eaLnBrk="0" hangingPunct="0">
              <a:lnSpc>
                <a:spcPct val="140000"/>
              </a:lnSpc>
              <a:buClr>
                <a:schemeClr val="bg2"/>
              </a:buClr>
              <a:buSzPct val="60000"/>
              <a:buFont typeface="Wingdings" pitchFamily="2" charset="2"/>
              <a:buChar char="l"/>
              <a:defRPr sz="2000" b="1">
                <a:solidFill>
                  <a:schemeClr val="tx1"/>
                </a:solidFill>
                <a:latin typeface="FrutigerNext LT Regular" pitchFamily="34" charset="0"/>
                <a:ea typeface="华文细黑" pitchFamily="2" charset="-122"/>
              </a:defRPr>
            </a:lvl1pPr>
            <a:lvl2pPr marL="914400" indent="-457200" eaLnBrk="0" hangingPunct="0">
              <a:lnSpc>
                <a:spcPct val="140000"/>
              </a:lnSpc>
              <a:buClr>
                <a:schemeClr val="tx1"/>
              </a:buClr>
              <a:buSzPct val="50000"/>
              <a:buFont typeface="Wingdings" pitchFamily="2" charset="2"/>
              <a:buChar char="p"/>
              <a:defRPr kumimoji="1">
                <a:solidFill>
                  <a:schemeClr val="tx1"/>
                </a:solidFill>
                <a:latin typeface="FrutigerNext LT Regular" pitchFamily="34" charset="0"/>
                <a:ea typeface="华文细黑" pitchFamily="2" charset="-122"/>
              </a:defRPr>
            </a:lvl2pPr>
            <a:lvl3pPr marL="1143000" indent="-228600" eaLnBrk="0" hangingPunct="0">
              <a:lnSpc>
                <a:spcPct val="140000"/>
              </a:lnSpc>
              <a:buSzPct val="50000"/>
              <a:buFont typeface="Wingdings" pitchFamily="2" charset="2"/>
              <a:buChar char="n"/>
              <a:defRPr kumimoji="1" sz="1600">
                <a:solidFill>
                  <a:schemeClr val="tx1"/>
                </a:solidFill>
                <a:latin typeface="FrutigerNext LT Light" pitchFamily="34" charset="0"/>
                <a:ea typeface="华文细黑" pitchFamily="2" charset="-122"/>
              </a:defRPr>
            </a:lvl3pPr>
            <a:lvl4pPr marL="1600200" indent="-228600" eaLnBrk="0" hangingPunct="0">
              <a:lnSpc>
                <a:spcPct val="140000"/>
              </a:lnSpc>
              <a:buChar char="–"/>
              <a:defRPr kumimoji="1" sz="1400">
                <a:solidFill>
                  <a:schemeClr val="tx1"/>
                </a:solidFill>
                <a:latin typeface="FrutigerNext LT Medium" charset="-122"/>
                <a:ea typeface="华文细黑" pitchFamily="2" charset="-122"/>
              </a:defRPr>
            </a:lvl4pPr>
            <a:lvl5pPr marL="2057400" indent="-228600" eaLnBrk="0" hangingPunct="0">
              <a:lnSpc>
                <a:spcPct val="140000"/>
              </a:lnSpc>
              <a:buFont typeface="FrutigerNext LT Medium" charset="-122"/>
              <a:buChar char="~"/>
              <a:defRPr kumimoji="1" sz="1200">
                <a:solidFill>
                  <a:schemeClr val="tx1"/>
                </a:solidFill>
                <a:latin typeface="FrutigerNext LT Medium" charset="-122"/>
                <a:ea typeface="华文细黑" pitchFamily="2" charset="-122"/>
              </a:defRPr>
            </a:lvl5pPr>
            <a:lvl6pPr marL="25146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Font typeface="FrutigerNext LT Medium" charset="-122"/>
              <a:buChar char="~"/>
              <a:defRPr kumimoji="1" sz="1200">
                <a:solidFill>
                  <a:schemeClr val="tx1"/>
                </a:solidFill>
                <a:latin typeface="FrutigerNext LT Medium" charset="-122"/>
                <a:ea typeface="华文细黑" pitchFamily="2" charset="-122"/>
              </a:defRPr>
            </a:lvl6pPr>
            <a:lvl7pPr marL="29718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Font typeface="FrutigerNext LT Medium" charset="-122"/>
              <a:buChar char="~"/>
              <a:defRPr kumimoji="1" sz="1200">
                <a:solidFill>
                  <a:schemeClr val="tx1"/>
                </a:solidFill>
                <a:latin typeface="FrutigerNext LT Medium" charset="-122"/>
                <a:ea typeface="华文细黑" pitchFamily="2" charset="-122"/>
              </a:defRPr>
            </a:lvl7pPr>
            <a:lvl8pPr marL="34290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Font typeface="FrutigerNext LT Medium" charset="-122"/>
              <a:buChar char="~"/>
              <a:defRPr kumimoji="1" sz="1200">
                <a:solidFill>
                  <a:schemeClr val="tx1"/>
                </a:solidFill>
                <a:latin typeface="FrutigerNext LT Medium" charset="-122"/>
                <a:ea typeface="华文细黑" pitchFamily="2" charset="-122"/>
              </a:defRPr>
            </a:lvl8pPr>
            <a:lvl9pPr marL="38862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Font typeface="FrutigerNext LT Medium" charset="-122"/>
              <a:buChar char="~"/>
              <a:defRPr kumimoji="1" sz="1200">
                <a:solidFill>
                  <a:schemeClr val="tx1"/>
                </a:solidFill>
                <a:latin typeface="FrutigerNext LT Medium" charset="-122"/>
                <a:ea typeface="华文细黑" pitchFamily="2" charset="-122"/>
              </a:defRPr>
            </a:lvl9pPr>
          </a:lstStyle>
          <a:p>
            <a:pPr eaLnBrk="1" hangingPunct="1">
              <a:lnSpc>
                <a:spcPts val="2600"/>
              </a:lnSpc>
              <a:spcBef>
                <a:spcPct val="65000"/>
              </a:spcBef>
              <a:buClrTx/>
              <a:buSzTx/>
              <a:buNone/>
            </a:pPr>
            <a:r>
              <a:rPr lang="en-US" altLang="zh-CN" dirty="0">
                <a:solidFill>
                  <a:srgbClr val="FF0000"/>
                </a:solidFill>
                <a:latin typeface="微软雅黑"/>
                <a:ea typeface="微软雅黑"/>
                <a:cs typeface="微软雅黑"/>
              </a:rPr>
              <a:t>PDT</a:t>
            </a:r>
            <a:r>
              <a:rPr lang="zh-CN" altLang="en-US" dirty="0">
                <a:solidFill>
                  <a:srgbClr val="FF0000"/>
                </a:solidFill>
                <a:latin typeface="微软雅黑"/>
                <a:ea typeface="微软雅黑"/>
                <a:cs typeface="微软雅黑"/>
              </a:rPr>
              <a:t>经理类似于一个新成立公司的首席执行官：</a:t>
            </a:r>
            <a:endParaRPr lang="en-US" altLang="zh-CN" dirty="0">
              <a:solidFill>
                <a:srgbClr val="800000"/>
              </a:solidFill>
              <a:latin typeface="微软雅黑"/>
              <a:ea typeface="微软雅黑"/>
              <a:cs typeface="微软雅黑"/>
            </a:endParaRPr>
          </a:p>
          <a:p>
            <a:pPr eaLnBrk="1" hangingPunct="1">
              <a:lnSpc>
                <a:spcPts val="2600"/>
              </a:lnSpc>
              <a:spcBef>
                <a:spcPct val="65000"/>
              </a:spcBef>
              <a:buClrTx/>
              <a:buSzTx/>
              <a:buFontTx/>
              <a:buNone/>
            </a:pPr>
            <a:r>
              <a:rPr lang="zh-CN" altLang="en-US" dirty="0">
                <a:solidFill>
                  <a:srgbClr val="800000"/>
                </a:solidFill>
                <a:latin typeface="微软雅黑"/>
                <a:ea typeface="微软雅黑"/>
                <a:cs typeface="微软雅黑"/>
              </a:rPr>
              <a:t>领导整个项目小组</a:t>
            </a:r>
          </a:p>
          <a:p>
            <a:pPr lvl="1" eaLnBrk="1" hangingPunct="1">
              <a:lnSpc>
                <a:spcPts val="2600"/>
              </a:lnSpc>
              <a:spcBef>
                <a:spcPct val="65000"/>
              </a:spcBef>
              <a:buClrTx/>
              <a:buSzTx/>
              <a:buFontTx/>
              <a:buAutoNum type="arabicPeriod"/>
            </a:pPr>
            <a:r>
              <a:rPr lang="zh-CN" altLang="en-US" sz="2000" dirty="0">
                <a:latin typeface="微软雅黑"/>
                <a:ea typeface="微软雅黑"/>
                <a:cs typeface="微软雅黑"/>
              </a:rPr>
              <a:t>建立和领导整个</a:t>
            </a:r>
            <a:r>
              <a:rPr lang="en-US" altLang="zh-CN" sz="2000" dirty="0">
                <a:latin typeface="微软雅黑"/>
                <a:ea typeface="微软雅黑"/>
                <a:cs typeface="微软雅黑"/>
              </a:rPr>
              <a:t>PDT</a:t>
            </a:r>
            <a:r>
              <a:rPr lang="zh-CN" altLang="en-US" sz="2000" dirty="0">
                <a:latin typeface="微软雅黑"/>
                <a:ea typeface="微软雅黑"/>
                <a:cs typeface="微软雅黑"/>
              </a:rPr>
              <a:t>团队，直接对产品的市场成功负责</a:t>
            </a:r>
          </a:p>
          <a:p>
            <a:pPr lvl="1" eaLnBrk="1" hangingPunct="1">
              <a:lnSpc>
                <a:spcPts val="2600"/>
              </a:lnSpc>
              <a:spcBef>
                <a:spcPct val="65000"/>
              </a:spcBef>
              <a:buClrTx/>
              <a:buSzTx/>
              <a:buFontTx/>
              <a:buAutoNum type="arabicPeriod"/>
            </a:pPr>
            <a:r>
              <a:rPr lang="zh-CN" altLang="en-US" sz="2000" dirty="0">
                <a:latin typeface="微软雅黑"/>
                <a:ea typeface="微软雅黑"/>
                <a:cs typeface="微软雅黑"/>
              </a:rPr>
              <a:t>召集</a:t>
            </a:r>
            <a:r>
              <a:rPr lang="en-US" altLang="zh-CN" sz="2000" dirty="0">
                <a:latin typeface="微软雅黑"/>
                <a:ea typeface="微软雅黑"/>
                <a:cs typeface="微软雅黑"/>
              </a:rPr>
              <a:t>PDT</a:t>
            </a:r>
            <a:r>
              <a:rPr lang="zh-CN" altLang="en-US" sz="2000" dirty="0">
                <a:latin typeface="微软雅黑"/>
                <a:ea typeface="微软雅黑"/>
                <a:cs typeface="微软雅黑"/>
              </a:rPr>
              <a:t>核心组，针对项目任命和期望值进行沟通 ，将项目职责分配到</a:t>
            </a:r>
            <a:r>
              <a:rPr lang="en-US" altLang="zh-CN" sz="2000" dirty="0">
                <a:latin typeface="微软雅黑"/>
                <a:ea typeface="微软雅黑"/>
                <a:cs typeface="微软雅黑"/>
              </a:rPr>
              <a:t>PDT</a:t>
            </a:r>
            <a:r>
              <a:rPr lang="zh-CN" altLang="en-US" sz="2000" dirty="0">
                <a:latin typeface="微软雅黑"/>
                <a:ea typeface="微软雅黑"/>
                <a:cs typeface="微软雅黑"/>
              </a:rPr>
              <a:t>核心组成员</a:t>
            </a:r>
          </a:p>
          <a:p>
            <a:pPr lvl="1" eaLnBrk="1" hangingPunct="1">
              <a:lnSpc>
                <a:spcPts val="2600"/>
              </a:lnSpc>
              <a:spcBef>
                <a:spcPct val="65000"/>
              </a:spcBef>
              <a:buClrTx/>
              <a:buSzTx/>
              <a:buFontTx/>
              <a:buAutoNum type="arabicPeriod"/>
            </a:pPr>
            <a:r>
              <a:rPr lang="zh-CN" altLang="en-US" sz="2000" dirty="0">
                <a:latin typeface="微软雅黑"/>
                <a:ea typeface="微软雅黑"/>
                <a:cs typeface="微软雅黑"/>
              </a:rPr>
              <a:t>启动项目和保持项目正常沟通，当无法达成一致时做出决策</a:t>
            </a:r>
          </a:p>
          <a:p>
            <a:pPr eaLnBrk="1" hangingPunct="1">
              <a:lnSpc>
                <a:spcPts val="2600"/>
              </a:lnSpc>
              <a:spcBef>
                <a:spcPct val="65000"/>
              </a:spcBef>
              <a:buClrTx/>
              <a:buSzTx/>
              <a:buFontTx/>
              <a:buNone/>
            </a:pPr>
            <a:r>
              <a:rPr lang="zh-CN" altLang="en-US" dirty="0">
                <a:solidFill>
                  <a:srgbClr val="800000"/>
                </a:solidFill>
                <a:latin typeface="微软雅黑"/>
                <a:ea typeface="微软雅黑"/>
                <a:cs typeface="微软雅黑"/>
              </a:rPr>
              <a:t>与管理层进行沟通</a:t>
            </a:r>
          </a:p>
          <a:p>
            <a:pPr lvl="1" eaLnBrk="1" hangingPunct="1">
              <a:lnSpc>
                <a:spcPts val="2600"/>
              </a:lnSpc>
              <a:spcBef>
                <a:spcPct val="65000"/>
              </a:spcBef>
              <a:buClrTx/>
              <a:buSzTx/>
              <a:buFontTx/>
              <a:buAutoNum type="arabicPeriod"/>
            </a:pPr>
            <a:r>
              <a:rPr lang="zh-CN" altLang="en-US" sz="2000" dirty="0">
                <a:latin typeface="微软雅黑"/>
                <a:ea typeface="微软雅黑"/>
                <a:cs typeface="微软雅黑"/>
              </a:rPr>
              <a:t>作出各</a:t>
            </a:r>
            <a:r>
              <a:rPr lang="en-US" altLang="zh-CN" sz="2000" dirty="0">
                <a:latin typeface="微软雅黑"/>
                <a:ea typeface="微软雅黑"/>
                <a:cs typeface="微软雅黑"/>
              </a:rPr>
              <a:t>DCP</a:t>
            </a:r>
            <a:r>
              <a:rPr lang="zh-CN" altLang="en-US" sz="2000" dirty="0">
                <a:latin typeface="微软雅黑"/>
                <a:ea typeface="微软雅黑"/>
                <a:cs typeface="微软雅黑"/>
              </a:rPr>
              <a:t>的日程安排及将业务计划和建议提交和呈现给公司管理层</a:t>
            </a:r>
          </a:p>
          <a:p>
            <a:pPr lvl="1" eaLnBrk="1" hangingPunct="1">
              <a:lnSpc>
                <a:spcPts val="2600"/>
              </a:lnSpc>
              <a:spcBef>
                <a:spcPct val="65000"/>
              </a:spcBef>
              <a:buClrTx/>
              <a:buSzTx/>
              <a:buFontTx/>
              <a:buAutoNum type="arabicPeriod"/>
            </a:pPr>
            <a:r>
              <a:rPr lang="zh-CN" altLang="en-US" sz="2000" dirty="0">
                <a:latin typeface="微软雅黑"/>
                <a:ea typeface="微软雅黑"/>
                <a:cs typeface="微软雅黑"/>
              </a:rPr>
              <a:t>从公司管理层获得承诺，并确保所需要的资源的到位</a:t>
            </a:r>
          </a:p>
          <a:p>
            <a:pPr lvl="1" eaLnBrk="1" hangingPunct="1">
              <a:lnSpc>
                <a:spcPts val="2600"/>
              </a:lnSpc>
              <a:spcBef>
                <a:spcPct val="65000"/>
              </a:spcBef>
              <a:buClrTx/>
              <a:buSzTx/>
              <a:buFontTx/>
              <a:buAutoNum type="arabicPeriod"/>
            </a:pPr>
            <a:r>
              <a:rPr lang="zh-CN" altLang="en-US" sz="2000" dirty="0">
                <a:latin typeface="微软雅黑"/>
                <a:ea typeface="微软雅黑"/>
                <a:cs typeface="微软雅黑"/>
              </a:rPr>
              <a:t>及时提供项目的进展情况</a:t>
            </a: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2"/>
          <p:cNvSpPr txBox="1">
            <a:spLocks noGrp="1"/>
          </p:cNvSpPr>
          <p:nvPr/>
        </p:nvSpPr>
        <p:spPr>
          <a:xfrm>
            <a:off x="2870200" y="6559550"/>
            <a:ext cx="2132013" cy="476250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spcBef>
                <a:spcPts val="0"/>
              </a:spcBef>
              <a:spcAft>
                <a:spcPts val="0"/>
              </a:spcAft>
              <a:defRPr/>
            </a:pPr>
            <a:fld id="{A811C8ED-1349-4494-A780-B20E5787A997}" type="slidenum">
              <a:rPr kumimoji="0" lang="en-US" altLang="zh-CN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rPr>
              <a:t>9</a:t>
            </a:fld>
            <a:endParaRPr kumimoji="0" lang="en-US" altLang="zh-CN" sz="1200">
              <a:solidFill>
                <a:schemeClr val="tx1">
                  <a:tint val="7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457200" y="981075"/>
            <a:ext cx="8026400" cy="4883369"/>
          </a:xfrm>
          <a:prstGeom prst="rect">
            <a:avLst/>
          </a:prstGeom>
          <a:noFill/>
          <a:ln>
            <a:noFill/>
          </a:ln>
          <a:effectLst/>
        </p:spPr>
        <p:txBody>
          <a:bodyPr lIns="91422" tIns="45711" rIns="91422" bIns="45711">
            <a:spAutoFit/>
          </a:bodyPr>
          <a:lstStyle>
            <a:lvl1pPr marL="457200" indent="-457200" eaLnBrk="0" hangingPunct="0">
              <a:lnSpc>
                <a:spcPct val="140000"/>
              </a:lnSpc>
              <a:buClr>
                <a:schemeClr val="bg2"/>
              </a:buClr>
              <a:buSzPct val="60000"/>
              <a:buFont typeface="Wingdings" pitchFamily="2" charset="2"/>
              <a:buChar char="l"/>
              <a:defRPr sz="2000" b="1">
                <a:solidFill>
                  <a:schemeClr val="tx1"/>
                </a:solidFill>
                <a:latin typeface="FrutigerNext LT Regular" pitchFamily="34" charset="0"/>
                <a:ea typeface="华文细黑" pitchFamily="2" charset="-122"/>
              </a:defRPr>
            </a:lvl1pPr>
            <a:lvl2pPr marL="914400" indent="-457200" eaLnBrk="0" hangingPunct="0">
              <a:lnSpc>
                <a:spcPct val="140000"/>
              </a:lnSpc>
              <a:buClr>
                <a:schemeClr val="tx1"/>
              </a:buClr>
              <a:buSzPct val="50000"/>
              <a:buFont typeface="Wingdings" pitchFamily="2" charset="2"/>
              <a:buChar char="p"/>
              <a:defRPr kumimoji="1">
                <a:solidFill>
                  <a:schemeClr val="tx1"/>
                </a:solidFill>
                <a:latin typeface="FrutigerNext LT Regular" pitchFamily="34" charset="0"/>
                <a:ea typeface="华文细黑" pitchFamily="2" charset="-122"/>
              </a:defRPr>
            </a:lvl2pPr>
            <a:lvl3pPr marL="1143000" indent="-228600" eaLnBrk="0" hangingPunct="0">
              <a:lnSpc>
                <a:spcPct val="140000"/>
              </a:lnSpc>
              <a:buSzPct val="50000"/>
              <a:buFont typeface="Wingdings" pitchFamily="2" charset="2"/>
              <a:buChar char="n"/>
              <a:defRPr kumimoji="1" sz="1600">
                <a:solidFill>
                  <a:schemeClr val="tx1"/>
                </a:solidFill>
                <a:latin typeface="FrutigerNext LT Light" pitchFamily="34" charset="0"/>
                <a:ea typeface="华文细黑" pitchFamily="2" charset="-122"/>
              </a:defRPr>
            </a:lvl3pPr>
            <a:lvl4pPr marL="1600200" indent="-228600" eaLnBrk="0" hangingPunct="0">
              <a:lnSpc>
                <a:spcPct val="140000"/>
              </a:lnSpc>
              <a:buChar char="–"/>
              <a:defRPr kumimoji="1" sz="1400">
                <a:solidFill>
                  <a:schemeClr val="tx1"/>
                </a:solidFill>
                <a:latin typeface="FrutigerNext LT Medium" charset="-122"/>
                <a:ea typeface="华文细黑" pitchFamily="2" charset="-122"/>
              </a:defRPr>
            </a:lvl4pPr>
            <a:lvl5pPr marL="2057400" indent="-228600" eaLnBrk="0" hangingPunct="0">
              <a:lnSpc>
                <a:spcPct val="140000"/>
              </a:lnSpc>
              <a:buFont typeface="FrutigerNext LT Medium" charset="-122"/>
              <a:buChar char="~"/>
              <a:defRPr kumimoji="1" sz="1200">
                <a:solidFill>
                  <a:schemeClr val="tx1"/>
                </a:solidFill>
                <a:latin typeface="FrutigerNext LT Medium" charset="-122"/>
                <a:ea typeface="华文细黑" pitchFamily="2" charset="-122"/>
              </a:defRPr>
            </a:lvl5pPr>
            <a:lvl6pPr marL="25146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Font typeface="FrutigerNext LT Medium" charset="-122"/>
              <a:buChar char="~"/>
              <a:defRPr kumimoji="1" sz="1200">
                <a:solidFill>
                  <a:schemeClr val="tx1"/>
                </a:solidFill>
                <a:latin typeface="FrutigerNext LT Medium" charset="-122"/>
                <a:ea typeface="华文细黑" pitchFamily="2" charset="-122"/>
              </a:defRPr>
            </a:lvl6pPr>
            <a:lvl7pPr marL="29718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Font typeface="FrutigerNext LT Medium" charset="-122"/>
              <a:buChar char="~"/>
              <a:defRPr kumimoji="1" sz="1200">
                <a:solidFill>
                  <a:schemeClr val="tx1"/>
                </a:solidFill>
                <a:latin typeface="FrutigerNext LT Medium" charset="-122"/>
                <a:ea typeface="华文细黑" pitchFamily="2" charset="-122"/>
              </a:defRPr>
            </a:lvl7pPr>
            <a:lvl8pPr marL="34290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Font typeface="FrutigerNext LT Medium" charset="-122"/>
              <a:buChar char="~"/>
              <a:defRPr kumimoji="1" sz="1200">
                <a:solidFill>
                  <a:schemeClr val="tx1"/>
                </a:solidFill>
                <a:latin typeface="FrutigerNext LT Medium" charset="-122"/>
                <a:ea typeface="华文细黑" pitchFamily="2" charset="-122"/>
              </a:defRPr>
            </a:lvl8pPr>
            <a:lvl9pPr marL="38862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Font typeface="FrutigerNext LT Medium" charset="-122"/>
              <a:buChar char="~"/>
              <a:defRPr kumimoji="1" sz="1200">
                <a:solidFill>
                  <a:schemeClr val="tx1"/>
                </a:solidFill>
                <a:latin typeface="FrutigerNext LT Medium" charset="-122"/>
                <a:ea typeface="华文细黑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ClrTx/>
              <a:buSzTx/>
              <a:buFontTx/>
              <a:buNone/>
            </a:pPr>
            <a:r>
              <a:rPr lang="zh-CN" altLang="en-US" dirty="0">
                <a:solidFill>
                  <a:srgbClr val="800000"/>
                </a:solidFill>
                <a:latin typeface="微软雅黑"/>
                <a:ea typeface="微软雅黑"/>
                <a:cs typeface="微软雅黑"/>
              </a:rPr>
              <a:t>管理整个项目小组</a:t>
            </a:r>
          </a:p>
          <a:p>
            <a:pPr lvl="1" eaLnBrk="1" hangingPunct="1">
              <a:lnSpc>
                <a:spcPct val="120000"/>
              </a:lnSpc>
              <a:buClrTx/>
              <a:buSzTx/>
              <a:buFontTx/>
              <a:buAutoNum type="arabicPeriod"/>
            </a:pPr>
            <a:r>
              <a:rPr lang="zh-CN" altLang="en-US" sz="2000" dirty="0">
                <a:latin typeface="微软雅黑"/>
                <a:ea typeface="微软雅黑"/>
                <a:cs typeface="微软雅黑"/>
              </a:rPr>
              <a:t>确保财务、开发、制造、技术支持、采购、市场行销和销售计划互相耦合</a:t>
            </a:r>
          </a:p>
          <a:p>
            <a:pPr lvl="1" eaLnBrk="1" hangingPunct="1">
              <a:lnSpc>
                <a:spcPct val="120000"/>
              </a:lnSpc>
              <a:buClrTx/>
              <a:buSzTx/>
              <a:buFontTx/>
              <a:buAutoNum type="arabicPeriod"/>
            </a:pPr>
            <a:r>
              <a:rPr lang="zh-CN" altLang="en-US" sz="2000" dirty="0">
                <a:latin typeface="微软雅黑"/>
                <a:ea typeface="微软雅黑"/>
                <a:cs typeface="微软雅黑"/>
              </a:rPr>
              <a:t>为所开发产品包制定和管理跨功能部门的计划</a:t>
            </a:r>
          </a:p>
          <a:p>
            <a:pPr lvl="1" eaLnBrk="1" hangingPunct="1">
              <a:lnSpc>
                <a:spcPct val="120000"/>
              </a:lnSpc>
              <a:buClrTx/>
              <a:buSzTx/>
              <a:buFontTx/>
              <a:buAutoNum type="arabicPeriod"/>
            </a:pPr>
            <a:r>
              <a:rPr lang="zh-CN" altLang="en-US" sz="2000" dirty="0">
                <a:latin typeface="微软雅黑"/>
                <a:ea typeface="微软雅黑"/>
                <a:cs typeface="微软雅黑"/>
              </a:rPr>
              <a:t>制作和综合项目交付件、预算和时间进度承诺</a:t>
            </a:r>
          </a:p>
          <a:p>
            <a:pPr lvl="1" eaLnBrk="1" hangingPunct="1">
              <a:lnSpc>
                <a:spcPct val="120000"/>
              </a:lnSpc>
              <a:buClrTx/>
              <a:buSzTx/>
              <a:buFontTx/>
              <a:buAutoNum type="arabicPeriod"/>
            </a:pPr>
            <a:r>
              <a:rPr lang="zh-CN" altLang="en-US" sz="2000" dirty="0">
                <a:latin typeface="微软雅黑"/>
                <a:ea typeface="微软雅黑"/>
                <a:cs typeface="微软雅黑"/>
              </a:rPr>
              <a:t>对整个项目准备工作分解结构图（</a:t>
            </a:r>
            <a:r>
              <a:rPr lang="en-US" altLang="zh-CN" sz="2000" dirty="0">
                <a:latin typeface="微软雅黑"/>
                <a:ea typeface="微软雅黑"/>
                <a:cs typeface="微软雅黑"/>
              </a:rPr>
              <a:t>WBS</a:t>
            </a:r>
            <a:r>
              <a:rPr lang="zh-CN" altLang="en-US" sz="2000" dirty="0">
                <a:latin typeface="微软雅黑"/>
                <a:ea typeface="微软雅黑"/>
                <a:cs typeface="微软雅黑"/>
              </a:rPr>
              <a:t>），并指导各功能部门的核心项目组成员详细制定各功能领域的</a:t>
            </a:r>
            <a:r>
              <a:rPr lang="en-US" altLang="zh-CN" sz="2000" dirty="0">
                <a:latin typeface="微软雅黑"/>
                <a:ea typeface="微软雅黑"/>
                <a:cs typeface="微软雅黑"/>
              </a:rPr>
              <a:t>WBS</a:t>
            </a:r>
            <a:endParaRPr lang="zh-CN" altLang="en-US" sz="2000" dirty="0">
              <a:latin typeface="微软雅黑"/>
              <a:ea typeface="微软雅黑"/>
              <a:cs typeface="微软雅黑"/>
            </a:endParaRPr>
          </a:p>
          <a:p>
            <a:pPr lvl="1" eaLnBrk="1" hangingPunct="1">
              <a:lnSpc>
                <a:spcPct val="120000"/>
              </a:lnSpc>
              <a:buClrTx/>
              <a:buSzTx/>
              <a:buFontTx/>
              <a:buAutoNum type="arabicPeriod"/>
            </a:pPr>
            <a:r>
              <a:rPr lang="zh-CN" altLang="en-US" sz="2000" dirty="0">
                <a:latin typeface="微软雅黑"/>
                <a:ea typeface="微软雅黑"/>
                <a:cs typeface="微软雅黑"/>
              </a:rPr>
              <a:t>制定和维护项目计划，确保根据时间表、预算和规格说明书执行各类活动</a:t>
            </a:r>
          </a:p>
          <a:p>
            <a:pPr lvl="1" eaLnBrk="1" hangingPunct="1">
              <a:lnSpc>
                <a:spcPct val="120000"/>
              </a:lnSpc>
              <a:buClrTx/>
              <a:buSzTx/>
              <a:buFontTx/>
              <a:buAutoNum type="arabicPeriod"/>
            </a:pPr>
            <a:r>
              <a:rPr lang="zh-CN" altLang="en-US" sz="2000" dirty="0">
                <a:latin typeface="微软雅黑"/>
                <a:ea typeface="微软雅黑"/>
                <a:cs typeface="微软雅黑"/>
              </a:rPr>
              <a:t>进行风险评估和制定风险管理计划</a:t>
            </a:r>
          </a:p>
          <a:p>
            <a:pPr lvl="1" eaLnBrk="1" hangingPunct="1">
              <a:lnSpc>
                <a:spcPct val="120000"/>
              </a:lnSpc>
              <a:buClrTx/>
              <a:buSzTx/>
              <a:buFontTx/>
              <a:buAutoNum type="arabicPeriod"/>
            </a:pPr>
            <a:r>
              <a:rPr lang="zh-CN" altLang="en-US" sz="2000" dirty="0">
                <a:latin typeface="微软雅黑"/>
                <a:ea typeface="微软雅黑"/>
                <a:cs typeface="微软雅黑"/>
              </a:rPr>
              <a:t>跟踪问题直到问题解决</a:t>
            </a:r>
          </a:p>
          <a:p>
            <a:pPr lvl="1" eaLnBrk="1" hangingPunct="1">
              <a:lnSpc>
                <a:spcPct val="120000"/>
              </a:lnSpc>
              <a:buClrTx/>
              <a:buSzTx/>
              <a:buFontTx/>
              <a:buAutoNum type="arabicPeriod"/>
            </a:pPr>
            <a:r>
              <a:rPr lang="zh-CN" altLang="en-US" sz="2000" dirty="0">
                <a:latin typeface="微软雅黑"/>
                <a:ea typeface="微软雅黑"/>
                <a:cs typeface="微软雅黑"/>
              </a:rPr>
              <a:t>管理项目更改控制</a:t>
            </a:r>
          </a:p>
          <a:p>
            <a:pPr lvl="1" eaLnBrk="1" hangingPunct="1">
              <a:lnSpc>
                <a:spcPct val="120000"/>
              </a:lnSpc>
              <a:buClrTx/>
              <a:buSzTx/>
              <a:buFontTx/>
              <a:buAutoNum type="arabicPeriod"/>
            </a:pPr>
            <a:r>
              <a:rPr lang="zh-CN" altLang="en-US" sz="2000" dirty="0">
                <a:latin typeface="微软雅黑"/>
                <a:ea typeface="微软雅黑"/>
                <a:cs typeface="微软雅黑"/>
              </a:rPr>
              <a:t>确保合法的有调整的需求被满足</a:t>
            </a:r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990694" y="152486"/>
            <a:ext cx="8431213" cy="58477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>
            <a:lvl1pPr eaLnBrk="0" hangingPunct="0">
              <a:lnSpc>
                <a:spcPct val="140000"/>
              </a:lnSpc>
              <a:buClr>
                <a:schemeClr val="bg2"/>
              </a:buClr>
              <a:buSzPct val="60000"/>
              <a:buFont typeface="Wingdings" pitchFamily="2" charset="2"/>
              <a:buChar char="l"/>
              <a:defRPr sz="2000" b="1">
                <a:solidFill>
                  <a:schemeClr val="tx1"/>
                </a:solidFill>
                <a:latin typeface="FrutigerNext LT Regular" pitchFamily="34" charset="0"/>
                <a:ea typeface="华文细黑" pitchFamily="2" charset="-122"/>
              </a:defRPr>
            </a:lvl1pPr>
            <a:lvl2pPr marL="742950" indent="-285750" eaLnBrk="0" hangingPunct="0">
              <a:lnSpc>
                <a:spcPct val="140000"/>
              </a:lnSpc>
              <a:buClr>
                <a:schemeClr val="tx1"/>
              </a:buClr>
              <a:buSzPct val="50000"/>
              <a:buFont typeface="Wingdings" pitchFamily="2" charset="2"/>
              <a:buChar char="p"/>
              <a:defRPr kumimoji="1">
                <a:solidFill>
                  <a:schemeClr val="tx1"/>
                </a:solidFill>
                <a:latin typeface="FrutigerNext LT Regular" pitchFamily="34" charset="0"/>
                <a:ea typeface="华文细黑" pitchFamily="2" charset="-122"/>
              </a:defRPr>
            </a:lvl2pPr>
            <a:lvl3pPr marL="1143000" indent="-228600" eaLnBrk="0" hangingPunct="0">
              <a:lnSpc>
                <a:spcPct val="140000"/>
              </a:lnSpc>
              <a:buSzPct val="50000"/>
              <a:buFont typeface="Wingdings" pitchFamily="2" charset="2"/>
              <a:buChar char="n"/>
              <a:defRPr kumimoji="1" sz="1600">
                <a:solidFill>
                  <a:schemeClr val="tx1"/>
                </a:solidFill>
                <a:latin typeface="FrutigerNext LT Light" pitchFamily="34" charset="0"/>
                <a:ea typeface="华文细黑" pitchFamily="2" charset="-122"/>
              </a:defRPr>
            </a:lvl3pPr>
            <a:lvl4pPr marL="1600200" indent="-228600" eaLnBrk="0" hangingPunct="0">
              <a:lnSpc>
                <a:spcPct val="140000"/>
              </a:lnSpc>
              <a:buChar char="–"/>
              <a:defRPr kumimoji="1" sz="1400">
                <a:solidFill>
                  <a:schemeClr val="tx1"/>
                </a:solidFill>
                <a:latin typeface="FrutigerNext LT Medium" charset="-122"/>
                <a:ea typeface="华文细黑" pitchFamily="2" charset="-122"/>
              </a:defRPr>
            </a:lvl4pPr>
            <a:lvl5pPr marL="2057400" indent="-228600" eaLnBrk="0" hangingPunct="0">
              <a:lnSpc>
                <a:spcPct val="140000"/>
              </a:lnSpc>
              <a:buFont typeface="FrutigerNext LT Medium" charset="-122"/>
              <a:buChar char="~"/>
              <a:defRPr kumimoji="1" sz="1200">
                <a:solidFill>
                  <a:schemeClr val="tx1"/>
                </a:solidFill>
                <a:latin typeface="FrutigerNext LT Medium" charset="-122"/>
                <a:ea typeface="华文细黑" pitchFamily="2" charset="-122"/>
              </a:defRPr>
            </a:lvl5pPr>
            <a:lvl6pPr marL="25146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Font typeface="FrutigerNext LT Medium" charset="-122"/>
              <a:buChar char="~"/>
              <a:defRPr kumimoji="1" sz="1200">
                <a:solidFill>
                  <a:schemeClr val="tx1"/>
                </a:solidFill>
                <a:latin typeface="FrutigerNext LT Medium" charset="-122"/>
                <a:ea typeface="华文细黑" pitchFamily="2" charset="-122"/>
              </a:defRPr>
            </a:lvl6pPr>
            <a:lvl7pPr marL="29718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Font typeface="FrutigerNext LT Medium" charset="-122"/>
              <a:buChar char="~"/>
              <a:defRPr kumimoji="1" sz="1200">
                <a:solidFill>
                  <a:schemeClr val="tx1"/>
                </a:solidFill>
                <a:latin typeface="FrutigerNext LT Medium" charset="-122"/>
                <a:ea typeface="华文细黑" pitchFamily="2" charset="-122"/>
              </a:defRPr>
            </a:lvl7pPr>
            <a:lvl8pPr marL="34290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Font typeface="FrutigerNext LT Medium" charset="-122"/>
              <a:buChar char="~"/>
              <a:defRPr kumimoji="1" sz="1200">
                <a:solidFill>
                  <a:schemeClr val="tx1"/>
                </a:solidFill>
                <a:latin typeface="FrutigerNext LT Medium" charset="-122"/>
                <a:ea typeface="华文细黑" pitchFamily="2" charset="-122"/>
              </a:defRPr>
            </a:lvl8pPr>
            <a:lvl9pPr marL="38862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Font typeface="FrutigerNext LT Medium" charset="-122"/>
              <a:buChar char="~"/>
              <a:defRPr kumimoji="1" sz="1200">
                <a:solidFill>
                  <a:schemeClr val="tx1"/>
                </a:solidFill>
                <a:latin typeface="FrutigerNext LT Medium" charset="-122"/>
                <a:ea typeface="华文细黑" pitchFamily="2" charset="-122"/>
              </a:defRPr>
            </a:lvl9pPr>
          </a:lstStyle>
          <a:p>
            <a:pPr marL="342900" indent="-342900" eaLnBrk="1" hangingPunct="1">
              <a:spcBef>
                <a:spcPct val="50000"/>
              </a:spcBef>
              <a:buClrTx/>
              <a:buSzTx/>
              <a:buNone/>
            </a:pPr>
            <a:r>
              <a:rPr lang="en-US" altLang="zh-CN" sz="3200" dirty="0">
                <a:solidFill>
                  <a:schemeClr val="bg1"/>
                </a:solidFill>
                <a:latin typeface="微软雅黑"/>
                <a:ea typeface="微软雅黑"/>
                <a:cs typeface="微软雅黑"/>
              </a:rPr>
              <a:t>PDT</a:t>
            </a:r>
            <a:r>
              <a:rPr lang="zh-CN" altLang="en-US" sz="3200" dirty="0">
                <a:solidFill>
                  <a:schemeClr val="bg1"/>
                </a:solidFill>
                <a:latin typeface="微软雅黑"/>
                <a:ea typeface="微软雅黑"/>
                <a:cs typeface="微软雅黑"/>
              </a:rPr>
              <a:t>经理角色解读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自定义设计方案">
  <a:themeElements>
    <a:clrScheme name="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FDEF3"/>
      </a:accent1>
      <a:accent2>
        <a:srgbClr val="333399"/>
      </a:accent2>
      <a:accent3>
        <a:srgbClr val="FFFFFF"/>
      </a:accent3>
      <a:accent4>
        <a:srgbClr val="000000"/>
      </a:accent4>
      <a:accent5>
        <a:srgbClr val="E4ECF8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定义设计方案">
      <a:majorFont>
        <a:latin typeface="Arial"/>
        <a:ea typeface="黑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l" defTabSz="914400" rtl="0" eaLnBrk="0" fontAlgn="base" latinLnBrk="0" hangingPunct="0"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l" defTabSz="914400" rtl="0" eaLnBrk="0" fontAlgn="base" latinLnBrk="0" hangingPunct="0"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lnDef>
  </a:objectDefaults>
  <a:extraClrSchemeLst>
    <a:extraClrScheme>
      <a:clrScheme name="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FDEF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4ECF8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9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自定义设计方案">
  <a:themeElements>
    <a:clrScheme name="1_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FDEF3"/>
      </a:accent1>
      <a:accent2>
        <a:srgbClr val="333399"/>
      </a:accent2>
      <a:accent3>
        <a:srgbClr val="FFFFFF"/>
      </a:accent3>
      <a:accent4>
        <a:srgbClr val="000000"/>
      </a:accent4>
      <a:accent5>
        <a:srgbClr val="E4ECF8"/>
      </a:accent5>
      <a:accent6>
        <a:srgbClr val="2D2D8A"/>
      </a:accent6>
      <a:hlink>
        <a:srgbClr val="009999"/>
      </a:hlink>
      <a:folHlink>
        <a:srgbClr val="99CC00"/>
      </a:folHlink>
    </a:clrScheme>
    <a:fontScheme name="1_自定义设计方案">
      <a:majorFont>
        <a:latin typeface="Arial"/>
        <a:ea typeface="黑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>
            <a:alpha val="38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rtlCol="0" anchor="t" anchorCtr="0" compatLnSpc="1"/>
      <a:lstStyle>
        <a:defPPr marL="0" marR="0" indent="0" algn="ctr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Tx/>
          <a:buNone/>
          <a:defRPr sz="1400" dirty="0" smtClean="0">
            <a:latin typeface="华文细黑" pitchFamily="2" charset="-122"/>
            <a:ea typeface="华文细黑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l" defTabSz="914400" rtl="0" eaLnBrk="0" fontAlgn="base" latinLnBrk="0" hangingPunct="0"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lnDef>
  </a:objectDefaults>
  <a:extraClrSchemeLst>
    <a:extraClrScheme>
      <a:clrScheme name="1_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FDEF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4ECF8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9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薄云PPT模板V2.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wrap="none" rtlCol="0">
        <a:spAutoFit/>
      </a:bodyPr>
      <a:lstStyle>
        <a:defPPr marL="0" marR="0" indent="0" algn="ctr" defTabSz="914400" rtl="0" eaLnBrk="1" latinLnBrk="0" hangingPunct="1">
          <a:spcBef>
            <a:spcPct val="0"/>
          </a:spcBef>
          <a:spcAft>
            <a:spcPts val="0"/>
          </a:spcAft>
          <a:buClrTx/>
          <a:buSzTx/>
          <a:buFontTx/>
          <a:buNone/>
          <a:defRPr kumimoji="0" sz="2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ea"/>
            <a:ea typeface="+mn-ea"/>
            <a:cs typeface="+mj-cs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2817</Words>
  <Application>Microsoft Office PowerPoint</Application>
  <PresentationFormat>全屏显示(4:3)</PresentationFormat>
  <Paragraphs>227</Paragraphs>
  <Slides>21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21</vt:i4>
      </vt:variant>
    </vt:vector>
  </HeadingPairs>
  <TitlesOfParts>
    <vt:vector size="31" baseType="lpstr">
      <vt:lpstr>黑体</vt:lpstr>
      <vt:lpstr>华文细黑</vt:lpstr>
      <vt:lpstr>宋体</vt:lpstr>
      <vt:lpstr>微软雅黑</vt:lpstr>
      <vt:lpstr>Arial</vt:lpstr>
      <vt:lpstr>Calibri</vt:lpstr>
      <vt:lpstr>Wingdings</vt:lpstr>
      <vt:lpstr>自定义设计方案</vt:lpstr>
      <vt:lpstr>1_自定义设计方案</vt:lpstr>
      <vt:lpstr>薄云PPT模板V2.0</vt:lpstr>
      <vt:lpstr>目录</vt:lpstr>
      <vt:lpstr>明确PDT职责</vt:lpstr>
      <vt:lpstr>目录</vt:lpstr>
      <vt:lpstr>PDT各代表职责</vt:lpstr>
      <vt:lpstr>PDT各代表职责</vt:lpstr>
      <vt:lpstr>PowerPoint 演示文稿</vt:lpstr>
      <vt:lpstr>目录</vt:lpstr>
      <vt:lpstr>PowerPoint 演示文稿</vt:lpstr>
      <vt:lpstr>PowerPoint 演示文稿</vt:lpstr>
      <vt:lpstr>PDT经理成长的三个阶段</vt:lpstr>
      <vt:lpstr>研发项目经理和PDT经理的区别</vt:lpstr>
      <vt:lpstr>目录</vt:lpstr>
      <vt:lpstr>PDT经理的技能要求</vt:lpstr>
      <vt:lpstr>市场代表的技能要求</vt:lpstr>
      <vt:lpstr>开发代表的技能要求</vt:lpstr>
      <vt:lpstr>开发代表的技能要求</vt:lpstr>
      <vt:lpstr>技术服务代表的技能要求</vt:lpstr>
      <vt:lpstr>制造代表的技能要求</vt:lpstr>
      <vt:lpstr>采购代表的技能要求</vt:lpstr>
      <vt:lpstr>质量代表的技能要求</vt:lpstr>
      <vt:lpstr>PDT核心组成员培养 </vt:lpstr>
    </vt:vector>
  </TitlesOfParts>
  <Company>www.ppt5u.com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生物医药PPT模板免费下载</dc:title>
  <dc:subject>PPT无忧专业PPT资源网站</dc:subject>
  <dc:creator>ppt5u</dc:creator>
  <cp:keywords>PPT模板 PPT专业模板 精品PPT模板</cp:keywords>
  <dc:description>PPT无忧（www.ppt5u.com）专业PPT资源网站，免费提供精美的PPT模板，课件，素材下载以及PPT相关技巧。</dc:description>
  <cp:lastModifiedBy>尹 小凤</cp:lastModifiedBy>
  <cp:revision>298</cp:revision>
  <cp:lastPrinted>2411-12-30T00:00:00Z</cp:lastPrinted>
  <dcterms:created xsi:type="dcterms:W3CDTF">2004-08-17T01:59:00Z</dcterms:created>
  <dcterms:modified xsi:type="dcterms:W3CDTF">2023-08-15T01:58:26Z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2052-10.1.0.5346</vt:lpwstr>
  </property>
</Properties>
</file>